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34"/>
  </p:notesMasterIdLst>
  <p:sldIdLst>
    <p:sldId id="280" r:id="rId6"/>
    <p:sldId id="285" r:id="rId7"/>
    <p:sldId id="286" r:id="rId8"/>
    <p:sldId id="297" r:id="rId9"/>
    <p:sldId id="287" r:id="rId10"/>
    <p:sldId id="308" r:id="rId11"/>
    <p:sldId id="275" r:id="rId12"/>
    <p:sldId id="309" r:id="rId13"/>
    <p:sldId id="323" r:id="rId14"/>
    <p:sldId id="325" r:id="rId15"/>
    <p:sldId id="326" r:id="rId16"/>
    <p:sldId id="327" r:id="rId17"/>
    <p:sldId id="312" r:id="rId18"/>
    <p:sldId id="332" r:id="rId19"/>
    <p:sldId id="329" r:id="rId20"/>
    <p:sldId id="330" r:id="rId21"/>
    <p:sldId id="316" r:id="rId22"/>
    <p:sldId id="333" r:id="rId23"/>
    <p:sldId id="334" r:id="rId24"/>
    <p:sldId id="335" r:id="rId25"/>
    <p:sldId id="336" r:id="rId26"/>
    <p:sldId id="317" r:id="rId27"/>
    <p:sldId id="318" r:id="rId28"/>
    <p:sldId id="319" r:id="rId29"/>
    <p:sldId id="320" r:id="rId30"/>
    <p:sldId id="321" r:id="rId31"/>
    <p:sldId id="331" r:id="rId32"/>
    <p:sldId id="307" r:id="rId3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008" y="-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328FC-15BC-4013-97FC-28E937BEAA5A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0B7DA-2ED9-465F-98E4-9E8BF3B91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5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7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4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9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0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5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3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21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2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21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6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45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9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03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4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66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93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44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8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75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36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5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28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01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187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9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15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04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997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43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43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04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19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36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083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861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634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20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768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954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08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306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0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576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897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946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769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546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454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0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0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7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3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AAFE-1F6C-4684-93CB-7176EEF08C67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1260-A61D-4406-9AC9-1D458199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3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8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AAFE-1F6C-4684-93CB-7176EEF08C6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1260-A61D-4406-9AC9-1D458199D41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0547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</p:pic>
      <p:sp>
        <p:nvSpPr>
          <p:cNvPr id="5" name="직사각형 4"/>
          <p:cNvSpPr/>
          <p:nvPr/>
        </p:nvSpPr>
        <p:spPr>
          <a:xfrm>
            <a:off x="0" y="394"/>
            <a:ext cx="9144000" cy="571460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64BE85C-48F1-4C5E-B82E-58B6799ADA0E}"/>
              </a:ext>
            </a:extLst>
          </p:cNvPr>
          <p:cNvGrpSpPr/>
          <p:nvPr/>
        </p:nvGrpSpPr>
        <p:grpSpPr>
          <a:xfrm>
            <a:off x="279400" y="1222902"/>
            <a:ext cx="8610597" cy="3262432"/>
            <a:chOff x="2054312" y="1087701"/>
            <a:chExt cx="4808428" cy="3262432"/>
          </a:xfrm>
        </p:grpSpPr>
        <p:sp>
          <p:nvSpPr>
            <p:cNvPr id="6" name="TextBox 5"/>
            <p:cNvSpPr txBox="1">
              <a:spLocks/>
            </p:cNvSpPr>
            <p:nvPr/>
          </p:nvSpPr>
          <p:spPr>
            <a:xfrm>
              <a:off x="2054312" y="1087701"/>
              <a:ext cx="4808428" cy="3262432"/>
            </a:xfrm>
            <a:prstGeom prst="rect">
              <a:avLst/>
            </a:prstGeom>
            <a:noFill/>
            <a:ln w="317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sz="2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SNS </a:t>
              </a:r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사용 시간에 따른 </a:t>
              </a:r>
              <a:endParaRPr lang="en-US" altLang="ko-KR" sz="32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온라인 쇼핑몰 이용에 관한 연구</a:t>
              </a:r>
              <a:endParaRPr lang="en-US" altLang="ko-KR" sz="32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3200" b="1" dirty="0" err="1">
                  <a:solidFill>
                    <a:schemeClr val="bg1"/>
                  </a:solidFill>
                  <a:latin typeface="+mj-ea"/>
                  <a:ea typeface="+mj-ea"/>
                </a:rPr>
                <a:t>페이스북과</a:t>
              </a:r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+mj-ea"/>
                  <a:ea typeface="+mj-ea"/>
                </a:rPr>
                <a:t>인스타그램을</a:t>
              </a:r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 중심으로 </a:t>
              </a:r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–</a:t>
              </a:r>
            </a:p>
            <a:p>
              <a:pPr marL="285750" indent="-285750" algn="ctr">
                <a:buFontTx/>
                <a:buChar char="-"/>
              </a:pPr>
              <a:endParaRPr lang="en-US" altLang="ko-KR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ea typeface="아리따-돋움(OTF)-Thin"/>
                </a:rPr>
                <a:t>5</a:t>
              </a:r>
              <a:r>
                <a:rPr lang="ko-KR" altLang="en-US" dirty="0" smtClean="0">
                  <a:solidFill>
                    <a:schemeClr val="bg1"/>
                  </a:solidFill>
                  <a:ea typeface="아리따-돋움(OTF)-Thin"/>
                </a:rPr>
                <a:t>조</a:t>
              </a:r>
              <a:endParaRPr lang="en-US" altLang="ko-KR" dirty="0" smtClean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ea typeface="아리따-돋움(OTF)-Thin"/>
                </a:rPr>
                <a:t>손유진 </a:t>
              </a:r>
              <a:r>
                <a:rPr lang="ko-KR" altLang="en-US" dirty="0" err="1" smtClean="0">
                  <a:solidFill>
                    <a:schemeClr val="bg1"/>
                  </a:solidFill>
                  <a:ea typeface="아리따-돋움(OTF)-Thin"/>
                </a:rPr>
                <a:t>오윤후</a:t>
              </a:r>
              <a:r>
                <a:rPr lang="ko-KR" altLang="en-US" dirty="0" smtClean="0">
                  <a:solidFill>
                    <a:schemeClr val="bg1"/>
                  </a:solidFill>
                  <a:ea typeface="아리따-돋움(OTF)-Thin"/>
                </a:rPr>
                <a:t> 조성식 천성우 한영동 홍지수 황혜인 </a:t>
              </a:r>
              <a:endParaRPr lang="en-US" altLang="ko-KR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ea typeface="아리따-돋움(OTF)-Thin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040111" y="3115068"/>
              <a:ext cx="312051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0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841973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02.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이론적 배경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415645" y="913686"/>
            <a:ext cx="8300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b="1" dirty="0">
                <a:latin typeface="+mn-ea"/>
              </a:rPr>
              <a:t>2)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SNS </a:t>
            </a:r>
            <a:r>
              <a:rPr lang="ko-KR" altLang="en-US" b="1" dirty="0">
                <a:latin typeface="+mn-ea"/>
              </a:rPr>
              <a:t>이용시간</a:t>
            </a:r>
            <a:endParaRPr lang="en-US" altLang="ko-KR" b="1" dirty="0">
              <a:latin typeface="+mn-ea"/>
            </a:endParaRPr>
          </a:p>
          <a:p>
            <a:pPr fontAlgn="base" latinLnBrk="1"/>
            <a:endParaRPr lang="en-US" altLang="ko-KR" b="1" dirty="0">
              <a:latin typeface="+mn-ea"/>
            </a:endParaRPr>
          </a:p>
          <a:p>
            <a:pPr fontAlgn="base" latinLnBrk="1"/>
            <a:r>
              <a:rPr lang="en-US" altLang="ko-KR" dirty="0"/>
              <a:t>•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우리나라의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평균 이용시간은 </a:t>
            </a:r>
            <a:r>
              <a:rPr lang="ko-KR" altLang="en-US" dirty="0" smtClean="0">
                <a:solidFill>
                  <a:srgbClr val="C00000"/>
                </a:solidFill>
              </a:rPr>
              <a:t>평균 약 </a:t>
            </a:r>
            <a:r>
              <a:rPr lang="en-US" altLang="ko-KR" dirty="0" smtClean="0">
                <a:solidFill>
                  <a:srgbClr val="C00000"/>
                </a:solidFill>
              </a:rPr>
              <a:t>43</a:t>
            </a:r>
            <a:r>
              <a:rPr lang="ko-KR" altLang="en-US" dirty="0" smtClean="0">
                <a:solidFill>
                  <a:srgbClr val="C00000"/>
                </a:solidFill>
              </a:rPr>
              <a:t>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fontAlgn="base" latinLnBrk="1"/>
            <a:r>
              <a:rPr lang="en-US" altLang="ko-KR" dirty="0" smtClean="0"/>
              <a:t> </a:t>
            </a:r>
          </a:p>
          <a:p>
            <a:pPr fontAlgn="base" latinLnBrk="1"/>
            <a:endParaRPr lang="en-US" altLang="ko-KR" dirty="0" smtClean="0"/>
          </a:p>
          <a:p>
            <a:pPr fontAlgn="base" latinLnBrk="1"/>
            <a:endParaRPr lang="en-US" altLang="ko-KR" dirty="0"/>
          </a:p>
          <a:p>
            <a:pPr fontAlgn="base" latinLnBrk="1"/>
            <a:r>
              <a:rPr lang="en-US" altLang="ko-KR" dirty="0" smtClean="0"/>
              <a:t>• </a:t>
            </a:r>
            <a:r>
              <a:rPr lang="en-US" altLang="ko-KR" dirty="0" smtClean="0"/>
              <a:t>주 </a:t>
            </a:r>
            <a:r>
              <a:rPr lang="en-US" altLang="ko-KR" dirty="0" err="1"/>
              <a:t>이용</a:t>
            </a:r>
            <a:r>
              <a:rPr lang="en-US" altLang="ko-KR" dirty="0"/>
              <a:t> </a:t>
            </a:r>
            <a:r>
              <a:rPr lang="en-US" altLang="ko-KR" dirty="0" err="1"/>
              <a:t>소셜</a:t>
            </a:r>
            <a:r>
              <a:rPr lang="en-US" altLang="ko-KR" dirty="0"/>
              <a:t> </a:t>
            </a:r>
            <a:r>
              <a:rPr lang="en-US" altLang="ko-KR" dirty="0" err="1" smtClean="0"/>
              <a:t>미디어</a:t>
            </a:r>
            <a:endParaRPr lang="en-US" altLang="ko-KR" dirty="0" smtClean="0"/>
          </a:p>
          <a:p>
            <a:pPr fontAlgn="base" latinLnBrk="1"/>
            <a:r>
              <a:rPr lang="en-US" altLang="ko-KR" dirty="0"/>
              <a:t>	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페이스북</a:t>
            </a:r>
            <a:r>
              <a:rPr lang="en-US" altLang="ko-KR" dirty="0" smtClean="0"/>
              <a:t> </a:t>
            </a:r>
            <a:r>
              <a:rPr lang="en-US" altLang="ko-KR" dirty="0"/>
              <a:t>40.5</a:t>
            </a:r>
            <a:r>
              <a:rPr lang="en-US" altLang="ko-KR" dirty="0" smtClean="0"/>
              <a:t>%</a:t>
            </a:r>
          </a:p>
          <a:p>
            <a:pPr fontAlgn="base" latinLnBrk="1"/>
            <a:r>
              <a:rPr lang="en-US" altLang="ko-KR" dirty="0" smtClean="0"/>
              <a:t>	2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인스타그램</a:t>
            </a:r>
            <a:r>
              <a:rPr lang="en-US" altLang="ko-KR" dirty="0"/>
              <a:t>(21.9</a:t>
            </a:r>
            <a:r>
              <a:rPr lang="en-US" altLang="ko-KR" dirty="0" smtClean="0"/>
              <a:t>%)</a:t>
            </a:r>
          </a:p>
          <a:p>
            <a:pPr fontAlgn="base" latinLnBrk="1"/>
            <a:r>
              <a:rPr lang="en-US" altLang="ko-KR" dirty="0" smtClean="0"/>
              <a:t> 	3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카카오스토리</a:t>
            </a:r>
            <a:r>
              <a:rPr lang="en-US" altLang="ko-KR" dirty="0"/>
              <a:t>(21.2</a:t>
            </a:r>
            <a:r>
              <a:rPr lang="en-US" altLang="ko-KR" dirty="0" smtClean="0"/>
              <a:t>%)	</a:t>
            </a:r>
          </a:p>
          <a:p>
            <a:pPr fontAlgn="base" latinLnBrk="1"/>
            <a:r>
              <a:rPr lang="en-US" altLang="ko-KR" dirty="0" smtClean="0"/>
              <a:t>	4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밴드</a:t>
            </a:r>
            <a:r>
              <a:rPr lang="en-US" altLang="ko-KR" dirty="0"/>
              <a:t>(12.0</a:t>
            </a:r>
            <a:r>
              <a:rPr lang="en-US" altLang="ko-KR" dirty="0" smtClean="0"/>
              <a:t>%)</a:t>
            </a:r>
          </a:p>
          <a:p>
            <a:pPr fontAlgn="base" latinLnBrk="1"/>
            <a:r>
              <a:rPr lang="en-US" altLang="ko-KR" dirty="0" smtClean="0"/>
              <a:t>	5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트위터</a:t>
            </a:r>
            <a:r>
              <a:rPr lang="en-US" altLang="ko-KR" dirty="0"/>
              <a:t>(2.6</a:t>
            </a:r>
            <a:r>
              <a:rPr lang="en-US" altLang="ko-KR" dirty="0" smtClean="0"/>
              <a:t>%)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7C503733-B58F-4C8C-8952-7EDC50A53D86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57618" y="2516983"/>
            <a:ext cx="4228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/>
              <a:t>•  </a:t>
            </a:r>
            <a:r>
              <a:rPr lang="en-US" altLang="ko-KR" dirty="0" err="1"/>
              <a:t>소셜</a:t>
            </a:r>
            <a:r>
              <a:rPr lang="en-US" altLang="ko-KR" dirty="0"/>
              <a:t> </a:t>
            </a:r>
            <a:r>
              <a:rPr lang="en-US" altLang="ko-KR" dirty="0" err="1"/>
              <a:t>미디어</a:t>
            </a:r>
            <a:r>
              <a:rPr lang="en-US" altLang="ko-KR" dirty="0"/>
              <a:t> </a:t>
            </a:r>
            <a:r>
              <a:rPr lang="ko-KR" altLang="en-US" dirty="0"/>
              <a:t>일 평균 </a:t>
            </a:r>
            <a:r>
              <a:rPr lang="en-US" altLang="ko-KR" dirty="0" err="1"/>
              <a:t>이용</a:t>
            </a:r>
            <a:r>
              <a:rPr lang="en-US" altLang="ko-KR" dirty="0"/>
              <a:t> </a:t>
            </a:r>
            <a:r>
              <a:rPr lang="en-US" altLang="ko-KR" dirty="0" err="1"/>
              <a:t>시간측면</a:t>
            </a:r>
            <a:endParaRPr lang="en-US" altLang="ko-KR" dirty="0"/>
          </a:p>
          <a:p>
            <a:pPr fontAlgn="base" latinLnBrk="1"/>
            <a:r>
              <a:rPr lang="en-US" altLang="ko-KR" dirty="0"/>
              <a:t>	1</a:t>
            </a:r>
            <a:r>
              <a:rPr lang="ko-KR" altLang="en-US" dirty="0"/>
              <a:t>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 smtClean="0"/>
              <a:t>페이스북</a:t>
            </a:r>
            <a:r>
              <a:rPr lang="en-US" altLang="ko-KR" dirty="0" smtClean="0"/>
              <a:t>         (19.1분)</a:t>
            </a:r>
            <a:endParaRPr lang="en-US" altLang="ko-KR" dirty="0"/>
          </a:p>
          <a:p>
            <a:pPr fontAlgn="base" latinLnBrk="1"/>
            <a:r>
              <a:rPr lang="en-US" altLang="ko-KR" dirty="0"/>
              <a:t>	2</a:t>
            </a:r>
            <a:r>
              <a:rPr lang="ko-KR" altLang="en-US" dirty="0"/>
              <a:t>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 smtClean="0"/>
              <a:t>인스타그램</a:t>
            </a:r>
            <a:r>
              <a:rPr lang="en-US" altLang="ko-KR" dirty="0" smtClean="0"/>
              <a:t>     (18.8</a:t>
            </a:r>
            <a:r>
              <a:rPr lang="en-US" altLang="ko-KR" dirty="0"/>
              <a:t>분)</a:t>
            </a:r>
          </a:p>
          <a:p>
            <a:pPr fontAlgn="base" latinLnBrk="1"/>
            <a:r>
              <a:rPr lang="en-US" altLang="ko-KR" dirty="0"/>
              <a:t>	3</a:t>
            </a:r>
            <a:r>
              <a:rPr lang="ko-KR" altLang="en-US" dirty="0"/>
              <a:t>위 </a:t>
            </a:r>
            <a:r>
              <a:rPr lang="en-US" altLang="ko-KR" dirty="0"/>
              <a:t>: </a:t>
            </a:r>
            <a:r>
              <a:rPr lang="en-US" altLang="ko-KR" dirty="0" err="1" smtClean="0"/>
              <a:t>트위터</a:t>
            </a:r>
            <a:r>
              <a:rPr lang="en-US" altLang="ko-KR" dirty="0" smtClean="0"/>
              <a:t>              (</a:t>
            </a:r>
            <a:r>
              <a:rPr lang="en-US" altLang="ko-KR" dirty="0"/>
              <a:t>12.8분)</a:t>
            </a:r>
          </a:p>
          <a:p>
            <a:pPr fontAlgn="base" latinLnBrk="1"/>
            <a:r>
              <a:rPr lang="en-US" altLang="ko-KR" dirty="0"/>
              <a:t>	4</a:t>
            </a:r>
            <a:r>
              <a:rPr lang="ko-KR" altLang="en-US" dirty="0"/>
              <a:t>위 </a:t>
            </a:r>
            <a:r>
              <a:rPr lang="en-US" altLang="ko-KR" dirty="0"/>
              <a:t>: </a:t>
            </a:r>
            <a:r>
              <a:rPr lang="en-US" altLang="ko-KR" dirty="0" err="1" smtClean="0"/>
              <a:t>카카오스토리</a:t>
            </a:r>
            <a:r>
              <a:rPr lang="en-US" altLang="ko-KR" dirty="0" smtClean="0"/>
              <a:t> (10.8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fontAlgn="base" latinLnBrk="1"/>
            <a:r>
              <a:rPr lang="en-US" altLang="ko-KR" dirty="0"/>
              <a:t>	5</a:t>
            </a:r>
            <a:r>
              <a:rPr lang="ko-KR" altLang="en-US" dirty="0"/>
              <a:t>위 </a:t>
            </a:r>
            <a:r>
              <a:rPr lang="en-US" altLang="ko-KR" dirty="0"/>
              <a:t>: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밴드</a:t>
            </a:r>
            <a:r>
              <a:rPr lang="en-US" altLang="ko-KR" dirty="0" smtClean="0"/>
              <a:t>     (</a:t>
            </a:r>
            <a:r>
              <a:rPr lang="en-US" altLang="ko-KR" dirty="0"/>
              <a:t>9.2분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8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841973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02.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이론적 배경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323528" y="856346"/>
            <a:ext cx="5275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광고유형별 광고 효과 분석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9778"/>
              </p:ext>
            </p:extLst>
          </p:nvPr>
        </p:nvGraphicFramePr>
        <p:xfrm>
          <a:off x="237555" y="1368119"/>
          <a:ext cx="8711058" cy="4102649"/>
        </p:xfrm>
        <a:graphic>
          <a:graphicData uri="http://schemas.openxmlformats.org/drawingml/2006/table">
            <a:tbl>
              <a:tblPr/>
              <a:tblGrid>
                <a:gridCol w="145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18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18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518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518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518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6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종속변수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sns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유형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평균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표준편차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1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사회적연결감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페이스북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4.026 </a:t>
                      </a: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1.633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-3.106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.002**　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2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인스타그램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4.392</a:t>
                      </a: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1.701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1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반응성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페이스북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4.325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1.497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-5.98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인스타그램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4.90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1.462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1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간결성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페이스북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4.46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1.30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-7.643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인스타그램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5.23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1.36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1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유희성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페이스북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4.59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1.39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-4.611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인스타그램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5.07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1.444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61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최신성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페이스북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4.80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1.26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-4.611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인스타그램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5.23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1.34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61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생동감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페이스북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3.91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1.40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-9.221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인스타그램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4.81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1.50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61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신뢰성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페이스북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3.82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1.44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-10.509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인스타그램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4.85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61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유용성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페이스북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4.12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1.50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-10.084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인스타그램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5.13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61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구매의향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페이스북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3.76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1.534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-10.265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0.00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인스타그램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4.83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1.59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218" marR="44218" marT="12225" marB="122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6667223" y="887479"/>
            <a:ext cx="132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비교분석</a:t>
            </a:r>
            <a:r>
              <a:rPr lang="en-US" altLang="ko-KR" sz="1600" dirty="0">
                <a:latin typeface="+mn-ea"/>
              </a:rPr>
              <a:t>&gt;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28CE384F-A928-45F5-A774-42CDCC978342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6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841973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02.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이론적 배경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415645" y="1186951"/>
            <a:ext cx="8300628" cy="135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atin typeface="+mn-ea"/>
              </a:rPr>
              <a:t>본 조사에서는 가장 사용자가 많은 </a:t>
            </a:r>
            <a:r>
              <a:rPr lang="ko-KR" altLang="en-US" dirty="0" err="1" smtClean="0">
                <a:latin typeface="+mn-ea"/>
              </a:rPr>
              <a:t>페이스북과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인스타그램의</a:t>
            </a:r>
            <a:r>
              <a:rPr lang="ko-KR" altLang="en-US" dirty="0" smtClean="0">
                <a:latin typeface="+mn-ea"/>
              </a:rPr>
              <a:t> 차이를 인지하고 다른 분류로 파악하여 분석하는 것도 추가로 실시할 것 입니다</a:t>
            </a:r>
            <a:r>
              <a:rPr lang="en-US" altLang="ko-KR" dirty="0" smtClean="0">
                <a:latin typeface="+mn-ea"/>
              </a:rPr>
              <a:t>. </a:t>
            </a:r>
            <a:endParaRPr lang="en-US" altLang="ko-KR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6DBF839-5C18-4D0C-9242-92A112E6D331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841973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02.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이론적 배경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5548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온라인쇼핑</a:t>
            </a:r>
            <a:r>
              <a:rPr lang="en-US" altLang="ko-KR" sz="3200" b="1" dirty="0">
                <a:solidFill>
                  <a:srgbClr val="F09252"/>
                </a:solidFill>
                <a:latin typeface="+mn-ea"/>
              </a:rPr>
              <a:t>(</a:t>
            </a:r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전자상거래</a:t>
            </a:r>
            <a:r>
              <a:rPr lang="en-US" altLang="ko-KR" sz="3200" b="1" dirty="0">
                <a:solidFill>
                  <a:srgbClr val="F09252"/>
                </a:solidFill>
                <a:latin typeface="+mn-ea"/>
              </a:rPr>
              <a:t>) </a:t>
            </a:r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정의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/>
          <p:nvPr/>
        </p:nvCxnSpPr>
        <p:spPr>
          <a:xfrm>
            <a:off x="386172" y="1895513"/>
            <a:ext cx="55777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86172" y="2126751"/>
            <a:ext cx="8300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b="1" dirty="0">
                <a:latin typeface="+mn-ea"/>
              </a:rPr>
              <a:t>1) </a:t>
            </a:r>
            <a:r>
              <a:rPr lang="ko-KR" altLang="en-US" b="1" dirty="0">
                <a:latin typeface="+mn-ea"/>
              </a:rPr>
              <a:t>온라인 쇼핑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전자상거래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의 개념</a:t>
            </a:r>
            <a:endParaRPr lang="en-US" altLang="ko-KR" b="1" dirty="0">
              <a:latin typeface="+mn-ea"/>
            </a:endParaRPr>
          </a:p>
          <a:p>
            <a:pPr fontAlgn="base" latinLnBrk="1"/>
            <a:endParaRPr lang="en-US" altLang="ko-KR" b="1" dirty="0">
              <a:latin typeface="+mn-ea"/>
            </a:endParaRPr>
          </a:p>
          <a:p>
            <a:pPr fontAlgn="base" latinLnBrk="1"/>
            <a:r>
              <a:rPr lang="en-US" altLang="ko-KR" dirty="0">
                <a:latin typeface="+mn-ea"/>
              </a:rPr>
              <a:t>• </a:t>
            </a:r>
            <a:r>
              <a:rPr lang="ko-KR" altLang="en-US" dirty="0" smtClean="0"/>
              <a:t>인터넷이나 </a:t>
            </a:r>
            <a:r>
              <a:rPr lang="en-US" altLang="ko-KR" dirty="0"/>
              <a:t>PC</a:t>
            </a:r>
            <a:r>
              <a:rPr lang="ko-KR" altLang="en-US" dirty="0"/>
              <a:t>통신 등 컴퓨터 통신을 이용하여 상품을 검색하고 주문하는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fontAlgn="base" latinLnBrk="1"/>
            <a:endParaRPr lang="en-US" altLang="ko-KR" dirty="0" smtClean="0"/>
          </a:p>
          <a:p>
            <a:pPr fontAlgn="base" latinLnBrk="1"/>
            <a:r>
              <a:rPr lang="en-US" altLang="ko-KR" dirty="0">
                <a:latin typeface="+mn-ea"/>
              </a:rPr>
              <a:t>• </a:t>
            </a:r>
            <a:r>
              <a:rPr lang="ko-KR" altLang="en-US" dirty="0" smtClean="0"/>
              <a:t>온라인 쇼핑의 과정 </a:t>
            </a:r>
            <a:endParaRPr lang="en-US" altLang="ko-KR" dirty="0" smtClean="0"/>
          </a:p>
          <a:p>
            <a:pPr fontAlgn="base" latinLnBrk="1"/>
            <a:r>
              <a:rPr lang="en-US" altLang="ko-KR" dirty="0" smtClean="0"/>
              <a:t>	:  </a:t>
            </a:r>
            <a:r>
              <a:rPr lang="ko-KR" altLang="en-US" dirty="0" smtClean="0"/>
              <a:t>온라인 쇼핑메뉴를 통해 상품검색 → 온라인 상으로 직접 주문 → </a:t>
            </a:r>
            <a:r>
              <a:rPr lang="en-US" altLang="ko-KR" dirty="0" smtClean="0"/>
              <a:t>			   </a:t>
            </a:r>
            <a:r>
              <a:rPr lang="ko-KR" altLang="en-US" dirty="0" smtClean="0"/>
              <a:t>신용카드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전자 화폐로 결제 → 집으로 배송</a:t>
            </a:r>
            <a:endParaRPr lang="en-US" altLang="ko-KR" dirty="0" smtClean="0"/>
          </a:p>
          <a:p>
            <a:pPr fontAlgn="base" latinLnBrk="1"/>
            <a:endParaRPr lang="en-US" altLang="ko-KR" dirty="0" smtClean="0"/>
          </a:p>
          <a:p>
            <a:pPr fontAlgn="base" latinLnBrk="1"/>
            <a:r>
              <a:rPr lang="en-US" altLang="ko-KR" dirty="0">
                <a:latin typeface="+mn-ea"/>
              </a:rPr>
              <a:t>• </a:t>
            </a:r>
            <a:r>
              <a:rPr lang="ko-KR" altLang="en-US" dirty="0" smtClean="0"/>
              <a:t>온라인 </a:t>
            </a:r>
            <a:r>
              <a:rPr lang="ko-KR" altLang="en-US" dirty="0"/>
              <a:t>쇼핑은 </a:t>
            </a:r>
            <a:r>
              <a:rPr lang="ko-KR" altLang="en-US" dirty="0">
                <a:solidFill>
                  <a:srgbClr val="C00000"/>
                </a:solidFill>
              </a:rPr>
              <a:t>정보통신기술의 발전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C00000"/>
                </a:solidFill>
              </a:rPr>
              <a:t>인터넷 사용자 수의 증가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편리성</a:t>
            </a:r>
            <a:r>
              <a:rPr lang="ko-KR" altLang="en-US" dirty="0"/>
              <a:t> 등으로 급격히 </a:t>
            </a:r>
            <a:r>
              <a:rPr lang="ko-KR" altLang="en-US" dirty="0" smtClean="0"/>
              <a:t>증가추세에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AF8F77D-046E-4900-BA01-96593729671E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841973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02.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이론적 배경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23528" y="1066728"/>
            <a:ext cx="7444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b="1" dirty="0" smtClean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) </a:t>
            </a:r>
            <a:r>
              <a:rPr lang="ko-KR" altLang="en-US" b="1" dirty="0" smtClean="0">
                <a:latin typeface="+mn-ea"/>
              </a:rPr>
              <a:t>온라인 쇼핑의 경제적 효과</a:t>
            </a:r>
            <a:endParaRPr lang="en-US" altLang="ko-KR" b="1" dirty="0">
              <a:latin typeface="+mn-ea"/>
            </a:endParaRPr>
          </a:p>
          <a:p>
            <a:pPr fontAlgn="base" latinLnBrk="1"/>
            <a:endParaRPr lang="en-US" altLang="ko-KR" b="1" dirty="0" smtClean="0">
              <a:latin typeface="+mn-ea"/>
            </a:endParaRPr>
          </a:p>
          <a:p>
            <a:pPr fontAlgn="base" latinLnBrk="1"/>
            <a:endParaRPr lang="en-US" altLang="ko-KR" dirty="0" smtClean="0">
              <a:latin typeface="+mn-ea"/>
            </a:endParaRPr>
          </a:p>
          <a:p>
            <a:pPr fontAlgn="base" latinLnBrk="1"/>
            <a:r>
              <a:rPr lang="ko-KR" altLang="en-US" dirty="0" smtClean="0">
                <a:latin typeface="+mn-ea"/>
              </a:rPr>
              <a:t>첫째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유통채널을 단순하게 함 </a:t>
            </a:r>
            <a:endParaRPr lang="en-US" altLang="ko-KR" dirty="0" smtClean="0">
              <a:latin typeface="+mn-ea"/>
            </a:endParaRPr>
          </a:p>
          <a:p>
            <a:pPr fontAlgn="base" latinLnBrk="1"/>
            <a:endParaRPr lang="en-US" altLang="ko-KR" dirty="0">
              <a:latin typeface="+mn-ea"/>
            </a:endParaRPr>
          </a:p>
          <a:p>
            <a:pPr fontAlgn="base" latinLnBrk="1"/>
            <a:r>
              <a:rPr lang="ko-KR" altLang="en-US" dirty="0" smtClean="0">
                <a:latin typeface="+mn-ea"/>
              </a:rPr>
              <a:t>둘째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시간과 지역의 제한이 없음 </a:t>
            </a:r>
            <a:endParaRPr lang="en-US" altLang="ko-KR" dirty="0" smtClean="0">
              <a:latin typeface="+mn-ea"/>
            </a:endParaRPr>
          </a:p>
          <a:p>
            <a:pPr fontAlgn="base" latinLnBrk="1"/>
            <a:endParaRPr lang="en-US" altLang="ko-KR" dirty="0">
              <a:latin typeface="+mn-ea"/>
            </a:endParaRPr>
          </a:p>
          <a:p>
            <a:pPr fontAlgn="base" latinLnBrk="1"/>
            <a:r>
              <a:rPr lang="ko-KR" altLang="en-US" dirty="0" smtClean="0">
                <a:latin typeface="+mn-ea"/>
              </a:rPr>
              <a:t>셋째 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고객의 수요에 대한 정보 획득이 용이함</a:t>
            </a:r>
            <a:endParaRPr lang="en-US" altLang="ko-KR" dirty="0" smtClean="0">
              <a:latin typeface="+mn-ea"/>
            </a:endParaRPr>
          </a:p>
          <a:p>
            <a:pPr fontAlgn="base" latinLnBrk="1"/>
            <a:endParaRPr lang="en-US" altLang="ko-KR" dirty="0">
              <a:latin typeface="+mn-ea"/>
            </a:endParaRPr>
          </a:p>
          <a:p>
            <a:pPr fontAlgn="base" latinLnBrk="1"/>
            <a:r>
              <a:rPr lang="ko-KR" altLang="en-US" dirty="0" smtClean="0">
                <a:latin typeface="+mn-ea"/>
              </a:rPr>
              <a:t>넷째 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쌍방향 통신에 의한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대</a:t>
            </a:r>
            <a:r>
              <a:rPr lang="en-US" altLang="ko-KR" dirty="0" smtClean="0">
                <a:latin typeface="+mn-ea"/>
              </a:rPr>
              <a:t>1 </a:t>
            </a:r>
            <a:r>
              <a:rPr lang="ko-KR" altLang="en-US" dirty="0" smtClean="0">
                <a:latin typeface="+mn-ea"/>
              </a:rPr>
              <a:t>마케팅 활동이 가능함</a:t>
            </a:r>
            <a:endParaRPr lang="en-US" altLang="ko-KR" dirty="0" smtClean="0">
              <a:latin typeface="+mn-ea"/>
            </a:endParaRPr>
          </a:p>
          <a:p>
            <a:pPr fontAlgn="base" latinLnBrk="1"/>
            <a:endParaRPr lang="en-US" altLang="ko-KR" dirty="0">
              <a:latin typeface="+mn-ea"/>
            </a:endParaRPr>
          </a:p>
          <a:p>
            <a:pPr fontAlgn="base" latinLnBrk="1"/>
            <a:r>
              <a:rPr lang="ko-KR" altLang="en-US" dirty="0" smtClean="0">
                <a:latin typeface="+mn-ea"/>
              </a:rPr>
              <a:t>다섯째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전자상거래는 판매활동을 위한 물리적 거점이 필요하지 않음</a:t>
            </a:r>
            <a:endParaRPr lang="en-US" altLang="ko-KR" dirty="0"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AF8F77D-046E-4900-BA01-96593729671E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841973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02.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이론적 배경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F09252"/>
                </a:solidFill>
                <a:latin typeface="+mn-ea"/>
              </a:rPr>
              <a:t>소셜미디어</a:t>
            </a:r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 광고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/>
          <p:nvPr/>
        </p:nvCxnSpPr>
        <p:spPr>
          <a:xfrm>
            <a:off x="386172" y="1895513"/>
            <a:ext cx="475704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86172" y="2126751"/>
            <a:ext cx="8300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 latinLnBrk="1">
              <a:buAutoNum type="arabicParenR"/>
            </a:pPr>
            <a:r>
              <a:rPr lang="ko-KR" altLang="en-US" b="1" dirty="0" err="1">
                <a:latin typeface="+mn-ea"/>
              </a:rPr>
              <a:t>소셜미디어</a:t>
            </a:r>
            <a:r>
              <a:rPr lang="ko-KR" altLang="en-US" b="1" dirty="0">
                <a:latin typeface="+mn-ea"/>
              </a:rPr>
              <a:t> 광고의 정의</a:t>
            </a:r>
            <a:endParaRPr lang="en-US" altLang="ko-KR" b="1" dirty="0"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• </a:t>
            </a:r>
            <a:r>
              <a:rPr lang="ko-KR" altLang="en-US" sz="1600" dirty="0" err="1" smtClean="0">
                <a:latin typeface="+mn-ea"/>
              </a:rPr>
              <a:t>소셜미디어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SNS </a:t>
            </a:r>
            <a:r>
              <a:rPr lang="en-US" altLang="ko-KR" sz="1600" dirty="0" err="1" smtClean="0">
                <a:latin typeface="+mn-ea"/>
              </a:rPr>
              <a:t>이용자들이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서로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정보와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의견을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공유하면서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대인관계망을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넓힐</a:t>
            </a:r>
            <a:r>
              <a:rPr lang="en-US" altLang="ko-KR" sz="1600" dirty="0">
                <a:latin typeface="+mn-ea"/>
              </a:rPr>
              <a:t> 수 </a:t>
            </a:r>
            <a:r>
              <a:rPr lang="en-US" altLang="ko-KR" sz="1600" dirty="0" err="1">
                <a:latin typeface="+mn-ea"/>
              </a:rPr>
              <a:t>있는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플랫폼을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가리킨다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 latinLnBrk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• </a:t>
            </a:r>
            <a:r>
              <a:rPr lang="ko-KR" altLang="en-US" sz="1600" dirty="0" err="1" smtClean="0">
                <a:latin typeface="+mn-ea"/>
              </a:rPr>
              <a:t>소셜미디어</a:t>
            </a:r>
            <a:r>
              <a:rPr lang="ko-KR" altLang="en-US" sz="1600" dirty="0" smtClean="0">
                <a:latin typeface="+mn-ea"/>
              </a:rPr>
              <a:t> 광고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일반적으로 </a:t>
            </a:r>
            <a:r>
              <a:rPr lang="ko-KR" altLang="en-US" sz="1600" dirty="0" err="1" smtClean="0">
                <a:latin typeface="+mn-ea"/>
              </a:rPr>
              <a:t>소셜미디어를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이용해 광고하는 것을 지칭한다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B032C933-F39D-4FA7-ACC5-CC5C64F87DBF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0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841973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02.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이론적 배경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415645" y="1186951"/>
            <a:ext cx="830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b="1" dirty="0">
                <a:latin typeface="+mn-ea"/>
              </a:rPr>
              <a:t>2)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소셜미디어</a:t>
            </a:r>
            <a:r>
              <a:rPr lang="ko-KR" altLang="en-US" b="1" dirty="0">
                <a:latin typeface="+mn-ea"/>
              </a:rPr>
              <a:t> 광고의 효과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53811968" descr="EMB00000a207b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836412"/>
            <a:ext cx="4410075" cy="300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363501560" descr="EMB00000a207b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283"/>
            <a:ext cx="4410075" cy="328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061341" y="5006237"/>
            <a:ext cx="3066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&lt;2016</a:t>
            </a:r>
            <a:r>
              <a:rPr lang="ko-KR" altLang="en-US" sz="1600" dirty="0">
                <a:latin typeface="+mn-ea"/>
              </a:rPr>
              <a:t>년 국내 광고산업 현황</a:t>
            </a:r>
            <a:r>
              <a:rPr lang="en-US" altLang="ko-KR" sz="1600" dirty="0">
                <a:latin typeface="+mn-ea"/>
              </a:rPr>
              <a:t>&gt;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2A0BA3D-1656-4088-89C8-2C9A0C7FAF3D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1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705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1B15504-E716-4A6F-9CC3-2C7E0AD69DE1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6E5E51-88FC-4CA0-BD57-7695C16486EA}"/>
              </a:ext>
            </a:extLst>
          </p:cNvPr>
          <p:cNvSpPr txBox="1"/>
          <p:nvPr/>
        </p:nvSpPr>
        <p:spPr>
          <a:xfrm>
            <a:off x="759166" y="769268"/>
            <a:ext cx="4019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  <a:latin typeface="아리따-돋움(OTF)-Light" pitchFamily="18" charset="-127"/>
                <a:ea typeface="아리따-돋움(OTF)-Light" pitchFamily="18" charset="-127"/>
              </a:rPr>
              <a:t>03.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sz="2600" dirty="0">
                <a:solidFill>
                  <a:schemeClr val="bg1">
                    <a:lumMod val="85000"/>
                  </a:schemeClr>
                </a:solidFill>
                <a:latin typeface="12롯데마트드림Medium" pitchFamily="18" charset="-127"/>
                <a:ea typeface="12롯데마트드림Light" panose="02020603020101020101" pitchFamily="18" charset="-127"/>
              </a:rPr>
              <a:t>연구설계 </a:t>
            </a:r>
            <a:r>
              <a:rPr lang="en-US" altLang="ko-KR" sz="2600" dirty="0">
                <a:solidFill>
                  <a:schemeClr val="bg1">
                    <a:lumMod val="85000"/>
                  </a:schemeClr>
                </a:solidFill>
                <a:latin typeface="12롯데마트드림Medium" pitchFamily="18" charset="-127"/>
                <a:ea typeface="12롯데마트드림Light" panose="02020603020101020101" pitchFamily="18" charset="-127"/>
              </a:rPr>
              <a:t>/ </a:t>
            </a:r>
            <a:r>
              <a:rPr lang="ko-KR" altLang="en-US" sz="2600" dirty="0">
                <a:solidFill>
                  <a:schemeClr val="bg1">
                    <a:lumMod val="85000"/>
                  </a:schemeClr>
                </a:solidFill>
                <a:latin typeface="12롯데마트드림Medium" pitchFamily="18" charset="-127"/>
                <a:ea typeface="12롯데마트드림Light" panose="02020603020101020101" pitchFamily="18" charset="-127"/>
              </a:rPr>
              <a:t>방법론</a:t>
            </a:r>
            <a:endParaRPr lang="ko-KR" altLang="en-US" sz="26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26252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5213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03.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연구설계 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/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방법론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맑은 고딕"/>
              </a:rPr>
              <a:t>연구모형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A82DCAEF-F203-467F-A82A-D91D48AE1150}"/>
              </a:ext>
            </a:extLst>
          </p:cNvPr>
          <p:cNvCxnSpPr/>
          <p:nvPr/>
        </p:nvCxnSpPr>
        <p:spPr>
          <a:xfrm flipV="1">
            <a:off x="386172" y="1894162"/>
            <a:ext cx="2410253" cy="1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F94CAE1-6884-402B-924C-D413F4CB8D8F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BE7EA82-103F-43E6-90BF-A184D05E3B00}"/>
              </a:ext>
            </a:extLst>
          </p:cNvPr>
          <p:cNvSpPr/>
          <p:nvPr/>
        </p:nvSpPr>
        <p:spPr>
          <a:xfrm>
            <a:off x="1379096" y="2173574"/>
            <a:ext cx="2338465" cy="8774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인구통계적 특성</a:t>
            </a:r>
            <a:endParaRPr lang="en-US" altLang="ko-KR" b="1" dirty="0">
              <a:solidFill>
                <a:prstClr val="black"/>
              </a:solidFill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</a:rPr>
              <a:t>연령별  </a:t>
            </a:r>
            <a:r>
              <a:rPr lang="en-US" altLang="ko-KR" dirty="0">
                <a:solidFill>
                  <a:prstClr val="black"/>
                </a:solidFill>
              </a:rPr>
              <a:t>H1</a:t>
            </a:r>
          </a:p>
          <a:p>
            <a:pPr algn="ctr"/>
            <a:r>
              <a:rPr lang="ko-KR" altLang="en-US" dirty="0">
                <a:solidFill>
                  <a:prstClr val="black"/>
                </a:solidFill>
              </a:rPr>
              <a:t>성별  </a:t>
            </a:r>
            <a:r>
              <a:rPr lang="en-US" altLang="ko-KR" dirty="0">
                <a:solidFill>
                  <a:prstClr val="black"/>
                </a:solidFill>
              </a:rPr>
              <a:t>H2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153BBB74-835C-483E-964C-71CBECF876DF}"/>
              </a:ext>
            </a:extLst>
          </p:cNvPr>
          <p:cNvSpPr/>
          <p:nvPr/>
        </p:nvSpPr>
        <p:spPr>
          <a:xfrm>
            <a:off x="1379096" y="4484536"/>
            <a:ext cx="2338465" cy="8774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SNS </a:t>
            </a:r>
            <a:r>
              <a:rPr lang="ko-KR" altLang="en-US" b="1" dirty="0">
                <a:solidFill>
                  <a:prstClr val="black"/>
                </a:solidFill>
              </a:rPr>
              <a:t>종류</a:t>
            </a:r>
            <a:endParaRPr lang="en-US" altLang="ko-KR" b="1" dirty="0">
              <a:solidFill>
                <a:prstClr val="black"/>
              </a:solidFill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</a:rPr>
              <a:t>페이스북  </a:t>
            </a:r>
            <a:r>
              <a:rPr lang="en-US" altLang="ko-KR" dirty="0">
                <a:solidFill>
                  <a:prstClr val="black"/>
                </a:solidFill>
              </a:rPr>
              <a:t>H5</a:t>
            </a:r>
          </a:p>
          <a:p>
            <a:pPr algn="ctr"/>
            <a:r>
              <a:rPr lang="ko-KR" altLang="en-US" dirty="0" err="1">
                <a:solidFill>
                  <a:prstClr val="black"/>
                </a:solidFill>
              </a:rPr>
              <a:t>인스타그램</a:t>
            </a:r>
            <a:r>
              <a:rPr lang="ko-KR" altLang="en-US" dirty="0">
                <a:solidFill>
                  <a:prstClr val="black"/>
                </a:solidFill>
              </a:rPr>
              <a:t>  </a:t>
            </a:r>
            <a:r>
              <a:rPr lang="en-US" altLang="ko-KR" dirty="0">
                <a:solidFill>
                  <a:prstClr val="black"/>
                </a:solidFill>
              </a:rPr>
              <a:t>H6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1CA86927-01F6-4767-87DA-B80BB58C3FD8}"/>
              </a:ext>
            </a:extLst>
          </p:cNvPr>
          <p:cNvSpPr/>
          <p:nvPr/>
        </p:nvSpPr>
        <p:spPr>
          <a:xfrm>
            <a:off x="1379096" y="3329055"/>
            <a:ext cx="2338465" cy="8774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SNS </a:t>
            </a:r>
            <a:r>
              <a:rPr lang="ko-KR" altLang="en-US" b="1" dirty="0">
                <a:solidFill>
                  <a:prstClr val="black"/>
                </a:solidFill>
              </a:rPr>
              <a:t>활용정도</a:t>
            </a:r>
            <a:endParaRPr lang="en-US" altLang="ko-KR" b="1" dirty="0">
              <a:solidFill>
                <a:prstClr val="black"/>
              </a:solidFill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</a:rPr>
              <a:t>이용시간  </a:t>
            </a:r>
            <a:r>
              <a:rPr lang="en-US" altLang="ko-KR" dirty="0">
                <a:solidFill>
                  <a:prstClr val="black"/>
                </a:solidFill>
              </a:rPr>
              <a:t>H3</a:t>
            </a:r>
          </a:p>
          <a:p>
            <a:pPr algn="ctr"/>
            <a:r>
              <a:rPr lang="ko-KR" altLang="en-US" dirty="0">
                <a:solidFill>
                  <a:prstClr val="black"/>
                </a:solidFill>
              </a:rPr>
              <a:t>이용빈도  </a:t>
            </a:r>
            <a:r>
              <a:rPr lang="en-US" altLang="ko-KR" dirty="0">
                <a:solidFill>
                  <a:prstClr val="black"/>
                </a:solidFill>
              </a:rPr>
              <a:t>H4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0FE2C783-9BFF-4C11-84AE-9EDED4A934CC}"/>
              </a:ext>
            </a:extLst>
          </p:cNvPr>
          <p:cNvSpPr/>
          <p:nvPr/>
        </p:nvSpPr>
        <p:spPr>
          <a:xfrm>
            <a:off x="6264416" y="3050994"/>
            <a:ext cx="2399897" cy="1433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온라인 쇼핑몰 구매율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D45DD56-4168-4F12-9162-CB6879BBA72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477718" y="2657736"/>
            <a:ext cx="3138155" cy="60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66624A5-04ED-4CE8-94DC-EEB422C99C10}"/>
              </a:ext>
            </a:extLst>
          </p:cNvPr>
          <p:cNvCxnSpPr>
            <a:cxnSpLocks/>
          </p:cNvCxnSpPr>
          <p:nvPr/>
        </p:nvCxnSpPr>
        <p:spPr>
          <a:xfrm>
            <a:off x="3477718" y="2944490"/>
            <a:ext cx="2996213" cy="56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1D454CBD-59D1-451B-9A5A-79D2AA220386}"/>
              </a:ext>
            </a:extLst>
          </p:cNvPr>
          <p:cNvCxnSpPr>
            <a:cxnSpLocks/>
          </p:cNvCxnSpPr>
          <p:nvPr/>
        </p:nvCxnSpPr>
        <p:spPr>
          <a:xfrm>
            <a:off x="3477718" y="3967815"/>
            <a:ext cx="2908092" cy="39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0A702849-4C31-4B0C-9F9B-2E832B4BF0F6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477718" y="3742456"/>
            <a:ext cx="2786698" cy="2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2A27694-B785-4A1E-9D6E-F61F0D4DD5C0}"/>
              </a:ext>
            </a:extLst>
          </p:cNvPr>
          <p:cNvCxnSpPr>
            <a:cxnSpLocks/>
          </p:cNvCxnSpPr>
          <p:nvPr/>
        </p:nvCxnSpPr>
        <p:spPr>
          <a:xfrm flipV="1">
            <a:off x="3476982" y="4152331"/>
            <a:ext cx="3028749" cy="629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05A2A2FC-DE27-4165-9520-BCDD5CCB95FA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477718" y="4274599"/>
            <a:ext cx="3138155" cy="83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19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5213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03.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연구설계 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/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방법론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769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연구가설     </a:t>
            </a:r>
            <a:r>
              <a:rPr lang="en-US" altLang="ko-KR" b="1" dirty="0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– </a:t>
            </a:r>
            <a:r>
              <a:rPr lang="ko-KR" altLang="en-US" b="1" dirty="0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인구통계적 </a:t>
            </a:r>
            <a:r>
              <a:rPr lang="ko-KR" altLang="en-US" b="1" dirty="0" err="1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특성별</a:t>
            </a:r>
            <a:r>
              <a:rPr lang="ko-KR" altLang="en-US" b="1" dirty="0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 소셜미디어 이용정도에 따라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A82DCAEF-F203-467F-A82A-D91D48AE1150}"/>
              </a:ext>
            </a:extLst>
          </p:cNvPr>
          <p:cNvCxnSpPr/>
          <p:nvPr/>
        </p:nvCxnSpPr>
        <p:spPr>
          <a:xfrm flipV="1">
            <a:off x="386172" y="1894162"/>
            <a:ext cx="2410253" cy="1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5D96A01-B74B-4D34-9913-CC08ADAFC309}"/>
              </a:ext>
            </a:extLst>
          </p:cNvPr>
          <p:cNvSpPr txBox="1"/>
          <p:nvPr/>
        </p:nvSpPr>
        <p:spPr>
          <a:xfrm>
            <a:off x="386172" y="2056175"/>
            <a:ext cx="8300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 latinLnBrk="1">
              <a:buFontTx/>
              <a:buAutoNum type="arabicParenR"/>
            </a:pPr>
            <a:r>
              <a:rPr lang="ko-KR" altLang="en-US" dirty="0">
                <a:solidFill>
                  <a:prstClr val="black"/>
                </a:solidFill>
              </a:rPr>
              <a:t>연령별</a:t>
            </a: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r>
              <a:rPr lang="ko-KR" altLang="en-US" dirty="0">
                <a:solidFill>
                  <a:prstClr val="black"/>
                </a:solidFill>
              </a:rPr>
              <a:t>성별</a:t>
            </a: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839A571-DE76-4DE0-A576-FBBF6C1650E0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D7EAD4E9-A3BA-4939-8C10-C446CD0F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35592"/>
              </p:ext>
            </p:extLst>
          </p:nvPr>
        </p:nvGraphicFramePr>
        <p:xfrm>
          <a:off x="654570" y="2462446"/>
          <a:ext cx="8032230" cy="1359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01">
                  <a:extLst>
                    <a:ext uri="{9D8B030D-6E8A-4147-A177-3AD203B41FA5}">
                      <a16:colId xmlns:a16="http://schemas.microsoft.com/office/drawing/2014/main" xmlns="" val="2892082409"/>
                    </a:ext>
                  </a:extLst>
                </a:gridCol>
                <a:gridCol w="7345229">
                  <a:extLst>
                    <a:ext uri="{9D8B030D-6E8A-4147-A177-3AD203B41FA5}">
                      <a16:colId xmlns:a16="http://schemas.microsoft.com/office/drawing/2014/main" xmlns="" val="2593997857"/>
                    </a:ext>
                  </a:extLst>
                </a:gridCol>
              </a:tblGrid>
              <a:tr h="35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이용자의 연령이 온라인 쇼핑몰 구매율에 영향을 미칠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9885666"/>
                  </a:ext>
                </a:extLst>
              </a:tr>
              <a:tr h="47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H1-1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,20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,30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대의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이용자의 온라인 쇼핑몰 구매율이 다른 연령대보다 상대적으로 높을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3646761"/>
                  </a:ext>
                </a:extLst>
              </a:tr>
              <a:tr h="47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H1-2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50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60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대의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이용자의 온라인 쇼핑몰 구매율이 다른 연령대보다 상대적으로 적을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1806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8FC92FA0-4A5E-427A-9294-1FE9F1609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86168"/>
              </p:ext>
            </p:extLst>
          </p:nvPr>
        </p:nvGraphicFramePr>
        <p:xfrm>
          <a:off x="654570" y="4409796"/>
          <a:ext cx="8032230" cy="1119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01">
                  <a:extLst>
                    <a:ext uri="{9D8B030D-6E8A-4147-A177-3AD203B41FA5}">
                      <a16:colId xmlns:a16="http://schemas.microsoft.com/office/drawing/2014/main" xmlns="" val="2892082409"/>
                    </a:ext>
                  </a:extLst>
                </a:gridCol>
                <a:gridCol w="7345229">
                  <a:extLst>
                    <a:ext uri="{9D8B030D-6E8A-4147-A177-3AD203B41FA5}">
                      <a16:colId xmlns:a16="http://schemas.microsoft.com/office/drawing/2014/main" xmlns="" val="2593997857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이용자의 성별이 온라인 쇼핑몰 구매율에 영향을 미칠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9885666"/>
                  </a:ext>
                </a:extLst>
              </a:tr>
              <a:tr h="314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H2-1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여성보다 남성의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광고를 통한 온라인 쇼핑몰 구매율이 높을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3646761"/>
                  </a:ext>
                </a:extLst>
              </a:tr>
              <a:tr h="429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H2-2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여성의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광고를 통한 온라인 쇼핑몰 구매율은 페이스북 광고보다 </a:t>
                      </a:r>
                      <a:r>
                        <a:rPr lang="ko-KR" altLang="en-US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광고가 더 높을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18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60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64BE85C-48F1-4C5E-B82E-58B6799ADA0E}"/>
              </a:ext>
            </a:extLst>
          </p:cNvPr>
          <p:cNvGrpSpPr/>
          <p:nvPr/>
        </p:nvGrpSpPr>
        <p:grpSpPr>
          <a:xfrm>
            <a:off x="2820257" y="1341701"/>
            <a:ext cx="3503487" cy="3031599"/>
            <a:chOff x="2820257" y="1341701"/>
            <a:chExt cx="3503487" cy="3031599"/>
          </a:xfrm>
        </p:grpSpPr>
        <p:sp>
          <p:nvSpPr>
            <p:cNvPr id="6" name="TextBox 5"/>
            <p:cNvSpPr txBox="1">
              <a:spLocks/>
            </p:cNvSpPr>
            <p:nvPr/>
          </p:nvSpPr>
          <p:spPr>
            <a:xfrm>
              <a:off x="2820257" y="1341701"/>
              <a:ext cx="3503487" cy="3031599"/>
            </a:xfrm>
            <a:prstGeom prst="rect">
              <a:avLst/>
            </a:prstGeom>
            <a:noFill/>
            <a:ln w="317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sz="30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3000" dirty="0">
                  <a:solidFill>
                    <a:schemeClr val="bg1"/>
                  </a:solidFill>
                </a:rPr>
                <a:t>千年の古都</a:t>
              </a:r>
              <a:endParaRPr lang="en-US" altLang="ja-JP" sz="3000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r>
                <a:rPr lang="ja-JP" altLang="en-US" sz="3200" dirty="0">
                  <a:solidFill>
                    <a:schemeClr val="bg1"/>
                  </a:solidFill>
                  <a:latin typeface="아리따-돋움(OTF)-Thin" pitchFamily="18" charset="-127"/>
                  <a:ea typeface="아리따-돋움(OTF)-Thin" pitchFamily="18" charset="-127"/>
                </a:rPr>
                <a:t>慶州</a:t>
              </a:r>
              <a:endParaRPr lang="en-US" altLang="ko-KR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r>
                <a:rPr lang="ja-JP" altLang="en-US" sz="1500" dirty="0">
                  <a:solidFill>
                    <a:schemeClr val="bg1"/>
                  </a:solidFill>
                  <a:ea typeface="아리따-돋움(OTF)-Thin"/>
                </a:rPr>
                <a:t>所ゼミナール</a:t>
              </a:r>
              <a:endParaRPr lang="en-US" altLang="ja-JP" sz="1500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r>
                <a:rPr lang="en-US" altLang="ja-JP" sz="1500" dirty="0">
                  <a:solidFill>
                    <a:schemeClr val="bg1"/>
                  </a:solidFill>
                  <a:ea typeface="아리따-돋움(OTF)-Thin"/>
                </a:rPr>
                <a:t>1</a:t>
              </a:r>
              <a:r>
                <a:rPr lang="ja-JP" altLang="en-US" sz="1500" dirty="0">
                  <a:solidFill>
                    <a:schemeClr val="bg1"/>
                  </a:solidFill>
                  <a:ea typeface="아리따-돋움(OTF)-Thin"/>
                </a:rPr>
                <a:t>年</a:t>
              </a:r>
              <a:r>
                <a:rPr lang="en-US" altLang="ja-JP" sz="1500" dirty="0">
                  <a:solidFill>
                    <a:schemeClr val="bg1"/>
                  </a:solidFill>
                  <a:ea typeface="아리따-돋움(OTF)-Thin"/>
                </a:rPr>
                <a:t>22</a:t>
              </a:r>
              <a:r>
                <a:rPr lang="ja-JP" altLang="en-US" sz="1500" dirty="0">
                  <a:solidFill>
                    <a:schemeClr val="bg1"/>
                  </a:solidFill>
                  <a:ea typeface="아리따-돋움(OTF)-Thin"/>
                </a:rPr>
                <a:t>組</a:t>
              </a:r>
              <a:r>
                <a:rPr lang="en-US" altLang="ja-JP" sz="1500" dirty="0">
                  <a:solidFill>
                    <a:schemeClr val="bg1"/>
                  </a:solidFill>
                  <a:ea typeface="아리따-돋움(OTF)-Thin"/>
                </a:rPr>
                <a:t>13</a:t>
              </a:r>
              <a:r>
                <a:rPr lang="ja-JP" altLang="en-US" sz="1500" dirty="0">
                  <a:solidFill>
                    <a:schemeClr val="bg1"/>
                  </a:solidFill>
                  <a:ea typeface="아리따-돋움(OTF)-Thin"/>
                </a:rPr>
                <a:t>番</a:t>
              </a:r>
              <a:endParaRPr lang="en-US" altLang="ja-JP" sz="1500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r>
                <a:rPr lang="ja-JP" altLang="en-US" sz="1500" dirty="0">
                  <a:solidFill>
                    <a:schemeClr val="bg1"/>
                  </a:solidFill>
                  <a:ea typeface="아리따-돋움(OTF)-Thin"/>
                </a:rPr>
                <a:t>金　英斌</a:t>
              </a:r>
              <a:endParaRPr lang="ko-KR" altLang="en-US" sz="1500" dirty="0">
                <a:solidFill>
                  <a:schemeClr val="bg1"/>
                </a:solidFill>
                <a:ea typeface="아리따-돋움(OTF)-Thin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955551" y="2835668"/>
              <a:ext cx="1232898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941" y="6056"/>
            <a:ext cx="9144000" cy="571460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C3C3A17-AA54-4730-8757-549653C5A1C1}"/>
              </a:ext>
            </a:extLst>
          </p:cNvPr>
          <p:cNvSpPr/>
          <p:nvPr/>
        </p:nvSpPr>
        <p:spPr>
          <a:xfrm>
            <a:off x="4628818" y="0"/>
            <a:ext cx="4572000" cy="5715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3E6382BA-A8AD-47E9-8F57-9FC60716EA90}"/>
              </a:ext>
            </a:extLst>
          </p:cNvPr>
          <p:cNvGrpSpPr/>
          <p:nvPr/>
        </p:nvGrpSpPr>
        <p:grpSpPr>
          <a:xfrm>
            <a:off x="4434649" y="1028764"/>
            <a:ext cx="3274251" cy="4125739"/>
            <a:chOff x="4434649" y="1028764"/>
            <a:chExt cx="2551217" cy="4125739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D049C07-3B2A-430B-9D28-50616372323B}"/>
                </a:ext>
              </a:extLst>
            </p:cNvPr>
            <p:cNvSpPr txBox="1"/>
            <p:nvPr/>
          </p:nvSpPr>
          <p:spPr>
            <a:xfrm>
              <a:off x="4790992" y="1028764"/>
              <a:ext cx="2194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/>
                <a:t>목 차</a:t>
              </a:r>
              <a:endParaRPr lang="en-US" altLang="ja-JP" sz="4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FB0A6B3D-5450-418C-8652-A033B20EE6B3}"/>
                </a:ext>
              </a:extLst>
            </p:cNvPr>
            <p:cNvCxnSpPr/>
            <p:nvPr/>
          </p:nvCxnSpPr>
          <p:spPr>
            <a:xfrm>
              <a:off x="4585941" y="1409124"/>
              <a:ext cx="0" cy="374537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D3FE781B-BB06-42D2-AE0C-A647A650D5DC}"/>
                </a:ext>
              </a:extLst>
            </p:cNvPr>
            <p:cNvGrpSpPr/>
            <p:nvPr/>
          </p:nvGrpSpPr>
          <p:grpSpPr>
            <a:xfrm>
              <a:off x="4434649" y="2149098"/>
              <a:ext cx="2043221" cy="369332"/>
              <a:chOff x="4434649" y="2149098"/>
              <a:chExt cx="2043221" cy="369332"/>
            </a:xfrm>
          </p:grpSpPr>
          <p:sp>
            <p:nvSpPr>
              <p:cNvPr id="22" name="타원 21">
                <a:extLst>
                  <a:ext uri="{FF2B5EF4-FFF2-40B4-BE49-F238E27FC236}">
                    <a16:creationId xmlns="" xmlns:a16="http://schemas.microsoft.com/office/drawing/2014/main" id="{3040CA1A-3E97-482A-A120-D5BA82255820}"/>
                  </a:ext>
                </a:extLst>
              </p:cNvPr>
              <p:cNvSpPr/>
              <p:nvPr/>
            </p:nvSpPr>
            <p:spPr>
              <a:xfrm>
                <a:off x="4434649" y="2187549"/>
                <a:ext cx="291489" cy="292431"/>
              </a:xfrm>
              <a:prstGeom prst="ellipse">
                <a:avLst/>
              </a:prstGeom>
              <a:solidFill>
                <a:srgbClr val="F3A9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955CF12B-B179-464A-8FCC-222A9983C289}"/>
                  </a:ext>
                </a:extLst>
              </p:cNvPr>
              <p:cNvSpPr txBox="1"/>
              <p:nvPr/>
            </p:nvSpPr>
            <p:spPr>
              <a:xfrm>
                <a:off x="4858003" y="2149098"/>
                <a:ext cx="16198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schemeClr val="bg2">
                        <a:lumMod val="25000"/>
                      </a:schemeClr>
                    </a:solidFill>
                    <a:latin typeface="Levenim MT" panose="02010502060101010101" pitchFamily="2" charset="-79"/>
                    <a:cs typeface="Levenim MT" panose="02010502060101010101" pitchFamily="2" charset="-79"/>
                  </a:rPr>
                  <a:t>1. </a:t>
                </a:r>
                <a:r>
                  <a:rPr lang="ko-KR" altLang="en-US" dirty="0">
                    <a:solidFill>
                      <a:schemeClr val="bg2">
                        <a:lumMod val="25000"/>
                      </a:schemeClr>
                    </a:solidFill>
                    <a:latin typeface="Levenim MT" panose="02010502060101010101" pitchFamily="2" charset="-79"/>
                    <a:cs typeface="Levenim MT" panose="02010502060101010101" pitchFamily="2" charset="-79"/>
                  </a:rPr>
                  <a:t>서론</a:t>
                </a:r>
                <a:endParaRPr lang="ko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0A511D98-0888-452C-9555-68BF6C01FDCF}"/>
                </a:ext>
              </a:extLst>
            </p:cNvPr>
            <p:cNvGrpSpPr/>
            <p:nvPr/>
          </p:nvGrpSpPr>
          <p:grpSpPr>
            <a:xfrm>
              <a:off x="4434649" y="2930589"/>
              <a:ext cx="2404299" cy="369332"/>
              <a:chOff x="4434649" y="2965400"/>
              <a:chExt cx="2404299" cy="369332"/>
            </a:xfrm>
          </p:grpSpPr>
          <p:sp>
            <p:nvSpPr>
              <p:cNvPr id="23" name="타원 22">
                <a:extLst>
                  <a:ext uri="{FF2B5EF4-FFF2-40B4-BE49-F238E27FC236}">
                    <a16:creationId xmlns="" xmlns:a16="http://schemas.microsoft.com/office/drawing/2014/main" id="{E45CFD12-C51E-42F4-9465-D485E916C3D7}"/>
                  </a:ext>
                </a:extLst>
              </p:cNvPr>
              <p:cNvSpPr/>
              <p:nvPr/>
            </p:nvSpPr>
            <p:spPr>
              <a:xfrm>
                <a:off x="4434649" y="3003851"/>
                <a:ext cx="291489" cy="292431"/>
              </a:xfrm>
              <a:prstGeom prst="ellipse">
                <a:avLst/>
              </a:prstGeom>
              <a:solidFill>
                <a:srgbClr val="F3A9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B1EFCDC0-9268-48CF-A1B5-FB664A99A3FA}"/>
                  </a:ext>
                </a:extLst>
              </p:cNvPr>
              <p:cNvSpPr txBox="1"/>
              <p:nvPr/>
            </p:nvSpPr>
            <p:spPr>
              <a:xfrm>
                <a:off x="4858003" y="2965400"/>
                <a:ext cx="19809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chemeClr val="bg2">
                        <a:lumMod val="25000"/>
                      </a:schemeClr>
                    </a:solidFill>
                    <a:latin typeface="Levenim MT" panose="02010502060101010101" pitchFamily="2" charset="-79"/>
                    <a:cs typeface="Levenim MT" panose="02010502060101010101" pitchFamily="2" charset="-79"/>
                  </a:rPr>
                  <a:t>2. </a:t>
                </a:r>
                <a:r>
                  <a:rPr lang="ko-KR" altLang="en-US" dirty="0">
                    <a:solidFill>
                      <a:schemeClr val="bg2">
                        <a:lumMod val="25000"/>
                      </a:schemeClr>
                    </a:solidFill>
                    <a:latin typeface="Levenim MT" panose="02010502060101010101" pitchFamily="2" charset="-79"/>
                    <a:cs typeface="Levenim MT" panose="02010502060101010101" pitchFamily="2" charset="-79"/>
                  </a:rPr>
                  <a:t>이론적 배경</a:t>
                </a:r>
                <a:endParaRPr lang="ko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DA42864-EB59-4BAF-8D26-8886F3BBC284}"/>
                </a:ext>
              </a:extLst>
            </p:cNvPr>
            <p:cNvGrpSpPr/>
            <p:nvPr/>
          </p:nvGrpSpPr>
          <p:grpSpPr>
            <a:xfrm>
              <a:off x="4434649" y="3712081"/>
              <a:ext cx="2194977" cy="369332"/>
              <a:chOff x="4434649" y="3712081"/>
              <a:chExt cx="2194977" cy="369332"/>
            </a:xfrm>
          </p:grpSpPr>
          <p:sp>
            <p:nvSpPr>
              <p:cNvPr id="24" name="타원 23">
                <a:extLst>
                  <a:ext uri="{FF2B5EF4-FFF2-40B4-BE49-F238E27FC236}">
                    <a16:creationId xmlns="" xmlns:a16="http://schemas.microsoft.com/office/drawing/2014/main" id="{4F525F3D-63C2-4BD0-8C1C-B8EDB847661F}"/>
                  </a:ext>
                </a:extLst>
              </p:cNvPr>
              <p:cNvSpPr/>
              <p:nvPr/>
            </p:nvSpPr>
            <p:spPr>
              <a:xfrm>
                <a:off x="4434649" y="3750532"/>
                <a:ext cx="291489" cy="292431"/>
              </a:xfrm>
              <a:prstGeom prst="ellipse">
                <a:avLst/>
              </a:prstGeom>
              <a:solidFill>
                <a:srgbClr val="F3A9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34E481FC-6F25-4DDB-BB2B-380FC4BBA5C7}"/>
                  </a:ext>
                </a:extLst>
              </p:cNvPr>
              <p:cNvSpPr txBox="1"/>
              <p:nvPr/>
            </p:nvSpPr>
            <p:spPr>
              <a:xfrm>
                <a:off x="4858003" y="3712081"/>
                <a:ext cx="17716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chemeClr val="bg2">
                        <a:lumMod val="25000"/>
                      </a:schemeClr>
                    </a:solidFill>
                  </a:rPr>
                  <a:t>3. </a:t>
                </a:r>
                <a:r>
                  <a:rPr lang="ko-KR" altLang="en-US" dirty="0">
                    <a:solidFill>
                      <a:schemeClr val="bg2">
                        <a:lumMod val="25000"/>
                      </a:schemeClr>
                    </a:solidFill>
                  </a:rPr>
                  <a:t>연구설계 </a:t>
                </a: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/ </a:t>
                </a:r>
                <a:r>
                  <a:rPr lang="ko-KR" altLang="en-US" dirty="0">
                    <a:solidFill>
                      <a:schemeClr val="bg2">
                        <a:lumMod val="25000"/>
                      </a:schemeClr>
                    </a:solidFill>
                  </a:rPr>
                  <a:t>방법론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9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5213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03.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연구설계 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/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방법론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474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연구가설     </a:t>
            </a:r>
            <a:r>
              <a:rPr lang="en-US" altLang="ko-KR" b="1" dirty="0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– SNS </a:t>
            </a:r>
            <a:r>
              <a:rPr lang="ko-KR" altLang="en-US" b="1" dirty="0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활용도에 따라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A82DCAEF-F203-467F-A82A-D91D48AE1150}"/>
              </a:ext>
            </a:extLst>
          </p:cNvPr>
          <p:cNvCxnSpPr/>
          <p:nvPr/>
        </p:nvCxnSpPr>
        <p:spPr>
          <a:xfrm flipV="1">
            <a:off x="386172" y="1894162"/>
            <a:ext cx="2410253" cy="1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5D96A01-B74B-4D34-9913-CC08ADAFC309}"/>
              </a:ext>
            </a:extLst>
          </p:cNvPr>
          <p:cNvSpPr txBox="1"/>
          <p:nvPr/>
        </p:nvSpPr>
        <p:spPr>
          <a:xfrm>
            <a:off x="386172" y="2056175"/>
            <a:ext cx="83006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 latinLnBrk="1">
              <a:buFontTx/>
              <a:buAutoNum type="arabicParenR"/>
            </a:pPr>
            <a:r>
              <a:rPr lang="ko-KR" altLang="en-US" dirty="0">
                <a:solidFill>
                  <a:prstClr val="black"/>
                </a:solidFill>
              </a:rPr>
              <a:t>이용시간</a:t>
            </a: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r>
              <a:rPr lang="ko-KR" altLang="en-US" dirty="0">
                <a:solidFill>
                  <a:prstClr val="black"/>
                </a:solidFill>
              </a:rPr>
              <a:t>이용빈도</a:t>
            </a: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 fontAlgn="base" latinLnBrk="1">
              <a:buFontTx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839A571-DE76-4DE0-A576-FBBF6C1650E0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D7EAD4E9-A3BA-4939-8C10-C446CD0F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51695"/>
              </p:ext>
            </p:extLst>
          </p:nvPr>
        </p:nvGraphicFramePr>
        <p:xfrm>
          <a:off x="654570" y="2462446"/>
          <a:ext cx="8032230" cy="1105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01">
                  <a:extLst>
                    <a:ext uri="{9D8B030D-6E8A-4147-A177-3AD203B41FA5}">
                      <a16:colId xmlns:a16="http://schemas.microsoft.com/office/drawing/2014/main" xmlns="" val="2892082409"/>
                    </a:ext>
                  </a:extLst>
                </a:gridCol>
                <a:gridCol w="7345229">
                  <a:extLst>
                    <a:ext uri="{9D8B030D-6E8A-4147-A177-3AD203B41FA5}">
                      <a16:colId xmlns:a16="http://schemas.microsoft.com/office/drawing/2014/main" xmlns="" val="2593997857"/>
                    </a:ext>
                  </a:extLst>
                </a:gridCol>
              </a:tblGrid>
              <a:tr h="33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이용시간이 온라인 쇼핑몰 구매율에 영향을 끼칠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9885666"/>
                  </a:ext>
                </a:extLst>
              </a:tr>
              <a:tr h="37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H3-1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이용하는 시간이 많을수록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광고에 많이 노출 될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3646761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H3-2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하루 중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이용하는 시간이 많을수록 온라인 쇼핑몰 구매율이 높을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1806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8FC92FA0-4A5E-427A-9294-1FE9F1609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63322"/>
              </p:ext>
            </p:extLst>
          </p:nvPr>
        </p:nvGraphicFramePr>
        <p:xfrm>
          <a:off x="654570" y="4409796"/>
          <a:ext cx="8032230" cy="1045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01">
                  <a:extLst>
                    <a:ext uri="{9D8B030D-6E8A-4147-A177-3AD203B41FA5}">
                      <a16:colId xmlns:a16="http://schemas.microsoft.com/office/drawing/2014/main" xmlns="" val="2892082409"/>
                    </a:ext>
                  </a:extLst>
                </a:gridCol>
                <a:gridCol w="7345229">
                  <a:extLst>
                    <a:ext uri="{9D8B030D-6E8A-4147-A177-3AD203B41FA5}">
                      <a16:colId xmlns:a16="http://schemas.microsoft.com/office/drawing/2014/main" xmlns="" val="2593997857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이용빈도가 온라인 쇼핑몰 구매율에 영향을 끼칠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9885666"/>
                  </a:ext>
                </a:extLst>
              </a:tr>
              <a:tr h="314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H4-1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하루 중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접속하는 빈도가 높을수록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광고에 많이 노출 될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3646761"/>
                  </a:ext>
                </a:extLst>
              </a:tr>
              <a:tr h="429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H4-2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하루 중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접속하는 빈도가 높을수록 온라인 쇼핑몰 구매율이 높을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18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90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5213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03.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연구설계 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/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방법론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528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연구가설     </a:t>
            </a:r>
            <a:r>
              <a:rPr lang="en-US" altLang="ko-KR" b="1" dirty="0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– SNS </a:t>
            </a:r>
            <a:r>
              <a:rPr lang="ko-KR" altLang="en-US" b="1" dirty="0">
                <a:solidFill>
                  <a:srgbClr val="F09252"/>
                </a:solidFill>
                <a:latin typeface="맑은 고딕"/>
                <a:ea typeface="나눔스퀘어" pitchFamily="50" charset="-127"/>
              </a:rPr>
              <a:t>종류별 특성에 따라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A82DCAEF-F203-467F-A82A-D91D48AE1150}"/>
              </a:ext>
            </a:extLst>
          </p:cNvPr>
          <p:cNvCxnSpPr/>
          <p:nvPr/>
        </p:nvCxnSpPr>
        <p:spPr>
          <a:xfrm flipV="1">
            <a:off x="386172" y="1894162"/>
            <a:ext cx="2410253" cy="1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839A571-DE76-4DE0-A576-FBBF6C1650E0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D7EAD4E9-A3BA-4939-8C10-C446CD0F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03048"/>
              </p:ext>
            </p:extLst>
          </p:nvPr>
        </p:nvGraphicFramePr>
        <p:xfrm>
          <a:off x="654570" y="2462446"/>
          <a:ext cx="8032230" cy="1105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01">
                  <a:extLst>
                    <a:ext uri="{9D8B030D-6E8A-4147-A177-3AD203B41FA5}">
                      <a16:colId xmlns:a16="http://schemas.microsoft.com/office/drawing/2014/main" xmlns="" val="2892082409"/>
                    </a:ext>
                  </a:extLst>
                </a:gridCol>
                <a:gridCol w="7345229">
                  <a:extLst>
                    <a:ext uri="{9D8B030D-6E8A-4147-A177-3AD203B41FA5}">
                      <a16:colId xmlns:a16="http://schemas.microsoft.com/office/drawing/2014/main" xmlns="" val="2593997857"/>
                    </a:ext>
                  </a:extLst>
                </a:gridCol>
              </a:tblGrid>
              <a:tr h="33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광고를 접하는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종류가 온라인 쇼핑몰 구매율에 영향을 끼칠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9885666"/>
                  </a:ext>
                </a:extLst>
              </a:tr>
              <a:tr h="37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H5-1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페이스북 광고 보다 </a:t>
                      </a:r>
                      <a:r>
                        <a:rPr lang="ko-KR" altLang="en-US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광고에 대한 소비자의 인식이 좋을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3646761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H5-2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광고를 통한 온라인 쇼핑몰 구매율이 페이스북보다 높을 것이다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18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50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5213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03.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연구설계 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/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방법론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연구의 대상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/>
          <p:nvPr/>
        </p:nvCxnSpPr>
        <p:spPr>
          <a:xfrm flipV="1">
            <a:off x="386172" y="1894162"/>
            <a:ext cx="2410253" cy="1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86172" y="2126751"/>
            <a:ext cx="830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/>
              <a:t>본 연구의 대상은 </a:t>
            </a:r>
            <a:r>
              <a:rPr lang="en-US" altLang="ko-KR" dirty="0"/>
              <a:t>SNS</a:t>
            </a:r>
            <a:r>
              <a:rPr lang="ko-KR" altLang="en-US" dirty="0"/>
              <a:t>를 사용하는 일반인을 대상으로</a:t>
            </a:r>
            <a:r>
              <a:rPr lang="en-US" altLang="ko-KR" dirty="0"/>
              <a:t> </a:t>
            </a:r>
          </a:p>
          <a:p>
            <a:pPr fontAlgn="base" latinLnBrk="1"/>
            <a:r>
              <a:rPr lang="ko-KR" altLang="en-US" dirty="0"/>
              <a:t>각 연령별로 </a:t>
            </a:r>
            <a:r>
              <a:rPr lang="en-US" altLang="ko-KR" dirty="0"/>
              <a:t>100</a:t>
            </a:r>
            <a:r>
              <a:rPr lang="ko-KR" altLang="en-US" dirty="0"/>
              <a:t>명씩 무작위로 선택한다</a:t>
            </a:r>
            <a:r>
              <a:rPr lang="en-US" altLang="ko-KR" dirty="0"/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F94CAE1-6884-402B-924C-D413F4CB8D8F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8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5213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03.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연구설계 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/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방법론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자료의 수집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/>
          <p:nvPr/>
        </p:nvCxnSpPr>
        <p:spPr>
          <a:xfrm flipV="1">
            <a:off x="386172" y="1894162"/>
            <a:ext cx="2410253" cy="1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86172" y="2126751"/>
            <a:ext cx="830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/>
              <a:t>무작위로 선발된 각 개인에게 준비한 설문지를 배부한다</a:t>
            </a:r>
            <a:r>
              <a:rPr lang="en-US" altLang="ko-KR" dirty="0"/>
              <a:t>.</a:t>
            </a:r>
          </a:p>
          <a:p>
            <a:pPr fontAlgn="base" latinLnBrk="1"/>
            <a:endParaRPr lang="en-US" altLang="ko-KR" dirty="0"/>
          </a:p>
          <a:p>
            <a:pPr fontAlgn="base" latinLnBrk="1"/>
            <a:r>
              <a:rPr lang="ko-KR" altLang="en-US" dirty="0"/>
              <a:t>배부하기 전</a:t>
            </a:r>
            <a:r>
              <a:rPr lang="en-US" altLang="ko-KR" dirty="0"/>
              <a:t>, </a:t>
            </a:r>
            <a:r>
              <a:rPr lang="ko-KR" altLang="en-US" dirty="0"/>
              <a:t>연구자가 직접 설문과 연구에 대한 설명을 실시한 이후에</a:t>
            </a:r>
            <a:endParaRPr lang="en-US" altLang="ko-KR" dirty="0"/>
          </a:p>
          <a:p>
            <a:pPr fontAlgn="base" latinLnBrk="1"/>
            <a:r>
              <a:rPr lang="ko-KR" altLang="en-US" dirty="0"/>
              <a:t>설문을 진행한다</a:t>
            </a:r>
            <a:r>
              <a:rPr lang="en-US" altLang="ko-KR" dirty="0"/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839A571-DE76-4DE0-A576-FBBF6C1650E0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8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5213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03.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연구설계 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/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방법론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자료의 구성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/>
          <p:nvPr/>
        </p:nvCxnSpPr>
        <p:spPr>
          <a:xfrm flipV="1">
            <a:off x="386172" y="1894162"/>
            <a:ext cx="2410253" cy="1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86172" y="2126751"/>
            <a:ext cx="8300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/>
              <a:t>설문지의 문항 속 질문의 성격 별로 번호를 나누었다</a:t>
            </a:r>
            <a:r>
              <a:rPr lang="en-US" altLang="ko-KR" dirty="0"/>
              <a:t>.</a:t>
            </a:r>
          </a:p>
          <a:p>
            <a:pPr fontAlgn="base" latinLnBrk="1"/>
            <a:endParaRPr lang="en-US" altLang="ko-KR" dirty="0"/>
          </a:p>
          <a:p>
            <a:pPr fontAlgn="base" latinLnBrk="1"/>
            <a:r>
              <a:rPr lang="en-US" altLang="ko-KR" dirty="0"/>
              <a:t>1</a:t>
            </a:r>
            <a:r>
              <a:rPr lang="ko-KR" altLang="en-US" dirty="0"/>
              <a:t>번은 </a:t>
            </a:r>
            <a:r>
              <a:rPr lang="en-US" altLang="ko-KR" dirty="0"/>
              <a:t>SNS </a:t>
            </a:r>
            <a:r>
              <a:rPr lang="ko-KR" altLang="en-US" dirty="0"/>
              <a:t>활용도에 대한 질문</a:t>
            </a:r>
            <a:endParaRPr lang="en-US" altLang="ko-KR" dirty="0"/>
          </a:p>
          <a:p>
            <a:pPr fontAlgn="base" latinLnBrk="1"/>
            <a:r>
              <a:rPr lang="en-US" altLang="ko-KR" dirty="0"/>
              <a:t>2</a:t>
            </a:r>
            <a:r>
              <a:rPr lang="ko-KR" altLang="en-US" dirty="0"/>
              <a:t>번은 광고참여현황에 대한 질문</a:t>
            </a:r>
            <a:endParaRPr lang="en-US" altLang="ko-KR" dirty="0"/>
          </a:p>
          <a:p>
            <a:pPr fontAlgn="base" latinLnBrk="1"/>
            <a:r>
              <a:rPr lang="en-US" altLang="ko-KR" dirty="0"/>
              <a:t>3</a:t>
            </a:r>
            <a:r>
              <a:rPr lang="ko-KR" altLang="en-US" dirty="0"/>
              <a:t>번은 광고를 통해 구매를 진행한 개인의 만족도에 대한 질문</a:t>
            </a:r>
            <a:endParaRPr lang="en-US" altLang="ko-KR" dirty="0"/>
          </a:p>
          <a:p>
            <a:pPr fontAlgn="base" latinLnBrk="1"/>
            <a:r>
              <a:rPr lang="en-US" altLang="ko-KR" dirty="0"/>
              <a:t>4</a:t>
            </a:r>
            <a:r>
              <a:rPr lang="ko-KR" altLang="en-US" dirty="0"/>
              <a:t>번은 개인적 특성을 질문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49700F42-07CF-4702-A47D-9547B6F79A41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82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5213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03.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연구설계 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/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방법론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자료의 분석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/>
          <p:nvPr/>
        </p:nvCxnSpPr>
        <p:spPr>
          <a:xfrm flipV="1">
            <a:off x="386172" y="1894162"/>
            <a:ext cx="2410253" cy="1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86172" y="2126751"/>
            <a:ext cx="8300628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2300" b="1" dirty="0"/>
              <a:t>가</a:t>
            </a:r>
            <a:r>
              <a:rPr lang="en-US" altLang="ko-KR" sz="2300" b="1" dirty="0"/>
              <a:t>. </a:t>
            </a:r>
            <a:r>
              <a:rPr lang="ko-KR" altLang="en-US" sz="2300" b="1" dirty="0"/>
              <a:t>각 변수들 간의 상관관계 </a:t>
            </a:r>
            <a:r>
              <a:rPr lang="en-US" altLang="ko-KR" sz="2300" b="1" dirty="0"/>
              <a:t>/ </a:t>
            </a:r>
            <a:r>
              <a:rPr lang="ko-KR" altLang="en-US" sz="2300" b="1" dirty="0"/>
              <a:t>시각화를 통한 변수의 분석</a:t>
            </a:r>
            <a:endParaRPr lang="en-US" altLang="ko-KR" sz="2300" b="1" dirty="0"/>
          </a:p>
          <a:p>
            <a:pPr fontAlgn="base" latinLnBrk="1"/>
            <a:r>
              <a:rPr lang="en-US" altLang="ko-KR" dirty="0"/>
              <a:t>	</a:t>
            </a:r>
          </a:p>
          <a:p>
            <a:pPr marL="285750" indent="-285750" fontAlgn="base" latinLnBrk="1">
              <a:buFontTx/>
              <a:buChar char="-"/>
            </a:pPr>
            <a:r>
              <a:rPr lang="ko-KR" altLang="en-US" dirty="0"/>
              <a:t>어떤 변수가 구매빈도에 영향을 주는지 확인할 수 있다</a:t>
            </a:r>
            <a:r>
              <a:rPr lang="en-US" altLang="ko-KR" dirty="0"/>
              <a:t>.</a:t>
            </a:r>
          </a:p>
          <a:p>
            <a:pPr fontAlgn="base" latinLnBrk="1"/>
            <a:r>
              <a:rPr lang="en-US" altLang="ko-KR" dirty="0"/>
              <a:t>		1) SNS </a:t>
            </a:r>
            <a:r>
              <a:rPr lang="ko-KR" altLang="en-US" dirty="0"/>
              <a:t>활용도가 광고참여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)</a:t>
            </a:r>
            <a:r>
              <a:rPr lang="ko-KR" altLang="en-US" dirty="0"/>
              <a:t>에 주는 영향</a:t>
            </a:r>
            <a:r>
              <a:rPr lang="en-US" altLang="ko-KR" dirty="0"/>
              <a:t>(Main)</a:t>
            </a:r>
          </a:p>
          <a:p>
            <a:pPr fontAlgn="base" latinLnBrk="1"/>
            <a:r>
              <a:rPr lang="en-US" altLang="ko-KR" dirty="0"/>
              <a:t>		     SNS </a:t>
            </a:r>
            <a:r>
              <a:rPr lang="ko-KR" altLang="en-US" dirty="0"/>
              <a:t>활용도에 대한 답변을 수치화하여</a:t>
            </a:r>
            <a:r>
              <a:rPr lang="en-US" altLang="ko-KR" dirty="0"/>
              <a:t>, SNS </a:t>
            </a:r>
            <a:r>
              <a:rPr lang="ko-KR" altLang="en-US" dirty="0"/>
              <a:t>활용도에 따른 구매횟수에 </a:t>
            </a:r>
            <a:r>
              <a:rPr lang="en-US" altLang="ko-KR" dirty="0"/>
              <a:t>		     </a:t>
            </a:r>
            <a:r>
              <a:rPr lang="ko-KR" altLang="en-US" dirty="0"/>
              <a:t>대하여 상관계수를 계산하고 이를 통하여 두 변수간의 연관성 파악</a:t>
            </a:r>
            <a:endParaRPr lang="en-US" altLang="ko-KR" dirty="0"/>
          </a:p>
          <a:p>
            <a:pPr fontAlgn="base" latinLnBrk="1"/>
            <a:r>
              <a:rPr lang="en-US" altLang="ko-KR" dirty="0"/>
              <a:t>		</a:t>
            </a:r>
          </a:p>
          <a:p>
            <a:pPr fontAlgn="base" latinLnBrk="1"/>
            <a:r>
              <a:rPr lang="en-US" altLang="ko-KR" dirty="0"/>
              <a:t>		2) </a:t>
            </a:r>
            <a:r>
              <a:rPr lang="ko-KR" altLang="en-US" dirty="0"/>
              <a:t>구매 품목에 따른 만족도</a:t>
            </a:r>
            <a:r>
              <a:rPr lang="en-US" altLang="ko-KR" dirty="0"/>
              <a:t>(</a:t>
            </a:r>
            <a:r>
              <a:rPr lang="ko-KR" altLang="en-US" dirty="0"/>
              <a:t>불만족도</a:t>
            </a:r>
            <a:r>
              <a:rPr lang="en-US" altLang="ko-KR" dirty="0"/>
              <a:t>) / </a:t>
            </a:r>
            <a:r>
              <a:rPr lang="ko-KR" altLang="en-US" dirty="0" err="1"/>
              <a:t>재구매율</a:t>
            </a:r>
            <a:endParaRPr lang="en-US" altLang="ko-KR" dirty="0"/>
          </a:p>
          <a:p>
            <a:pPr fontAlgn="base" latinLnBrk="1"/>
            <a:r>
              <a:rPr lang="en-US" altLang="ko-KR" dirty="0"/>
              <a:t>		     </a:t>
            </a:r>
            <a:r>
              <a:rPr lang="ko-KR" altLang="en-US" dirty="0"/>
              <a:t>구매품목에 따른 만족도와 </a:t>
            </a:r>
            <a:r>
              <a:rPr lang="ko-KR" altLang="en-US" dirty="0" err="1"/>
              <a:t>재구매율을</a:t>
            </a:r>
            <a:r>
              <a:rPr lang="ko-KR" altLang="en-US" dirty="0"/>
              <a:t> 시각화</a:t>
            </a:r>
            <a:r>
              <a:rPr lang="en-US" altLang="ko-KR" dirty="0"/>
              <a:t>(Box plot)</a:t>
            </a:r>
            <a:r>
              <a:rPr lang="ko-KR" altLang="en-US" dirty="0"/>
              <a:t>를 통하여 확인</a:t>
            </a:r>
            <a:endParaRPr lang="en-US" altLang="ko-KR" dirty="0"/>
          </a:p>
          <a:p>
            <a:pPr fontAlgn="base" latinLnBrk="1"/>
            <a:r>
              <a:rPr lang="en-US" altLang="ko-KR" dirty="0"/>
              <a:t>		</a:t>
            </a:r>
          </a:p>
          <a:p>
            <a:pPr fontAlgn="base" latinLnBrk="1"/>
            <a:r>
              <a:rPr lang="en-US" altLang="ko-KR" dirty="0"/>
              <a:t>		3) </a:t>
            </a:r>
            <a:r>
              <a:rPr lang="ko-KR" altLang="en-US" dirty="0"/>
              <a:t>추가분석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4CD9E5A2-2DA5-44D2-91C8-82E42029A9F3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8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5213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03.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연구설계 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/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방법론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415645" y="1275851"/>
            <a:ext cx="8300628" cy="401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2300" b="1" dirty="0"/>
              <a:t>나</a:t>
            </a:r>
            <a:r>
              <a:rPr lang="en-US" altLang="ko-KR" sz="2300" b="1" dirty="0"/>
              <a:t>. </a:t>
            </a:r>
            <a:r>
              <a:rPr lang="ko-KR" altLang="en-US" sz="2300" b="1" dirty="0"/>
              <a:t>인구통계특성에 따른 온라인쇼핑여부 </a:t>
            </a:r>
            <a:r>
              <a:rPr lang="en-US" altLang="ko-KR" sz="2300" b="1" dirty="0"/>
              <a:t>/ </a:t>
            </a:r>
            <a:r>
              <a:rPr lang="ko-KR" altLang="en-US" sz="2300" b="1" dirty="0"/>
              <a:t>구매빈도 </a:t>
            </a:r>
            <a:r>
              <a:rPr lang="en-US" altLang="ko-KR" sz="2300" b="1" dirty="0"/>
              <a:t>/ </a:t>
            </a:r>
            <a:r>
              <a:rPr lang="ko-KR" altLang="en-US" sz="2300" b="1" dirty="0"/>
              <a:t>만족도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2300" dirty="0"/>
          </a:p>
          <a:p>
            <a:pPr fontAlgn="base" latinLnBrk="1">
              <a:lnSpc>
                <a:spcPct val="150000"/>
              </a:lnSpc>
            </a:pPr>
            <a:r>
              <a:rPr lang="ko-KR" altLang="en-US" dirty="0"/>
              <a:t>독립변수 </a:t>
            </a:r>
            <a:r>
              <a:rPr lang="en-US" altLang="ko-KR" dirty="0"/>
              <a:t>: </a:t>
            </a:r>
            <a:r>
              <a:rPr lang="ko-KR" altLang="en-US" dirty="0"/>
              <a:t>각 인구통계특성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소득수준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)</a:t>
            </a:r>
          </a:p>
          <a:p>
            <a:pPr fontAlgn="base" latinLnBrk="1">
              <a:lnSpc>
                <a:spcPct val="150000"/>
              </a:lnSpc>
            </a:pPr>
            <a:endParaRPr lang="en-US" altLang="ko-KR" dirty="0"/>
          </a:p>
          <a:p>
            <a:pPr fontAlgn="base" latinLnBrk="1">
              <a:lnSpc>
                <a:spcPct val="150000"/>
              </a:lnSpc>
            </a:pPr>
            <a:r>
              <a:rPr lang="ko-KR" altLang="en-US" dirty="0"/>
              <a:t>종속변수 </a:t>
            </a:r>
            <a:r>
              <a:rPr lang="en-US" altLang="ko-KR" dirty="0"/>
              <a:t>: </a:t>
            </a:r>
            <a:r>
              <a:rPr lang="ko-KR" altLang="en-US" dirty="0"/>
              <a:t>구매빈도 </a:t>
            </a:r>
            <a:r>
              <a:rPr lang="en-US" altLang="ko-KR" dirty="0"/>
              <a:t>/ SNS </a:t>
            </a:r>
            <a:r>
              <a:rPr lang="ko-KR" altLang="en-US" dirty="0"/>
              <a:t>활용도</a:t>
            </a:r>
            <a:endParaRPr lang="en-US" altLang="ko-KR" dirty="0"/>
          </a:p>
          <a:p>
            <a:pPr fontAlgn="base" latinLnBrk="1">
              <a:lnSpc>
                <a:spcPct val="150000"/>
              </a:lnSpc>
            </a:pPr>
            <a:r>
              <a:rPr lang="en-US" altLang="ko-KR" dirty="0"/>
              <a:t>	1) </a:t>
            </a:r>
            <a:r>
              <a:rPr lang="ko-KR" altLang="en-US" dirty="0"/>
              <a:t>각 인구통계특성에 따른 구매율 분석</a:t>
            </a:r>
            <a:endParaRPr lang="en-US" altLang="ko-KR" dirty="0"/>
          </a:p>
          <a:p>
            <a:pPr fontAlgn="base" latinLnBrk="1">
              <a:lnSpc>
                <a:spcPct val="150000"/>
              </a:lnSpc>
            </a:pPr>
            <a:r>
              <a:rPr lang="en-US" altLang="ko-KR" dirty="0"/>
              <a:t>	2) </a:t>
            </a:r>
            <a:r>
              <a:rPr lang="ko-KR" altLang="en-US" dirty="0"/>
              <a:t>각 인구통계특성에 따른 만족도 분석</a:t>
            </a:r>
            <a:endParaRPr lang="en-US" altLang="ko-KR" dirty="0"/>
          </a:p>
          <a:p>
            <a:pPr fontAlgn="base" latinLnBrk="1">
              <a:lnSpc>
                <a:spcPct val="150000"/>
              </a:lnSpc>
            </a:pPr>
            <a:r>
              <a:rPr lang="en-US" altLang="ko-KR" dirty="0"/>
              <a:t>	3) </a:t>
            </a:r>
            <a:r>
              <a:rPr lang="ko-KR" altLang="en-US" dirty="0"/>
              <a:t>각 인구통계특성에 따른 구매품목 분석</a:t>
            </a:r>
            <a:endParaRPr lang="en-US" altLang="ko-KR" dirty="0"/>
          </a:p>
          <a:p>
            <a:pPr fontAlgn="base" latinLnBrk="1">
              <a:lnSpc>
                <a:spcPct val="150000"/>
              </a:lnSpc>
            </a:pPr>
            <a:r>
              <a:rPr lang="en-US" altLang="ko-KR" dirty="0"/>
              <a:t>	4) </a:t>
            </a:r>
            <a:r>
              <a:rPr lang="ko-KR" altLang="en-US" dirty="0"/>
              <a:t>각 인구통계특성에 따른 </a:t>
            </a:r>
            <a:r>
              <a:rPr lang="en-US" altLang="ko-KR" dirty="0"/>
              <a:t>SNS</a:t>
            </a:r>
            <a:r>
              <a:rPr lang="ko-KR" altLang="en-US" dirty="0"/>
              <a:t>활용</a:t>
            </a:r>
            <a:r>
              <a:rPr lang="en-US" altLang="ko-KR" dirty="0"/>
              <a:t>(</a:t>
            </a:r>
            <a:r>
              <a:rPr lang="ko-KR" altLang="en-US" dirty="0"/>
              <a:t>분야</a:t>
            </a:r>
            <a:r>
              <a:rPr lang="en-US" altLang="ko-KR" dirty="0"/>
              <a:t>, </a:t>
            </a:r>
            <a:r>
              <a:rPr lang="ko-KR" altLang="en-US" dirty="0"/>
              <a:t>활용시간</a:t>
            </a:r>
            <a:r>
              <a:rPr lang="en-US" altLang="ko-KR" dirty="0"/>
              <a:t>) </a:t>
            </a:r>
            <a:r>
              <a:rPr lang="ko-KR" altLang="en-US" dirty="0"/>
              <a:t>분석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CD11919-E23F-4812-9E7F-944DC8D18017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04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5213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03.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연구설계 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/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방법론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415645" y="1275851"/>
            <a:ext cx="830062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2300" b="1" dirty="0"/>
              <a:t>다</a:t>
            </a:r>
            <a:r>
              <a:rPr lang="en-US" altLang="ko-KR" sz="2300" b="1" dirty="0"/>
              <a:t>. GA(Google Analytics)</a:t>
            </a:r>
            <a:r>
              <a:rPr lang="ko-KR" altLang="en-US" sz="2300" b="1" dirty="0"/>
              <a:t>를 통한 실제 온라인쇼핑몰의 </a:t>
            </a:r>
            <a:endParaRPr lang="en-US" altLang="ko-KR" sz="2300" b="1" dirty="0"/>
          </a:p>
          <a:p>
            <a:pPr fontAlgn="base" latinLnBrk="1"/>
            <a:r>
              <a:rPr lang="en-US" altLang="ko-KR" sz="2300" b="1" dirty="0"/>
              <a:t>	SNS </a:t>
            </a:r>
            <a:r>
              <a:rPr lang="ko-KR" altLang="en-US" sz="2300" b="1" dirty="0"/>
              <a:t>광고 효과 분석</a:t>
            </a:r>
            <a:endParaRPr lang="en-US" altLang="ko-KR" sz="2300" b="1" dirty="0"/>
          </a:p>
          <a:p>
            <a:pPr fontAlgn="base" latinLnBrk="1"/>
            <a:endParaRPr lang="en-US" altLang="ko-KR" sz="2300" dirty="0"/>
          </a:p>
          <a:p>
            <a:pPr fontAlgn="base" latinLnBrk="1">
              <a:lnSpc>
                <a:spcPct val="150000"/>
              </a:lnSpc>
            </a:pPr>
            <a:r>
              <a:rPr lang="ko-KR" altLang="en-US" dirty="0"/>
              <a:t>각 분야별 대규모 온라인쇼핑몰</a:t>
            </a:r>
            <a:r>
              <a:rPr lang="en-US" altLang="ko-KR" dirty="0"/>
              <a:t>(</a:t>
            </a:r>
            <a:r>
              <a:rPr lang="ko-KR" altLang="en-US" dirty="0"/>
              <a:t>패션 </a:t>
            </a:r>
            <a:r>
              <a:rPr lang="en-US" altLang="ko-KR" dirty="0"/>
              <a:t>/ </a:t>
            </a:r>
            <a:r>
              <a:rPr lang="ko-KR" altLang="en-US" dirty="0"/>
              <a:t>식품 </a:t>
            </a:r>
            <a:r>
              <a:rPr lang="en-US" altLang="ko-KR" dirty="0"/>
              <a:t>/ </a:t>
            </a:r>
            <a:r>
              <a:rPr lang="ko-KR" altLang="en-US" dirty="0"/>
              <a:t>의약품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개씩 선별하여 </a:t>
            </a:r>
            <a:r>
              <a:rPr lang="en-US" altLang="ko-KR" dirty="0"/>
              <a:t>GA</a:t>
            </a:r>
            <a:r>
              <a:rPr lang="ko-KR" altLang="en-US" dirty="0" err="1"/>
              <a:t>트래킹</a:t>
            </a:r>
            <a:r>
              <a:rPr lang="ko-KR" altLang="en-US" dirty="0"/>
              <a:t> 코드를 삽입 후</a:t>
            </a:r>
            <a:r>
              <a:rPr lang="en-US" altLang="ko-KR" dirty="0"/>
              <a:t>, SNS</a:t>
            </a:r>
            <a:r>
              <a:rPr lang="ko-KR" altLang="en-US" dirty="0"/>
              <a:t>광고의 유무 </a:t>
            </a:r>
            <a:r>
              <a:rPr lang="en-US" altLang="ko-KR" dirty="0"/>
              <a:t>/ </a:t>
            </a:r>
            <a:r>
              <a:rPr lang="ko-KR" altLang="en-US" dirty="0"/>
              <a:t>노출유형에 따른 실시간 </a:t>
            </a:r>
            <a:r>
              <a:rPr lang="ko-KR" altLang="en-US" dirty="0" err="1"/>
              <a:t>접속자</a:t>
            </a:r>
            <a:r>
              <a:rPr lang="ko-KR" altLang="en-US" dirty="0"/>
              <a:t> 수</a:t>
            </a:r>
            <a:r>
              <a:rPr lang="en-US" altLang="ko-KR" dirty="0"/>
              <a:t>, SNS </a:t>
            </a:r>
            <a:r>
              <a:rPr lang="ko-KR" altLang="en-US" dirty="0"/>
              <a:t>광고를 통해 들어온 이용객의 수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ko-KR" altLang="en-US" dirty="0" err="1"/>
              <a:t>전환율</a:t>
            </a:r>
            <a:r>
              <a:rPr lang="ko-KR" altLang="en-US" dirty="0"/>
              <a:t> 등을 </a:t>
            </a:r>
            <a:r>
              <a:rPr lang="en-US" altLang="ko-KR" dirty="0"/>
              <a:t>GA</a:t>
            </a:r>
            <a:r>
              <a:rPr lang="ko-KR" altLang="en-US" dirty="0"/>
              <a:t>에서 제공하는 그래프를 통하여 확인한다</a:t>
            </a:r>
            <a:r>
              <a:rPr lang="en-US" altLang="ko-KR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9C053AD3-0416-43E3-A26D-649BBBA3017B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51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394"/>
            <a:ext cx="9144000" cy="571460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64BE85C-48F1-4C5E-B82E-58B6799ADA0E}"/>
              </a:ext>
            </a:extLst>
          </p:cNvPr>
          <p:cNvGrpSpPr/>
          <p:nvPr/>
        </p:nvGrpSpPr>
        <p:grpSpPr>
          <a:xfrm>
            <a:off x="2820257" y="1341701"/>
            <a:ext cx="3503487" cy="2308324"/>
            <a:chOff x="2820257" y="1341701"/>
            <a:chExt cx="3503487" cy="2308324"/>
          </a:xfrm>
        </p:grpSpPr>
        <p:sp>
          <p:nvSpPr>
            <p:cNvPr id="6" name="TextBox 5"/>
            <p:cNvSpPr txBox="1">
              <a:spLocks/>
            </p:cNvSpPr>
            <p:nvPr/>
          </p:nvSpPr>
          <p:spPr>
            <a:xfrm>
              <a:off x="2820257" y="1341701"/>
              <a:ext cx="3503487" cy="2308324"/>
            </a:xfrm>
            <a:prstGeom prst="rect">
              <a:avLst/>
            </a:prstGeom>
            <a:noFill/>
            <a:ln w="317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sz="3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sz="3000" dirty="0">
                  <a:solidFill>
                    <a:schemeClr val="bg1"/>
                  </a:solidFill>
                </a:rPr>
                <a:t>Thank</a:t>
              </a:r>
            </a:p>
            <a:p>
              <a:pPr algn="ctr"/>
              <a:r>
                <a:rPr lang="en-US" altLang="ko-KR" sz="3000" dirty="0">
                  <a:solidFill>
                    <a:schemeClr val="bg1"/>
                  </a:solidFill>
                  <a:ea typeface="아리따-돋움(OTF)-Thin"/>
                </a:rPr>
                <a:t>you</a:t>
              </a:r>
              <a:endParaRPr lang="en-US" altLang="ko-KR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ea typeface="아리따-돋움(OTF)-Thin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ea typeface="아리따-돋움(OTF)-Thin"/>
                </a:rPr>
                <a:t>5</a:t>
              </a:r>
              <a:r>
                <a:rPr lang="ko-KR" altLang="en-US" dirty="0" smtClean="0">
                  <a:solidFill>
                    <a:schemeClr val="bg1"/>
                  </a:solidFill>
                  <a:ea typeface="아리따-돋움(OTF)-Thin"/>
                </a:rPr>
                <a:t>조 </a:t>
              </a:r>
              <a:endParaRPr lang="en-US" altLang="ko-KR" dirty="0">
                <a:solidFill>
                  <a:schemeClr val="bg1"/>
                </a:solidFill>
                <a:ea typeface="아리따-돋움(OTF)-Thin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955551" y="2835668"/>
              <a:ext cx="1232898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42171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58168FB5-D80C-4F37-AA91-B010ABDF4C08}"/>
              </a:ext>
            </a:extLst>
          </p:cNvPr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D66FF0CB-4560-4AD3-A4AA-18A6C1A25D4D}"/>
                </a:ext>
              </a:extLst>
            </p:cNvPr>
            <p:cNvSpPr/>
            <p:nvPr/>
          </p:nvSpPr>
          <p:spPr>
            <a:xfrm>
              <a:off x="0" y="0"/>
              <a:ext cx="9144000" cy="571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3EE42A39-AAEC-48D8-BF58-6F49DE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415645" y="737329"/>
              <a:ext cx="2022755" cy="0"/>
            </a:xfrm>
            <a:prstGeom prst="line">
              <a:avLst/>
            </a:prstGeom>
            <a:ln w="508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69CA0F2C-A860-4E6E-9F36-4D14C034D602}"/>
                </a:ext>
              </a:extLst>
            </p:cNvPr>
            <p:cNvCxnSpPr>
              <a:cxnSpLocks/>
            </p:cNvCxnSpPr>
            <p:nvPr/>
          </p:nvCxnSpPr>
          <p:spPr>
            <a:xfrm>
              <a:off x="6112017" y="5433472"/>
              <a:ext cx="2851687" cy="0"/>
            </a:xfrm>
            <a:prstGeom prst="line">
              <a:avLst/>
            </a:prstGeom>
            <a:ln w="508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38730A9-2232-4D80-BCB9-FA233971D949}"/>
                </a:ext>
              </a:extLst>
            </p:cNvPr>
            <p:cNvSpPr txBox="1"/>
            <p:nvPr/>
          </p:nvSpPr>
          <p:spPr>
            <a:xfrm>
              <a:off x="323528" y="29443"/>
              <a:ext cx="22797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09252"/>
                  </a:solidFill>
                  <a:latin typeface="아리따-돋움(OTF)-Thin" pitchFamily="18" charset="-127"/>
                  <a:ea typeface="아리따-돋움(OTF)-Thin" pitchFamily="18" charset="-127"/>
                </a:rPr>
                <a:t>01.</a:t>
              </a:r>
              <a:r>
                <a:rPr lang="en-US" altLang="ko-KR" sz="2400" dirty="0">
                  <a:solidFill>
                    <a:srgbClr val="F09252"/>
                  </a:solidFill>
                  <a:latin typeface="아리따-돋움(OTF)-Thin" pitchFamily="18" charset="-127"/>
                  <a:ea typeface="아리따-돋움(OTF)-Thin" pitchFamily="18" charset="-127"/>
                </a:rPr>
                <a:t> </a:t>
              </a:r>
              <a:r>
                <a:rPr lang="ja-JP" altLang="en-US" sz="2400" dirty="0">
                  <a:solidFill>
                    <a:srgbClr val="F09252"/>
                  </a:solidFill>
                  <a:latin typeface="아리따-돋움(OTF)-Thin" pitchFamily="18" charset="-127"/>
                  <a:ea typeface="아리따-돋움(OTF)-Thin" pitchFamily="18" charset="-127"/>
                </a:rPr>
                <a:t>慶州は？</a:t>
              </a:r>
              <a:endParaRPr lang="ko-KR" altLang="en-US" sz="2600" dirty="0">
                <a:solidFill>
                  <a:srgbClr val="F09252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0C70AED-8278-4424-B389-CCD0A183FA20}"/>
                </a:ext>
              </a:extLst>
            </p:cNvPr>
            <p:cNvSpPr txBox="1"/>
            <p:nvPr/>
          </p:nvSpPr>
          <p:spPr>
            <a:xfrm>
              <a:off x="4751095" y="1319449"/>
              <a:ext cx="989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solidFill>
                    <a:srgbClr val="F09252"/>
                  </a:solidFill>
                  <a:latin typeface="+mn-ea"/>
                </a:rPr>
                <a:t>概要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A82DCAEF-F203-467F-A82A-D91D48AE1150}"/>
                </a:ext>
              </a:extLst>
            </p:cNvPr>
            <p:cNvCxnSpPr/>
            <p:nvPr/>
          </p:nvCxnSpPr>
          <p:spPr>
            <a:xfrm>
              <a:off x="4859248" y="1895513"/>
              <a:ext cx="41044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0C703E80-5507-457C-89C5-780AB2AE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618" y="1319449"/>
              <a:ext cx="2697425" cy="3989350"/>
            </a:xfrm>
            <a:prstGeom prst="rect">
              <a:avLst/>
            </a:prstGeom>
            <a:effectLst>
              <a:softEdge rad="12700"/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5D96A01-B74B-4D34-9913-CC08ADAFC309}"/>
                </a:ext>
              </a:extLst>
            </p:cNvPr>
            <p:cNvSpPr txBox="1"/>
            <p:nvPr/>
          </p:nvSpPr>
          <p:spPr>
            <a:xfrm>
              <a:off x="4859248" y="2126751"/>
              <a:ext cx="41044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+mn-ea"/>
                </a:rPr>
                <a:t>面積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: </a:t>
              </a:r>
              <a:r>
                <a:rPr lang="en-US" altLang="ja-JP" dirty="0">
                  <a:latin typeface="+mn-ea"/>
                </a:rPr>
                <a:t>1325km2</a:t>
              </a:r>
            </a:p>
            <a:p>
              <a:r>
                <a:rPr lang="en-US" altLang="ko-KR" dirty="0">
                  <a:latin typeface="+mn-ea"/>
                </a:rPr>
                <a:t>-</a:t>
              </a:r>
              <a:r>
                <a:rPr lang="ja-JP" altLang="en-US" dirty="0">
                  <a:latin typeface="+mn-ea"/>
                </a:rPr>
                <a:t>韓国で</a:t>
              </a:r>
              <a:r>
                <a:rPr lang="en-US" altLang="ja-JP" dirty="0">
                  <a:latin typeface="+mn-ea"/>
                </a:rPr>
                <a:t>2</a:t>
              </a:r>
              <a:r>
                <a:rPr lang="ja-JP" altLang="en-US" dirty="0">
                  <a:latin typeface="+mn-ea"/>
                </a:rPr>
                <a:t>番で大きい市</a:t>
              </a:r>
              <a:endParaRPr lang="en-US" altLang="ja-JP" dirty="0">
                <a:latin typeface="+mn-ea"/>
              </a:endParaRPr>
            </a:p>
            <a:p>
              <a:endParaRPr lang="en-US" altLang="ja-JP" dirty="0">
                <a:latin typeface="+mn-ea"/>
              </a:endParaRPr>
            </a:p>
            <a:p>
              <a:r>
                <a:rPr lang="ja-JP" altLang="en-US" dirty="0">
                  <a:latin typeface="+mn-ea"/>
                </a:rPr>
                <a:t>人口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: </a:t>
              </a:r>
              <a:r>
                <a:rPr lang="en-US" altLang="ja-JP" dirty="0">
                  <a:latin typeface="+mn-ea"/>
                </a:rPr>
                <a:t>257,304</a:t>
              </a:r>
              <a:r>
                <a:rPr lang="ja-JP" altLang="en-US" dirty="0">
                  <a:latin typeface="+mn-ea"/>
                </a:rPr>
                <a:t>名</a:t>
              </a:r>
              <a:endParaRPr lang="en-US" altLang="ja-JP" dirty="0">
                <a:latin typeface="+mn-ea"/>
              </a:endParaRPr>
            </a:p>
            <a:p>
              <a:endParaRPr lang="en-US" altLang="ko-KR" dirty="0">
                <a:latin typeface="+mn-ea"/>
              </a:endParaRPr>
            </a:p>
            <a:p>
              <a:r>
                <a:rPr lang="ja-JP" altLang="en-US" dirty="0">
                  <a:latin typeface="+mn-ea"/>
                </a:rPr>
                <a:t>奈良県の奈良市と姉妹都市</a:t>
              </a:r>
              <a:endParaRPr lang="en-US" altLang="ko-KR" dirty="0">
                <a:latin typeface="+mn-ea"/>
              </a:endParaRPr>
            </a:p>
            <a:p>
              <a:endParaRPr lang="ko-KR" altLang="en-US" dirty="0"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7146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571460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C3C3A17-AA54-4730-8757-549653C5A1C1}"/>
              </a:ext>
            </a:extLst>
          </p:cNvPr>
          <p:cNvSpPr/>
          <p:nvPr/>
        </p:nvSpPr>
        <p:spPr>
          <a:xfrm>
            <a:off x="4572000" y="0"/>
            <a:ext cx="4572000" cy="5715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AB6CE94-1A44-47DA-AF16-EA82A79C30FD}"/>
              </a:ext>
            </a:extLst>
          </p:cNvPr>
          <p:cNvSpPr/>
          <p:nvPr/>
        </p:nvSpPr>
        <p:spPr>
          <a:xfrm>
            <a:off x="-10108" y="0"/>
            <a:ext cx="4581485" cy="5715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EBD33403-2FA0-4D28-8B7F-08EEF9A70EC1}"/>
              </a:ext>
            </a:extLst>
          </p:cNvPr>
          <p:cNvGrpSpPr/>
          <p:nvPr/>
        </p:nvGrpSpPr>
        <p:grpSpPr>
          <a:xfrm>
            <a:off x="4434649" y="1028764"/>
            <a:ext cx="2551217" cy="4125739"/>
            <a:chOff x="4434649" y="1028764"/>
            <a:chExt cx="2551217" cy="4125739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3D7AB5B-34ED-4689-9043-01818B3671D0}"/>
                </a:ext>
              </a:extLst>
            </p:cNvPr>
            <p:cNvSpPr txBox="1"/>
            <p:nvPr/>
          </p:nvSpPr>
          <p:spPr>
            <a:xfrm>
              <a:off x="4790992" y="1028764"/>
              <a:ext cx="2194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dirty="0"/>
                <a:t>目次</a:t>
              </a:r>
              <a:endParaRPr lang="en-US" altLang="ja-JP" sz="40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75505440-93AF-4538-A563-FF4723B7CD75}"/>
                </a:ext>
              </a:extLst>
            </p:cNvPr>
            <p:cNvCxnSpPr/>
            <p:nvPr/>
          </p:nvCxnSpPr>
          <p:spPr>
            <a:xfrm>
              <a:off x="4585941" y="1409124"/>
              <a:ext cx="0" cy="374537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1ECE0A8A-29EA-4AC7-BFBF-758D5BC0BD0D}"/>
                </a:ext>
              </a:extLst>
            </p:cNvPr>
            <p:cNvGrpSpPr/>
            <p:nvPr/>
          </p:nvGrpSpPr>
          <p:grpSpPr>
            <a:xfrm>
              <a:off x="4434649" y="2149098"/>
              <a:ext cx="2043221" cy="369332"/>
              <a:chOff x="4434649" y="2149098"/>
              <a:chExt cx="2043221" cy="369332"/>
            </a:xfrm>
          </p:grpSpPr>
          <p:sp>
            <p:nvSpPr>
              <p:cNvPr id="48" name="타원 47">
                <a:extLst>
                  <a:ext uri="{FF2B5EF4-FFF2-40B4-BE49-F238E27FC236}">
                    <a16:creationId xmlns="" xmlns:a16="http://schemas.microsoft.com/office/drawing/2014/main" id="{4ECA7FB1-4068-49F6-A7C0-84F245EA27E3}"/>
                  </a:ext>
                </a:extLst>
              </p:cNvPr>
              <p:cNvSpPr/>
              <p:nvPr/>
            </p:nvSpPr>
            <p:spPr>
              <a:xfrm>
                <a:off x="4434649" y="2187549"/>
                <a:ext cx="291489" cy="292431"/>
              </a:xfrm>
              <a:prstGeom prst="ellipse">
                <a:avLst/>
              </a:prstGeom>
              <a:solidFill>
                <a:srgbClr val="F3A9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09A9558C-39E0-4632-AC2B-745E275E30CA}"/>
                  </a:ext>
                </a:extLst>
              </p:cNvPr>
              <p:cNvSpPr txBox="1"/>
              <p:nvPr/>
            </p:nvSpPr>
            <p:spPr>
              <a:xfrm>
                <a:off x="4858003" y="2149098"/>
                <a:ext cx="16198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chemeClr val="bg2">
                        <a:lumMod val="25000"/>
                      </a:schemeClr>
                    </a:solidFill>
                    <a:latin typeface="Levenim MT" panose="02010502060101010101" pitchFamily="2" charset="-79"/>
                    <a:cs typeface="Levenim MT" panose="02010502060101010101" pitchFamily="2" charset="-79"/>
                  </a:rPr>
                  <a:t>1. </a:t>
                </a:r>
                <a:r>
                  <a:rPr lang="ja-JP" altLang="en-US" dirty="0">
                    <a:solidFill>
                      <a:schemeClr val="bg2">
                        <a:lumMod val="25000"/>
                      </a:schemeClr>
                    </a:solidFill>
                    <a:latin typeface="Levenim MT" panose="02010502060101010101" pitchFamily="2" charset="-79"/>
                    <a:cs typeface="Levenim MT" panose="02010502060101010101" pitchFamily="2" charset="-79"/>
                  </a:rPr>
                  <a:t>慶州は</a:t>
                </a:r>
                <a:r>
                  <a:rPr lang="ja-JP" altLang="en-US" dirty="0">
                    <a:solidFill>
                      <a:schemeClr val="bg2">
                        <a:lumMod val="25000"/>
                      </a:schemeClr>
                    </a:solidFill>
                  </a:rPr>
                  <a:t>？</a:t>
                </a:r>
                <a:endParaRPr lang="ko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5E66B821-EB8F-4CE5-9BC3-8212EC798950}"/>
                </a:ext>
              </a:extLst>
            </p:cNvPr>
            <p:cNvGrpSpPr/>
            <p:nvPr/>
          </p:nvGrpSpPr>
          <p:grpSpPr>
            <a:xfrm>
              <a:off x="4434649" y="2930589"/>
              <a:ext cx="2404299" cy="369332"/>
              <a:chOff x="4434649" y="2965400"/>
              <a:chExt cx="2404299" cy="369332"/>
            </a:xfrm>
          </p:grpSpPr>
          <p:sp>
            <p:nvSpPr>
              <p:cNvPr id="46" name="타원 45">
                <a:extLst>
                  <a:ext uri="{FF2B5EF4-FFF2-40B4-BE49-F238E27FC236}">
                    <a16:creationId xmlns="" xmlns:a16="http://schemas.microsoft.com/office/drawing/2014/main" id="{E6B6A5ED-355D-440A-84C0-5BBAF5B34611}"/>
                  </a:ext>
                </a:extLst>
              </p:cNvPr>
              <p:cNvSpPr/>
              <p:nvPr/>
            </p:nvSpPr>
            <p:spPr>
              <a:xfrm>
                <a:off x="4434649" y="3003851"/>
                <a:ext cx="291489" cy="292431"/>
              </a:xfrm>
              <a:prstGeom prst="ellipse">
                <a:avLst/>
              </a:prstGeom>
              <a:solidFill>
                <a:srgbClr val="F3A9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E9EB00B2-3574-4892-9B1C-C57FA8481B8F}"/>
                  </a:ext>
                </a:extLst>
              </p:cNvPr>
              <p:cNvSpPr txBox="1"/>
              <p:nvPr/>
            </p:nvSpPr>
            <p:spPr>
              <a:xfrm>
                <a:off x="4858003" y="2965400"/>
                <a:ext cx="19809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chemeClr val="bg2">
                        <a:lumMod val="25000"/>
                      </a:schemeClr>
                    </a:solidFill>
                    <a:latin typeface="Levenim MT" panose="02010502060101010101" pitchFamily="2" charset="-79"/>
                    <a:cs typeface="Levenim MT" panose="02010502060101010101" pitchFamily="2" charset="-79"/>
                  </a:rPr>
                  <a:t>2. </a:t>
                </a:r>
                <a:r>
                  <a:rPr lang="ja-JP" altLang="en-US" dirty="0">
                    <a:solidFill>
                      <a:schemeClr val="bg2">
                        <a:lumMod val="25000"/>
                      </a:schemeClr>
                    </a:solidFill>
                    <a:latin typeface="Levenim MT" panose="02010502060101010101" pitchFamily="2" charset="-79"/>
                    <a:cs typeface="Levenim MT" panose="02010502060101010101" pitchFamily="2" charset="-79"/>
                  </a:rPr>
                  <a:t>慶州の自慢</a:t>
                </a:r>
                <a:endParaRPr lang="ko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CD10081F-D086-4C28-B4FD-0C7D511FD5E1}"/>
                </a:ext>
              </a:extLst>
            </p:cNvPr>
            <p:cNvGrpSpPr/>
            <p:nvPr/>
          </p:nvGrpSpPr>
          <p:grpSpPr>
            <a:xfrm>
              <a:off x="4434649" y="3712081"/>
              <a:ext cx="1991552" cy="369332"/>
              <a:chOff x="4434649" y="3712081"/>
              <a:chExt cx="1991552" cy="36933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32A93FE1-FDDA-4532-8623-94E4FB7F7AEE}"/>
                  </a:ext>
                </a:extLst>
              </p:cNvPr>
              <p:cNvSpPr/>
              <p:nvPr/>
            </p:nvSpPr>
            <p:spPr>
              <a:xfrm>
                <a:off x="4434649" y="3750532"/>
                <a:ext cx="291489" cy="292431"/>
              </a:xfrm>
              <a:prstGeom prst="ellipse">
                <a:avLst/>
              </a:prstGeom>
              <a:solidFill>
                <a:srgbClr val="F3A9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83661D2F-DDE1-403F-8025-67638684C234}"/>
                  </a:ext>
                </a:extLst>
              </p:cNvPr>
              <p:cNvSpPr txBox="1"/>
              <p:nvPr/>
            </p:nvSpPr>
            <p:spPr>
              <a:xfrm>
                <a:off x="4858003" y="3712081"/>
                <a:ext cx="15681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chemeClr val="bg2">
                        <a:lumMod val="25000"/>
                      </a:schemeClr>
                    </a:solidFill>
                  </a:rPr>
                  <a:t>3. </a:t>
                </a:r>
                <a:r>
                  <a:rPr lang="ja-JP" altLang="en-US" dirty="0">
                    <a:solidFill>
                      <a:schemeClr val="bg2">
                        <a:lumMod val="25000"/>
                      </a:schemeClr>
                    </a:solidFill>
                  </a:rPr>
                  <a:t>慶州の欠点</a:t>
                </a:r>
                <a:endParaRPr lang="ko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C607A6F-28EF-40A2-ACD2-95DD013E4FA4}"/>
              </a:ext>
            </a:extLst>
          </p:cNvPr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A8455362-41ED-4845-97C1-5E2882B8465B}"/>
                </a:ext>
              </a:extLst>
            </p:cNvPr>
            <p:cNvSpPr/>
            <p:nvPr/>
          </p:nvSpPr>
          <p:spPr>
            <a:xfrm>
              <a:off x="0" y="0"/>
              <a:ext cx="9144000" cy="571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9A86923D-817F-453D-AFA2-5FF9E1B03F1F}"/>
                </a:ext>
              </a:extLst>
            </p:cNvPr>
            <p:cNvCxnSpPr>
              <a:cxnSpLocks/>
            </p:cNvCxnSpPr>
            <p:nvPr/>
          </p:nvCxnSpPr>
          <p:spPr>
            <a:xfrm>
              <a:off x="415645" y="737329"/>
              <a:ext cx="2022755" cy="0"/>
            </a:xfrm>
            <a:prstGeom prst="line">
              <a:avLst/>
            </a:prstGeom>
            <a:ln w="508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85336568-16C5-4CD6-B03A-19D477F8EFE5}"/>
                </a:ext>
              </a:extLst>
            </p:cNvPr>
            <p:cNvSpPr txBox="1"/>
            <p:nvPr/>
          </p:nvSpPr>
          <p:spPr>
            <a:xfrm>
              <a:off x="323528" y="29443"/>
              <a:ext cx="16642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09252"/>
                  </a:solidFill>
                  <a:latin typeface="아리따-돋움(OTF)-Thin" pitchFamily="18" charset="-127"/>
                  <a:ea typeface="아리따-돋움(OTF)-Thin" pitchFamily="18" charset="-127"/>
                </a:rPr>
                <a:t>01.</a:t>
              </a:r>
              <a:r>
                <a:rPr lang="en-US" altLang="ko-KR" sz="2400" dirty="0" smtClean="0">
                  <a:solidFill>
                    <a:srgbClr val="F09252"/>
                  </a:solidFill>
                  <a:latin typeface="아리따-돋움(OTF)-Thin" pitchFamily="18" charset="-127"/>
                  <a:ea typeface="아리따-돋움(OTF)-Thin" pitchFamily="18" charset="-127"/>
                </a:rPr>
                <a:t> </a:t>
              </a:r>
              <a:r>
                <a:rPr lang="ko-KR" altLang="en-US" sz="2400" dirty="0">
                  <a:solidFill>
                    <a:srgbClr val="F09252"/>
                  </a:solidFill>
                  <a:latin typeface="아리따-돋움(OTF)-Thin" pitchFamily="18" charset="-127"/>
                  <a:ea typeface="아리따-돋움(OTF)-Thin" pitchFamily="18" charset="-127"/>
                </a:rPr>
                <a:t>서론</a:t>
              </a:r>
              <a:endParaRPr lang="ko-KR" altLang="en-US" sz="2600" dirty="0">
                <a:solidFill>
                  <a:srgbClr val="F09252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89D0F2BB-015F-4191-95E3-1FDF492AAFE4}"/>
                </a:ext>
              </a:extLst>
            </p:cNvPr>
            <p:cNvSpPr txBox="1"/>
            <p:nvPr/>
          </p:nvSpPr>
          <p:spPr>
            <a:xfrm>
              <a:off x="4751095" y="1319449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09252"/>
                  </a:solidFill>
                  <a:latin typeface="+mn-ea"/>
                </a:rPr>
                <a:t>연구의 배경</a:t>
              </a:r>
              <a:endParaRPr lang="ko-KR" altLang="en-US" sz="3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4EFB3DF8-585D-49E9-9619-8AC5C6975734}"/>
                </a:ext>
              </a:extLst>
            </p:cNvPr>
            <p:cNvCxnSpPr/>
            <p:nvPr/>
          </p:nvCxnSpPr>
          <p:spPr>
            <a:xfrm>
              <a:off x="4859248" y="1895513"/>
              <a:ext cx="41044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555200FE-D9EB-4EBA-8751-608CE995E010}"/>
                </a:ext>
              </a:extLst>
            </p:cNvPr>
            <p:cNvSpPr txBox="1"/>
            <p:nvPr/>
          </p:nvSpPr>
          <p:spPr>
            <a:xfrm>
              <a:off x="4859248" y="2126751"/>
              <a:ext cx="4104456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+mn-ea"/>
                </a:rPr>
                <a:t>정보통신기술 </a:t>
              </a:r>
              <a:r>
                <a:rPr lang="ko-KR" altLang="en-US" sz="1600" dirty="0">
                  <a:latin typeface="+mn-ea"/>
                </a:rPr>
                <a:t>발달로 인해 </a:t>
              </a:r>
              <a:r>
                <a:rPr lang="en-US" altLang="ko-KR" sz="1600" dirty="0">
                  <a:latin typeface="+mn-ea"/>
                </a:rPr>
                <a:t>SNS</a:t>
              </a:r>
              <a:r>
                <a:rPr lang="ko-KR" altLang="en-US" sz="1600" dirty="0">
                  <a:latin typeface="+mn-ea"/>
                </a:rPr>
                <a:t>의 형태도 다양한 방향으로 </a:t>
              </a:r>
              <a:r>
                <a:rPr lang="ko-KR" altLang="en-US" sz="1600" dirty="0" smtClean="0">
                  <a:latin typeface="+mn-ea"/>
                </a:rPr>
                <a:t>진화</a:t>
              </a:r>
              <a:r>
                <a:rPr lang="ko-KR" altLang="en-US" sz="1600" dirty="0">
                  <a:latin typeface="+mn-ea"/>
                </a:rPr>
                <a:t>됨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+mn-ea"/>
                </a:rPr>
                <a:t>마케팅 측면에 대해 접근을 시도하는 인터넷 기업 수 </a:t>
              </a:r>
              <a:r>
                <a:rPr lang="ko-KR" altLang="en-US" sz="1600" dirty="0" smtClean="0">
                  <a:latin typeface="+mn-ea"/>
                </a:rPr>
                <a:t>증가</a:t>
              </a:r>
              <a:endParaRPr lang="en-US" altLang="ko-KR" sz="1600" dirty="0">
                <a:latin typeface="+mn-ea"/>
              </a:endParaRPr>
            </a:p>
            <a:p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‘SNS </a:t>
              </a:r>
              <a:r>
                <a:rPr lang="ko-KR" altLang="en-US" sz="1600" dirty="0">
                  <a:latin typeface="+mn-ea"/>
                </a:rPr>
                <a:t>활용 이유</a:t>
              </a:r>
              <a:r>
                <a:rPr lang="en-US" altLang="ko-KR" sz="1600" dirty="0">
                  <a:latin typeface="+mn-ea"/>
                </a:rPr>
                <a:t>’</a:t>
              </a:r>
              <a:r>
                <a:rPr lang="ko-KR" altLang="en-US" sz="1600" dirty="0">
                  <a:latin typeface="+mn-ea"/>
                </a:rPr>
                <a:t>에 대해 조사한 결과 브랜드 구축이 </a:t>
              </a:r>
              <a:r>
                <a:rPr lang="en-US" altLang="ko-KR" sz="1600" dirty="0">
                  <a:latin typeface="+mn-ea"/>
                </a:rPr>
                <a:t>82%</a:t>
              </a:r>
              <a:r>
                <a:rPr lang="ko-KR" altLang="en-US" sz="1600" dirty="0">
                  <a:latin typeface="+mn-ea"/>
                </a:rPr>
                <a:t>에 달한다</a:t>
              </a:r>
              <a:r>
                <a:rPr lang="en-US" altLang="ko-KR" sz="1600" dirty="0">
                  <a:latin typeface="+mn-ea"/>
                </a:rPr>
                <a:t>.</a:t>
              </a:r>
            </a:p>
            <a:p>
              <a:endParaRPr lang="en-US" altLang="ko-KR" dirty="0">
                <a:latin typeface="+mn-ea"/>
              </a:endParaRPr>
            </a:p>
            <a:p>
              <a:endParaRPr lang="ko-KR" altLang="en-US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" y="1230775"/>
            <a:ext cx="4749170" cy="4202697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CA77E432-F250-4466-96A3-E86848906ED3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6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20227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01.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서론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751095" y="131944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연구의 배경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>
            <a:cxnSpLocks/>
          </p:cNvCxnSpPr>
          <p:nvPr/>
        </p:nvCxnSpPr>
        <p:spPr>
          <a:xfrm>
            <a:off x="4763013" y="1894063"/>
            <a:ext cx="4080619" cy="7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4751095" y="2018768"/>
            <a:ext cx="41044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전자상거래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smtClean="0">
                <a:latin typeface="+mn-ea"/>
              </a:rPr>
              <a:t>등장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온라인 </a:t>
            </a:r>
            <a:r>
              <a:rPr lang="ko-KR" altLang="en-US" dirty="0">
                <a:latin typeface="+mn-ea"/>
              </a:rPr>
              <a:t>쇼핑몰이 급속 </a:t>
            </a:r>
            <a:r>
              <a:rPr lang="ko-KR" altLang="en-US" dirty="0" smtClean="0">
                <a:latin typeface="+mn-ea"/>
              </a:rPr>
              <a:t>성장</a:t>
            </a:r>
            <a:endParaRPr lang="en-US" altLang="ja-JP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최근 </a:t>
            </a:r>
            <a:r>
              <a:rPr lang="ko-KR" altLang="en-US" dirty="0">
                <a:latin typeface="+mn-ea"/>
              </a:rPr>
              <a:t>온라인 </a:t>
            </a:r>
            <a:r>
              <a:rPr lang="ko-KR" altLang="en-US" dirty="0" smtClean="0">
                <a:latin typeface="+mn-ea"/>
              </a:rPr>
              <a:t>쇼핑몰들은 </a:t>
            </a:r>
            <a:r>
              <a:rPr lang="en-US" altLang="ko-KR" dirty="0">
                <a:latin typeface="+mn-ea"/>
              </a:rPr>
              <a:t>SNS</a:t>
            </a:r>
            <a:r>
              <a:rPr lang="ko-KR" altLang="en-US" dirty="0" smtClean="0">
                <a:latin typeface="+mn-ea"/>
              </a:rPr>
              <a:t>를 활용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+mn-ea"/>
              </a:rPr>
              <a:t>한국 </a:t>
            </a:r>
            <a:r>
              <a:rPr lang="en-US" altLang="ko-KR" sz="1600" spc="-150" dirty="0">
                <a:latin typeface="+mn-ea"/>
              </a:rPr>
              <a:t>SNS </a:t>
            </a:r>
            <a:r>
              <a:rPr lang="ko-KR" altLang="en-US" sz="1600" spc="-150" dirty="0">
                <a:latin typeface="+mn-ea"/>
              </a:rPr>
              <a:t>이용자의 일일 평균 이용시간은 </a:t>
            </a:r>
            <a:r>
              <a:rPr lang="en-US" altLang="ko-KR" sz="1600" spc="-150" dirty="0">
                <a:latin typeface="+mn-ea"/>
              </a:rPr>
              <a:t>42.9</a:t>
            </a:r>
            <a:r>
              <a:rPr lang="ko-KR" altLang="en-US" sz="1600" spc="-150" dirty="0" smtClean="0">
                <a:latin typeface="+mn-ea"/>
              </a:rPr>
              <a:t>분</a:t>
            </a:r>
            <a:r>
              <a:rPr lang="en-US" altLang="ko-KR" spc="-150" dirty="0" smtClean="0">
                <a:latin typeface="+mn-ea"/>
              </a:rPr>
              <a:t> </a:t>
            </a:r>
            <a:endParaRPr lang="en-US" altLang="ko-KR" sz="1600" spc="-15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latin typeface="+mn-ea"/>
              </a:rPr>
              <a:t>1</a:t>
            </a:r>
            <a:r>
              <a:rPr lang="ko-KR" altLang="en-US" sz="1600" spc="-150" dirty="0"/>
              <a:t>시간 </a:t>
            </a:r>
            <a:r>
              <a:rPr lang="ko-KR" altLang="en-US" sz="1600" spc="-150" dirty="0" smtClean="0"/>
              <a:t>미만 </a:t>
            </a:r>
            <a:r>
              <a:rPr lang="en-US" altLang="ko-KR" sz="1600" spc="-150" dirty="0"/>
              <a:t>40.2</a:t>
            </a:r>
            <a:r>
              <a:rPr lang="en-US" altLang="ko-KR" sz="1600" spc="-150" dirty="0" smtClean="0"/>
              <a:t>%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/>
              <a:t>1</a:t>
            </a:r>
            <a:r>
              <a:rPr lang="ko-KR" altLang="en-US" sz="1600" spc="-150" dirty="0"/>
              <a:t>시간∼</a:t>
            </a:r>
            <a:r>
              <a:rPr lang="en-US" altLang="ko-KR" sz="1600" spc="-150" dirty="0"/>
              <a:t>2</a:t>
            </a:r>
            <a:r>
              <a:rPr lang="ko-KR" altLang="en-US" sz="1600" spc="-150" dirty="0"/>
              <a:t>시간 </a:t>
            </a:r>
            <a:r>
              <a:rPr lang="ko-KR" altLang="en-US" sz="1600" spc="-150" dirty="0"/>
              <a:t> </a:t>
            </a:r>
            <a:r>
              <a:rPr lang="en-US" altLang="ko-KR" sz="1600" spc="-150" dirty="0" smtClean="0"/>
              <a:t>27%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/>
              <a:t>2</a:t>
            </a:r>
            <a:r>
              <a:rPr lang="ko-KR" altLang="en-US" sz="1600" spc="-150" dirty="0"/>
              <a:t>시간∼</a:t>
            </a:r>
            <a:r>
              <a:rPr lang="en-US" altLang="ko-KR" sz="1600" spc="-150" dirty="0"/>
              <a:t>3</a:t>
            </a:r>
            <a:r>
              <a:rPr lang="ko-KR" altLang="en-US" sz="1600" spc="-150" dirty="0"/>
              <a:t>시간 </a:t>
            </a:r>
            <a:r>
              <a:rPr lang="ko-KR" altLang="en-US" sz="1600" spc="-150" dirty="0" smtClean="0"/>
              <a:t> </a:t>
            </a:r>
            <a:r>
              <a:rPr lang="en-US" altLang="ko-KR" sz="1600" spc="-150" dirty="0"/>
              <a:t>14.8</a:t>
            </a:r>
            <a:r>
              <a:rPr lang="en-US" altLang="ko-KR" sz="1600" spc="-150" dirty="0" smtClean="0"/>
              <a:t>%</a:t>
            </a:r>
            <a:endParaRPr lang="en-US" altLang="ko-KR" sz="1600" spc="-15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5" y="1434036"/>
            <a:ext cx="3956243" cy="1169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81300"/>
            <a:ext cx="3956242" cy="244561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36C9DD1-A8FB-4E99-89E3-4AF211D80200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7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20227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01.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서론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751095" y="131944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연구의 목적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/>
          <p:nvPr/>
        </p:nvCxnSpPr>
        <p:spPr>
          <a:xfrm>
            <a:off x="4859248" y="1895513"/>
            <a:ext cx="41044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4859248" y="2126751"/>
            <a:ext cx="41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가장 </a:t>
            </a:r>
            <a:r>
              <a:rPr lang="ko-KR" altLang="en-US" dirty="0">
                <a:latin typeface="+mn-ea"/>
              </a:rPr>
              <a:t>많은 이용자를 확보하고 있는 </a:t>
            </a:r>
            <a:r>
              <a:rPr lang="ko-KR" altLang="en-US" dirty="0" err="1">
                <a:solidFill>
                  <a:srgbClr val="C00000"/>
                </a:solidFill>
                <a:latin typeface="+mn-ea"/>
              </a:rPr>
              <a:t>페이스북</a:t>
            </a:r>
            <a:r>
              <a:rPr lang="ko-KR" altLang="en-US" dirty="0" err="1">
                <a:latin typeface="+mn-ea"/>
              </a:rPr>
              <a:t>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solidFill>
                  <a:srgbClr val="C00000"/>
                </a:solidFill>
                <a:latin typeface="+mn-ea"/>
              </a:rPr>
              <a:t>인스타그램</a:t>
            </a:r>
            <a:r>
              <a:rPr lang="ko-KR" altLang="en-US" dirty="0" err="1">
                <a:latin typeface="+mn-ea"/>
              </a:rPr>
              <a:t>의</a:t>
            </a:r>
            <a:r>
              <a:rPr lang="ko-KR" altLang="en-US" dirty="0">
                <a:latin typeface="+mn-ea"/>
              </a:rPr>
              <a:t> 사용자를 표본으로 설정하여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SNS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노출되는 시간</a:t>
            </a:r>
            <a:r>
              <a:rPr lang="ko-KR" altLang="en-US" dirty="0">
                <a:latin typeface="+mn-ea"/>
              </a:rPr>
              <a:t>이 어떠한 영향을 미치는지 실증적 분석을 하고자 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ja-JP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2" y="1635209"/>
            <a:ext cx="3864316" cy="255866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4BDFD0A0-F8FD-4277-AE60-50A5C58A4DB4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9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2022755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01.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서론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선행 연구와의 차별성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/>
          <p:nvPr/>
        </p:nvCxnSpPr>
        <p:spPr>
          <a:xfrm>
            <a:off x="386172" y="1895513"/>
            <a:ext cx="41044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86172" y="2126751"/>
            <a:ext cx="80720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선행 </a:t>
            </a:r>
            <a:r>
              <a:rPr lang="ko-KR" altLang="en-US" dirty="0">
                <a:latin typeface="+mn-ea"/>
              </a:rPr>
              <a:t>연구들의 방향은 </a:t>
            </a:r>
            <a:r>
              <a:rPr lang="en-US" altLang="ko-KR" dirty="0">
                <a:latin typeface="+mn-ea"/>
              </a:rPr>
              <a:t>SNS</a:t>
            </a:r>
            <a:r>
              <a:rPr lang="ko-KR" altLang="en-US" dirty="0">
                <a:latin typeface="+mn-ea"/>
              </a:rPr>
              <a:t>내의 광고형태와 매체에 노출되는 광고효과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즉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광고제작의 주체인 기업의 입장에 치중되어있다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이와 대비되어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광고에 노출되는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‘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개인에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대한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연구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’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필요하다고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판단</a:t>
            </a:r>
            <a:r>
              <a:rPr lang="ko-KR" altLang="en-US" dirty="0" smtClean="0">
                <a:latin typeface="+mn-ea"/>
              </a:rPr>
              <a:t>하였다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특히 </a:t>
            </a:r>
            <a:r>
              <a:rPr lang="en-US" altLang="ko-KR" dirty="0">
                <a:latin typeface="+mn-ea"/>
              </a:rPr>
              <a:t>SNS </a:t>
            </a:r>
            <a:r>
              <a:rPr lang="ko-KR" altLang="en-US" dirty="0">
                <a:latin typeface="+mn-ea"/>
              </a:rPr>
              <a:t>활용시간이 온라인 쇼핑몰 이용에 영향을 미친다고 생각되어 온라인 쇼핑몰 이용과의 상관관계를 분석하기 위해 연구할 필요성이 있다고 생각된다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ko-KR" altLang="en-US" dirty="0"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54F8E74-2522-45C9-9A4A-3E6BEFCD8766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705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1B15504-E716-4A6F-9CC3-2C7E0AD69DE1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6E5E51-88FC-4CA0-BD57-7695C16486EA}"/>
              </a:ext>
            </a:extLst>
          </p:cNvPr>
          <p:cNvSpPr txBox="1"/>
          <p:nvPr/>
        </p:nvSpPr>
        <p:spPr>
          <a:xfrm>
            <a:off x="759166" y="769268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  <a:latin typeface="아리따-돋움(OTF)-Light" pitchFamily="18" charset="-127"/>
                <a:ea typeface="아리따-돋움(OTF)-Light" pitchFamily="18" charset="-127"/>
              </a:rPr>
              <a:t>02.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sz="2600" dirty="0">
                <a:solidFill>
                  <a:schemeClr val="bg1">
                    <a:lumMod val="85000"/>
                  </a:schemeClr>
                </a:solidFill>
                <a:latin typeface="12롯데마트드림Medium" pitchFamily="18" charset="-127"/>
                <a:ea typeface="12롯데마트드림Light" panose="02020603020101020101" pitchFamily="18" charset="-127"/>
              </a:rPr>
              <a:t>이론적 배경</a:t>
            </a:r>
            <a:endParaRPr lang="ko-KR" altLang="en-US" sz="26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3247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841973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02.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이론적 배경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09252"/>
                </a:solidFill>
                <a:latin typeface="+mn-ea"/>
              </a:rPr>
              <a:t>SNS</a:t>
            </a:r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의 정의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/>
          <p:nvPr/>
        </p:nvCxnSpPr>
        <p:spPr>
          <a:xfrm flipV="1">
            <a:off x="386172" y="1894162"/>
            <a:ext cx="2381399" cy="1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86172" y="2126751"/>
            <a:ext cx="8300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소셜</a:t>
            </a:r>
            <a:r>
              <a:rPr lang="ko-KR" altLang="en-US" b="1" dirty="0">
                <a:latin typeface="+mn-ea"/>
              </a:rPr>
              <a:t> 네트워킹 서비스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영어</a:t>
            </a:r>
            <a:r>
              <a:rPr lang="en-US" altLang="ko-KR" dirty="0">
                <a:latin typeface="+mn-ea"/>
              </a:rPr>
              <a:t>: Social Networking Service, </a:t>
            </a:r>
            <a:r>
              <a:rPr lang="ko-KR" altLang="en-US" dirty="0">
                <a:latin typeface="+mn-ea"/>
              </a:rPr>
              <a:t>이하 </a:t>
            </a:r>
            <a:r>
              <a:rPr lang="en-US" altLang="ko-KR" dirty="0">
                <a:latin typeface="+mn-ea"/>
              </a:rPr>
              <a:t>SNS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사용자 </a:t>
            </a:r>
            <a:r>
              <a:rPr lang="ko-KR" altLang="en-US" dirty="0">
                <a:latin typeface="+mn-ea"/>
              </a:rPr>
              <a:t>간의 자유로운 의사소통과 정보 공유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그리고 인맥 확대 등을 통해 사회적 관계를 생성하고 강화해주는 온라인 </a:t>
            </a:r>
            <a:r>
              <a:rPr lang="ko-KR" altLang="en-US" dirty="0" smtClean="0">
                <a:latin typeface="+mn-ea"/>
              </a:rPr>
              <a:t>플랫폼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SNS</a:t>
            </a:r>
            <a:r>
              <a:rPr lang="ko-KR" altLang="en-US" dirty="0">
                <a:latin typeface="+mn-ea"/>
              </a:rPr>
              <a:t>에서 가장 중요한 </a:t>
            </a:r>
            <a:r>
              <a:rPr lang="ko-KR" altLang="en-US" dirty="0" smtClean="0">
                <a:latin typeface="+mn-ea"/>
              </a:rPr>
              <a:t>부분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서비스를 </a:t>
            </a:r>
            <a:r>
              <a:rPr lang="ko-KR" altLang="en-US" dirty="0">
                <a:latin typeface="+mn-ea"/>
              </a:rPr>
              <a:t>통해 사회적 관계망을 생성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유지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강화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확장해 나간다는 </a:t>
            </a:r>
            <a:r>
              <a:rPr lang="ko-KR" altLang="en-US" dirty="0" smtClean="0">
                <a:latin typeface="+mn-ea"/>
              </a:rPr>
              <a:t>점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SNS </a:t>
            </a:r>
            <a:r>
              <a:rPr lang="ko-KR" altLang="en-US" dirty="0" smtClean="0">
                <a:latin typeface="+mn-ea"/>
              </a:rPr>
              <a:t>이용자수는 급증하고 있는 추세이고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페이스북과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트위터</a:t>
            </a:r>
            <a:r>
              <a:rPr lang="ko-KR" altLang="en-US" dirty="0" smtClean="0">
                <a:latin typeface="+mn-ea"/>
              </a:rPr>
              <a:t> 이용자 수는 </a:t>
            </a:r>
            <a:r>
              <a:rPr lang="en-US" altLang="ko-KR" dirty="0" smtClean="0">
                <a:latin typeface="+mn-ea"/>
              </a:rPr>
              <a:t>2018</a:t>
            </a:r>
            <a:r>
              <a:rPr lang="ko-KR" altLang="en-US" dirty="0" smtClean="0">
                <a:latin typeface="+mn-ea"/>
              </a:rPr>
              <a:t>년 </a:t>
            </a:r>
            <a:r>
              <a:rPr lang="en-US" altLang="ko-KR" dirty="0" smtClean="0">
                <a:latin typeface="+mn-ea"/>
              </a:rPr>
              <a:t>22</a:t>
            </a:r>
            <a:r>
              <a:rPr lang="ko-KR" altLang="en-US" dirty="0" err="1" smtClean="0">
                <a:latin typeface="+mn-ea"/>
              </a:rPr>
              <a:t>억명</a:t>
            </a:r>
            <a:r>
              <a:rPr lang="ko-KR" altLang="en-US" dirty="0" smtClean="0">
                <a:latin typeface="+mn-ea"/>
              </a:rPr>
              <a:t> 돌파</a:t>
            </a:r>
            <a:endParaRPr lang="en-US" altLang="ko-KR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46517F1-20D2-4119-A3EB-EA6D0D3BD7EB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4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EE42A39-AAEC-48D8-BF58-6F49DEC5F3C5}"/>
              </a:ext>
            </a:extLst>
          </p:cNvPr>
          <p:cNvCxnSpPr>
            <a:cxnSpLocks/>
          </p:cNvCxnSpPr>
          <p:nvPr/>
        </p:nvCxnSpPr>
        <p:spPr>
          <a:xfrm>
            <a:off x="415645" y="737329"/>
            <a:ext cx="3841973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8730A9-2232-4D80-BCB9-FA233971D949}"/>
              </a:ext>
            </a:extLst>
          </p:cNvPr>
          <p:cNvSpPr txBox="1"/>
          <p:nvPr/>
        </p:nvSpPr>
        <p:spPr>
          <a:xfrm>
            <a:off x="323528" y="29443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02.</a:t>
            </a:r>
            <a:r>
              <a:rPr lang="en-US" altLang="ko-KR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 </a:t>
            </a:r>
            <a:r>
              <a:rPr lang="ko-KR" altLang="en-US" sz="2400" dirty="0">
                <a:solidFill>
                  <a:srgbClr val="F09252"/>
                </a:solidFill>
                <a:latin typeface="아리따-돋움(OTF)-Thin" pitchFamily="18" charset="-127"/>
                <a:ea typeface="아리따-돋움(OTF)-Thin" pitchFamily="18" charset="-127"/>
              </a:rPr>
              <a:t>이론적 배경</a:t>
            </a:r>
            <a:endParaRPr lang="ko-KR" altLang="en-US" sz="2600" dirty="0">
              <a:solidFill>
                <a:srgbClr val="F09252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C70AED-8278-4424-B389-CCD0A183FA20}"/>
              </a:ext>
            </a:extLst>
          </p:cNvPr>
          <p:cNvSpPr txBox="1"/>
          <p:nvPr/>
        </p:nvSpPr>
        <p:spPr>
          <a:xfrm>
            <a:off x="415645" y="1309387"/>
            <a:ext cx="662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09252"/>
                </a:solidFill>
                <a:latin typeface="+mn-ea"/>
              </a:rPr>
              <a:t>SNS </a:t>
            </a:r>
            <a:r>
              <a:rPr lang="ko-KR" altLang="en-US" sz="3200" b="1" dirty="0">
                <a:solidFill>
                  <a:srgbClr val="F09252"/>
                </a:solidFill>
                <a:latin typeface="+mn-ea"/>
              </a:rPr>
              <a:t>광고 효과의 잠재적 영향 요인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2DCAEF-F203-467F-A82A-D91D48AE1150}"/>
              </a:ext>
            </a:extLst>
          </p:cNvPr>
          <p:cNvCxnSpPr/>
          <p:nvPr/>
        </p:nvCxnSpPr>
        <p:spPr>
          <a:xfrm>
            <a:off x="386172" y="1895513"/>
            <a:ext cx="66517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D96A01-B74B-4D34-9913-CC08ADAFC309}"/>
              </a:ext>
            </a:extLst>
          </p:cNvPr>
          <p:cNvSpPr txBox="1"/>
          <p:nvPr/>
        </p:nvSpPr>
        <p:spPr>
          <a:xfrm>
            <a:off x="386172" y="2126751"/>
            <a:ext cx="830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 latinLnBrk="1">
              <a:buAutoNum type="arabicParenR"/>
            </a:pPr>
            <a:r>
              <a:rPr lang="ko-KR" altLang="en-US" b="1" dirty="0">
                <a:latin typeface="+mn-ea"/>
              </a:rPr>
              <a:t>연령과 성별</a:t>
            </a:r>
            <a:endParaRPr lang="en-US" altLang="ko-KR" b="1" dirty="0">
              <a:latin typeface="+mn-ea"/>
            </a:endParaRPr>
          </a:p>
          <a:p>
            <a:pPr fontAlgn="base" latinLnBrk="1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3500840" descr="EMB00000a207b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48" y="2126750"/>
            <a:ext cx="5840189" cy="345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679367F-F37A-425D-9A8F-EA9A63170560}"/>
              </a:ext>
            </a:extLst>
          </p:cNvPr>
          <p:cNvCxnSpPr>
            <a:cxnSpLocks/>
          </p:cNvCxnSpPr>
          <p:nvPr/>
        </p:nvCxnSpPr>
        <p:spPr>
          <a:xfrm>
            <a:off x="6264417" y="5585872"/>
            <a:ext cx="2851687" cy="0"/>
          </a:xfrm>
          <a:prstGeom prst="line">
            <a:avLst/>
          </a:prstGeom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0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1109</Words>
  <Application>Microsoft Office PowerPoint</Application>
  <PresentationFormat>화면 슬라이드 쇼(16:10)</PresentationFormat>
  <Paragraphs>341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Office 테마</vt:lpstr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장승현</dc:creator>
  <cp:lastModifiedBy>손유진</cp:lastModifiedBy>
  <cp:revision>119</cp:revision>
  <dcterms:created xsi:type="dcterms:W3CDTF">2018-03-27T22:28:54Z</dcterms:created>
  <dcterms:modified xsi:type="dcterms:W3CDTF">2018-05-27T10:29:16Z</dcterms:modified>
</cp:coreProperties>
</file>