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59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454"/>
    <a:srgbClr val="D1B311"/>
    <a:srgbClr val="5795CC"/>
    <a:srgbClr val="5B9BD5"/>
    <a:srgbClr val="C05D93"/>
    <a:srgbClr val="EE73B6"/>
    <a:srgbClr val="D6B848"/>
    <a:srgbClr val="407DC8"/>
    <a:srgbClr val="4F9AF7"/>
    <a:srgbClr val="C487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8FE64-65CD-4544-AFD1-5A484F1D40E1}" v="8" dt="2021-05-14T10:24:52.0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1D6B9-B685-498C-8502-7CBAC8D37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D36A42-5548-44A3-BA9D-CE4D36C82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21448-776D-4F64-959B-C3AFC585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3C86-56DD-4D43-9541-D7FDD2EE359E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306F9C-683B-4B62-BBD8-B1B5723E6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ACAA31-F531-4024-A6CA-467C7F4FA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D65D-FDCD-467A-85F7-82F2CB374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9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905B1-2D8D-477E-8102-250CCB54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91A78E-CC4C-46F5-9110-C890D3E3F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F336BD-0A84-4C14-B971-2E2627EF4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3C86-56DD-4D43-9541-D7FDD2EE359E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757ACD-014D-4C69-9B5C-6D818B2DC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625FCB-D352-4165-92E0-9BB7FFF8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D65D-FDCD-467A-85F7-82F2CB374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08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C74397-91BD-4DD7-AC16-84E47A1E8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239F61-BAA4-4766-9E1F-261F86F6D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E9070C-A607-4D69-9AC5-13653B96D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3C86-56DD-4D43-9541-D7FDD2EE359E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DAA332-E7BF-4D63-B92C-99C99DF47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5DAEC0-C6AB-418E-BC1E-B9377262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D65D-FDCD-467A-85F7-82F2CB374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17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ED097-B571-4567-8362-249D591C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98589E-20CC-421C-A802-9F645924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6428B-25A5-4D17-A428-F726579F9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3C86-56DD-4D43-9541-D7FDD2EE359E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F3A4DA-3202-45EF-A007-4A8855001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90156-B11D-43A1-BA1F-F61041E3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D65D-FDCD-467A-85F7-82F2CB374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36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4736F-0EB3-4CE4-BBD6-42A053C25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69A1D8-5C5E-4A98-AFBC-B4833D1EE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4E158-08B2-4AC5-A6EF-B4D174AE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3C86-56DD-4D43-9541-D7FDD2EE359E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14EEC0-FA15-497C-94FD-668A16235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FC3E4-A207-4C18-9811-C44A7419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D65D-FDCD-467A-85F7-82F2CB374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4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44373-F087-41AD-A8A8-BA80366D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2D869A-3DA7-4623-912E-C8A53B0DE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5CB8AC-C25A-4BC3-A37A-36E169101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D60903-24F5-48F9-99B2-0D398EB91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3C86-56DD-4D43-9541-D7FDD2EE359E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F772C0-AA45-40BF-88BC-0B9644AC8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57CD43-E0BC-470E-968B-A53736E59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D65D-FDCD-467A-85F7-82F2CB374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62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BC769-8035-4918-B2B7-256418967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6C1653-58AF-427C-BB19-6A231F071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73EB1D-E9A1-433D-8920-D1C97ECA0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958F64-6D1F-4C5C-B4EF-E9F91290F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EB81E1-6E0A-480F-BE92-DC2E468D2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8D58C5-B4F0-4B73-974C-362B1A522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3C86-56DD-4D43-9541-D7FDD2EE359E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DAA955-E107-42DC-97B7-7B0D1AA9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F81CFA-D376-4216-A494-9C86538A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D65D-FDCD-467A-85F7-82F2CB374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10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6A9F4-E888-4217-9D63-8C589370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AC21ED-2CF8-4CFD-907A-51939DF1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3C86-56DD-4D43-9541-D7FDD2EE359E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7B1A5E-95E4-4117-AD7E-60C3B519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A929D5-0D71-43B5-B682-4701574A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D65D-FDCD-467A-85F7-82F2CB374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7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A7D64A-17EB-4C26-B48F-7FBBDEC67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3C86-56DD-4D43-9541-D7FDD2EE359E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C673BE-45DA-4948-9662-90ECCA196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B8B165-2D82-4956-9037-87F79AD1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D65D-FDCD-467A-85F7-82F2CB374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96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BE9EE-BE4A-4F8B-8F1F-C40B63E6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76B4C0-5787-4819-93C7-B1A0DFE69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47534E-6ADC-432A-856A-795026EC1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9B05F-56F2-468D-AEA9-40C2DFE6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3C86-56DD-4D43-9541-D7FDD2EE359E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31D9F0-4770-4C0D-B632-BFEEE0FA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B9E094-81B9-472F-809C-702D0EBD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D65D-FDCD-467A-85F7-82F2CB374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64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CB2B1-5A22-4C22-AB9C-07D3AC5DB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D3F510-C890-4CE5-B153-A7EF7E639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4D800D-4770-4EAF-9F16-DA8948458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81E14A-F88E-440A-BB09-656FF711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3C86-56DD-4D43-9541-D7FDD2EE359E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1339E4-7FB1-46BB-A08F-E7821F6E5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7D99-4B0E-4D6C-B675-5E1A3547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0D65D-FDCD-467A-85F7-82F2CB374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18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5CACEA-0420-41D2-B5EF-3421290D8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AED3A6-4E4A-4242-8429-43838E79C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BEC87D-1B03-4A99-80A1-A27ADD0AD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3C86-56DD-4D43-9541-D7FDD2EE359E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350A5D-2810-433F-9688-3994DCEC8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F26355-B6CF-4E72-B599-8D0B15BC8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0D65D-FDCD-467A-85F7-82F2CB374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34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546BF11-F91D-4956-AEF8-A9B484796E21}"/>
              </a:ext>
            </a:extLst>
          </p:cNvPr>
          <p:cNvSpPr txBox="1"/>
          <p:nvPr/>
        </p:nvSpPr>
        <p:spPr>
          <a:xfrm>
            <a:off x="79206" y="132347"/>
            <a:ext cx="44306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 err="1">
                <a:solidFill>
                  <a:schemeClr val="bg2">
                    <a:lumMod val="25000"/>
                  </a:schemeClr>
                </a:solidFill>
              </a:rPr>
              <a:t>HiFive</a:t>
            </a:r>
            <a:r>
              <a:rPr lang="en-US" altLang="ko-KR" sz="2600" b="1" dirty="0">
                <a:solidFill>
                  <a:schemeClr val="bg2">
                    <a:lumMod val="25000"/>
                  </a:schemeClr>
                </a:solidFill>
              </a:rPr>
              <a:t> - </a:t>
            </a:r>
            <a:r>
              <a:rPr lang="ko-KR" altLang="en-US" sz="2600" b="1" dirty="0">
                <a:solidFill>
                  <a:schemeClr val="bg2">
                    <a:lumMod val="25000"/>
                  </a:schemeClr>
                </a:solidFill>
              </a:rPr>
              <a:t>회의실 신청 시스템</a:t>
            </a:r>
            <a:endParaRPr lang="en-US" altLang="ko-KR" sz="26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Lv.2 Intensive Course 5Team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F527A5-8BEF-4656-94BC-194DE80B6C28}"/>
              </a:ext>
            </a:extLst>
          </p:cNvPr>
          <p:cNvSpPr txBox="1"/>
          <p:nvPr/>
        </p:nvSpPr>
        <p:spPr>
          <a:xfrm>
            <a:off x="3143960" y="2828835"/>
            <a:ext cx="46946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bg2">
                    <a:lumMod val="25000"/>
                  </a:schemeClr>
                </a:solidFill>
              </a:rPr>
              <a:t>Event Storming</a:t>
            </a:r>
          </a:p>
          <a:p>
            <a:pPr algn="r"/>
            <a:endParaRPr lang="en-US" altLang="ko-KR" sz="1200" b="1" dirty="0">
              <a:solidFill>
                <a:schemeClr val="bg2">
                  <a:lumMod val="25000"/>
                </a:schemeClr>
              </a:solidFill>
            </a:endParaRPr>
          </a:p>
          <a:p>
            <a:pPr algn="r"/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</a:rPr>
              <a:t>작성자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8D9951-9057-4282-BE01-8BD83885C451}"/>
              </a:ext>
            </a:extLst>
          </p:cNvPr>
          <p:cNvSpPr txBox="1"/>
          <p:nvPr/>
        </p:nvSpPr>
        <p:spPr>
          <a:xfrm>
            <a:off x="10867521" y="6412832"/>
            <a:ext cx="1210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Version 1.0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49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546BF11-F91D-4956-AEF8-A9B484796E21}"/>
              </a:ext>
            </a:extLst>
          </p:cNvPr>
          <p:cNvSpPr txBox="1"/>
          <p:nvPr/>
        </p:nvSpPr>
        <p:spPr>
          <a:xfrm>
            <a:off x="247650" y="257175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AS-IS </a:t>
            </a:r>
            <a:r>
              <a:rPr lang="ko-KR" altLang="en-US" dirty="0"/>
              <a:t>조직 </a:t>
            </a:r>
            <a:r>
              <a:rPr lang="en-US" altLang="ko-KR" dirty="0"/>
              <a:t>(Horizontally-Aligned)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DC3952-DA16-4FF2-A8D9-E2FCCE4F5103}"/>
              </a:ext>
            </a:extLst>
          </p:cNvPr>
          <p:cNvSpPr/>
          <p:nvPr/>
        </p:nvSpPr>
        <p:spPr>
          <a:xfrm>
            <a:off x="247649" y="970887"/>
            <a:ext cx="10639425" cy="1218852"/>
          </a:xfrm>
          <a:prstGeom prst="rect">
            <a:avLst/>
          </a:prstGeom>
          <a:solidFill>
            <a:srgbClr val="5B9BD5"/>
          </a:solidFill>
          <a:ln w="25400">
            <a:solidFill>
              <a:srgbClr val="5795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/>
              <a:t>Business</a:t>
            </a:r>
            <a:endParaRPr lang="ko-KR" altLang="en-US" sz="3600" b="1" dirty="0"/>
          </a:p>
        </p:txBody>
      </p: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F457B099-E67A-4054-840C-54262349628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787" y="909245"/>
            <a:ext cx="1348876" cy="133493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672BBD1-8DF7-4986-BE36-0D9EEE27F489}"/>
              </a:ext>
            </a:extLst>
          </p:cNvPr>
          <p:cNvSpPr/>
          <p:nvPr/>
        </p:nvSpPr>
        <p:spPr>
          <a:xfrm>
            <a:off x="247649" y="2421902"/>
            <a:ext cx="10639425" cy="1218852"/>
          </a:xfrm>
          <a:prstGeom prst="rect">
            <a:avLst/>
          </a:prstGeom>
          <a:solidFill>
            <a:srgbClr val="5B9BD5"/>
          </a:solidFill>
          <a:ln w="25400">
            <a:solidFill>
              <a:srgbClr val="5795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/>
              <a:t>UI Developer</a:t>
            </a:r>
            <a:endParaRPr lang="ko-KR" altLang="en-US" sz="3600" b="1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2323DF8-1A4A-413B-B80E-98EBC2C7EF0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787" y="2357117"/>
            <a:ext cx="1348876" cy="133493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EC10F131-9575-469F-9B3A-D9FC68D7D8CA}"/>
              </a:ext>
            </a:extLst>
          </p:cNvPr>
          <p:cNvSpPr/>
          <p:nvPr/>
        </p:nvSpPr>
        <p:spPr>
          <a:xfrm>
            <a:off x="247649" y="3872917"/>
            <a:ext cx="10639425" cy="1218852"/>
          </a:xfrm>
          <a:prstGeom prst="rect">
            <a:avLst/>
          </a:prstGeom>
          <a:solidFill>
            <a:srgbClr val="5B9BD5"/>
          </a:solidFill>
          <a:ln w="25400">
            <a:solidFill>
              <a:srgbClr val="5795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/>
              <a:t>Backend Developer</a:t>
            </a:r>
            <a:endParaRPr lang="ko-KR" altLang="en-US" sz="3600" b="1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8E575E84-0E58-4F0D-8750-4B25786FEA7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787" y="3804990"/>
            <a:ext cx="1348876" cy="1334933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34F17C0A-3972-4B41-961A-E5F3515746B3}"/>
              </a:ext>
            </a:extLst>
          </p:cNvPr>
          <p:cNvSpPr/>
          <p:nvPr/>
        </p:nvSpPr>
        <p:spPr>
          <a:xfrm>
            <a:off x="247649" y="5323931"/>
            <a:ext cx="10639425" cy="1218852"/>
          </a:xfrm>
          <a:prstGeom prst="rect">
            <a:avLst/>
          </a:prstGeom>
          <a:solidFill>
            <a:srgbClr val="5B9BD5"/>
          </a:solidFill>
          <a:ln w="25400">
            <a:solidFill>
              <a:srgbClr val="5795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/>
              <a:t>DBA</a:t>
            </a:r>
            <a:endParaRPr lang="ko-KR" altLang="en-US" sz="3600" b="1" dirty="0"/>
          </a:p>
        </p:txBody>
      </p:sp>
      <p:pic>
        <p:nvPicPr>
          <p:cNvPr id="28" name="그림 27" descr="벡터그래픽이(가) 표시된 사진&#10;&#10;자동 생성된 설명">
            <a:extLst>
              <a:ext uri="{FF2B5EF4-FFF2-40B4-BE49-F238E27FC236}">
                <a16:creationId xmlns:a16="http://schemas.microsoft.com/office/drawing/2014/main" id="{8DB839D5-401D-4CC6-B62B-FC65BDA8DFC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787" y="5265891"/>
            <a:ext cx="1348876" cy="1334933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235E3968-F998-4883-BCC6-382CBF782EE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663" y="3804990"/>
            <a:ext cx="1348876" cy="133493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A5519B6-4EE5-4D37-9DBF-F9F7F57281BE}"/>
              </a:ext>
            </a:extLst>
          </p:cNvPr>
          <p:cNvSpPr txBox="1"/>
          <p:nvPr/>
        </p:nvSpPr>
        <p:spPr>
          <a:xfrm>
            <a:off x="9538200" y="1878891"/>
            <a:ext cx="1348874" cy="3077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2"/>
                </a:solidFill>
              </a:rPr>
              <a:t>CEO</a:t>
            </a:r>
            <a:endParaRPr lang="ko-KR" altLang="en-US" sz="2800" b="1" dirty="0">
              <a:solidFill>
                <a:schemeClr val="bg2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6C2B09-7A7B-4F4E-BE10-A4721CA39452}"/>
              </a:ext>
            </a:extLst>
          </p:cNvPr>
          <p:cNvSpPr txBox="1"/>
          <p:nvPr/>
        </p:nvSpPr>
        <p:spPr>
          <a:xfrm>
            <a:off x="247650" y="1878891"/>
            <a:ext cx="3942105" cy="30777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ko-KR" altLang="en-US" sz="1400" i="1" dirty="0">
                <a:solidFill>
                  <a:schemeClr val="bg2"/>
                </a:solidFill>
                <a:latin typeface="+mj-lt"/>
              </a:rPr>
              <a:t>서비스 이익률</a:t>
            </a:r>
            <a:r>
              <a:rPr lang="en-US" altLang="ko-KR" sz="1400" i="1" dirty="0">
                <a:solidFill>
                  <a:schemeClr val="bg2"/>
                </a:solidFill>
                <a:latin typeface="+mj-lt"/>
              </a:rPr>
              <a:t>, </a:t>
            </a:r>
            <a:r>
              <a:rPr lang="ko-KR" altLang="en-US" sz="1400" i="1" dirty="0">
                <a:solidFill>
                  <a:schemeClr val="bg2"/>
                </a:solidFill>
                <a:latin typeface="+mj-lt"/>
              </a:rPr>
              <a:t>신규 고객창출</a:t>
            </a:r>
            <a:r>
              <a:rPr lang="en-US" altLang="ko-KR" sz="1400" i="1" dirty="0">
                <a:solidFill>
                  <a:schemeClr val="bg2"/>
                </a:solidFill>
                <a:latin typeface="+mj-lt"/>
              </a:rPr>
              <a:t>, </a:t>
            </a:r>
            <a:r>
              <a:rPr lang="ko-KR" altLang="en-US" sz="1400" i="1" dirty="0">
                <a:solidFill>
                  <a:schemeClr val="bg2"/>
                </a:solidFill>
                <a:latin typeface="+mj-lt"/>
              </a:rPr>
              <a:t>브랜드 이미지</a:t>
            </a:r>
            <a:r>
              <a:rPr lang="en-US" altLang="ko-KR" sz="1400" i="1" dirty="0">
                <a:solidFill>
                  <a:schemeClr val="bg2"/>
                </a:solidFill>
                <a:latin typeface="+mj-lt"/>
              </a:rPr>
              <a:t>…</a:t>
            </a:r>
            <a:endParaRPr lang="ko-KR" altLang="en-US" sz="1400" i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27D95E-B926-499B-8E06-18E5A0EBDB62}"/>
              </a:ext>
            </a:extLst>
          </p:cNvPr>
          <p:cNvSpPr txBox="1"/>
          <p:nvPr/>
        </p:nvSpPr>
        <p:spPr>
          <a:xfrm>
            <a:off x="247650" y="3339271"/>
            <a:ext cx="1803699" cy="30777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altLang="ko-KR" sz="1400" i="1" dirty="0">
                <a:solidFill>
                  <a:schemeClr val="bg2"/>
                </a:solidFill>
                <a:latin typeface="+mj-lt"/>
              </a:rPr>
              <a:t>Simple is the Best!!!</a:t>
            </a:r>
            <a:endParaRPr lang="ko-KR" altLang="en-US" sz="1400" i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05BB2D-1AA3-4EEB-8FCB-8112B46920D1}"/>
              </a:ext>
            </a:extLst>
          </p:cNvPr>
          <p:cNvSpPr txBox="1"/>
          <p:nvPr/>
        </p:nvSpPr>
        <p:spPr>
          <a:xfrm>
            <a:off x="247650" y="4783992"/>
            <a:ext cx="4503156" cy="30777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ko-KR" altLang="en-US" sz="1400" i="1" dirty="0">
                <a:solidFill>
                  <a:schemeClr val="bg2"/>
                </a:solidFill>
                <a:latin typeface="+mj-lt"/>
              </a:rPr>
              <a:t>첫번째도 안정적</a:t>
            </a:r>
            <a:r>
              <a:rPr lang="en-US" altLang="ko-KR" sz="1400" i="1" dirty="0">
                <a:solidFill>
                  <a:schemeClr val="bg2"/>
                </a:solidFill>
                <a:latin typeface="+mj-lt"/>
              </a:rPr>
              <a:t>, </a:t>
            </a:r>
            <a:r>
              <a:rPr lang="ko-KR" altLang="en-US" sz="1400" i="1" dirty="0">
                <a:solidFill>
                  <a:schemeClr val="bg2"/>
                </a:solidFill>
                <a:latin typeface="+mj-lt"/>
              </a:rPr>
              <a:t>두번째도 안정적</a:t>
            </a:r>
            <a:r>
              <a:rPr lang="en-US" altLang="ko-KR" sz="1400" i="1" dirty="0">
                <a:solidFill>
                  <a:schemeClr val="bg2"/>
                </a:solidFill>
                <a:latin typeface="+mj-lt"/>
              </a:rPr>
              <a:t>… </a:t>
            </a:r>
            <a:r>
              <a:rPr lang="ko-KR" altLang="en-US" sz="1400" i="1" dirty="0">
                <a:solidFill>
                  <a:schemeClr val="bg2"/>
                </a:solidFill>
                <a:latin typeface="+mj-lt"/>
              </a:rPr>
              <a:t>변화는 우리의 적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8A0561-B32C-4251-B797-7557E39074AD}"/>
              </a:ext>
            </a:extLst>
          </p:cNvPr>
          <p:cNvSpPr txBox="1"/>
          <p:nvPr/>
        </p:nvSpPr>
        <p:spPr>
          <a:xfrm>
            <a:off x="247650" y="6235006"/>
            <a:ext cx="2246128" cy="30777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ko-KR" altLang="en-US" sz="1400" i="1" dirty="0">
                <a:solidFill>
                  <a:schemeClr val="bg2"/>
                </a:solidFill>
                <a:latin typeface="+mj-lt"/>
              </a:rPr>
              <a:t>한번에 한 개씩만</a:t>
            </a:r>
            <a:r>
              <a:rPr lang="en-US" altLang="ko-KR" sz="1400" i="1" dirty="0">
                <a:solidFill>
                  <a:schemeClr val="bg2"/>
                </a:solidFill>
                <a:latin typeface="+mj-lt"/>
              </a:rPr>
              <a:t>~ </a:t>
            </a:r>
            <a:r>
              <a:rPr lang="ko-KR" altLang="en-US" sz="1400" i="1" dirty="0">
                <a:solidFill>
                  <a:schemeClr val="bg2"/>
                </a:solidFill>
                <a:latin typeface="+mj-lt"/>
              </a:rPr>
              <a:t>살살</a:t>
            </a:r>
            <a:r>
              <a:rPr lang="en-US" altLang="ko-KR" sz="1400" i="1" dirty="0">
                <a:solidFill>
                  <a:schemeClr val="bg2"/>
                </a:solidFill>
                <a:latin typeface="+mj-lt"/>
              </a:rPr>
              <a:t>…</a:t>
            </a:r>
            <a:endParaRPr lang="ko-KR" altLang="en-US" sz="1400" i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984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C20085-D3A4-4289-9EF2-A7ED65A835BC}"/>
              </a:ext>
            </a:extLst>
          </p:cNvPr>
          <p:cNvSpPr/>
          <p:nvPr/>
        </p:nvSpPr>
        <p:spPr>
          <a:xfrm>
            <a:off x="6975070" y="1133475"/>
            <a:ext cx="1368000" cy="5589380"/>
          </a:xfrm>
          <a:prstGeom prst="rect">
            <a:avLst/>
          </a:prstGeom>
          <a:solidFill>
            <a:srgbClr val="5B9BD5"/>
          </a:solidFill>
          <a:ln w="25400">
            <a:solidFill>
              <a:srgbClr val="5795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b="1" dirty="0" err="1"/>
              <a:t>회의팀</a:t>
            </a:r>
            <a:endParaRPr lang="ko-KR" altLang="en-US" b="1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49AE96EE-69C1-459D-BB04-C1070D0337B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291" y="3146057"/>
            <a:ext cx="982152" cy="972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C143A19-BF56-4E8E-B3DA-27EF149B381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291" y="4280792"/>
            <a:ext cx="982152" cy="972000"/>
          </a:xfrm>
          <a:prstGeom prst="rect">
            <a:avLst/>
          </a:prstGeom>
        </p:spPr>
      </p:pic>
      <p:pic>
        <p:nvPicPr>
          <p:cNvPr id="41" name="그림 40" descr="벡터그래픽이(가) 표시된 사진&#10;&#10;자동 생성된 설명">
            <a:extLst>
              <a:ext uri="{FF2B5EF4-FFF2-40B4-BE49-F238E27FC236}">
                <a16:creationId xmlns:a16="http://schemas.microsoft.com/office/drawing/2014/main" id="{0476EFBC-77E5-4AF1-A7BE-2EBCDA2BD4C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291" y="5405792"/>
            <a:ext cx="982152" cy="972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F63D4547-3C43-4710-8291-BB8C2279F07A}"/>
              </a:ext>
            </a:extLst>
          </p:cNvPr>
          <p:cNvSpPr/>
          <p:nvPr/>
        </p:nvSpPr>
        <p:spPr>
          <a:xfrm>
            <a:off x="8579743" y="1133475"/>
            <a:ext cx="1368000" cy="5589380"/>
          </a:xfrm>
          <a:prstGeom prst="rect">
            <a:avLst/>
          </a:prstGeom>
          <a:solidFill>
            <a:srgbClr val="5B9BD5"/>
          </a:solidFill>
          <a:ln w="25400">
            <a:solidFill>
              <a:srgbClr val="5795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b="1" dirty="0" err="1"/>
              <a:t>예약팀</a:t>
            </a:r>
            <a:endParaRPr lang="ko-KR" altLang="en-US" b="1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45CA07A-F8AD-46B7-A1EC-D78C0994E91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964" y="3146057"/>
            <a:ext cx="982152" cy="972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33CC5745-9C62-4510-8439-666D46C1478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964" y="4280792"/>
            <a:ext cx="982152" cy="972000"/>
          </a:xfrm>
          <a:prstGeom prst="rect">
            <a:avLst/>
          </a:prstGeom>
        </p:spPr>
      </p:pic>
      <p:pic>
        <p:nvPicPr>
          <p:cNvPr id="46" name="그림 45" descr="벡터그래픽이(가) 표시된 사진&#10;&#10;자동 생성된 설명">
            <a:extLst>
              <a:ext uri="{FF2B5EF4-FFF2-40B4-BE49-F238E27FC236}">
                <a16:creationId xmlns:a16="http://schemas.microsoft.com/office/drawing/2014/main" id="{B359F736-FF42-4B4C-A4AE-DBBC925EB4F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964" y="5405792"/>
            <a:ext cx="982152" cy="9720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AFB327A3-121D-47CF-B8D7-189FB1C1B7EA}"/>
              </a:ext>
            </a:extLst>
          </p:cNvPr>
          <p:cNvSpPr/>
          <p:nvPr/>
        </p:nvSpPr>
        <p:spPr>
          <a:xfrm>
            <a:off x="10184416" y="1133475"/>
            <a:ext cx="1368000" cy="5589380"/>
          </a:xfrm>
          <a:prstGeom prst="rect">
            <a:avLst/>
          </a:prstGeom>
          <a:solidFill>
            <a:srgbClr val="5B9BD5"/>
          </a:solidFill>
          <a:ln w="25400">
            <a:solidFill>
              <a:srgbClr val="5795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b="1" dirty="0" err="1"/>
              <a:t>룸관리팀</a:t>
            </a:r>
            <a:endParaRPr lang="ko-KR" altLang="en-US" b="1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B890BCC7-9169-47B3-876A-1DBA34DBC70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637" y="3146057"/>
            <a:ext cx="982152" cy="972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B49B126D-F76C-4EA9-9884-FFFB15C9DC1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637" y="4280792"/>
            <a:ext cx="982152" cy="972000"/>
          </a:xfrm>
          <a:prstGeom prst="rect">
            <a:avLst/>
          </a:prstGeom>
        </p:spPr>
      </p:pic>
      <p:pic>
        <p:nvPicPr>
          <p:cNvPr id="51" name="그림 50" descr="벡터그래픽이(가) 표시된 사진&#10;&#10;자동 생성된 설명">
            <a:extLst>
              <a:ext uri="{FF2B5EF4-FFF2-40B4-BE49-F238E27FC236}">
                <a16:creationId xmlns:a16="http://schemas.microsoft.com/office/drawing/2014/main" id="{94283CA6-7864-4FA0-BF73-781B464C030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637" y="5405792"/>
            <a:ext cx="982152" cy="9720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7BB4ACB-5E61-4668-B389-5ABD6F27F746}"/>
              </a:ext>
            </a:extLst>
          </p:cNvPr>
          <p:cNvSpPr txBox="1"/>
          <p:nvPr/>
        </p:nvSpPr>
        <p:spPr>
          <a:xfrm>
            <a:off x="6975070" y="1561222"/>
            <a:ext cx="1368000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1200">
                <a:solidFill>
                  <a:schemeClr val="bg2"/>
                </a:solidFill>
              </a:rPr>
              <a:t>회의 시작과 끝만 잘 알아도</a:t>
            </a:r>
            <a:endParaRPr lang="ko-KR" altLang="en-US" sz="1200" dirty="0">
              <a:solidFill>
                <a:schemeClr val="bg2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B613EB7-008D-4C6B-98CE-22B4FB0F0C63}"/>
              </a:ext>
            </a:extLst>
          </p:cNvPr>
          <p:cNvSpPr txBox="1"/>
          <p:nvPr/>
        </p:nvSpPr>
        <p:spPr>
          <a:xfrm>
            <a:off x="8576252" y="1561222"/>
            <a:ext cx="1371491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1200" dirty="0">
                <a:solidFill>
                  <a:schemeClr val="bg2"/>
                </a:solidFill>
              </a:rPr>
              <a:t>예약이 실패하지 않도록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926D55C-D6E5-448B-A403-EC53BD2DA09F}"/>
              </a:ext>
            </a:extLst>
          </p:cNvPr>
          <p:cNvSpPr txBox="1"/>
          <p:nvPr/>
        </p:nvSpPr>
        <p:spPr>
          <a:xfrm>
            <a:off x="10180925" y="1561222"/>
            <a:ext cx="1371491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1200" dirty="0">
                <a:solidFill>
                  <a:schemeClr val="bg2"/>
                </a:solidFill>
              </a:rPr>
              <a:t>필요할 때 룸이 부족하지 않게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563CF42C-49A7-4B12-B537-DA12CCAFB33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134" y="2007222"/>
            <a:ext cx="982800" cy="9828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E3172913-89DA-4E37-A854-BCA546B09567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316" y="2007222"/>
            <a:ext cx="982800" cy="9828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0B17FB9D-0712-4DA0-8BC8-60EBF9646DE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989" y="2007222"/>
            <a:ext cx="982800" cy="982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46BF11-F91D-4956-AEF8-A9B484796E21}"/>
              </a:ext>
            </a:extLst>
          </p:cNvPr>
          <p:cNvSpPr txBox="1"/>
          <p:nvPr/>
        </p:nvSpPr>
        <p:spPr>
          <a:xfrm>
            <a:off x="247650" y="257175"/>
            <a:ext cx="341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TO-BE </a:t>
            </a:r>
            <a:r>
              <a:rPr lang="ko-KR" altLang="en-US" dirty="0"/>
              <a:t>조직 </a:t>
            </a:r>
            <a:r>
              <a:rPr lang="en-US" altLang="ko-KR" dirty="0"/>
              <a:t>(Vertically-Aligned)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0E0BAE2-0889-4C20-9455-02DB1F72897A}"/>
              </a:ext>
            </a:extLst>
          </p:cNvPr>
          <p:cNvGrpSpPr/>
          <p:nvPr/>
        </p:nvGrpSpPr>
        <p:grpSpPr>
          <a:xfrm>
            <a:off x="514350" y="2383223"/>
            <a:ext cx="1348876" cy="1519599"/>
            <a:chOff x="514350" y="1040045"/>
            <a:chExt cx="1348876" cy="1519599"/>
          </a:xfrm>
        </p:grpSpPr>
        <p:pic>
          <p:nvPicPr>
            <p:cNvPr id="18" name="그림 17" descr="텍스트이(가) 표시된 사진&#10;&#10;자동 생성된 설명">
              <a:extLst>
                <a:ext uri="{FF2B5EF4-FFF2-40B4-BE49-F238E27FC236}">
                  <a16:creationId xmlns:a16="http://schemas.microsoft.com/office/drawing/2014/main" id="{03D72003-CF64-424D-8802-FE8C34CA2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50" y="1040045"/>
              <a:ext cx="1348876" cy="1334933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D0C0F3-5724-413A-A442-A7BA606A5817}"/>
                </a:ext>
              </a:extLst>
            </p:cNvPr>
            <p:cNvSpPr txBox="1"/>
            <p:nvPr/>
          </p:nvSpPr>
          <p:spPr>
            <a:xfrm>
              <a:off x="514350" y="2190312"/>
              <a:ext cx="1348874" cy="369332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2">
                      <a:lumMod val="25000"/>
                    </a:schemeClr>
                  </a:solidFill>
                </a:rPr>
                <a:t>CEO</a:t>
              </a:r>
              <a:endParaRPr lang="ko-KR" altLang="en-US" sz="28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F7D27E2-9235-444A-A870-438F2836B0DF}"/>
              </a:ext>
            </a:extLst>
          </p:cNvPr>
          <p:cNvGrpSpPr/>
          <p:nvPr/>
        </p:nvGrpSpPr>
        <p:grpSpPr>
          <a:xfrm>
            <a:off x="2178849" y="2018022"/>
            <a:ext cx="9720000" cy="4347000"/>
            <a:chOff x="3665251" y="970888"/>
            <a:chExt cx="8188268" cy="560671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C23175A-0F5A-405B-856C-5389170A76F1}"/>
                </a:ext>
              </a:extLst>
            </p:cNvPr>
            <p:cNvSpPr/>
            <p:nvPr/>
          </p:nvSpPr>
          <p:spPr>
            <a:xfrm>
              <a:off x="3665251" y="970888"/>
              <a:ext cx="8188268" cy="1253676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1" dirty="0">
                  <a:solidFill>
                    <a:srgbClr val="5795CC"/>
                  </a:solidFill>
                </a:rPr>
                <a:t>PO</a:t>
              </a:r>
              <a:endParaRPr lang="ko-KR" altLang="en-US" sz="1600" b="1" dirty="0">
                <a:solidFill>
                  <a:srgbClr val="5795CC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5C48794-3833-45E3-88D1-414D694B100C}"/>
                </a:ext>
              </a:extLst>
            </p:cNvPr>
            <p:cNvSpPr/>
            <p:nvPr/>
          </p:nvSpPr>
          <p:spPr>
            <a:xfrm>
              <a:off x="3665251" y="2421904"/>
              <a:ext cx="8188268" cy="1253676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1" dirty="0">
                  <a:solidFill>
                    <a:srgbClr val="5795CC"/>
                  </a:solidFill>
                </a:rPr>
                <a:t>UI Developer</a:t>
              </a:r>
              <a:endParaRPr lang="ko-KR" altLang="en-US" sz="1600" b="1" dirty="0">
                <a:solidFill>
                  <a:srgbClr val="5795CC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76CB332-3239-4960-BDB4-365EF408FE8B}"/>
                </a:ext>
              </a:extLst>
            </p:cNvPr>
            <p:cNvSpPr/>
            <p:nvPr/>
          </p:nvSpPr>
          <p:spPr>
            <a:xfrm>
              <a:off x="3665251" y="3872916"/>
              <a:ext cx="8188268" cy="1253676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1" dirty="0">
                  <a:solidFill>
                    <a:srgbClr val="5795CC"/>
                  </a:solidFill>
                </a:rPr>
                <a:t>Backend Developer</a:t>
              </a:r>
              <a:endParaRPr lang="ko-KR" altLang="en-US" sz="1600" b="1" dirty="0">
                <a:solidFill>
                  <a:srgbClr val="5795CC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B7E733A-0AA6-4A15-A045-913E8D7C363F}"/>
                </a:ext>
              </a:extLst>
            </p:cNvPr>
            <p:cNvSpPr/>
            <p:nvPr/>
          </p:nvSpPr>
          <p:spPr>
            <a:xfrm>
              <a:off x="3665251" y="5323931"/>
              <a:ext cx="8188268" cy="1253676"/>
            </a:xfrm>
            <a:prstGeom prst="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1" dirty="0">
                  <a:solidFill>
                    <a:srgbClr val="5795CC"/>
                  </a:solidFill>
                </a:rPr>
                <a:t>DBA</a:t>
              </a:r>
              <a:endParaRPr lang="ko-KR" altLang="en-US" sz="1600" b="1" dirty="0">
                <a:solidFill>
                  <a:srgbClr val="5795CC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9BE3D78-FF65-4BE5-B5C1-4CDB3BB79C57}"/>
              </a:ext>
            </a:extLst>
          </p:cNvPr>
          <p:cNvGrpSpPr/>
          <p:nvPr/>
        </p:nvGrpSpPr>
        <p:grpSpPr>
          <a:xfrm>
            <a:off x="508956" y="4344356"/>
            <a:ext cx="1354268" cy="1534666"/>
            <a:chOff x="508956" y="3874901"/>
            <a:chExt cx="1354268" cy="153466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5EF1562-404C-4A0A-8BB7-AFEAE93803DD}"/>
                </a:ext>
              </a:extLst>
            </p:cNvPr>
            <p:cNvSpPr txBox="1"/>
            <p:nvPr/>
          </p:nvSpPr>
          <p:spPr>
            <a:xfrm>
              <a:off x="514350" y="5040235"/>
              <a:ext cx="1348874" cy="369332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2">
                      <a:lumMod val="25000"/>
                    </a:schemeClr>
                  </a:solidFill>
                </a:rPr>
                <a:t>CTO</a:t>
              </a:r>
              <a:endParaRPr lang="ko-KR" alt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6" name="그림 5" descr="텍스트, 벡터그래픽이(가) 표시된 사진&#10;&#10;자동 생성된 설명">
              <a:extLst>
                <a:ext uri="{FF2B5EF4-FFF2-40B4-BE49-F238E27FC236}">
                  <a16:creationId xmlns:a16="http://schemas.microsoft.com/office/drawing/2014/main" id="{954344BE-9FAC-4C1E-AE66-1B99EE337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956" y="3874901"/>
              <a:ext cx="1350000" cy="135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361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0F2DD8A6-BB37-46BE-B9BE-F0FD0D5294C4}"/>
              </a:ext>
            </a:extLst>
          </p:cNvPr>
          <p:cNvSpPr/>
          <p:nvPr/>
        </p:nvSpPr>
        <p:spPr>
          <a:xfrm>
            <a:off x="276225" y="185738"/>
            <a:ext cx="720000" cy="720000"/>
          </a:xfrm>
          <a:prstGeom prst="foldedCorner">
            <a:avLst/>
          </a:prstGeom>
          <a:solidFill>
            <a:srgbClr val="4F9AF7"/>
          </a:solidFill>
          <a:ln>
            <a:solidFill>
              <a:srgbClr val="407D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Command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43C7687E-6C67-4045-B853-356AE2EA4E81}"/>
              </a:ext>
            </a:extLst>
          </p:cNvPr>
          <p:cNvSpPr/>
          <p:nvPr/>
        </p:nvSpPr>
        <p:spPr>
          <a:xfrm>
            <a:off x="276225" y="1028701"/>
            <a:ext cx="720000" cy="720000"/>
          </a:xfrm>
          <a:prstGeom prst="foldedCorner">
            <a:avLst/>
          </a:prstGeom>
          <a:solidFill>
            <a:srgbClr val="F2A745"/>
          </a:solidFill>
          <a:ln>
            <a:solidFill>
              <a:srgbClr val="C48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Event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06502BA1-6069-4C1F-A846-1F9F5D3FEF4A}"/>
              </a:ext>
            </a:extLst>
          </p:cNvPr>
          <p:cNvSpPr/>
          <p:nvPr/>
        </p:nvSpPr>
        <p:spPr>
          <a:xfrm>
            <a:off x="276225" y="1871664"/>
            <a:ext cx="720000" cy="720000"/>
          </a:xfrm>
          <a:prstGeom prst="foldedCorner">
            <a:avLst/>
          </a:prstGeom>
          <a:solidFill>
            <a:srgbClr val="F8D454"/>
          </a:solidFill>
          <a:ln>
            <a:solidFill>
              <a:srgbClr val="D6B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Aggregate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9DB8F734-7751-495A-A586-5ABEAE9A2F23}"/>
              </a:ext>
            </a:extLst>
          </p:cNvPr>
          <p:cNvSpPr/>
          <p:nvPr/>
        </p:nvSpPr>
        <p:spPr>
          <a:xfrm>
            <a:off x="276225" y="2714627"/>
            <a:ext cx="720000" cy="720000"/>
          </a:xfrm>
          <a:prstGeom prst="foldedCorner">
            <a:avLst/>
          </a:prstGeom>
          <a:solidFill>
            <a:srgbClr val="EE73B6"/>
          </a:solidFill>
          <a:ln>
            <a:solidFill>
              <a:srgbClr val="C05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Policy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사각형: 모서리가 접힌 도형 5">
            <a:extLst>
              <a:ext uri="{FF2B5EF4-FFF2-40B4-BE49-F238E27FC236}">
                <a16:creationId xmlns:a16="http://schemas.microsoft.com/office/drawing/2014/main" id="{ECAC12EE-FF0F-4006-80F6-B58784790846}"/>
              </a:ext>
            </a:extLst>
          </p:cNvPr>
          <p:cNvSpPr/>
          <p:nvPr/>
        </p:nvSpPr>
        <p:spPr>
          <a:xfrm>
            <a:off x="276225" y="3557590"/>
            <a:ext cx="720000" cy="720000"/>
          </a:xfrm>
          <a:prstGeom prst="foldedCorner">
            <a:avLst/>
          </a:prstGeom>
          <a:solidFill>
            <a:srgbClr val="F8D454"/>
          </a:solidFill>
          <a:ln>
            <a:solidFill>
              <a:srgbClr val="D1B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490702F-B8A0-458F-9CCC-1C73B60CA6C8}"/>
              </a:ext>
            </a:extLst>
          </p:cNvPr>
          <p:cNvGrpSpPr/>
          <p:nvPr/>
        </p:nvGrpSpPr>
        <p:grpSpPr>
          <a:xfrm>
            <a:off x="404596" y="3679897"/>
            <a:ext cx="463258" cy="475386"/>
            <a:chOff x="4392698" y="5304375"/>
            <a:chExt cx="463258" cy="47538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49F36EE-61EB-48F6-8AD2-DE16B7863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3463" y="5387268"/>
              <a:ext cx="392493" cy="392493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46D374F-E172-4C05-867F-68BF1EED2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4392698" y="5446565"/>
              <a:ext cx="324000" cy="32400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09BD97A-11F8-4116-BB13-188FFA415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710" y="5304375"/>
              <a:ext cx="288000" cy="288000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3431A17-62EA-46D7-BA5E-C47669E4F9D7}"/>
              </a:ext>
            </a:extLst>
          </p:cNvPr>
          <p:cNvSpPr/>
          <p:nvPr/>
        </p:nvSpPr>
        <p:spPr>
          <a:xfrm>
            <a:off x="1540042" y="686463"/>
            <a:ext cx="2382253" cy="3076327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23A5BE-9AEA-4941-BEE9-BAEF964C4D97}"/>
              </a:ext>
            </a:extLst>
          </p:cNvPr>
          <p:cNvSpPr/>
          <p:nvPr/>
        </p:nvSpPr>
        <p:spPr>
          <a:xfrm>
            <a:off x="1780674" y="428377"/>
            <a:ext cx="1900989" cy="477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Boundary Context</a:t>
            </a:r>
            <a:endParaRPr lang="ko-KR" altLang="en-US" sz="12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36CA95-CDA5-4557-B877-E9BD7F734C32}"/>
              </a:ext>
            </a:extLst>
          </p:cNvPr>
          <p:cNvSpPr/>
          <p:nvPr/>
        </p:nvSpPr>
        <p:spPr>
          <a:xfrm>
            <a:off x="4671505" y="565616"/>
            <a:ext cx="737282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회의 상태    :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CREATED | PAYED | ASSIGNED | CANCELED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결재 상태   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PAYED | CANCELED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회의실 상태 : EMPTY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FULL |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CANCELED</a:t>
            </a:r>
          </a:p>
          <a:p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기능적 요구사항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고객이 회의실을 신청한다.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고객이 회의실 사용 비용을 결제한다.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신청이 되면 회의실 관리자에게 전달된다.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회의실 관리자는 회의실 현황을 업데이트 한다. (FULL)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고객이 신청을 취소할 수 있다.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신청이 취소되면 회의실 현황을 업데이트 한다. (CANCELED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EMPTY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 회의실 현황은 언제나 확인할 수 있다.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 회의실 취소가 되면 알림을 보낸다.</a:t>
            </a:r>
          </a:p>
          <a:p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비기능적 요구사항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결제가 되지 않으면 회의실은 신청되지 않는다. &gt;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Sync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호출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회의실 관리 기능이 수행되지 않더라도 신청은 365일 24시간 가능해야 한다. &gt;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Async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event-driven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Eventual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Consistency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결제시스템이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과중되면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신청을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잠시동안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받지 않고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잠시후에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신청하도록 유도한다. &gt; Circuit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breaker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fallback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4) 고객은 회의실 현황을 언제든지 확인할 수 있어야 한다. &gt; CQRS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5) 신청 상태가 생성/취소되면 알림을 줄 수 있어야 한다. &gt;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Event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driven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114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CA3BC5-03E7-49ED-B678-4E4D8C8A8044}"/>
              </a:ext>
            </a:extLst>
          </p:cNvPr>
          <p:cNvSpPr txBox="1"/>
          <p:nvPr/>
        </p:nvSpPr>
        <p:spPr>
          <a:xfrm>
            <a:off x="247650" y="257175"/>
            <a:ext cx="129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Event </a:t>
            </a:r>
            <a:r>
              <a:rPr lang="ko-KR" altLang="en-US" dirty="0"/>
              <a:t>도출</a:t>
            </a:r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F496705E-71FC-4868-B329-ADDA5696399F}"/>
              </a:ext>
            </a:extLst>
          </p:cNvPr>
          <p:cNvSpPr/>
          <p:nvPr/>
        </p:nvSpPr>
        <p:spPr>
          <a:xfrm>
            <a:off x="276225" y="1028701"/>
            <a:ext cx="720000" cy="720000"/>
          </a:xfrm>
          <a:prstGeom prst="foldedCorner">
            <a:avLst/>
          </a:prstGeom>
          <a:solidFill>
            <a:srgbClr val="F2A745"/>
          </a:solidFill>
          <a:ln>
            <a:solidFill>
              <a:srgbClr val="C48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회의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시작됨</a:t>
            </a: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B6062DB4-91BD-4430-BF91-7BE835409E51}"/>
              </a:ext>
            </a:extLst>
          </p:cNvPr>
          <p:cNvSpPr/>
          <p:nvPr/>
        </p:nvSpPr>
        <p:spPr>
          <a:xfrm>
            <a:off x="1181722" y="1028701"/>
            <a:ext cx="720000" cy="720000"/>
          </a:xfrm>
          <a:prstGeom prst="foldedCorner">
            <a:avLst/>
          </a:prstGeom>
          <a:solidFill>
            <a:srgbClr val="F2A745"/>
          </a:solidFill>
          <a:ln>
            <a:solidFill>
              <a:srgbClr val="C48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회의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종료됨</a:t>
            </a:r>
          </a:p>
        </p:txBody>
      </p:sp>
      <p:sp>
        <p:nvSpPr>
          <p:cNvPr id="6" name="사각형: 모서리가 접힌 도형 5">
            <a:extLst>
              <a:ext uri="{FF2B5EF4-FFF2-40B4-BE49-F238E27FC236}">
                <a16:creationId xmlns:a16="http://schemas.microsoft.com/office/drawing/2014/main" id="{25F0E9A1-FA49-4A4A-B450-3207E1679192}"/>
              </a:ext>
            </a:extLst>
          </p:cNvPr>
          <p:cNvSpPr/>
          <p:nvPr/>
        </p:nvSpPr>
        <p:spPr>
          <a:xfrm>
            <a:off x="2087219" y="1028701"/>
            <a:ext cx="720000" cy="720000"/>
          </a:xfrm>
          <a:prstGeom prst="foldedCorner">
            <a:avLst/>
          </a:prstGeom>
          <a:solidFill>
            <a:srgbClr val="F2A745"/>
          </a:solidFill>
          <a:ln>
            <a:solidFill>
              <a:srgbClr val="C48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회의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예약됨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1D172098-5810-4C51-B8ED-71835674225E}"/>
              </a:ext>
            </a:extLst>
          </p:cNvPr>
          <p:cNvSpPr/>
          <p:nvPr/>
        </p:nvSpPr>
        <p:spPr>
          <a:xfrm>
            <a:off x="2992716" y="1028701"/>
            <a:ext cx="720000" cy="720000"/>
          </a:xfrm>
          <a:prstGeom prst="foldedCorner">
            <a:avLst/>
          </a:prstGeom>
          <a:solidFill>
            <a:srgbClr val="F2A745"/>
          </a:solidFill>
          <a:ln>
            <a:solidFill>
              <a:srgbClr val="C48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회의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취소됨</a:t>
            </a:r>
          </a:p>
        </p:txBody>
      </p: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8874AE6D-2C82-4F78-8BE1-09BECCCEF609}"/>
              </a:ext>
            </a:extLst>
          </p:cNvPr>
          <p:cNvSpPr/>
          <p:nvPr/>
        </p:nvSpPr>
        <p:spPr>
          <a:xfrm>
            <a:off x="3898213" y="1028701"/>
            <a:ext cx="720000" cy="720000"/>
          </a:xfrm>
          <a:prstGeom prst="foldedCorner">
            <a:avLst/>
          </a:prstGeom>
          <a:solidFill>
            <a:srgbClr val="F2A745"/>
          </a:solidFill>
          <a:ln>
            <a:solidFill>
              <a:srgbClr val="C48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회의실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생성됨</a:t>
            </a:r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14F91C89-3255-424A-A430-4FEA4C28CD11}"/>
              </a:ext>
            </a:extLst>
          </p:cNvPr>
          <p:cNvSpPr/>
          <p:nvPr/>
        </p:nvSpPr>
        <p:spPr>
          <a:xfrm>
            <a:off x="4803710" y="1028701"/>
            <a:ext cx="720000" cy="720000"/>
          </a:xfrm>
          <a:prstGeom prst="foldedCorner">
            <a:avLst/>
          </a:prstGeom>
          <a:solidFill>
            <a:srgbClr val="F2A745"/>
          </a:solidFill>
          <a:ln>
            <a:solidFill>
              <a:srgbClr val="C48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회의실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없어짐</a:t>
            </a:r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8DEC81F1-0F2A-47E4-84F3-CDFCD326A6FD}"/>
              </a:ext>
            </a:extLst>
          </p:cNvPr>
          <p:cNvSpPr/>
          <p:nvPr/>
        </p:nvSpPr>
        <p:spPr>
          <a:xfrm>
            <a:off x="276225" y="1967909"/>
            <a:ext cx="720000" cy="720000"/>
          </a:xfrm>
          <a:prstGeom prst="foldedCorner">
            <a:avLst/>
          </a:prstGeom>
          <a:solidFill>
            <a:srgbClr val="F2A745"/>
          </a:solidFill>
          <a:ln>
            <a:solidFill>
              <a:srgbClr val="C48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회의실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회수됨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FACE98C4-30B3-48E3-9E6A-34E80ED0CEB2}"/>
              </a:ext>
            </a:extLst>
          </p:cNvPr>
          <p:cNvSpPr/>
          <p:nvPr/>
        </p:nvSpPr>
        <p:spPr>
          <a:xfrm>
            <a:off x="1181722" y="1967909"/>
            <a:ext cx="720000" cy="720000"/>
          </a:xfrm>
          <a:prstGeom prst="foldedCorner">
            <a:avLst/>
          </a:prstGeom>
          <a:solidFill>
            <a:srgbClr val="F2A745"/>
          </a:solidFill>
          <a:ln>
            <a:solidFill>
              <a:srgbClr val="C48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회의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예약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요청됨</a:t>
            </a:r>
          </a:p>
        </p:txBody>
      </p:sp>
      <p:sp>
        <p:nvSpPr>
          <p:cNvPr id="12" name="사각형: 모서리가 접힌 도형 11">
            <a:extLst>
              <a:ext uri="{FF2B5EF4-FFF2-40B4-BE49-F238E27FC236}">
                <a16:creationId xmlns:a16="http://schemas.microsoft.com/office/drawing/2014/main" id="{E7A5B9D7-0C2F-4907-BB9E-E46865D237AC}"/>
              </a:ext>
            </a:extLst>
          </p:cNvPr>
          <p:cNvSpPr/>
          <p:nvPr/>
        </p:nvSpPr>
        <p:spPr>
          <a:xfrm>
            <a:off x="2087219" y="1967909"/>
            <a:ext cx="720000" cy="720000"/>
          </a:xfrm>
          <a:prstGeom prst="foldedCorner">
            <a:avLst/>
          </a:prstGeom>
          <a:solidFill>
            <a:srgbClr val="F2A745"/>
          </a:solidFill>
          <a:ln>
            <a:solidFill>
              <a:srgbClr val="C48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회의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예약 날짜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선택됨</a:t>
            </a:r>
          </a:p>
        </p:txBody>
      </p:sp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DAEE9E6D-EDE8-4879-95EF-2E09D194E681}"/>
              </a:ext>
            </a:extLst>
          </p:cNvPr>
          <p:cNvSpPr/>
          <p:nvPr/>
        </p:nvSpPr>
        <p:spPr>
          <a:xfrm>
            <a:off x="2992716" y="1967909"/>
            <a:ext cx="720000" cy="720000"/>
          </a:xfrm>
          <a:prstGeom prst="foldedCorner">
            <a:avLst/>
          </a:prstGeom>
          <a:solidFill>
            <a:srgbClr val="F2A745"/>
          </a:solidFill>
          <a:ln>
            <a:solidFill>
              <a:srgbClr val="C48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접종 예약 요청됨</a:t>
            </a:r>
          </a:p>
        </p:txBody>
      </p:sp>
      <p:sp>
        <p:nvSpPr>
          <p:cNvPr id="14" name="사각형: 모서리가 접힌 도형 13">
            <a:extLst>
              <a:ext uri="{FF2B5EF4-FFF2-40B4-BE49-F238E27FC236}">
                <a16:creationId xmlns:a16="http://schemas.microsoft.com/office/drawing/2014/main" id="{10B510FD-B135-436F-BBB2-315E82DD1351}"/>
              </a:ext>
            </a:extLst>
          </p:cNvPr>
          <p:cNvSpPr/>
          <p:nvPr/>
        </p:nvSpPr>
        <p:spPr>
          <a:xfrm>
            <a:off x="3898213" y="1967909"/>
            <a:ext cx="720000" cy="720000"/>
          </a:xfrm>
          <a:prstGeom prst="foldedCorner">
            <a:avLst/>
          </a:prstGeom>
          <a:solidFill>
            <a:srgbClr val="F2A745"/>
          </a:solidFill>
          <a:ln>
            <a:solidFill>
              <a:srgbClr val="C48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접종 예약 요청 목록 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선택됨</a:t>
            </a:r>
          </a:p>
        </p:txBody>
      </p:sp>
      <p:sp>
        <p:nvSpPr>
          <p:cNvPr id="15" name="사각형: 모서리가 접힌 도형 14">
            <a:extLst>
              <a:ext uri="{FF2B5EF4-FFF2-40B4-BE49-F238E27FC236}">
                <a16:creationId xmlns:a16="http://schemas.microsoft.com/office/drawing/2014/main" id="{C4F35D75-42D4-4E7F-A108-C6D932A3D94F}"/>
              </a:ext>
            </a:extLst>
          </p:cNvPr>
          <p:cNvSpPr/>
          <p:nvPr/>
        </p:nvSpPr>
        <p:spPr>
          <a:xfrm>
            <a:off x="4803710" y="1967909"/>
            <a:ext cx="720000" cy="720000"/>
          </a:xfrm>
          <a:prstGeom prst="foldedCorner">
            <a:avLst/>
          </a:prstGeom>
          <a:solidFill>
            <a:srgbClr val="F2A745"/>
          </a:solidFill>
          <a:ln>
            <a:solidFill>
              <a:srgbClr val="C48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접종 예약 접수됨</a:t>
            </a:r>
          </a:p>
        </p:txBody>
      </p:sp>
      <p:sp>
        <p:nvSpPr>
          <p:cNvPr id="16" name="사각형: 모서리가 접힌 도형 15">
            <a:extLst>
              <a:ext uri="{FF2B5EF4-FFF2-40B4-BE49-F238E27FC236}">
                <a16:creationId xmlns:a16="http://schemas.microsoft.com/office/drawing/2014/main" id="{5D17F523-8CA9-426C-A208-ABB6BA85992F}"/>
              </a:ext>
            </a:extLst>
          </p:cNvPr>
          <p:cNvSpPr/>
          <p:nvPr/>
        </p:nvSpPr>
        <p:spPr>
          <a:xfrm>
            <a:off x="276225" y="2907117"/>
            <a:ext cx="720000" cy="720000"/>
          </a:xfrm>
          <a:prstGeom prst="foldedCorner">
            <a:avLst/>
          </a:prstGeom>
          <a:solidFill>
            <a:srgbClr val="F2A745"/>
          </a:solidFill>
          <a:ln>
            <a:solidFill>
              <a:srgbClr val="C48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접종 예약 거절됨</a:t>
            </a:r>
          </a:p>
        </p:txBody>
      </p:sp>
      <p:sp>
        <p:nvSpPr>
          <p:cNvPr id="18" name="사각형: 모서리가 접힌 도형 17">
            <a:extLst>
              <a:ext uri="{FF2B5EF4-FFF2-40B4-BE49-F238E27FC236}">
                <a16:creationId xmlns:a16="http://schemas.microsoft.com/office/drawing/2014/main" id="{EC19F4A6-1EC8-46F9-B8D0-A74B4D427204}"/>
              </a:ext>
            </a:extLst>
          </p:cNvPr>
          <p:cNvSpPr/>
          <p:nvPr/>
        </p:nvSpPr>
        <p:spPr>
          <a:xfrm>
            <a:off x="2087219" y="2907117"/>
            <a:ext cx="720000" cy="720000"/>
          </a:xfrm>
          <a:prstGeom prst="foldedCorner">
            <a:avLst/>
          </a:prstGeom>
          <a:solidFill>
            <a:srgbClr val="F2A745"/>
          </a:solidFill>
          <a:ln>
            <a:solidFill>
              <a:srgbClr val="C48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예약 현황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조회됨</a:t>
            </a: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E81B0FA9-3AB3-46D6-AC3E-A119EF883698}"/>
              </a:ext>
            </a:extLst>
          </p:cNvPr>
          <p:cNvSpPr/>
          <p:nvPr/>
        </p:nvSpPr>
        <p:spPr>
          <a:xfrm>
            <a:off x="2992716" y="2907117"/>
            <a:ext cx="720000" cy="720000"/>
          </a:xfrm>
          <a:prstGeom prst="foldedCorner">
            <a:avLst/>
          </a:prstGeom>
          <a:solidFill>
            <a:srgbClr val="F2A745"/>
          </a:solidFill>
          <a:ln>
            <a:solidFill>
              <a:srgbClr val="C48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접종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완료됨</a:t>
            </a:r>
          </a:p>
        </p:txBody>
      </p:sp>
      <p:sp>
        <p:nvSpPr>
          <p:cNvPr id="20" name="사각형: 모서리가 접힌 도형 19">
            <a:extLst>
              <a:ext uri="{FF2B5EF4-FFF2-40B4-BE49-F238E27FC236}">
                <a16:creationId xmlns:a16="http://schemas.microsoft.com/office/drawing/2014/main" id="{D53F76E7-6A6A-4AD6-B3A0-28215DD9C9B9}"/>
              </a:ext>
            </a:extLst>
          </p:cNvPr>
          <p:cNvSpPr/>
          <p:nvPr/>
        </p:nvSpPr>
        <p:spPr>
          <a:xfrm>
            <a:off x="3898213" y="2907117"/>
            <a:ext cx="720000" cy="720000"/>
          </a:xfrm>
          <a:prstGeom prst="foldedCorner">
            <a:avLst/>
          </a:prstGeom>
          <a:solidFill>
            <a:srgbClr val="F2A745"/>
          </a:solidFill>
          <a:ln>
            <a:solidFill>
              <a:srgbClr val="C48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백신 수량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폐기됨</a:t>
            </a:r>
          </a:p>
        </p:txBody>
      </p: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2297CF0A-CAE9-4B3F-A1FC-163D28B89DC5}"/>
              </a:ext>
            </a:extLst>
          </p:cNvPr>
          <p:cNvSpPr/>
          <p:nvPr/>
        </p:nvSpPr>
        <p:spPr>
          <a:xfrm>
            <a:off x="1181722" y="2907117"/>
            <a:ext cx="720000" cy="720000"/>
          </a:xfrm>
          <a:prstGeom prst="foldedCorner">
            <a:avLst/>
          </a:prstGeom>
          <a:solidFill>
            <a:srgbClr val="F2A745"/>
          </a:solidFill>
          <a:ln>
            <a:solidFill>
              <a:srgbClr val="C48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접종 예약 취소됨</a:t>
            </a:r>
          </a:p>
        </p:txBody>
      </p:sp>
      <p:sp>
        <p:nvSpPr>
          <p:cNvPr id="22" name="사각형: 모서리가 접힌 도형 21">
            <a:extLst>
              <a:ext uri="{FF2B5EF4-FFF2-40B4-BE49-F238E27FC236}">
                <a16:creationId xmlns:a16="http://schemas.microsoft.com/office/drawing/2014/main" id="{A9E51386-B8E5-420D-A593-A010409A648C}"/>
              </a:ext>
            </a:extLst>
          </p:cNvPr>
          <p:cNvSpPr/>
          <p:nvPr/>
        </p:nvSpPr>
        <p:spPr>
          <a:xfrm>
            <a:off x="5709207" y="1028701"/>
            <a:ext cx="720000" cy="720000"/>
          </a:xfrm>
          <a:prstGeom prst="foldedCorner">
            <a:avLst/>
          </a:prstGeom>
          <a:solidFill>
            <a:srgbClr val="F2A745"/>
          </a:solidFill>
          <a:ln>
            <a:solidFill>
              <a:srgbClr val="C48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회의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연장됨</a:t>
            </a:r>
          </a:p>
        </p:txBody>
      </p:sp>
    </p:spTree>
    <p:extLst>
      <p:ext uri="{BB962C8B-B14F-4D97-AF65-F5344CB8AC3E}">
        <p14:creationId xmlns:p14="http://schemas.microsoft.com/office/powerpoint/2010/main" val="249510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CA3BC5-03E7-49ED-B678-4E4D8C8A8044}"/>
              </a:ext>
            </a:extLst>
          </p:cNvPr>
          <p:cNvSpPr txBox="1"/>
          <p:nvPr/>
        </p:nvSpPr>
        <p:spPr>
          <a:xfrm>
            <a:off x="247650" y="257175"/>
            <a:ext cx="206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부적격 </a:t>
            </a:r>
            <a:r>
              <a:rPr lang="en-US" altLang="ko-KR" dirty="0"/>
              <a:t>Event </a:t>
            </a:r>
            <a:r>
              <a:rPr lang="ko-KR" altLang="en-US" dirty="0"/>
              <a:t>탈락</a:t>
            </a:r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F496705E-71FC-4868-B329-ADDA5696399F}"/>
              </a:ext>
            </a:extLst>
          </p:cNvPr>
          <p:cNvSpPr/>
          <p:nvPr/>
        </p:nvSpPr>
        <p:spPr>
          <a:xfrm>
            <a:off x="276225" y="1028701"/>
            <a:ext cx="720000" cy="720000"/>
          </a:xfrm>
          <a:prstGeom prst="foldedCorner">
            <a:avLst/>
          </a:prstGeom>
          <a:solidFill>
            <a:srgbClr val="F2A745"/>
          </a:solidFill>
          <a:ln>
            <a:solidFill>
              <a:srgbClr val="C48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병원 정보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등록됨</a:t>
            </a: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B6062DB4-91BD-4430-BF91-7BE835409E51}"/>
              </a:ext>
            </a:extLst>
          </p:cNvPr>
          <p:cNvSpPr/>
          <p:nvPr/>
        </p:nvSpPr>
        <p:spPr>
          <a:xfrm>
            <a:off x="1181722" y="1028701"/>
            <a:ext cx="720000" cy="720000"/>
          </a:xfrm>
          <a:prstGeom prst="foldedCorner">
            <a:avLst/>
          </a:prstGeom>
          <a:solidFill>
            <a:srgbClr val="F2A745"/>
          </a:solidFill>
          <a:ln>
            <a:solidFill>
              <a:srgbClr val="C48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병원 정보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변경됨</a:t>
            </a:r>
          </a:p>
        </p:txBody>
      </p:sp>
      <p:sp>
        <p:nvSpPr>
          <p:cNvPr id="6" name="사각형: 모서리가 접힌 도형 5">
            <a:extLst>
              <a:ext uri="{FF2B5EF4-FFF2-40B4-BE49-F238E27FC236}">
                <a16:creationId xmlns:a16="http://schemas.microsoft.com/office/drawing/2014/main" id="{25F0E9A1-FA49-4A4A-B450-3207E1679192}"/>
              </a:ext>
            </a:extLst>
          </p:cNvPr>
          <p:cNvSpPr/>
          <p:nvPr/>
        </p:nvSpPr>
        <p:spPr>
          <a:xfrm>
            <a:off x="2087219" y="1028701"/>
            <a:ext cx="720000" cy="720000"/>
          </a:xfrm>
          <a:prstGeom prst="foldedCorner">
            <a:avLst/>
          </a:prstGeom>
          <a:solidFill>
            <a:srgbClr val="F2A745"/>
          </a:solidFill>
          <a:ln>
            <a:solidFill>
              <a:srgbClr val="C48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병원 정보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삭제됨</a:t>
            </a: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1D172098-5810-4C51-B8ED-71835674225E}"/>
              </a:ext>
            </a:extLst>
          </p:cNvPr>
          <p:cNvSpPr/>
          <p:nvPr/>
        </p:nvSpPr>
        <p:spPr>
          <a:xfrm>
            <a:off x="2992716" y="1028701"/>
            <a:ext cx="720000" cy="720000"/>
          </a:xfrm>
          <a:prstGeom prst="foldedCorner">
            <a:avLst/>
          </a:prstGeom>
          <a:solidFill>
            <a:srgbClr val="F2A745"/>
          </a:solidFill>
          <a:ln>
            <a:solidFill>
              <a:srgbClr val="C48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백신 정보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등록됨</a:t>
            </a:r>
          </a:p>
        </p:txBody>
      </p: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8874AE6D-2C82-4F78-8BE1-09BECCCEF609}"/>
              </a:ext>
            </a:extLst>
          </p:cNvPr>
          <p:cNvSpPr/>
          <p:nvPr/>
        </p:nvSpPr>
        <p:spPr>
          <a:xfrm>
            <a:off x="3898213" y="1028701"/>
            <a:ext cx="720000" cy="720000"/>
          </a:xfrm>
          <a:prstGeom prst="foldedCorner">
            <a:avLst/>
          </a:prstGeom>
          <a:solidFill>
            <a:srgbClr val="F2A745"/>
          </a:solidFill>
          <a:ln>
            <a:solidFill>
              <a:srgbClr val="C48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백신 정보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변경됨</a:t>
            </a:r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14F91C89-3255-424A-A430-4FEA4C28CD11}"/>
              </a:ext>
            </a:extLst>
          </p:cNvPr>
          <p:cNvSpPr/>
          <p:nvPr/>
        </p:nvSpPr>
        <p:spPr>
          <a:xfrm>
            <a:off x="4803710" y="1028701"/>
            <a:ext cx="720000" cy="720000"/>
          </a:xfrm>
          <a:prstGeom prst="foldedCorner">
            <a:avLst/>
          </a:prstGeom>
          <a:solidFill>
            <a:srgbClr val="F2A745"/>
          </a:solidFill>
          <a:ln>
            <a:solidFill>
              <a:srgbClr val="C48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백신 정보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삭제됨</a:t>
            </a:r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8DEC81F1-0F2A-47E4-84F3-CDFCD326A6FD}"/>
              </a:ext>
            </a:extLst>
          </p:cNvPr>
          <p:cNvSpPr/>
          <p:nvPr/>
        </p:nvSpPr>
        <p:spPr>
          <a:xfrm>
            <a:off x="276225" y="1967909"/>
            <a:ext cx="720000" cy="720000"/>
          </a:xfrm>
          <a:prstGeom prst="foldedCorner">
            <a:avLst/>
          </a:prstGeom>
          <a:solidFill>
            <a:srgbClr val="F2A745"/>
          </a:solidFill>
          <a:ln>
            <a:solidFill>
              <a:srgbClr val="C48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접종 예약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대기됨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FACE98C4-30B3-48E3-9E6A-34E80ED0CEB2}"/>
              </a:ext>
            </a:extLst>
          </p:cNvPr>
          <p:cNvSpPr/>
          <p:nvPr/>
        </p:nvSpPr>
        <p:spPr>
          <a:xfrm rot="900000">
            <a:off x="1181722" y="1967909"/>
            <a:ext cx="720000" cy="720000"/>
          </a:xfrm>
          <a:prstGeom prst="foldedCorner">
            <a:avLst/>
          </a:prstGeom>
          <a:solidFill>
            <a:srgbClr val="F2A745"/>
          </a:solidFill>
          <a:ln>
            <a:solidFill>
              <a:srgbClr val="C48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백신 수량</a:t>
            </a:r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추가됨</a:t>
            </a:r>
          </a:p>
        </p:txBody>
      </p:sp>
      <p:sp>
        <p:nvSpPr>
          <p:cNvPr id="12" name="사각형: 모서리가 접힌 도형 11">
            <a:extLst>
              <a:ext uri="{FF2B5EF4-FFF2-40B4-BE49-F238E27FC236}">
                <a16:creationId xmlns:a16="http://schemas.microsoft.com/office/drawing/2014/main" id="{E7A5B9D7-0C2F-4907-BB9E-E46865D237AC}"/>
              </a:ext>
            </a:extLst>
          </p:cNvPr>
          <p:cNvSpPr/>
          <p:nvPr/>
        </p:nvSpPr>
        <p:spPr>
          <a:xfrm rot="900000">
            <a:off x="2087219" y="1967909"/>
            <a:ext cx="720000" cy="720000"/>
          </a:xfrm>
          <a:prstGeom prst="foldedCorner">
            <a:avLst/>
          </a:prstGeom>
          <a:solidFill>
            <a:srgbClr val="F2A745"/>
          </a:solidFill>
          <a:ln>
            <a:solidFill>
              <a:srgbClr val="C48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예약 날짜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선택됨</a:t>
            </a:r>
          </a:p>
        </p:txBody>
      </p:sp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DAEE9E6D-EDE8-4879-95EF-2E09D194E681}"/>
              </a:ext>
            </a:extLst>
          </p:cNvPr>
          <p:cNvSpPr/>
          <p:nvPr/>
        </p:nvSpPr>
        <p:spPr>
          <a:xfrm>
            <a:off x="2992716" y="1967909"/>
            <a:ext cx="720000" cy="720000"/>
          </a:xfrm>
          <a:prstGeom prst="foldedCorner">
            <a:avLst/>
          </a:prstGeom>
          <a:solidFill>
            <a:srgbClr val="F2A745"/>
          </a:solidFill>
          <a:ln>
            <a:solidFill>
              <a:srgbClr val="C48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접종 예약 요청됨</a:t>
            </a:r>
          </a:p>
        </p:txBody>
      </p:sp>
      <p:sp>
        <p:nvSpPr>
          <p:cNvPr id="14" name="사각형: 모서리가 접힌 도형 13">
            <a:extLst>
              <a:ext uri="{FF2B5EF4-FFF2-40B4-BE49-F238E27FC236}">
                <a16:creationId xmlns:a16="http://schemas.microsoft.com/office/drawing/2014/main" id="{10B510FD-B135-436F-BBB2-315E82DD1351}"/>
              </a:ext>
            </a:extLst>
          </p:cNvPr>
          <p:cNvSpPr/>
          <p:nvPr/>
        </p:nvSpPr>
        <p:spPr>
          <a:xfrm rot="900000">
            <a:off x="3898213" y="1967909"/>
            <a:ext cx="720000" cy="720000"/>
          </a:xfrm>
          <a:prstGeom prst="foldedCorner">
            <a:avLst/>
          </a:prstGeom>
          <a:solidFill>
            <a:srgbClr val="F2A745"/>
          </a:solidFill>
          <a:ln>
            <a:solidFill>
              <a:srgbClr val="C48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접종 예약 요청 목록 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선택됨</a:t>
            </a:r>
          </a:p>
        </p:txBody>
      </p:sp>
      <p:sp>
        <p:nvSpPr>
          <p:cNvPr id="15" name="사각형: 모서리가 접힌 도형 14">
            <a:extLst>
              <a:ext uri="{FF2B5EF4-FFF2-40B4-BE49-F238E27FC236}">
                <a16:creationId xmlns:a16="http://schemas.microsoft.com/office/drawing/2014/main" id="{C4F35D75-42D4-4E7F-A108-C6D932A3D94F}"/>
              </a:ext>
            </a:extLst>
          </p:cNvPr>
          <p:cNvSpPr/>
          <p:nvPr/>
        </p:nvSpPr>
        <p:spPr>
          <a:xfrm>
            <a:off x="4803710" y="1967909"/>
            <a:ext cx="720000" cy="720000"/>
          </a:xfrm>
          <a:prstGeom prst="foldedCorner">
            <a:avLst/>
          </a:prstGeom>
          <a:solidFill>
            <a:srgbClr val="F2A745"/>
          </a:solidFill>
          <a:ln>
            <a:solidFill>
              <a:srgbClr val="C48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접종 예약 접수됨</a:t>
            </a:r>
          </a:p>
        </p:txBody>
      </p:sp>
      <p:sp>
        <p:nvSpPr>
          <p:cNvPr id="16" name="사각형: 모서리가 접힌 도형 15">
            <a:extLst>
              <a:ext uri="{FF2B5EF4-FFF2-40B4-BE49-F238E27FC236}">
                <a16:creationId xmlns:a16="http://schemas.microsoft.com/office/drawing/2014/main" id="{5D17F523-8CA9-426C-A208-ABB6BA85992F}"/>
              </a:ext>
            </a:extLst>
          </p:cNvPr>
          <p:cNvSpPr/>
          <p:nvPr/>
        </p:nvSpPr>
        <p:spPr>
          <a:xfrm>
            <a:off x="276225" y="2907117"/>
            <a:ext cx="720000" cy="720000"/>
          </a:xfrm>
          <a:prstGeom prst="foldedCorner">
            <a:avLst/>
          </a:prstGeom>
          <a:solidFill>
            <a:srgbClr val="F2A745"/>
          </a:solidFill>
          <a:ln>
            <a:solidFill>
              <a:srgbClr val="C48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접종 예약 거절됨</a:t>
            </a:r>
          </a:p>
        </p:txBody>
      </p:sp>
      <p:sp>
        <p:nvSpPr>
          <p:cNvPr id="18" name="사각형: 모서리가 접힌 도형 17">
            <a:extLst>
              <a:ext uri="{FF2B5EF4-FFF2-40B4-BE49-F238E27FC236}">
                <a16:creationId xmlns:a16="http://schemas.microsoft.com/office/drawing/2014/main" id="{EC19F4A6-1EC8-46F9-B8D0-A74B4D427204}"/>
              </a:ext>
            </a:extLst>
          </p:cNvPr>
          <p:cNvSpPr/>
          <p:nvPr/>
        </p:nvSpPr>
        <p:spPr>
          <a:xfrm rot="900000">
            <a:off x="2087219" y="2907117"/>
            <a:ext cx="720000" cy="720000"/>
          </a:xfrm>
          <a:prstGeom prst="foldedCorner">
            <a:avLst/>
          </a:prstGeom>
          <a:solidFill>
            <a:srgbClr val="F2A745"/>
          </a:solidFill>
          <a:ln>
            <a:solidFill>
              <a:srgbClr val="C48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예약 현황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조회됨</a:t>
            </a: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E81B0FA9-3AB3-46D6-AC3E-A119EF883698}"/>
              </a:ext>
            </a:extLst>
          </p:cNvPr>
          <p:cNvSpPr/>
          <p:nvPr/>
        </p:nvSpPr>
        <p:spPr>
          <a:xfrm>
            <a:off x="2992716" y="2907117"/>
            <a:ext cx="720000" cy="720000"/>
          </a:xfrm>
          <a:prstGeom prst="foldedCorner">
            <a:avLst/>
          </a:prstGeom>
          <a:solidFill>
            <a:srgbClr val="F2A745"/>
          </a:solidFill>
          <a:ln>
            <a:solidFill>
              <a:srgbClr val="C48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접종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완료됨</a:t>
            </a:r>
          </a:p>
        </p:txBody>
      </p:sp>
      <p:sp>
        <p:nvSpPr>
          <p:cNvPr id="20" name="사각형: 모서리가 접힌 도형 19">
            <a:extLst>
              <a:ext uri="{FF2B5EF4-FFF2-40B4-BE49-F238E27FC236}">
                <a16:creationId xmlns:a16="http://schemas.microsoft.com/office/drawing/2014/main" id="{D53F76E7-6A6A-4AD6-B3A0-28215DD9C9B9}"/>
              </a:ext>
            </a:extLst>
          </p:cNvPr>
          <p:cNvSpPr/>
          <p:nvPr/>
        </p:nvSpPr>
        <p:spPr>
          <a:xfrm rot="900000">
            <a:off x="3898213" y="2907117"/>
            <a:ext cx="720000" cy="720000"/>
          </a:xfrm>
          <a:prstGeom prst="foldedCorner">
            <a:avLst/>
          </a:prstGeom>
          <a:solidFill>
            <a:srgbClr val="F2A745"/>
          </a:solidFill>
          <a:ln>
            <a:solidFill>
              <a:srgbClr val="C48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백신 수량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폐기됨</a:t>
            </a:r>
          </a:p>
        </p:txBody>
      </p: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2297CF0A-CAE9-4B3F-A1FC-163D28B89DC5}"/>
              </a:ext>
            </a:extLst>
          </p:cNvPr>
          <p:cNvSpPr/>
          <p:nvPr/>
        </p:nvSpPr>
        <p:spPr>
          <a:xfrm>
            <a:off x="1181722" y="2907117"/>
            <a:ext cx="720000" cy="720000"/>
          </a:xfrm>
          <a:prstGeom prst="foldedCorner">
            <a:avLst/>
          </a:prstGeom>
          <a:solidFill>
            <a:srgbClr val="F2A745"/>
          </a:solidFill>
          <a:ln>
            <a:solidFill>
              <a:srgbClr val="C48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접종 예약 취소됨</a:t>
            </a:r>
          </a:p>
        </p:txBody>
      </p:sp>
      <p:sp>
        <p:nvSpPr>
          <p:cNvPr id="22" name="사각형: 모서리가 접힌 도형 21">
            <a:extLst>
              <a:ext uri="{FF2B5EF4-FFF2-40B4-BE49-F238E27FC236}">
                <a16:creationId xmlns:a16="http://schemas.microsoft.com/office/drawing/2014/main" id="{0FE0C6B8-C66B-40BC-803A-F3A4643E63BB}"/>
              </a:ext>
            </a:extLst>
          </p:cNvPr>
          <p:cNvSpPr/>
          <p:nvPr/>
        </p:nvSpPr>
        <p:spPr>
          <a:xfrm>
            <a:off x="5709207" y="1028701"/>
            <a:ext cx="720000" cy="720000"/>
          </a:xfrm>
          <a:prstGeom prst="foldedCorner">
            <a:avLst/>
          </a:prstGeom>
          <a:solidFill>
            <a:srgbClr val="F2A745"/>
          </a:solidFill>
          <a:ln>
            <a:solidFill>
              <a:srgbClr val="C48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백신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공급됨</a:t>
            </a:r>
          </a:p>
        </p:txBody>
      </p:sp>
    </p:spTree>
    <p:extLst>
      <p:ext uri="{BB962C8B-B14F-4D97-AF65-F5344CB8AC3E}">
        <p14:creationId xmlns:p14="http://schemas.microsoft.com/office/powerpoint/2010/main" val="3050815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CA3BC5-03E7-49ED-B678-4E4D8C8A8044}"/>
              </a:ext>
            </a:extLst>
          </p:cNvPr>
          <p:cNvSpPr txBox="1"/>
          <p:nvPr/>
        </p:nvSpPr>
        <p:spPr>
          <a:xfrm>
            <a:off x="247650" y="257175"/>
            <a:ext cx="245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Actor Command </a:t>
            </a:r>
            <a:r>
              <a:rPr lang="ko-KR" altLang="en-US" dirty="0"/>
              <a:t>부착</a:t>
            </a:r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F496705E-71FC-4868-B329-ADDA5696399F}"/>
              </a:ext>
            </a:extLst>
          </p:cNvPr>
          <p:cNvSpPr/>
          <p:nvPr/>
        </p:nvSpPr>
        <p:spPr>
          <a:xfrm>
            <a:off x="1475728" y="1356148"/>
            <a:ext cx="720000" cy="720000"/>
          </a:xfrm>
          <a:prstGeom prst="foldedCorner">
            <a:avLst/>
          </a:prstGeom>
          <a:solidFill>
            <a:srgbClr val="F2A745"/>
          </a:solidFill>
          <a:ln>
            <a:solidFill>
              <a:srgbClr val="C48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병원 정보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등록됨</a:t>
            </a: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B6062DB4-91BD-4430-BF91-7BE835409E51}"/>
              </a:ext>
            </a:extLst>
          </p:cNvPr>
          <p:cNvSpPr/>
          <p:nvPr/>
        </p:nvSpPr>
        <p:spPr>
          <a:xfrm>
            <a:off x="1500223" y="2365491"/>
            <a:ext cx="720000" cy="720000"/>
          </a:xfrm>
          <a:prstGeom prst="foldedCorner">
            <a:avLst/>
          </a:prstGeom>
          <a:solidFill>
            <a:srgbClr val="F2A745"/>
          </a:solidFill>
          <a:ln>
            <a:solidFill>
              <a:srgbClr val="C48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병원 정보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변경됨</a:t>
            </a:r>
          </a:p>
        </p:txBody>
      </p:sp>
      <p:sp>
        <p:nvSpPr>
          <p:cNvPr id="6" name="사각형: 모서리가 접힌 도형 5">
            <a:extLst>
              <a:ext uri="{FF2B5EF4-FFF2-40B4-BE49-F238E27FC236}">
                <a16:creationId xmlns:a16="http://schemas.microsoft.com/office/drawing/2014/main" id="{25F0E9A1-FA49-4A4A-B450-3207E1679192}"/>
              </a:ext>
            </a:extLst>
          </p:cNvPr>
          <p:cNvSpPr/>
          <p:nvPr/>
        </p:nvSpPr>
        <p:spPr>
          <a:xfrm>
            <a:off x="1419045" y="3603356"/>
            <a:ext cx="720000" cy="720000"/>
          </a:xfrm>
          <a:prstGeom prst="foldedCorner">
            <a:avLst/>
          </a:prstGeom>
          <a:solidFill>
            <a:srgbClr val="F2A745"/>
          </a:solidFill>
          <a:ln>
            <a:solidFill>
              <a:srgbClr val="C48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병원 정보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삭제됨</a:t>
            </a:r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8DEC81F1-0F2A-47E4-84F3-CDFCD326A6FD}"/>
              </a:ext>
            </a:extLst>
          </p:cNvPr>
          <p:cNvSpPr/>
          <p:nvPr/>
        </p:nvSpPr>
        <p:spPr>
          <a:xfrm>
            <a:off x="6495038" y="2407717"/>
            <a:ext cx="720000" cy="720000"/>
          </a:xfrm>
          <a:prstGeom prst="foldedCorner">
            <a:avLst/>
          </a:prstGeom>
          <a:solidFill>
            <a:srgbClr val="F2A745"/>
          </a:solidFill>
          <a:ln>
            <a:solidFill>
              <a:srgbClr val="C48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접종 예약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대기됨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사각형: 모서리가 접힌 도형 13">
            <a:extLst>
              <a:ext uri="{FF2B5EF4-FFF2-40B4-BE49-F238E27FC236}">
                <a16:creationId xmlns:a16="http://schemas.microsoft.com/office/drawing/2014/main" id="{10B510FD-B135-436F-BBB2-315E82DD1351}"/>
              </a:ext>
            </a:extLst>
          </p:cNvPr>
          <p:cNvSpPr/>
          <p:nvPr/>
        </p:nvSpPr>
        <p:spPr>
          <a:xfrm>
            <a:off x="6364611" y="1005849"/>
            <a:ext cx="720000" cy="720000"/>
          </a:xfrm>
          <a:prstGeom prst="foldedCorner">
            <a:avLst/>
          </a:prstGeom>
          <a:solidFill>
            <a:srgbClr val="F2A745"/>
          </a:solidFill>
          <a:ln>
            <a:solidFill>
              <a:srgbClr val="C48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접종 예약 요청됨</a:t>
            </a:r>
          </a:p>
        </p:txBody>
      </p:sp>
      <p:sp>
        <p:nvSpPr>
          <p:cNvPr id="15" name="사각형: 모서리가 접힌 도형 14">
            <a:extLst>
              <a:ext uri="{FF2B5EF4-FFF2-40B4-BE49-F238E27FC236}">
                <a16:creationId xmlns:a16="http://schemas.microsoft.com/office/drawing/2014/main" id="{C4F35D75-42D4-4E7F-A108-C6D932A3D94F}"/>
              </a:ext>
            </a:extLst>
          </p:cNvPr>
          <p:cNvSpPr/>
          <p:nvPr/>
        </p:nvSpPr>
        <p:spPr>
          <a:xfrm>
            <a:off x="8951703" y="1568925"/>
            <a:ext cx="720000" cy="720000"/>
          </a:xfrm>
          <a:prstGeom prst="foldedCorner">
            <a:avLst/>
          </a:prstGeom>
          <a:solidFill>
            <a:srgbClr val="F2A745"/>
          </a:solidFill>
          <a:ln>
            <a:solidFill>
              <a:srgbClr val="C48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접종 예약 접수됨</a:t>
            </a:r>
          </a:p>
        </p:txBody>
      </p:sp>
      <p:sp>
        <p:nvSpPr>
          <p:cNvPr id="16" name="사각형: 모서리가 접힌 도형 15">
            <a:extLst>
              <a:ext uri="{FF2B5EF4-FFF2-40B4-BE49-F238E27FC236}">
                <a16:creationId xmlns:a16="http://schemas.microsoft.com/office/drawing/2014/main" id="{5D17F523-8CA9-426C-A208-ABB6BA85992F}"/>
              </a:ext>
            </a:extLst>
          </p:cNvPr>
          <p:cNvSpPr/>
          <p:nvPr/>
        </p:nvSpPr>
        <p:spPr>
          <a:xfrm>
            <a:off x="8933553" y="3281656"/>
            <a:ext cx="720000" cy="720000"/>
          </a:xfrm>
          <a:prstGeom prst="foldedCorner">
            <a:avLst/>
          </a:prstGeom>
          <a:solidFill>
            <a:srgbClr val="F2A745"/>
          </a:solidFill>
          <a:ln>
            <a:solidFill>
              <a:srgbClr val="C48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접종 예약 거절됨</a:t>
            </a: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E81B0FA9-3AB3-46D6-AC3E-A119EF883698}"/>
              </a:ext>
            </a:extLst>
          </p:cNvPr>
          <p:cNvSpPr/>
          <p:nvPr/>
        </p:nvSpPr>
        <p:spPr>
          <a:xfrm>
            <a:off x="11254492" y="2766567"/>
            <a:ext cx="720000" cy="720000"/>
          </a:xfrm>
          <a:prstGeom prst="foldedCorner">
            <a:avLst/>
          </a:prstGeom>
          <a:solidFill>
            <a:srgbClr val="F2A745"/>
          </a:solidFill>
          <a:ln>
            <a:solidFill>
              <a:srgbClr val="C48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접종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완료됨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4FE3DFA-BBA0-4AAD-90BC-5F464A800E28}"/>
              </a:ext>
            </a:extLst>
          </p:cNvPr>
          <p:cNvGrpSpPr/>
          <p:nvPr/>
        </p:nvGrpSpPr>
        <p:grpSpPr>
          <a:xfrm>
            <a:off x="317075" y="2172975"/>
            <a:ext cx="773971" cy="1105032"/>
            <a:chOff x="247650" y="4389299"/>
            <a:chExt cx="539383" cy="770101"/>
          </a:xfrm>
        </p:grpSpPr>
        <p:sp>
          <p:nvSpPr>
            <p:cNvPr id="27" name="사각형: 모서리가 접힌 도형 26">
              <a:extLst>
                <a:ext uri="{FF2B5EF4-FFF2-40B4-BE49-F238E27FC236}">
                  <a16:creationId xmlns:a16="http://schemas.microsoft.com/office/drawing/2014/main" id="{230CCA3D-4022-417A-A6AB-FED4758135ED}"/>
                </a:ext>
              </a:extLst>
            </p:cNvPr>
            <p:cNvSpPr/>
            <p:nvPr/>
          </p:nvSpPr>
          <p:spPr>
            <a:xfrm>
              <a:off x="247650" y="4389299"/>
              <a:ext cx="539383" cy="770101"/>
            </a:xfrm>
            <a:prstGeom prst="foldedCorner">
              <a:avLst/>
            </a:prstGeom>
            <a:solidFill>
              <a:srgbClr val="F8D454"/>
            </a:solidFill>
            <a:ln>
              <a:solidFill>
                <a:srgbClr val="D1B3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병원 </a:t>
              </a:r>
              <a:endPara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관리자</a:t>
              </a: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67A5869-0AE2-4617-A5BB-1F075C27C798}"/>
                </a:ext>
              </a:extLst>
            </p:cNvPr>
            <p:cNvGrpSpPr/>
            <p:nvPr/>
          </p:nvGrpSpPr>
          <p:grpSpPr>
            <a:xfrm>
              <a:off x="285712" y="4633914"/>
              <a:ext cx="463258" cy="475386"/>
              <a:chOff x="4392698" y="5304375"/>
              <a:chExt cx="463258" cy="475386"/>
            </a:xfrm>
          </p:grpSpPr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28C7EC57-F674-47E2-8BCC-5D8DB6698A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63463" y="5387268"/>
                <a:ext cx="392493" cy="392493"/>
              </a:xfrm>
              <a:prstGeom prst="rect">
                <a:avLst/>
              </a:prstGeom>
            </p:spPr>
          </p:pic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AAD92DF3-B047-41D6-A479-43994ACA61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00000">
                <a:off x="4392698" y="5446565"/>
                <a:ext cx="324000" cy="324000"/>
              </a:xfrm>
              <a:prstGeom prst="rect">
                <a:avLst/>
              </a:prstGeom>
            </p:spPr>
          </p:pic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54813016-8EFC-4C28-98BF-E963BF26C9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15710" y="5304375"/>
                <a:ext cx="288000" cy="288000"/>
              </a:xfrm>
              <a:prstGeom prst="rect">
                <a:avLst/>
              </a:prstGeom>
            </p:spPr>
          </p:pic>
        </p:grp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2449B679-C360-4CAF-AC45-ACA393F072E2}"/>
              </a:ext>
            </a:extLst>
          </p:cNvPr>
          <p:cNvSpPr/>
          <p:nvPr/>
        </p:nvSpPr>
        <p:spPr>
          <a:xfrm>
            <a:off x="879662" y="1507320"/>
            <a:ext cx="720000" cy="720000"/>
          </a:xfrm>
          <a:prstGeom prst="foldedCorner">
            <a:avLst/>
          </a:prstGeom>
          <a:solidFill>
            <a:srgbClr val="4F9AF7"/>
          </a:solidFill>
          <a:ln>
            <a:solidFill>
              <a:srgbClr val="407D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병원 정보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등록</a:t>
            </a:r>
          </a:p>
        </p:txBody>
      </p:sp>
      <p:sp>
        <p:nvSpPr>
          <p:cNvPr id="35" name="사각형: 모서리가 접힌 도형 34">
            <a:extLst>
              <a:ext uri="{FF2B5EF4-FFF2-40B4-BE49-F238E27FC236}">
                <a16:creationId xmlns:a16="http://schemas.microsoft.com/office/drawing/2014/main" id="{34D44B7C-5AD6-476C-9CFE-197196EB38CC}"/>
              </a:ext>
            </a:extLst>
          </p:cNvPr>
          <p:cNvSpPr/>
          <p:nvPr/>
        </p:nvSpPr>
        <p:spPr>
          <a:xfrm>
            <a:off x="879662" y="2327909"/>
            <a:ext cx="720000" cy="720000"/>
          </a:xfrm>
          <a:prstGeom prst="foldedCorner">
            <a:avLst/>
          </a:prstGeom>
          <a:solidFill>
            <a:srgbClr val="4F9AF7"/>
          </a:solidFill>
          <a:ln>
            <a:solidFill>
              <a:srgbClr val="407D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병원 정보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변경</a:t>
            </a: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C0F2514C-28BD-4D80-B820-C0111BEE6C67}"/>
              </a:ext>
            </a:extLst>
          </p:cNvPr>
          <p:cNvSpPr/>
          <p:nvPr/>
        </p:nvSpPr>
        <p:spPr>
          <a:xfrm>
            <a:off x="879662" y="3161212"/>
            <a:ext cx="720000" cy="720000"/>
          </a:xfrm>
          <a:prstGeom prst="foldedCorner">
            <a:avLst/>
          </a:prstGeom>
          <a:solidFill>
            <a:srgbClr val="4F9AF7"/>
          </a:solidFill>
          <a:ln>
            <a:solidFill>
              <a:srgbClr val="407D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병원 정보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삭제</a:t>
            </a:r>
          </a:p>
        </p:txBody>
      </p:sp>
      <p:sp>
        <p:nvSpPr>
          <p:cNvPr id="43" name="사각형: 모서리가 접힌 도형 42">
            <a:extLst>
              <a:ext uri="{FF2B5EF4-FFF2-40B4-BE49-F238E27FC236}">
                <a16:creationId xmlns:a16="http://schemas.microsoft.com/office/drawing/2014/main" id="{B435CD29-B9C6-43CC-AC45-782B84F8FAB8}"/>
              </a:ext>
            </a:extLst>
          </p:cNvPr>
          <p:cNvSpPr/>
          <p:nvPr/>
        </p:nvSpPr>
        <p:spPr>
          <a:xfrm>
            <a:off x="3954810" y="1356148"/>
            <a:ext cx="720000" cy="720000"/>
          </a:xfrm>
          <a:prstGeom prst="foldedCorner">
            <a:avLst/>
          </a:prstGeom>
          <a:solidFill>
            <a:srgbClr val="F2A745"/>
          </a:solidFill>
          <a:ln>
            <a:solidFill>
              <a:srgbClr val="C48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백신 정보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등록됨</a:t>
            </a:r>
          </a:p>
        </p:txBody>
      </p:sp>
      <p:sp>
        <p:nvSpPr>
          <p:cNvPr id="44" name="사각형: 모서리가 접힌 도형 43">
            <a:extLst>
              <a:ext uri="{FF2B5EF4-FFF2-40B4-BE49-F238E27FC236}">
                <a16:creationId xmlns:a16="http://schemas.microsoft.com/office/drawing/2014/main" id="{A9493EA8-87DE-412E-844F-7087177668B3}"/>
              </a:ext>
            </a:extLst>
          </p:cNvPr>
          <p:cNvSpPr/>
          <p:nvPr/>
        </p:nvSpPr>
        <p:spPr>
          <a:xfrm>
            <a:off x="3979305" y="2365491"/>
            <a:ext cx="720000" cy="720000"/>
          </a:xfrm>
          <a:prstGeom prst="foldedCorner">
            <a:avLst/>
          </a:prstGeom>
          <a:solidFill>
            <a:srgbClr val="F2A745"/>
          </a:solidFill>
          <a:ln>
            <a:solidFill>
              <a:srgbClr val="C48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백신 정보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변경됨</a:t>
            </a:r>
          </a:p>
        </p:txBody>
      </p: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7C9F84A5-9035-42EC-8B13-7731697F917F}"/>
              </a:ext>
            </a:extLst>
          </p:cNvPr>
          <p:cNvSpPr/>
          <p:nvPr/>
        </p:nvSpPr>
        <p:spPr>
          <a:xfrm>
            <a:off x="3898127" y="3603356"/>
            <a:ext cx="720000" cy="720000"/>
          </a:xfrm>
          <a:prstGeom prst="foldedCorner">
            <a:avLst/>
          </a:prstGeom>
          <a:solidFill>
            <a:srgbClr val="F2A745"/>
          </a:solidFill>
          <a:ln>
            <a:solidFill>
              <a:srgbClr val="C48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백신 정보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삭제됨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616217C-CDF2-4EFB-9C07-FF123ADA1703}"/>
              </a:ext>
            </a:extLst>
          </p:cNvPr>
          <p:cNvGrpSpPr/>
          <p:nvPr/>
        </p:nvGrpSpPr>
        <p:grpSpPr>
          <a:xfrm>
            <a:off x="2796157" y="2172975"/>
            <a:ext cx="773971" cy="1105032"/>
            <a:chOff x="247650" y="4389299"/>
            <a:chExt cx="539383" cy="770101"/>
          </a:xfrm>
        </p:grpSpPr>
        <p:sp>
          <p:nvSpPr>
            <p:cNvPr id="47" name="사각형: 모서리가 접힌 도형 46">
              <a:extLst>
                <a:ext uri="{FF2B5EF4-FFF2-40B4-BE49-F238E27FC236}">
                  <a16:creationId xmlns:a16="http://schemas.microsoft.com/office/drawing/2014/main" id="{C11CE68A-08D0-4B0E-ABED-6EB4E0667C4B}"/>
                </a:ext>
              </a:extLst>
            </p:cNvPr>
            <p:cNvSpPr/>
            <p:nvPr/>
          </p:nvSpPr>
          <p:spPr>
            <a:xfrm>
              <a:off x="247650" y="4389299"/>
              <a:ext cx="539383" cy="770101"/>
            </a:xfrm>
            <a:prstGeom prst="foldedCorner">
              <a:avLst/>
            </a:prstGeom>
            <a:solidFill>
              <a:srgbClr val="F8D454"/>
            </a:solidFill>
            <a:ln>
              <a:solidFill>
                <a:srgbClr val="D1B3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백신 </a:t>
              </a:r>
              <a:endPara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관리자</a:t>
              </a: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C3B3AAD1-3925-4BD2-8A7B-DEFAFFC2CCAE}"/>
                </a:ext>
              </a:extLst>
            </p:cNvPr>
            <p:cNvGrpSpPr/>
            <p:nvPr/>
          </p:nvGrpSpPr>
          <p:grpSpPr>
            <a:xfrm>
              <a:off x="285712" y="4633914"/>
              <a:ext cx="463258" cy="475386"/>
              <a:chOff x="4392698" y="5304375"/>
              <a:chExt cx="463258" cy="475386"/>
            </a:xfrm>
          </p:grpSpPr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29F76E16-3D19-4275-BC05-C52C57457E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63463" y="5387268"/>
                <a:ext cx="392493" cy="392493"/>
              </a:xfrm>
              <a:prstGeom prst="rect">
                <a:avLst/>
              </a:prstGeom>
            </p:spPr>
          </p:pic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E46BE7D7-0AED-4949-8AE1-7E25810D1F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00000">
                <a:off x="4392698" y="5446565"/>
                <a:ext cx="324000" cy="324000"/>
              </a:xfrm>
              <a:prstGeom prst="rect">
                <a:avLst/>
              </a:prstGeom>
            </p:spPr>
          </p:pic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13C44267-203A-4FF6-A8D4-B6A709FA3F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15710" y="5304375"/>
                <a:ext cx="288000" cy="288000"/>
              </a:xfrm>
              <a:prstGeom prst="rect">
                <a:avLst/>
              </a:prstGeom>
            </p:spPr>
          </p:pic>
        </p:grpSp>
      </p:grpSp>
      <p:sp>
        <p:nvSpPr>
          <p:cNvPr id="52" name="사각형: 모서리가 접힌 도형 51">
            <a:extLst>
              <a:ext uri="{FF2B5EF4-FFF2-40B4-BE49-F238E27FC236}">
                <a16:creationId xmlns:a16="http://schemas.microsoft.com/office/drawing/2014/main" id="{99F03529-C5C1-47F0-BC08-3DA498AE5C4E}"/>
              </a:ext>
            </a:extLst>
          </p:cNvPr>
          <p:cNvSpPr/>
          <p:nvPr/>
        </p:nvSpPr>
        <p:spPr>
          <a:xfrm>
            <a:off x="3358744" y="1507320"/>
            <a:ext cx="720000" cy="720000"/>
          </a:xfrm>
          <a:prstGeom prst="foldedCorner">
            <a:avLst/>
          </a:prstGeom>
          <a:solidFill>
            <a:srgbClr val="4F9AF7"/>
          </a:solidFill>
          <a:ln>
            <a:solidFill>
              <a:srgbClr val="407D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백신 정보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등록</a:t>
            </a:r>
          </a:p>
        </p:txBody>
      </p:sp>
      <p:sp>
        <p:nvSpPr>
          <p:cNvPr id="53" name="사각형: 모서리가 접힌 도형 52">
            <a:extLst>
              <a:ext uri="{FF2B5EF4-FFF2-40B4-BE49-F238E27FC236}">
                <a16:creationId xmlns:a16="http://schemas.microsoft.com/office/drawing/2014/main" id="{F2A27D1A-6801-4338-9115-5A53EB0B8ACB}"/>
              </a:ext>
            </a:extLst>
          </p:cNvPr>
          <p:cNvSpPr/>
          <p:nvPr/>
        </p:nvSpPr>
        <p:spPr>
          <a:xfrm>
            <a:off x="3358744" y="2327909"/>
            <a:ext cx="720000" cy="720000"/>
          </a:xfrm>
          <a:prstGeom prst="foldedCorner">
            <a:avLst/>
          </a:prstGeom>
          <a:solidFill>
            <a:srgbClr val="4F9AF7"/>
          </a:solidFill>
          <a:ln>
            <a:solidFill>
              <a:srgbClr val="407D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백신 정보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변경</a:t>
            </a:r>
          </a:p>
        </p:txBody>
      </p:sp>
      <p:sp>
        <p:nvSpPr>
          <p:cNvPr id="54" name="사각형: 모서리가 접힌 도형 53">
            <a:extLst>
              <a:ext uri="{FF2B5EF4-FFF2-40B4-BE49-F238E27FC236}">
                <a16:creationId xmlns:a16="http://schemas.microsoft.com/office/drawing/2014/main" id="{2426E759-BE87-4976-8669-2134ADCB9690}"/>
              </a:ext>
            </a:extLst>
          </p:cNvPr>
          <p:cNvSpPr/>
          <p:nvPr/>
        </p:nvSpPr>
        <p:spPr>
          <a:xfrm>
            <a:off x="3358744" y="3161212"/>
            <a:ext cx="720000" cy="720000"/>
          </a:xfrm>
          <a:prstGeom prst="foldedCorner">
            <a:avLst/>
          </a:prstGeom>
          <a:solidFill>
            <a:srgbClr val="4F9AF7"/>
          </a:solidFill>
          <a:ln>
            <a:solidFill>
              <a:srgbClr val="407D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백신 정보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삭제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E6A73EB-5564-49E0-999E-31E72B63E00E}"/>
              </a:ext>
            </a:extLst>
          </p:cNvPr>
          <p:cNvGrpSpPr/>
          <p:nvPr/>
        </p:nvGrpSpPr>
        <p:grpSpPr>
          <a:xfrm>
            <a:off x="5240313" y="2174382"/>
            <a:ext cx="773971" cy="1105032"/>
            <a:chOff x="247650" y="4389299"/>
            <a:chExt cx="539383" cy="770101"/>
          </a:xfrm>
        </p:grpSpPr>
        <p:sp>
          <p:nvSpPr>
            <p:cNvPr id="56" name="사각형: 모서리가 접힌 도형 55">
              <a:extLst>
                <a:ext uri="{FF2B5EF4-FFF2-40B4-BE49-F238E27FC236}">
                  <a16:creationId xmlns:a16="http://schemas.microsoft.com/office/drawing/2014/main" id="{47858DE9-FA02-4AC4-84F7-FB9C0ABE9289}"/>
                </a:ext>
              </a:extLst>
            </p:cNvPr>
            <p:cNvSpPr/>
            <p:nvPr/>
          </p:nvSpPr>
          <p:spPr>
            <a:xfrm>
              <a:off x="247650" y="4389299"/>
              <a:ext cx="539383" cy="770101"/>
            </a:xfrm>
            <a:prstGeom prst="foldedCorner">
              <a:avLst/>
            </a:prstGeom>
            <a:solidFill>
              <a:srgbClr val="F8D454"/>
            </a:solidFill>
            <a:ln>
              <a:solidFill>
                <a:srgbClr val="D1B3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사용자</a:t>
              </a: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B82BB819-96EC-41DF-A65D-6A5179AF7C12}"/>
                </a:ext>
              </a:extLst>
            </p:cNvPr>
            <p:cNvGrpSpPr/>
            <p:nvPr/>
          </p:nvGrpSpPr>
          <p:grpSpPr>
            <a:xfrm>
              <a:off x="285712" y="4633914"/>
              <a:ext cx="463258" cy="475386"/>
              <a:chOff x="4392698" y="5304375"/>
              <a:chExt cx="463258" cy="475386"/>
            </a:xfrm>
          </p:grpSpPr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6939A746-4C92-406B-95B3-E23E09A8C5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63463" y="5387268"/>
                <a:ext cx="392493" cy="392493"/>
              </a:xfrm>
              <a:prstGeom prst="rect">
                <a:avLst/>
              </a:prstGeom>
            </p:spPr>
          </p:pic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id="{03D393A2-B2BE-4013-B1AB-1A61974BE3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00000">
                <a:off x="4392698" y="5446565"/>
                <a:ext cx="324000" cy="324000"/>
              </a:xfrm>
              <a:prstGeom prst="rect">
                <a:avLst/>
              </a:prstGeom>
            </p:spPr>
          </p:pic>
          <p:pic>
            <p:nvPicPr>
              <p:cNvPr id="60" name="그림 59">
                <a:extLst>
                  <a:ext uri="{FF2B5EF4-FFF2-40B4-BE49-F238E27FC236}">
                    <a16:creationId xmlns:a16="http://schemas.microsoft.com/office/drawing/2014/main" id="{377E8426-047E-4DA7-9079-2DA0FC0167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15710" y="5304375"/>
                <a:ext cx="288000" cy="288000"/>
              </a:xfrm>
              <a:prstGeom prst="rect">
                <a:avLst/>
              </a:prstGeom>
            </p:spPr>
          </p:pic>
        </p:grpSp>
      </p:grpSp>
      <p:sp>
        <p:nvSpPr>
          <p:cNvPr id="61" name="사각형: 모서리가 접힌 도형 60">
            <a:extLst>
              <a:ext uri="{FF2B5EF4-FFF2-40B4-BE49-F238E27FC236}">
                <a16:creationId xmlns:a16="http://schemas.microsoft.com/office/drawing/2014/main" id="{71EE1B73-9D17-4087-A806-F1D23CA728F3}"/>
              </a:ext>
            </a:extLst>
          </p:cNvPr>
          <p:cNvSpPr/>
          <p:nvPr/>
        </p:nvSpPr>
        <p:spPr>
          <a:xfrm>
            <a:off x="5880371" y="1507320"/>
            <a:ext cx="720000" cy="720000"/>
          </a:xfrm>
          <a:prstGeom prst="foldedCorner">
            <a:avLst/>
          </a:prstGeom>
          <a:solidFill>
            <a:srgbClr val="4F9AF7"/>
          </a:solidFill>
          <a:ln>
            <a:solidFill>
              <a:srgbClr val="407D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접종 예약</a:t>
            </a:r>
          </a:p>
        </p:txBody>
      </p:sp>
      <p:sp>
        <p:nvSpPr>
          <p:cNvPr id="62" name="사각형: 모서리가 접힌 도형 61">
            <a:extLst>
              <a:ext uri="{FF2B5EF4-FFF2-40B4-BE49-F238E27FC236}">
                <a16:creationId xmlns:a16="http://schemas.microsoft.com/office/drawing/2014/main" id="{F73BE600-C7C2-4B1D-82C1-6144EC9DCBFE}"/>
              </a:ext>
            </a:extLst>
          </p:cNvPr>
          <p:cNvSpPr/>
          <p:nvPr/>
        </p:nvSpPr>
        <p:spPr>
          <a:xfrm>
            <a:off x="5880371" y="2327909"/>
            <a:ext cx="720000" cy="720000"/>
          </a:xfrm>
          <a:prstGeom prst="foldedCorner">
            <a:avLst/>
          </a:prstGeom>
          <a:solidFill>
            <a:srgbClr val="4F9AF7"/>
          </a:solidFill>
          <a:ln>
            <a:solidFill>
              <a:srgbClr val="407D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접종 예약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대기 등록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9CBE028-C18B-4D14-B63C-B75558867C81}"/>
              </a:ext>
            </a:extLst>
          </p:cNvPr>
          <p:cNvGrpSpPr/>
          <p:nvPr/>
        </p:nvGrpSpPr>
        <p:grpSpPr>
          <a:xfrm>
            <a:off x="7671587" y="2168851"/>
            <a:ext cx="773971" cy="1105032"/>
            <a:chOff x="247650" y="4389299"/>
            <a:chExt cx="539383" cy="770101"/>
          </a:xfrm>
        </p:grpSpPr>
        <p:sp>
          <p:nvSpPr>
            <p:cNvPr id="64" name="사각형: 모서리가 접힌 도형 63">
              <a:extLst>
                <a:ext uri="{FF2B5EF4-FFF2-40B4-BE49-F238E27FC236}">
                  <a16:creationId xmlns:a16="http://schemas.microsoft.com/office/drawing/2014/main" id="{715768B5-3103-42CE-BEFB-4635BA89503F}"/>
                </a:ext>
              </a:extLst>
            </p:cNvPr>
            <p:cNvSpPr/>
            <p:nvPr/>
          </p:nvSpPr>
          <p:spPr>
            <a:xfrm>
              <a:off x="247650" y="4389299"/>
              <a:ext cx="539383" cy="770101"/>
            </a:xfrm>
            <a:prstGeom prst="foldedCorner">
              <a:avLst/>
            </a:prstGeom>
            <a:solidFill>
              <a:srgbClr val="F8D454"/>
            </a:solidFill>
            <a:ln>
              <a:solidFill>
                <a:srgbClr val="D1B3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예약 관리자</a:t>
              </a:r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6C83641F-2045-4FA3-90B1-1C7F6FFED5E1}"/>
                </a:ext>
              </a:extLst>
            </p:cNvPr>
            <p:cNvGrpSpPr/>
            <p:nvPr/>
          </p:nvGrpSpPr>
          <p:grpSpPr>
            <a:xfrm>
              <a:off x="285712" y="4633914"/>
              <a:ext cx="463258" cy="475386"/>
              <a:chOff x="4392698" y="5304375"/>
              <a:chExt cx="463258" cy="475386"/>
            </a:xfrm>
          </p:grpSpPr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8504BE8D-96AD-429C-B446-6BEB4DAD31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63463" y="5387268"/>
                <a:ext cx="392493" cy="392493"/>
              </a:xfrm>
              <a:prstGeom prst="rect">
                <a:avLst/>
              </a:prstGeom>
            </p:spPr>
          </p:pic>
          <p:pic>
            <p:nvPicPr>
              <p:cNvPr id="67" name="그림 66">
                <a:extLst>
                  <a:ext uri="{FF2B5EF4-FFF2-40B4-BE49-F238E27FC236}">
                    <a16:creationId xmlns:a16="http://schemas.microsoft.com/office/drawing/2014/main" id="{4E038D3A-2FC8-403F-8992-622AB9ACE2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00000">
                <a:off x="4392698" y="5446565"/>
                <a:ext cx="324000" cy="324000"/>
              </a:xfrm>
              <a:prstGeom prst="rect">
                <a:avLst/>
              </a:prstGeom>
            </p:spPr>
          </p:pic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91A4B375-3AAD-4C91-8C2A-27DE457692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15710" y="5304375"/>
                <a:ext cx="288000" cy="288000"/>
              </a:xfrm>
              <a:prstGeom prst="rect">
                <a:avLst/>
              </a:prstGeom>
            </p:spPr>
          </p:pic>
        </p:grpSp>
      </p:grpSp>
      <p:sp>
        <p:nvSpPr>
          <p:cNvPr id="69" name="사각형: 모서리가 접힌 도형 68">
            <a:extLst>
              <a:ext uri="{FF2B5EF4-FFF2-40B4-BE49-F238E27FC236}">
                <a16:creationId xmlns:a16="http://schemas.microsoft.com/office/drawing/2014/main" id="{D757DAA8-E7E8-4DCF-9A97-C1D22CF4EF70}"/>
              </a:ext>
            </a:extLst>
          </p:cNvPr>
          <p:cNvSpPr/>
          <p:nvPr/>
        </p:nvSpPr>
        <p:spPr>
          <a:xfrm>
            <a:off x="8311645" y="1826110"/>
            <a:ext cx="720000" cy="720000"/>
          </a:xfrm>
          <a:prstGeom prst="foldedCorner">
            <a:avLst/>
          </a:prstGeom>
          <a:solidFill>
            <a:srgbClr val="4F9AF7"/>
          </a:solidFill>
          <a:ln>
            <a:solidFill>
              <a:srgbClr val="407D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접종 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예약 접수</a:t>
            </a: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8F900163-861D-46EC-B6A0-97EE8D3FFA7B}"/>
              </a:ext>
            </a:extLst>
          </p:cNvPr>
          <p:cNvSpPr/>
          <p:nvPr/>
        </p:nvSpPr>
        <p:spPr>
          <a:xfrm>
            <a:off x="8311645" y="2913883"/>
            <a:ext cx="720000" cy="720000"/>
          </a:xfrm>
          <a:prstGeom prst="foldedCorner">
            <a:avLst/>
          </a:prstGeom>
          <a:solidFill>
            <a:srgbClr val="4F9AF7"/>
          </a:solidFill>
          <a:ln>
            <a:solidFill>
              <a:srgbClr val="407D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접종 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예약 거절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54D2A7C9-7D89-45EB-876F-CC0F50B34E20}"/>
              </a:ext>
            </a:extLst>
          </p:cNvPr>
          <p:cNvGrpSpPr/>
          <p:nvPr/>
        </p:nvGrpSpPr>
        <p:grpSpPr>
          <a:xfrm>
            <a:off x="10076107" y="2168851"/>
            <a:ext cx="773971" cy="1105032"/>
            <a:chOff x="247650" y="4389299"/>
            <a:chExt cx="539383" cy="770101"/>
          </a:xfrm>
        </p:grpSpPr>
        <p:sp>
          <p:nvSpPr>
            <p:cNvPr id="72" name="사각형: 모서리가 접힌 도형 71">
              <a:extLst>
                <a:ext uri="{FF2B5EF4-FFF2-40B4-BE49-F238E27FC236}">
                  <a16:creationId xmlns:a16="http://schemas.microsoft.com/office/drawing/2014/main" id="{BAA56194-B6A8-4F25-93E8-E43D23B41A5B}"/>
                </a:ext>
              </a:extLst>
            </p:cNvPr>
            <p:cNvSpPr/>
            <p:nvPr/>
          </p:nvSpPr>
          <p:spPr>
            <a:xfrm>
              <a:off x="247650" y="4389299"/>
              <a:ext cx="539383" cy="770101"/>
            </a:xfrm>
            <a:prstGeom prst="foldedCorner">
              <a:avLst/>
            </a:prstGeom>
            <a:solidFill>
              <a:srgbClr val="F8D454"/>
            </a:solidFill>
            <a:ln>
              <a:solidFill>
                <a:srgbClr val="D1B3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접종 관리자</a:t>
              </a:r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2A66AB2B-F910-4904-BBA8-BABACFDB9DF0}"/>
                </a:ext>
              </a:extLst>
            </p:cNvPr>
            <p:cNvGrpSpPr/>
            <p:nvPr/>
          </p:nvGrpSpPr>
          <p:grpSpPr>
            <a:xfrm>
              <a:off x="285712" y="4633914"/>
              <a:ext cx="463258" cy="475386"/>
              <a:chOff x="4392698" y="5304375"/>
              <a:chExt cx="463258" cy="475386"/>
            </a:xfrm>
          </p:grpSpPr>
          <p:pic>
            <p:nvPicPr>
              <p:cNvPr id="74" name="그림 73">
                <a:extLst>
                  <a:ext uri="{FF2B5EF4-FFF2-40B4-BE49-F238E27FC236}">
                    <a16:creationId xmlns:a16="http://schemas.microsoft.com/office/drawing/2014/main" id="{62A972CA-DB81-42DD-9EF3-5942DF39BB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63463" y="5387268"/>
                <a:ext cx="392493" cy="392493"/>
              </a:xfrm>
              <a:prstGeom prst="rect">
                <a:avLst/>
              </a:prstGeom>
            </p:spPr>
          </p:pic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id="{2C6AF7B4-551C-4B51-8D80-32FC5C5E22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00000">
                <a:off x="4392698" y="5446565"/>
                <a:ext cx="324000" cy="324000"/>
              </a:xfrm>
              <a:prstGeom prst="rect">
                <a:avLst/>
              </a:prstGeom>
            </p:spPr>
          </p:pic>
          <p:pic>
            <p:nvPicPr>
              <p:cNvPr id="76" name="그림 75">
                <a:extLst>
                  <a:ext uri="{FF2B5EF4-FFF2-40B4-BE49-F238E27FC236}">
                    <a16:creationId xmlns:a16="http://schemas.microsoft.com/office/drawing/2014/main" id="{8AC2ABD8-35A1-452F-B1BF-C14BEED04C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15710" y="5304375"/>
                <a:ext cx="288000" cy="288000"/>
              </a:xfrm>
              <a:prstGeom prst="rect">
                <a:avLst/>
              </a:prstGeom>
            </p:spPr>
          </p:pic>
        </p:grpSp>
      </p:grp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6D43F80A-2BC4-4BF2-B3ED-50DBE73D7A78}"/>
              </a:ext>
            </a:extLst>
          </p:cNvPr>
          <p:cNvSpPr/>
          <p:nvPr/>
        </p:nvSpPr>
        <p:spPr>
          <a:xfrm>
            <a:off x="10787607" y="2327539"/>
            <a:ext cx="720000" cy="720000"/>
          </a:xfrm>
          <a:prstGeom prst="foldedCorner">
            <a:avLst/>
          </a:prstGeom>
          <a:solidFill>
            <a:srgbClr val="4F9AF7"/>
          </a:solidFill>
          <a:ln>
            <a:solidFill>
              <a:srgbClr val="407D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접종 완료</a:t>
            </a: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810C928-CDF8-4CC4-A555-9434FBA7737D}"/>
              </a:ext>
            </a:extLst>
          </p:cNvPr>
          <p:cNvSpPr/>
          <p:nvPr/>
        </p:nvSpPr>
        <p:spPr>
          <a:xfrm>
            <a:off x="6413648" y="3603356"/>
            <a:ext cx="720000" cy="720000"/>
          </a:xfrm>
          <a:prstGeom prst="foldedCorner">
            <a:avLst/>
          </a:prstGeom>
          <a:solidFill>
            <a:srgbClr val="F2A745"/>
          </a:solidFill>
          <a:ln>
            <a:solidFill>
              <a:srgbClr val="C48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접종 예약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취소됨</a:t>
            </a: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CC2862D0-74FC-4705-994D-3978B12F6BCE}"/>
              </a:ext>
            </a:extLst>
          </p:cNvPr>
          <p:cNvSpPr/>
          <p:nvPr/>
        </p:nvSpPr>
        <p:spPr>
          <a:xfrm>
            <a:off x="5874265" y="3161212"/>
            <a:ext cx="720000" cy="720000"/>
          </a:xfrm>
          <a:prstGeom prst="foldedCorner">
            <a:avLst/>
          </a:prstGeom>
          <a:solidFill>
            <a:srgbClr val="4F9AF7"/>
          </a:solidFill>
          <a:ln>
            <a:solidFill>
              <a:srgbClr val="407D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접종 예약</a:t>
            </a:r>
            <a:endParaRPr lang="en-US" altLang="ko-KR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559B65D1-9A08-441E-9276-23A478AF177D}"/>
              </a:ext>
            </a:extLst>
          </p:cNvPr>
          <p:cNvSpPr/>
          <p:nvPr/>
        </p:nvSpPr>
        <p:spPr>
          <a:xfrm>
            <a:off x="2134163" y="4121221"/>
            <a:ext cx="720000" cy="720000"/>
          </a:xfrm>
          <a:prstGeom prst="foldedCorner">
            <a:avLst/>
          </a:prstGeom>
          <a:solidFill>
            <a:srgbClr val="F8D454"/>
          </a:solidFill>
          <a:ln>
            <a:solidFill>
              <a:srgbClr val="D6B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병원</a:t>
            </a:r>
          </a:p>
        </p:txBody>
      </p:sp>
      <p:sp>
        <p:nvSpPr>
          <p:cNvPr id="81" name="사각형: 모서리가 접힌 도형 80">
            <a:extLst>
              <a:ext uri="{FF2B5EF4-FFF2-40B4-BE49-F238E27FC236}">
                <a16:creationId xmlns:a16="http://schemas.microsoft.com/office/drawing/2014/main" id="{01F453C1-8F9A-418D-8340-D8E1D8C99B78}"/>
              </a:ext>
            </a:extLst>
          </p:cNvPr>
          <p:cNvSpPr/>
          <p:nvPr/>
        </p:nvSpPr>
        <p:spPr>
          <a:xfrm>
            <a:off x="3829564" y="4509810"/>
            <a:ext cx="720000" cy="720000"/>
          </a:xfrm>
          <a:prstGeom prst="foldedCorner">
            <a:avLst/>
          </a:prstGeom>
          <a:solidFill>
            <a:srgbClr val="F8D454"/>
          </a:solidFill>
          <a:ln>
            <a:solidFill>
              <a:srgbClr val="D6B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백신</a:t>
            </a:r>
          </a:p>
        </p:txBody>
      </p: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02F71A3E-42D8-4A6A-8D69-DD513A87388C}"/>
              </a:ext>
            </a:extLst>
          </p:cNvPr>
          <p:cNvSpPr/>
          <p:nvPr/>
        </p:nvSpPr>
        <p:spPr>
          <a:xfrm>
            <a:off x="11350162" y="2125061"/>
            <a:ext cx="720000" cy="720000"/>
          </a:xfrm>
          <a:prstGeom prst="foldedCorner">
            <a:avLst/>
          </a:prstGeom>
          <a:solidFill>
            <a:srgbClr val="F8D454"/>
          </a:solidFill>
          <a:ln>
            <a:solidFill>
              <a:srgbClr val="D6B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tx1">
                    <a:lumMod val="85000"/>
                    <a:lumOff val="15000"/>
                  </a:schemeClr>
                </a:solidFill>
              </a:rPr>
              <a:t>접종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64BAA562-31FF-4A87-80A2-5F788E6D0E17}"/>
              </a:ext>
            </a:extLst>
          </p:cNvPr>
          <p:cNvSpPr/>
          <p:nvPr/>
        </p:nvSpPr>
        <p:spPr>
          <a:xfrm>
            <a:off x="6476023" y="1919112"/>
            <a:ext cx="720000" cy="720000"/>
          </a:xfrm>
          <a:prstGeom prst="foldedCorner">
            <a:avLst/>
          </a:prstGeom>
          <a:solidFill>
            <a:srgbClr val="F8D454"/>
          </a:solidFill>
          <a:ln>
            <a:solidFill>
              <a:srgbClr val="D6B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tx1">
                    <a:lumMod val="85000"/>
                    <a:lumOff val="15000"/>
                  </a:schemeClr>
                </a:solidFill>
              </a:rPr>
              <a:t>예약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079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</TotalTime>
  <Words>472</Words>
  <Application>Microsoft Office PowerPoint</Application>
  <PresentationFormat>와이드스크린</PresentationFormat>
  <Paragraphs>178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Han</dc:creator>
  <cp:lastModifiedBy>Park Jungyoung</cp:lastModifiedBy>
  <cp:revision>24</cp:revision>
  <dcterms:created xsi:type="dcterms:W3CDTF">2021-04-17T11:36:08Z</dcterms:created>
  <dcterms:modified xsi:type="dcterms:W3CDTF">2021-05-26T15:18:45Z</dcterms:modified>
</cp:coreProperties>
</file>