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16"/>
  </p:notesMasterIdLst>
  <p:handoutMasterIdLst>
    <p:handoutMasterId r:id="rId17"/>
  </p:handoutMasterIdLst>
  <p:sldIdLst>
    <p:sldId id="267" r:id="rId2"/>
    <p:sldId id="325" r:id="rId3"/>
    <p:sldId id="312" r:id="rId4"/>
    <p:sldId id="315" r:id="rId5"/>
    <p:sldId id="314" r:id="rId6"/>
    <p:sldId id="323" r:id="rId7"/>
    <p:sldId id="311" r:id="rId8"/>
    <p:sldId id="317" r:id="rId9"/>
    <p:sldId id="320" r:id="rId10"/>
    <p:sldId id="318" r:id="rId11"/>
    <p:sldId id="321" r:id="rId12"/>
    <p:sldId id="319" r:id="rId13"/>
    <p:sldId id="324" r:id="rId14"/>
    <p:sldId id="293" r:id="rId15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e Presentation Template" id="{CF60FCE6-C997-744A-B01D-C00D3BEBC38A}">
          <p14:sldIdLst>
            <p14:sldId id="267"/>
            <p14:sldId id="325"/>
            <p14:sldId id="312"/>
            <p14:sldId id="315"/>
            <p14:sldId id="314"/>
            <p14:sldId id="323"/>
            <p14:sldId id="311"/>
            <p14:sldId id="317"/>
            <p14:sldId id="320"/>
            <p14:sldId id="318"/>
            <p14:sldId id="321"/>
            <p14:sldId id="319"/>
            <p14:sldId id="324"/>
            <p14:sldId id="2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47">
          <p15:clr>
            <a:srgbClr val="A4A3A4"/>
          </p15:clr>
        </p15:guide>
        <p15:guide id="2" orient="horz" pos="3897">
          <p15:clr>
            <a:srgbClr val="A4A3A4"/>
          </p15:clr>
        </p15:guide>
        <p15:guide id="3" orient="horz" pos="546" userDrawn="1">
          <p15:clr>
            <a:srgbClr val="A4A3A4"/>
          </p15:clr>
        </p15:guide>
        <p15:guide id="4" orient="horz" pos="738" userDrawn="1">
          <p15:clr>
            <a:srgbClr val="A4A3A4"/>
          </p15:clr>
        </p15:guide>
        <p15:guide id="5" orient="horz" pos="4319">
          <p15:clr>
            <a:srgbClr val="A4A3A4"/>
          </p15:clr>
        </p15:guide>
        <p15:guide id="6" orient="horz" pos="1272">
          <p15:clr>
            <a:srgbClr val="A4A3A4"/>
          </p15:clr>
        </p15:guide>
        <p15:guide id="9" pos="212">
          <p15:clr>
            <a:srgbClr val="A4A3A4"/>
          </p15:clr>
        </p15:guide>
        <p15:guide id="10" pos="74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25C"/>
    <a:srgbClr val="003C4D"/>
    <a:srgbClr val="4E748B"/>
    <a:srgbClr val="7C98AD"/>
    <a:srgbClr val="D0D9DE"/>
    <a:srgbClr val="EFEFEF"/>
    <a:srgbClr val="0047CE"/>
    <a:srgbClr val="001871"/>
    <a:srgbClr val="64CCC9"/>
    <a:srgbClr val="00B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3" autoAdjust="0"/>
    <p:restoredTop sz="99754" autoAdjust="0"/>
  </p:normalViewPr>
  <p:slideViewPr>
    <p:cSldViewPr snapToGrid="0">
      <p:cViewPr>
        <p:scale>
          <a:sx n="95" d="100"/>
          <a:sy n="95" d="100"/>
        </p:scale>
        <p:origin x="-304" y="-640"/>
      </p:cViewPr>
      <p:guideLst>
        <p:guide orient="horz" pos="3832"/>
        <p:guide orient="horz" pos="386"/>
        <p:guide orient="horz" pos="1024"/>
        <p:guide pos="220"/>
        <p:guide pos="7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26848"/>
    </p:cViewPr>
  </p:sorterViewPr>
  <p:notesViewPr>
    <p:cSldViewPr snapToGrid="0">
      <p:cViewPr varScale="1">
        <p:scale>
          <a:sx n="109" d="100"/>
          <a:sy n="109" d="100"/>
        </p:scale>
        <p:origin x="-4904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62832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Salesforce Sans"/>
              </a:rPr>
              <a:t>Presentation Title</a:t>
            </a:r>
            <a:endParaRPr lang="en-US" dirty="0">
              <a:solidFill>
                <a:schemeClr val="accent1"/>
              </a:solidFill>
              <a:latin typeface="Salesforce San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94638" y="0"/>
            <a:ext cx="15141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 algn="l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96337"/>
            <a:ext cx="3037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Copyright Salesforce </a:t>
            </a:r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2015. </a:t>
            </a: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rPr>
              <a:t>Legal Terms and more here.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grpSp>
        <p:nvGrpSpPr>
          <p:cNvPr id="8" name="Group 18"/>
          <p:cNvGrpSpPr>
            <a:grpSpLocks noChangeAspect="1"/>
          </p:cNvGrpSpPr>
          <p:nvPr/>
        </p:nvGrpSpPr>
        <p:grpSpPr bwMode="auto">
          <a:xfrm>
            <a:off x="6249040" y="8675676"/>
            <a:ext cx="611829" cy="428383"/>
            <a:chOff x="267" y="-340"/>
            <a:chExt cx="7144" cy="5002"/>
          </a:xfrm>
        </p:grpSpPr>
        <p:sp>
          <p:nvSpPr>
            <p:cNvPr id="9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0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1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2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420497" y="0"/>
            <a:ext cx="0" cy="477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5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04979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accent1"/>
                </a:solidFill>
                <a:latin typeface="Salesforce San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66485" y="0"/>
            <a:ext cx="1243915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07987" y="4415790"/>
            <a:ext cx="6194425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" y="9225416"/>
            <a:ext cx="7010400" cy="709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996337"/>
            <a:ext cx="3038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alesforce Sans"/>
              </a:defRPr>
            </a:lvl1pPr>
          </a:lstStyle>
          <a:p>
            <a:r>
              <a:rPr lang="en-US" dirty="0" smtClean="0"/>
              <a:t>Copyright Salesforce 2015. Legal Terms and more here.</a:t>
            </a:r>
          </a:p>
        </p:txBody>
      </p:sp>
      <p:grpSp>
        <p:nvGrpSpPr>
          <p:cNvPr id="10" name="Group 18"/>
          <p:cNvGrpSpPr>
            <a:grpSpLocks noChangeAspect="1"/>
          </p:cNvGrpSpPr>
          <p:nvPr/>
        </p:nvGrpSpPr>
        <p:grpSpPr bwMode="auto">
          <a:xfrm>
            <a:off x="6393468" y="8874285"/>
            <a:ext cx="417887" cy="292591"/>
            <a:chOff x="267" y="-340"/>
            <a:chExt cx="7144" cy="5002"/>
          </a:xfrm>
        </p:grpSpPr>
        <p:sp>
          <p:nvSpPr>
            <p:cNvPr id="1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rgbClr val="0A9A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4" name="Freeform 21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5" name="Freeform 22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6" name="Freeform 23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7" name="Freeform 24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8" name="Freeform 25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19" name="Freeform 26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0" name="Freeform 27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1" name="Freeform 28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22" name="Freeform 29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>
            <a:off x="5832389" y="0"/>
            <a:ext cx="0" cy="4695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0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000" kern="1200">
        <a:solidFill>
          <a:schemeClr val="tx1"/>
        </a:solidFill>
        <a:latin typeface="Salesforce Sans"/>
        <a:ea typeface="+mn-ea"/>
        <a:cs typeface="+mn-cs"/>
      </a:defRPr>
    </a:lvl1pPr>
    <a:lvl2pPr marL="4572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/>
          <a:lstStyle/>
          <a:p>
            <a:fld id="{8768A3D1-A44F-4C3E-A12A-2019065668EA}" type="slidenum">
              <a:rPr lang="en-US" smtClean="0">
                <a:latin typeface="Salesforce Sans"/>
              </a:rPr>
              <a:pPr/>
              <a:t>5</a:t>
            </a:fld>
            <a:endParaRPr lang="en-US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181030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088087"/>
            <a:ext cx="10908173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648" y="4392429"/>
            <a:ext cx="11835177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8327" y="5528767"/>
            <a:ext cx="11515535" cy="500389"/>
          </a:xfrm>
        </p:spPr>
        <p:txBody>
          <a:bodyPr vert="horz" lIns="9144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1600" spc="0" dirty="0" smtClean="0">
                <a:solidFill>
                  <a:schemeClr val="accent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lang="en-US" dirty="0" smtClean="0">
                <a:solidFill>
                  <a:schemeClr val="accent2"/>
                </a:solidFill>
              </a:defRPr>
            </a:lvl2pPr>
            <a:lvl3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3pPr>
            <a:lvl4pPr marL="0" indent="0">
              <a:buFont typeface="Arial" panose="020B0604020202020204" pitchFamily="34" charset="0"/>
              <a:buChar char="​"/>
              <a:defRPr lang="en-US" sz="2000" dirty="0" smtClean="0">
                <a:solidFill>
                  <a:schemeClr val="accent2"/>
                </a:solidFill>
              </a:defRPr>
            </a:lvl4pPr>
            <a:lvl5pPr marL="0" indent="0">
              <a:buFont typeface="Arial" panose="020B0604020202020204" pitchFamily="34" charset="0"/>
              <a:buChar char="​"/>
              <a:defRPr lang="en-US" sz="2000" dirty="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sp>
        <p:nvSpPr>
          <p:cNvPr id="34" name="Content Placeholder 7"/>
          <p:cNvSpPr>
            <a:spLocks noGrp="1"/>
          </p:cNvSpPr>
          <p:nvPr>
            <p:ph sz="quarter" idx="10"/>
          </p:nvPr>
        </p:nvSpPr>
        <p:spPr>
          <a:xfrm>
            <a:off x="338327" y="4547601"/>
            <a:ext cx="7289872" cy="750471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buNone/>
              <a:defRPr sz="20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6" name="Picture 35" descr="Corporate_Primary_1 Line Tag_2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" y="872837"/>
            <a:ext cx="4793376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12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878" y="1599480"/>
            <a:ext cx="3743722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9099" y="1599480"/>
            <a:ext cx="3730752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109614" y="1599480"/>
            <a:ext cx="3736459" cy="46228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2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8" y="2480258"/>
            <a:ext cx="3755988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062" y="2480258"/>
            <a:ext cx="3735930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81106" y="2480258"/>
            <a:ext cx="3766148" cy="3112046"/>
          </a:xfrm>
        </p:spPr>
        <p:txBody>
          <a:bodyPr lIns="9144" rIns="9144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338328" y="1600201"/>
            <a:ext cx="3759260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220789" y="1600201"/>
            <a:ext cx="3731833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8104050" y="1600201"/>
            <a:ext cx="3749811" cy="681293"/>
          </a:xfrm>
          <a:solidFill>
            <a:schemeClr val="accent1"/>
          </a:solidFill>
        </p:spPr>
        <p:txBody>
          <a:bodyPr lIns="182880" rIns="182880" anchor="ctr"/>
          <a:lstStyle>
            <a:lvl1pPr marL="0" indent="0" algn="ctr">
              <a:lnSpc>
                <a:spcPct val="88000"/>
              </a:lnSpc>
              <a:spcBef>
                <a:spcPts val="0"/>
              </a:spcBef>
              <a:buNone/>
              <a:defRPr lang="en-US" sz="2000" kern="1200" spc="-70" baseline="0" dirty="0" smtClean="0">
                <a:solidFill>
                  <a:schemeClr val="lt1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8080049" y="5660496"/>
            <a:ext cx="3770416" cy="225703"/>
          </a:xfrm>
        </p:spPr>
        <p:txBody>
          <a:bodyPr wrap="square" lIns="9144" rIns="9144">
            <a:spAutoFit/>
          </a:bodyPr>
          <a:lstStyle>
            <a:lvl1pPr marL="0" indent="0">
              <a:buClr>
                <a:schemeClr val="bg2"/>
              </a:buClr>
              <a:buSzPct val="80000"/>
              <a:buFont typeface="Wingdings" panose="05000000000000000000" pitchFamily="2" charset="2"/>
              <a:buNone/>
              <a:defRPr lang="en-US" sz="1600" kern="1200" spc="-30" baseline="0" dirty="0">
                <a:solidFill>
                  <a:srgbClr val="0079A8"/>
                </a:solidFill>
                <a:latin typeface="Salesforce Sans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2"/>
          </p:nvPr>
        </p:nvSpPr>
        <p:spPr>
          <a:xfrm>
            <a:off x="338328" y="5660496"/>
            <a:ext cx="3730752" cy="22570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33"/>
          </p:nvPr>
        </p:nvSpPr>
        <p:spPr>
          <a:xfrm>
            <a:off x="4221870" y="5660496"/>
            <a:ext cx="3730752" cy="225703"/>
          </a:xfrm>
        </p:spPr>
        <p:txBody>
          <a:bodyPr lIns="9144" rIns="9144">
            <a:spAutoFit/>
          </a:bodyPr>
          <a:lstStyle>
            <a:lvl1pPr marL="0" indent="0">
              <a:buNone/>
              <a:defRPr sz="1600">
                <a:solidFill>
                  <a:srgbClr val="0079A8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61"/>
          <p:cNvSpPr>
            <a:spLocks noGrp="1"/>
          </p:cNvSpPr>
          <p:nvPr>
            <p:ph type="pic" sz="quarter" idx="17"/>
          </p:nvPr>
        </p:nvSpPr>
        <p:spPr>
          <a:xfrm>
            <a:off x="336549" y="1597025"/>
            <a:ext cx="3752871" cy="39808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61"/>
          <p:cNvSpPr>
            <a:spLocks noGrp="1"/>
          </p:cNvSpPr>
          <p:nvPr>
            <p:ph type="pic" sz="quarter" idx="18"/>
          </p:nvPr>
        </p:nvSpPr>
        <p:spPr>
          <a:xfrm>
            <a:off x="4229382" y="1597025"/>
            <a:ext cx="3725862" cy="39808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4" name="Picture Placeholder 61"/>
          <p:cNvSpPr>
            <a:spLocks noGrp="1"/>
          </p:cNvSpPr>
          <p:nvPr>
            <p:ph type="pic" sz="quarter" idx="19"/>
          </p:nvPr>
        </p:nvSpPr>
        <p:spPr>
          <a:xfrm>
            <a:off x="8101820" y="1597025"/>
            <a:ext cx="3746255" cy="3980821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65" name="Straight Connector 64"/>
          <p:cNvCxnSpPr/>
          <p:nvPr userDrawn="1"/>
        </p:nvCxnSpPr>
        <p:spPr>
          <a:xfrm>
            <a:off x="333565" y="5702300"/>
            <a:ext cx="374904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7217" y="5786195"/>
            <a:ext cx="3749040" cy="502850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7" name="Straight Connector 66"/>
          <p:cNvCxnSpPr/>
          <p:nvPr userDrawn="1"/>
        </p:nvCxnSpPr>
        <p:spPr>
          <a:xfrm>
            <a:off x="4229382" y="5702300"/>
            <a:ext cx="3732576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4218268" y="5786195"/>
            <a:ext cx="3749040" cy="502850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8101820" y="5702300"/>
            <a:ext cx="3749040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8112687" y="5786195"/>
            <a:ext cx="3749040" cy="502850"/>
          </a:xfrm>
        </p:spPr>
        <p:txBody>
          <a:bodyPr/>
          <a:lstStyle>
            <a:lvl1pPr>
              <a:buNone/>
              <a:defRPr sz="1400" spc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2623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57205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181787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06369" y="1703211"/>
            <a:ext cx="2727179" cy="390808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328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4407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87492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13258" y="570230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3375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7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326440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19048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31"/>
          </p:nvPr>
        </p:nvSpPr>
        <p:spPr>
          <a:xfrm>
            <a:off x="9113258" y="5786195"/>
            <a:ext cx="2720975" cy="502850"/>
          </a:xfrm>
        </p:spPr>
        <p:txBody>
          <a:bodyPr/>
          <a:lstStyle>
            <a:lvl1pPr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mul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328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035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5742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39449" y="3526970"/>
            <a:ext cx="2715768" cy="270009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44424" y="1703212"/>
            <a:ext cx="2703576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66831" y="1703212"/>
            <a:ext cx="2723180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5415" y="1703212"/>
            <a:ext cx="2705660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37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26479" y="1703212"/>
            <a:ext cx="2724209" cy="1695238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38328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3264407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6195307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9136140" y="3459480"/>
            <a:ext cx="2715768" cy="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_4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338328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4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9142413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5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6207718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76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3273023" y="1695450"/>
            <a:ext cx="2714625" cy="266700"/>
          </a:xfrm>
          <a:blipFill>
            <a:blip r:embed="rId2"/>
            <a:srcRect/>
            <a:stretch>
              <a:fillRect l="-4393" t="-7550" r="-4146" b="-988"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0" name="Rectangle 1"/>
          <p:cNvSpPr/>
          <p:nvPr userDrawn="1"/>
        </p:nvSpPr>
        <p:spPr>
          <a:xfrm>
            <a:off x="-1" y="3810000"/>
            <a:ext cx="12188952" cy="3048000"/>
          </a:xfrm>
          <a:custGeom>
            <a:avLst/>
            <a:gdLst/>
            <a:ahLst/>
            <a:cxnLst/>
            <a:rect l="l" t="t" r="r" b="b"/>
            <a:pathLst>
              <a:path w="8653190" h="3784541">
                <a:moveTo>
                  <a:pt x="0" y="0"/>
                </a:moveTo>
                <a:lnTo>
                  <a:pt x="8653189" y="0"/>
                </a:lnTo>
                <a:lnTo>
                  <a:pt x="8653189" y="0"/>
                </a:lnTo>
                <a:lnTo>
                  <a:pt x="8653190" y="0"/>
                </a:lnTo>
                <a:lnTo>
                  <a:pt x="8653189" y="5"/>
                </a:lnTo>
                <a:lnTo>
                  <a:pt x="8653189" y="3784541"/>
                </a:lnTo>
                <a:lnTo>
                  <a:pt x="7872319" y="3784541"/>
                </a:lnTo>
                <a:lnTo>
                  <a:pt x="3461283" y="3784541"/>
                </a:lnTo>
                <a:lnTo>
                  <a:pt x="2665951" y="3784541"/>
                </a:lnTo>
                <a:lnTo>
                  <a:pt x="1149097" y="3784541"/>
                </a:lnTo>
                <a:lnTo>
                  <a:pt x="0" y="37845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lesforce Sans"/>
            </a:endParaRPr>
          </a:p>
        </p:txBody>
      </p:sp>
      <p:sp>
        <p:nvSpPr>
          <p:cNvPr id="51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338328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3270537" y="3969097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7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6202746" y="3968750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8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9134956" y="3974592"/>
            <a:ext cx="2715768" cy="2221992"/>
          </a:xfrm>
        </p:spPr>
        <p:txBody>
          <a:bodyPr vert="horz" lIns="9144" tIns="0" rIns="0" bIns="0" rtlCol="0">
            <a:noAutofit/>
          </a:bodyPr>
          <a:lstStyle>
            <a:lvl1pPr>
              <a:defRPr lang="en-US" sz="1800" spc="0" dirty="0" smtClean="0"/>
            </a:lvl1pPr>
            <a:lvl2pPr>
              <a:defRPr lang="en-US" sz="1600" spc="0" dirty="0" smtClean="0"/>
            </a:lvl2pPr>
            <a:lvl3pPr>
              <a:defRPr lang="en-US" sz="1400" spc="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9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3270537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6202746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9134956" y="1098341"/>
            <a:ext cx="2715768" cy="656217"/>
          </a:xfrm>
        </p:spPr>
        <p:txBody>
          <a:bodyPr lIns="0" tIns="0" rIns="0" bIns="0" anchor="b">
            <a:noAutofit/>
          </a:bodyPr>
          <a:lstStyle>
            <a:lvl1pPr marL="0" indent="0" algn="ctr">
              <a:buClr>
                <a:schemeClr val="bg1"/>
              </a:buClr>
              <a:buNone/>
              <a:defRPr lang="en-US" sz="1800" b="1" kern="1200" spc="0" dirty="0">
                <a:solidFill>
                  <a:schemeClr val="bg1"/>
                </a:solidFill>
                <a:latin typeface="Salesforce Sans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38328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3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3270537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4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6202746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5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9134956" y="1962364"/>
            <a:ext cx="2715768" cy="1695238"/>
          </a:xfrm>
        </p:spPr>
        <p:txBody>
          <a:bodyPr anchor="ctr"/>
          <a:lstStyle>
            <a:lvl1pPr marL="0" indent="0" algn="ctr"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338328" y="3968750"/>
            <a:ext cx="2715768" cy="2221992"/>
          </a:xfrm>
        </p:spPr>
        <p:txBody>
          <a:bodyPr lIns="9144"/>
          <a:lstStyle>
            <a:lvl1pPr>
              <a:defRPr sz="1800" spc="0"/>
            </a:lvl1pPr>
            <a:lvl2pPr>
              <a:defRPr sz="1600" spc="0"/>
            </a:lvl2pPr>
            <a:lvl3pPr marL="228600" indent="-6350">
              <a:buNone/>
              <a:defRPr sz="1400" spc="0" baseline="0">
                <a:solidFill>
                  <a:srgbClr val="0079A8"/>
                </a:solidFill>
              </a:defRPr>
            </a:lvl3pPr>
            <a:lvl4pPr marL="228600" indent="-1588">
              <a:buNone/>
              <a:defRPr lang="en-US" sz="1800" kern="1200" spc="-5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" name="Rectangle 70"/>
          <p:cNvSpPr/>
          <p:nvPr userDrawn="1"/>
        </p:nvSpPr>
        <p:spPr>
          <a:xfrm flipH="1">
            <a:off x="-6415" y="5835650"/>
            <a:ext cx="12195240" cy="1022350"/>
          </a:xfrm>
          <a:prstGeom prst="rect">
            <a:avLst/>
          </a:prstGeom>
          <a:gradFill>
            <a:gsLst>
              <a:gs pos="100000">
                <a:srgbClr val="78CFF2"/>
              </a:gs>
              <a:gs pos="0">
                <a:srgbClr val="FDFEFF">
                  <a:alpha val="0"/>
                </a:srgbClr>
              </a:gs>
            </a:gsLst>
            <a:lin ang="5400000" scaled="1"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6" descr="Salesforce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55" y="6264065"/>
            <a:ext cx="614087" cy="4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4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_Hero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-7682" y="0"/>
            <a:ext cx="12204189" cy="3810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38328" y="3655260"/>
            <a:ext cx="11517122" cy="854253"/>
          </a:xfrm>
        </p:spPr>
        <p:txBody>
          <a:bodyPr lIns="9144" tIns="0" rIns="0" bIns="0" anchor="b">
            <a:noAutofit/>
          </a:bodyPr>
          <a:lstStyle>
            <a:lvl1pPr algn="l">
              <a:lnSpc>
                <a:spcPct val="80000"/>
              </a:lnSpc>
              <a:defRPr sz="3200" b="0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Customer Hero slide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24530" y="2261969"/>
            <a:ext cx="6071978" cy="1015663"/>
          </a:xfrm>
          <a:solidFill>
            <a:schemeClr val="accent1">
              <a:alpha val="86000"/>
            </a:schemeClr>
          </a:solidFill>
        </p:spPr>
        <p:txBody>
          <a:bodyPr wrap="square" lIns="182880" tIns="365760" rIns="365760" bIns="365760" anchor="b">
            <a:spAutoFit/>
          </a:bodyPr>
          <a:lstStyle>
            <a:lvl1pPr marL="111125" indent="-111125">
              <a:lnSpc>
                <a:spcPct val="100000"/>
              </a:lnSpc>
              <a:spcBef>
                <a:spcPts val="0"/>
              </a:spcBef>
              <a:buNone/>
              <a:defRPr sz="1800" b="1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“Quote placed here (two line max)”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409137" y="2969089"/>
            <a:ext cx="5433838" cy="249231"/>
          </a:xfrm>
        </p:spPr>
        <p:txBody>
          <a:bodyPr lIns="9144" tIns="0" rIns="0" bIns="0" anchor="b">
            <a:noAutofit/>
          </a:bodyPr>
          <a:lstStyle>
            <a:lvl1pPr marL="0" indent="0">
              <a:buNone/>
              <a:defRPr sz="1400" b="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Author/subtext here</a:t>
            </a:r>
            <a:endParaRPr lang="en-US" dirty="0"/>
          </a:p>
        </p:txBody>
      </p:sp>
      <p:sp>
        <p:nvSpPr>
          <p:cNvPr id="75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338328" y="4719145"/>
            <a:ext cx="11599524" cy="1472738"/>
          </a:xfrm>
          <a:extLst/>
        </p:spPr>
        <p:txBody>
          <a:bodyPr vert="horz" lIns="9144" tIns="0" rIns="0" bIns="0" rtlCol="0">
            <a:noAutofit/>
          </a:bodyPr>
          <a:lstStyle>
            <a:lvl1pPr>
              <a:spcBef>
                <a:spcPts val="800"/>
              </a:spcBef>
              <a:defRPr lang="en-US" sz="2000" dirty="0" smtClean="0"/>
            </a:lvl1pPr>
            <a:lvl2pPr>
              <a:defRPr lang="en-US" sz="1800" dirty="0" smtClean="0"/>
            </a:lvl2pPr>
            <a:lvl3pPr>
              <a:defRPr lang="en-US" sz="1600" dirty="0" smtClean="0">
                <a:solidFill>
                  <a:srgbClr val="0079A8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36550" y="2796225"/>
            <a:ext cx="2100448" cy="116998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Click to add</a:t>
            </a:r>
          </a:p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 rot="10800000" flipV="1">
            <a:off x="336550" y="0"/>
            <a:ext cx="11868912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328" y="1601725"/>
            <a:ext cx="7608887" cy="441655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8312848" y="1601787"/>
            <a:ext cx="3542602" cy="4416552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 rot="10800000" flipV="1">
            <a:off x="8128017" y="1600200"/>
            <a:ext cx="64008" cy="60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8128017" y="1600200"/>
            <a:ext cx="0" cy="44196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 spli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0"/>
          </p:nvPr>
        </p:nvSpPr>
        <p:spPr>
          <a:xfrm>
            <a:off x="338328" y="1601723"/>
            <a:ext cx="3502152" cy="4416552"/>
          </a:xfrm>
        </p:spPr>
        <p:txBody>
          <a:bodyPr/>
          <a:lstStyle>
            <a:lvl1pPr>
              <a:defRPr sz="2000" spc="0"/>
            </a:lvl1pPr>
            <a:lvl2pPr>
              <a:defRPr sz="1600" spc="0">
                <a:solidFill>
                  <a:schemeClr val="accent1"/>
                </a:solidFill>
              </a:defRPr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sz="quarter" idx="11"/>
          </p:nvPr>
        </p:nvSpPr>
        <p:spPr>
          <a:xfrm>
            <a:off x="4206240" y="1601787"/>
            <a:ext cx="7649210" cy="4416552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 rot="10800000" flipH="1" flipV="1">
            <a:off x="3966951" y="1600200"/>
            <a:ext cx="64008" cy="60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 flipH="1">
            <a:off x="4030959" y="1600200"/>
            <a:ext cx="0" cy="4419600"/>
          </a:xfrm>
          <a:prstGeom prst="line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Spli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57"/>
            <a:ext cx="8102600" cy="685164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601724"/>
            <a:ext cx="7745412" cy="4416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7695372" y="6397128"/>
            <a:ext cx="1285963" cy="1285963"/>
          </a:xfrm>
          <a:prstGeom prst="ellipse">
            <a:avLst/>
          </a:prstGeom>
          <a:solidFill>
            <a:srgbClr val="FFFFFF">
              <a:alpha val="4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>
          <a:xfrm>
            <a:off x="333729" y="6270900"/>
            <a:ext cx="7750012" cy="428383"/>
          </a:xfrm>
        </p:spPr>
        <p:txBody>
          <a:bodyPr/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" y="1151067"/>
            <a:ext cx="8115300" cy="5706933"/>
            <a:chOff x="-7681" y="1151067"/>
            <a:chExt cx="12196497" cy="5706933"/>
          </a:xfrm>
        </p:grpSpPr>
        <p:sp>
          <p:nvSpPr>
            <p:cNvPr id="27" name="Rectangle 26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28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40845" b="9539"/>
            <a:stretch/>
          </p:blipFill>
          <p:spPr bwMode="auto">
            <a:xfrm>
              <a:off x="0" y="1151067"/>
              <a:ext cx="12169727" cy="5706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2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121039"/>
            <a:ext cx="10908173" cy="215727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2" y="4619343"/>
            <a:ext cx="10908173" cy="52908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spc="0">
                <a:solidFill>
                  <a:srgbClr val="D9E0E2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53648" y="4466912"/>
            <a:ext cx="11835177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362" y="5564547"/>
            <a:ext cx="7289872" cy="4779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" y="876078"/>
            <a:ext cx="4793376" cy="11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er Segu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6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4695" y="-18288"/>
            <a:ext cx="4234130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 or paste an image in box</a:t>
            </a:r>
            <a:endParaRPr lang="en-US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1621700" y="2391624"/>
            <a:ext cx="4427017" cy="2074753"/>
          </a:xfr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logo or paste one in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_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0362" y="2049320"/>
            <a:ext cx="11482388" cy="2628900"/>
          </a:xfrm>
        </p:spPr>
        <p:txBody>
          <a:bodyPr lIns="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0362" y="4876800"/>
            <a:ext cx="11482388" cy="10668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spc="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42900" y="4800600"/>
            <a:ext cx="11845925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alesforce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55" y="6264065"/>
            <a:ext cx="614087" cy="4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9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_slide_A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56616" y="526840"/>
            <a:ext cx="7379001" cy="2628900"/>
          </a:xfrm>
        </p:spPr>
        <p:txBody>
          <a:bodyPr lIns="0" tIns="0" rIns="0" bIns="0"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6616" y="3354319"/>
            <a:ext cx="7379001" cy="140804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-26942" y="3281320"/>
            <a:ext cx="7980317" cy="0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Salesforce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925" y="2094773"/>
            <a:ext cx="2627758" cy="18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1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_slide_B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314575" y="2095733"/>
            <a:ext cx="9551504" cy="2628900"/>
          </a:xfrm>
        </p:spPr>
        <p:txBody>
          <a:bodyPr lIns="91440" tIns="0" rIns="0" bIns="0" anchor="b">
            <a:noAutofit/>
          </a:bodyPr>
          <a:lstStyle>
            <a:lvl1pPr algn="l">
              <a:defRPr sz="5400" spc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314575" y="4877032"/>
            <a:ext cx="9551504" cy="1408043"/>
          </a:xfrm>
        </p:spPr>
        <p:txBody>
          <a:bodyPr lIns="91440" tIns="0" rIns="0" bIns="0">
            <a:noAutofit/>
          </a:bodyPr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162175" y="3984978"/>
            <a:ext cx="0" cy="2873022"/>
          </a:xfrm>
          <a:prstGeom prst="line">
            <a:avLst/>
          </a:prstGeom>
          <a:ln w="127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 userDrawn="1"/>
        </p:nvSpPr>
        <p:spPr>
          <a:xfrm rot="10800000">
            <a:off x="2170753" y="3984978"/>
            <a:ext cx="64008" cy="73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41179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3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42" name="Freeform 4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Sales_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5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Service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Marketing Cloud_Dar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016" y="3786261"/>
            <a:ext cx="2578124" cy="2634171"/>
          </a:xfrm>
          <a:prstGeom prst="rect">
            <a:avLst/>
          </a:prstGeom>
        </p:spPr>
      </p:pic>
      <p:grpSp>
        <p:nvGrpSpPr>
          <p:cNvPr id="40" name="Group 39"/>
          <p:cNvGrpSpPr/>
          <p:nvPr userDrawn="1"/>
        </p:nvGrpSpPr>
        <p:grpSpPr>
          <a:xfrm>
            <a:off x="8686801" y="5026741"/>
            <a:ext cx="1104364" cy="966038"/>
            <a:chOff x="9356933" y="5612937"/>
            <a:chExt cx="434231" cy="379842"/>
          </a:xfrm>
        </p:grpSpPr>
        <p:sp>
          <p:nvSpPr>
            <p:cNvPr id="41" name="Oval 40"/>
            <p:cNvSpPr/>
            <p:nvPr userDrawn="1"/>
          </p:nvSpPr>
          <p:spPr>
            <a:xfrm>
              <a:off x="9356933" y="5612937"/>
              <a:ext cx="338651" cy="338651"/>
            </a:xfrm>
            <a:prstGeom prst="ellipse">
              <a:avLst/>
            </a:prstGeom>
            <a:solidFill>
              <a:srgbClr val="FFFFFF">
                <a:alpha val="5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alesforce Sans"/>
                <a:cs typeface="VAG Rounded Std Light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9600004" y="5801619"/>
              <a:ext cx="191160" cy="191160"/>
            </a:xfrm>
            <a:prstGeom prst="ellipse">
              <a:avLst/>
            </a:prstGeom>
            <a:solidFill>
              <a:srgbClr val="FFFFFF">
                <a:alpha val="2000"/>
              </a:srgbClr>
            </a:soli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Salesforce Sans"/>
                <a:cs typeface="VAG Rounded Std Light"/>
              </a:endParaRPr>
            </a:p>
          </p:txBody>
        </p:sp>
      </p:grp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2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3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3" name="Freeform 62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Community Cloud_Dar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11358418" y="494288"/>
            <a:ext cx="830407" cy="830407"/>
          </a:xfrm>
          <a:prstGeom prst="ellipse">
            <a:avLst/>
          </a:prstGeom>
          <a:solidFill>
            <a:srgbClr val="FFFFFF">
              <a:alpha val="5000"/>
            </a:srgb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Salesforce Sans"/>
              <a:cs typeface="VAG Rounded Std Light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65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6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7" name="Freeform 66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8" name="Freeform 67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9" name="Freeform 68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0" name="Freeform 69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1" name="Freeform 70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3" name="Freeform 72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4" name="Freeform 73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75" name="Freeform 74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76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Analytics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C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62" y="2004579"/>
            <a:ext cx="7273925" cy="2282675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90000"/>
              </a:lnSpc>
              <a:defRPr sz="48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362" y="4378493"/>
            <a:ext cx="7273925" cy="568606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buNone/>
              <a:defRPr sz="2000" spc="0">
                <a:solidFill>
                  <a:srgbClr val="D9E0E2"/>
                </a:solidFill>
                <a:latin typeface="Salesforce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4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954695" y="-18288"/>
            <a:ext cx="4234130" cy="68945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add photo or paste an image in box</a:t>
            </a:r>
            <a:endParaRPr lang="en-US" dirty="0"/>
          </a:p>
        </p:txBody>
      </p:sp>
      <p:sp>
        <p:nvSpPr>
          <p:cNvPr id="55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360362" y="5510127"/>
            <a:ext cx="7289872" cy="43882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spc="0" baseline="0">
                <a:solidFill>
                  <a:srgbClr val="D9E0E2"/>
                </a:solidFill>
              </a:defRPr>
            </a:lvl1pPr>
          </a:lstStyle>
          <a:p>
            <a:pPr lvl="0"/>
            <a:r>
              <a:rPr lang="en-US" dirty="0" smtClean="0"/>
              <a:t>Name of presenter, title and email</a:t>
            </a: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3" y="876078"/>
            <a:ext cx="4793376" cy="11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0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_Platform Cloud_Dar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bg1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grpSp>
        <p:nvGrpSpPr>
          <p:cNvPr id="51" name="Group 18"/>
          <p:cNvGrpSpPr>
            <a:grpSpLocks noChangeAspect="1"/>
          </p:cNvGrpSpPr>
          <p:nvPr userDrawn="1"/>
        </p:nvGrpSpPr>
        <p:grpSpPr bwMode="auto">
          <a:xfrm>
            <a:off x="11243268" y="6270900"/>
            <a:ext cx="611829" cy="428383"/>
            <a:chOff x="267" y="-340"/>
            <a:chExt cx="7144" cy="5002"/>
          </a:xfrm>
        </p:grpSpPr>
        <p:sp>
          <p:nvSpPr>
            <p:cNvPr id="52" name="Freeform 19"/>
            <p:cNvSpPr>
              <a:spLocks/>
            </p:cNvSpPr>
            <p:nvPr userDrawn="1"/>
          </p:nvSpPr>
          <p:spPr bwMode="auto">
            <a:xfrm>
              <a:off x="267" y="-340"/>
              <a:ext cx="7144" cy="5002"/>
            </a:xfrm>
            <a:custGeom>
              <a:avLst/>
              <a:gdLst>
                <a:gd name="T0" fmla="*/ 1257 w 3021"/>
                <a:gd name="T1" fmla="*/ 230 h 2114"/>
                <a:gd name="T2" fmla="*/ 1640 w 3021"/>
                <a:gd name="T3" fmla="*/ 66 h 2114"/>
                <a:gd name="T4" fmla="*/ 2106 w 3021"/>
                <a:gd name="T5" fmla="*/ 342 h 2114"/>
                <a:gd name="T6" fmla="*/ 2369 w 3021"/>
                <a:gd name="T7" fmla="*/ 286 h 2114"/>
                <a:gd name="T8" fmla="*/ 3021 w 3021"/>
                <a:gd name="T9" fmla="*/ 943 h 2114"/>
                <a:gd name="T10" fmla="*/ 2369 w 3021"/>
                <a:gd name="T11" fmla="*/ 1600 h 2114"/>
                <a:gd name="T12" fmla="*/ 2241 w 3021"/>
                <a:gd name="T13" fmla="*/ 1587 h 2114"/>
                <a:gd name="T14" fmla="*/ 1826 w 3021"/>
                <a:gd name="T15" fmla="*/ 1831 h 2114"/>
                <a:gd name="T16" fmla="*/ 1618 w 3021"/>
                <a:gd name="T17" fmla="*/ 1783 h 2114"/>
                <a:gd name="T18" fmla="*/ 1118 w 3021"/>
                <a:gd name="T19" fmla="*/ 2114 h 2114"/>
                <a:gd name="T20" fmla="*/ 608 w 3021"/>
                <a:gd name="T21" fmla="*/ 1758 h 2114"/>
                <a:gd name="T22" fmla="*/ 504 w 3021"/>
                <a:gd name="T23" fmla="*/ 1769 h 2114"/>
                <a:gd name="T24" fmla="*/ 0 w 3021"/>
                <a:gd name="T25" fmla="*/ 1260 h 2114"/>
                <a:gd name="T26" fmla="*/ 252 w 3021"/>
                <a:gd name="T27" fmla="*/ 819 h 2114"/>
                <a:gd name="T28" fmla="*/ 204 w 3021"/>
                <a:gd name="T29" fmla="*/ 586 h 2114"/>
                <a:gd name="T30" fmla="*/ 791 w 3021"/>
                <a:gd name="T31" fmla="*/ 0 h 2114"/>
                <a:gd name="T32" fmla="*/ 1257 w 3021"/>
                <a:gd name="T33" fmla="*/ 230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21" h="2114">
                  <a:moveTo>
                    <a:pt x="1257" y="230"/>
                  </a:moveTo>
                  <a:cubicBezTo>
                    <a:pt x="1355" y="129"/>
                    <a:pt x="1490" y="66"/>
                    <a:pt x="1640" y="66"/>
                  </a:cubicBezTo>
                  <a:cubicBezTo>
                    <a:pt x="1840" y="66"/>
                    <a:pt x="2014" y="177"/>
                    <a:pt x="2106" y="342"/>
                  </a:cubicBezTo>
                  <a:cubicBezTo>
                    <a:pt x="2187" y="306"/>
                    <a:pt x="2276" y="286"/>
                    <a:pt x="2369" y="286"/>
                  </a:cubicBezTo>
                  <a:cubicBezTo>
                    <a:pt x="2729" y="286"/>
                    <a:pt x="3021" y="580"/>
                    <a:pt x="3021" y="943"/>
                  </a:cubicBezTo>
                  <a:cubicBezTo>
                    <a:pt x="3021" y="1306"/>
                    <a:pt x="2729" y="1600"/>
                    <a:pt x="2369" y="1600"/>
                  </a:cubicBezTo>
                  <a:cubicBezTo>
                    <a:pt x="2326" y="1600"/>
                    <a:pt x="2283" y="1595"/>
                    <a:pt x="2241" y="1587"/>
                  </a:cubicBezTo>
                  <a:cubicBezTo>
                    <a:pt x="2160" y="1733"/>
                    <a:pt x="2004" y="1831"/>
                    <a:pt x="1826" y="1831"/>
                  </a:cubicBezTo>
                  <a:cubicBezTo>
                    <a:pt x="1751" y="1831"/>
                    <a:pt x="1680" y="1814"/>
                    <a:pt x="1618" y="1783"/>
                  </a:cubicBezTo>
                  <a:cubicBezTo>
                    <a:pt x="1535" y="1977"/>
                    <a:pt x="1342" y="2114"/>
                    <a:pt x="1118" y="2114"/>
                  </a:cubicBezTo>
                  <a:cubicBezTo>
                    <a:pt x="884" y="2114"/>
                    <a:pt x="685" y="1966"/>
                    <a:pt x="608" y="1758"/>
                  </a:cubicBezTo>
                  <a:cubicBezTo>
                    <a:pt x="575" y="1765"/>
                    <a:pt x="540" y="1769"/>
                    <a:pt x="504" y="1769"/>
                  </a:cubicBezTo>
                  <a:cubicBezTo>
                    <a:pt x="226" y="1769"/>
                    <a:pt x="0" y="1541"/>
                    <a:pt x="0" y="1260"/>
                  </a:cubicBezTo>
                  <a:cubicBezTo>
                    <a:pt x="0" y="1071"/>
                    <a:pt x="102" y="907"/>
                    <a:pt x="252" y="819"/>
                  </a:cubicBezTo>
                  <a:cubicBezTo>
                    <a:pt x="221" y="747"/>
                    <a:pt x="204" y="668"/>
                    <a:pt x="204" y="586"/>
                  </a:cubicBezTo>
                  <a:cubicBezTo>
                    <a:pt x="204" y="262"/>
                    <a:pt x="467" y="0"/>
                    <a:pt x="791" y="0"/>
                  </a:cubicBezTo>
                  <a:cubicBezTo>
                    <a:pt x="981" y="0"/>
                    <a:pt x="1150" y="90"/>
                    <a:pt x="1257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1298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6" y="211"/>
                    <a:pt x="22" y="209"/>
                  </a:cubicBezTo>
                  <a:cubicBezTo>
                    <a:pt x="20" y="208"/>
                    <a:pt x="16" y="206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3443" y="1671"/>
              <a:ext cx="499" cy="672"/>
            </a:xfrm>
            <a:custGeom>
              <a:avLst/>
              <a:gdLst>
                <a:gd name="T0" fmla="*/ 2 w 211"/>
                <a:gd name="T1" fmla="*/ 246 h 284"/>
                <a:gd name="T2" fmla="*/ 3 w 211"/>
                <a:gd name="T3" fmla="*/ 253 h 284"/>
                <a:gd name="T4" fmla="*/ 20 w 211"/>
                <a:gd name="T5" fmla="*/ 263 h 284"/>
                <a:gd name="T6" fmla="*/ 111 w 211"/>
                <a:gd name="T7" fmla="*/ 284 h 284"/>
                <a:gd name="T8" fmla="*/ 211 w 211"/>
                <a:gd name="T9" fmla="*/ 199 h 284"/>
                <a:gd name="T10" fmla="*/ 211 w 211"/>
                <a:gd name="T11" fmla="*/ 197 h 284"/>
                <a:gd name="T12" fmla="*/ 127 w 211"/>
                <a:gd name="T13" fmla="*/ 118 h 284"/>
                <a:gd name="T14" fmla="*/ 122 w 211"/>
                <a:gd name="T15" fmla="*/ 116 h 284"/>
                <a:gd name="T16" fmla="*/ 64 w 211"/>
                <a:gd name="T17" fmla="*/ 77 h 284"/>
                <a:gd name="T18" fmla="*/ 64 w 211"/>
                <a:gd name="T19" fmla="*/ 76 h 284"/>
                <a:gd name="T20" fmla="*/ 104 w 211"/>
                <a:gd name="T21" fmla="*/ 46 h 284"/>
                <a:gd name="T22" fmla="*/ 183 w 211"/>
                <a:gd name="T23" fmla="*/ 66 h 284"/>
                <a:gd name="T24" fmla="*/ 191 w 211"/>
                <a:gd name="T25" fmla="*/ 64 h 284"/>
                <a:gd name="T26" fmla="*/ 203 w 211"/>
                <a:gd name="T27" fmla="*/ 30 h 284"/>
                <a:gd name="T28" fmla="*/ 200 w 211"/>
                <a:gd name="T29" fmla="*/ 23 h 284"/>
                <a:gd name="T30" fmla="*/ 112 w 211"/>
                <a:gd name="T31" fmla="*/ 0 h 284"/>
                <a:gd name="T32" fmla="*/ 105 w 211"/>
                <a:gd name="T33" fmla="*/ 0 h 284"/>
                <a:gd name="T34" fmla="*/ 9 w 211"/>
                <a:gd name="T35" fmla="*/ 83 h 284"/>
                <a:gd name="T36" fmla="*/ 9 w 211"/>
                <a:gd name="T37" fmla="*/ 84 h 284"/>
                <a:gd name="T38" fmla="*/ 94 w 211"/>
                <a:gd name="T39" fmla="*/ 164 h 284"/>
                <a:gd name="T40" fmla="*/ 100 w 211"/>
                <a:gd name="T41" fmla="*/ 166 h 284"/>
                <a:gd name="T42" fmla="*/ 156 w 211"/>
                <a:gd name="T43" fmla="*/ 204 h 284"/>
                <a:gd name="T44" fmla="*/ 156 w 211"/>
                <a:gd name="T45" fmla="*/ 205 h 284"/>
                <a:gd name="T46" fmla="*/ 112 w 211"/>
                <a:gd name="T47" fmla="*/ 239 h 284"/>
                <a:gd name="T48" fmla="*/ 32 w 211"/>
                <a:gd name="T49" fmla="*/ 216 h 284"/>
                <a:gd name="T50" fmla="*/ 22 w 211"/>
                <a:gd name="T51" fmla="*/ 209 h 284"/>
                <a:gd name="T52" fmla="*/ 14 w 211"/>
                <a:gd name="T53" fmla="*/ 212 h 284"/>
                <a:gd name="T54" fmla="*/ 2 w 211"/>
                <a:gd name="T55" fmla="*/ 246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1" h="284">
                  <a:moveTo>
                    <a:pt x="2" y="246"/>
                  </a:moveTo>
                  <a:cubicBezTo>
                    <a:pt x="0" y="251"/>
                    <a:pt x="2" y="252"/>
                    <a:pt x="3" y="253"/>
                  </a:cubicBezTo>
                  <a:cubicBezTo>
                    <a:pt x="9" y="257"/>
                    <a:pt x="15" y="260"/>
                    <a:pt x="20" y="263"/>
                  </a:cubicBezTo>
                  <a:cubicBezTo>
                    <a:pt x="51" y="280"/>
                    <a:pt x="80" y="284"/>
                    <a:pt x="111" y="284"/>
                  </a:cubicBezTo>
                  <a:cubicBezTo>
                    <a:pt x="173" y="284"/>
                    <a:pt x="211" y="252"/>
                    <a:pt x="211" y="199"/>
                  </a:cubicBezTo>
                  <a:cubicBezTo>
                    <a:pt x="211" y="197"/>
                    <a:pt x="211" y="197"/>
                    <a:pt x="211" y="197"/>
                  </a:cubicBezTo>
                  <a:cubicBezTo>
                    <a:pt x="211" y="148"/>
                    <a:pt x="168" y="131"/>
                    <a:pt x="127" y="118"/>
                  </a:cubicBezTo>
                  <a:cubicBezTo>
                    <a:pt x="122" y="116"/>
                    <a:pt x="122" y="116"/>
                    <a:pt x="122" y="116"/>
                  </a:cubicBezTo>
                  <a:cubicBezTo>
                    <a:pt x="91" y="106"/>
                    <a:pt x="64" y="97"/>
                    <a:pt x="64" y="77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59"/>
                    <a:pt x="80" y="46"/>
                    <a:pt x="104" y="46"/>
                  </a:cubicBezTo>
                  <a:cubicBezTo>
                    <a:pt x="131" y="46"/>
                    <a:pt x="162" y="55"/>
                    <a:pt x="183" y="66"/>
                  </a:cubicBezTo>
                  <a:cubicBezTo>
                    <a:pt x="183" y="66"/>
                    <a:pt x="189" y="70"/>
                    <a:pt x="191" y="64"/>
                  </a:cubicBezTo>
                  <a:cubicBezTo>
                    <a:pt x="192" y="61"/>
                    <a:pt x="202" y="33"/>
                    <a:pt x="203" y="30"/>
                  </a:cubicBezTo>
                  <a:cubicBezTo>
                    <a:pt x="205" y="27"/>
                    <a:pt x="203" y="25"/>
                    <a:pt x="200" y="23"/>
                  </a:cubicBezTo>
                  <a:cubicBezTo>
                    <a:pt x="177" y="9"/>
                    <a:pt x="145" y="0"/>
                    <a:pt x="11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9" y="0"/>
                    <a:pt x="9" y="34"/>
                    <a:pt x="9" y="83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136"/>
                    <a:pt x="53" y="153"/>
                    <a:pt x="94" y="164"/>
                  </a:cubicBezTo>
                  <a:cubicBezTo>
                    <a:pt x="100" y="166"/>
                    <a:pt x="100" y="166"/>
                    <a:pt x="100" y="166"/>
                  </a:cubicBezTo>
                  <a:cubicBezTo>
                    <a:pt x="130" y="175"/>
                    <a:pt x="156" y="183"/>
                    <a:pt x="156" y="204"/>
                  </a:cubicBezTo>
                  <a:cubicBezTo>
                    <a:pt x="156" y="205"/>
                    <a:pt x="156" y="205"/>
                    <a:pt x="156" y="205"/>
                  </a:cubicBezTo>
                  <a:cubicBezTo>
                    <a:pt x="156" y="225"/>
                    <a:pt x="139" y="239"/>
                    <a:pt x="112" y="239"/>
                  </a:cubicBezTo>
                  <a:cubicBezTo>
                    <a:pt x="102" y="239"/>
                    <a:pt x="68" y="239"/>
                    <a:pt x="32" y="216"/>
                  </a:cubicBezTo>
                  <a:cubicBezTo>
                    <a:pt x="28" y="213"/>
                    <a:pt x="25" y="212"/>
                    <a:pt x="22" y="209"/>
                  </a:cubicBezTo>
                  <a:cubicBezTo>
                    <a:pt x="21" y="209"/>
                    <a:pt x="16" y="207"/>
                    <a:pt x="14" y="212"/>
                  </a:cubicBezTo>
                  <a:lnTo>
                    <a:pt x="2" y="2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 userDrawn="1"/>
          </p:nvSpPr>
          <p:spPr bwMode="auto">
            <a:xfrm>
              <a:off x="4455" y="1671"/>
              <a:ext cx="596" cy="672"/>
            </a:xfrm>
            <a:custGeom>
              <a:avLst/>
              <a:gdLst>
                <a:gd name="T0" fmla="*/ 245 w 252"/>
                <a:gd name="T1" fmla="*/ 87 h 284"/>
                <a:gd name="T2" fmla="*/ 221 w 252"/>
                <a:gd name="T3" fmla="*/ 42 h 284"/>
                <a:gd name="T4" fmla="*/ 181 w 252"/>
                <a:gd name="T5" fmla="*/ 12 h 284"/>
                <a:gd name="T6" fmla="*/ 126 w 252"/>
                <a:gd name="T7" fmla="*/ 0 h 284"/>
                <a:gd name="T8" fmla="*/ 71 w 252"/>
                <a:gd name="T9" fmla="*/ 12 h 284"/>
                <a:gd name="T10" fmla="*/ 31 w 252"/>
                <a:gd name="T11" fmla="*/ 42 h 284"/>
                <a:gd name="T12" fmla="*/ 7 w 252"/>
                <a:gd name="T13" fmla="*/ 87 h 284"/>
                <a:gd name="T14" fmla="*/ 0 w 252"/>
                <a:gd name="T15" fmla="*/ 142 h 284"/>
                <a:gd name="T16" fmla="*/ 7 w 252"/>
                <a:gd name="T17" fmla="*/ 198 h 284"/>
                <a:gd name="T18" fmla="*/ 31 w 252"/>
                <a:gd name="T19" fmla="*/ 243 h 284"/>
                <a:gd name="T20" fmla="*/ 71 w 252"/>
                <a:gd name="T21" fmla="*/ 273 h 284"/>
                <a:gd name="T22" fmla="*/ 126 w 252"/>
                <a:gd name="T23" fmla="*/ 284 h 284"/>
                <a:gd name="T24" fmla="*/ 181 w 252"/>
                <a:gd name="T25" fmla="*/ 273 h 284"/>
                <a:gd name="T26" fmla="*/ 221 w 252"/>
                <a:gd name="T27" fmla="*/ 243 h 284"/>
                <a:gd name="T28" fmla="*/ 245 w 252"/>
                <a:gd name="T29" fmla="*/ 198 h 284"/>
                <a:gd name="T30" fmla="*/ 252 w 252"/>
                <a:gd name="T31" fmla="*/ 142 h 284"/>
                <a:gd name="T32" fmla="*/ 245 w 252"/>
                <a:gd name="T33" fmla="*/ 87 h 284"/>
                <a:gd name="T34" fmla="*/ 193 w 252"/>
                <a:gd name="T35" fmla="*/ 142 h 284"/>
                <a:gd name="T36" fmla="*/ 176 w 252"/>
                <a:gd name="T37" fmla="*/ 213 h 284"/>
                <a:gd name="T38" fmla="*/ 126 w 252"/>
                <a:gd name="T39" fmla="*/ 237 h 284"/>
                <a:gd name="T40" fmla="*/ 76 w 252"/>
                <a:gd name="T41" fmla="*/ 213 h 284"/>
                <a:gd name="T42" fmla="*/ 60 w 252"/>
                <a:gd name="T43" fmla="*/ 142 h 284"/>
                <a:gd name="T44" fmla="*/ 76 w 252"/>
                <a:gd name="T45" fmla="*/ 72 h 284"/>
                <a:gd name="T46" fmla="*/ 126 w 252"/>
                <a:gd name="T47" fmla="*/ 48 h 284"/>
                <a:gd name="T48" fmla="*/ 176 w 252"/>
                <a:gd name="T49" fmla="*/ 72 h 284"/>
                <a:gd name="T50" fmla="*/ 193 w 252"/>
                <a:gd name="T51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2" h="284">
                  <a:moveTo>
                    <a:pt x="245" y="87"/>
                  </a:moveTo>
                  <a:cubicBezTo>
                    <a:pt x="240" y="69"/>
                    <a:pt x="232" y="54"/>
                    <a:pt x="221" y="42"/>
                  </a:cubicBezTo>
                  <a:cubicBezTo>
                    <a:pt x="211" y="29"/>
                    <a:pt x="197" y="19"/>
                    <a:pt x="181" y="12"/>
                  </a:cubicBezTo>
                  <a:cubicBezTo>
                    <a:pt x="166" y="4"/>
                    <a:pt x="147" y="0"/>
                    <a:pt x="126" y="0"/>
                  </a:cubicBezTo>
                  <a:cubicBezTo>
                    <a:pt x="105" y="0"/>
                    <a:pt x="86" y="4"/>
                    <a:pt x="71" y="12"/>
                  </a:cubicBezTo>
                  <a:cubicBezTo>
                    <a:pt x="55" y="19"/>
                    <a:pt x="41" y="29"/>
                    <a:pt x="31" y="42"/>
                  </a:cubicBezTo>
                  <a:cubicBezTo>
                    <a:pt x="20" y="54"/>
                    <a:pt x="12" y="69"/>
                    <a:pt x="7" y="87"/>
                  </a:cubicBezTo>
                  <a:cubicBezTo>
                    <a:pt x="2" y="104"/>
                    <a:pt x="0" y="122"/>
                    <a:pt x="0" y="142"/>
                  </a:cubicBezTo>
                  <a:cubicBezTo>
                    <a:pt x="0" y="162"/>
                    <a:pt x="2" y="181"/>
                    <a:pt x="7" y="198"/>
                  </a:cubicBezTo>
                  <a:cubicBezTo>
                    <a:pt x="12" y="215"/>
                    <a:pt x="20" y="230"/>
                    <a:pt x="31" y="243"/>
                  </a:cubicBezTo>
                  <a:cubicBezTo>
                    <a:pt x="41" y="255"/>
                    <a:pt x="55" y="265"/>
                    <a:pt x="71" y="273"/>
                  </a:cubicBezTo>
                  <a:cubicBezTo>
                    <a:pt x="86" y="280"/>
                    <a:pt x="105" y="284"/>
                    <a:pt x="126" y="284"/>
                  </a:cubicBezTo>
                  <a:cubicBezTo>
                    <a:pt x="147" y="284"/>
                    <a:pt x="166" y="280"/>
                    <a:pt x="181" y="273"/>
                  </a:cubicBezTo>
                  <a:cubicBezTo>
                    <a:pt x="197" y="265"/>
                    <a:pt x="211" y="255"/>
                    <a:pt x="221" y="243"/>
                  </a:cubicBezTo>
                  <a:cubicBezTo>
                    <a:pt x="232" y="230"/>
                    <a:pt x="240" y="215"/>
                    <a:pt x="245" y="198"/>
                  </a:cubicBezTo>
                  <a:cubicBezTo>
                    <a:pt x="250" y="181"/>
                    <a:pt x="252" y="162"/>
                    <a:pt x="252" y="142"/>
                  </a:cubicBezTo>
                  <a:cubicBezTo>
                    <a:pt x="252" y="122"/>
                    <a:pt x="250" y="104"/>
                    <a:pt x="245" y="87"/>
                  </a:cubicBezTo>
                  <a:moveTo>
                    <a:pt x="193" y="142"/>
                  </a:moveTo>
                  <a:cubicBezTo>
                    <a:pt x="193" y="172"/>
                    <a:pt x="187" y="196"/>
                    <a:pt x="176" y="213"/>
                  </a:cubicBezTo>
                  <a:cubicBezTo>
                    <a:pt x="165" y="229"/>
                    <a:pt x="149" y="237"/>
                    <a:pt x="126" y="237"/>
                  </a:cubicBezTo>
                  <a:cubicBezTo>
                    <a:pt x="103" y="237"/>
                    <a:pt x="87" y="229"/>
                    <a:pt x="76" y="213"/>
                  </a:cubicBezTo>
                  <a:cubicBezTo>
                    <a:pt x="65" y="196"/>
                    <a:pt x="60" y="172"/>
                    <a:pt x="60" y="142"/>
                  </a:cubicBezTo>
                  <a:cubicBezTo>
                    <a:pt x="60" y="112"/>
                    <a:pt x="65" y="89"/>
                    <a:pt x="76" y="72"/>
                  </a:cubicBezTo>
                  <a:cubicBezTo>
                    <a:pt x="87" y="56"/>
                    <a:pt x="103" y="48"/>
                    <a:pt x="126" y="48"/>
                  </a:cubicBezTo>
                  <a:cubicBezTo>
                    <a:pt x="149" y="48"/>
                    <a:pt x="165" y="56"/>
                    <a:pt x="176" y="72"/>
                  </a:cubicBezTo>
                  <a:cubicBezTo>
                    <a:pt x="187" y="89"/>
                    <a:pt x="193" y="112"/>
                    <a:pt x="193" y="1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6" name="Freeform 55"/>
            <p:cNvSpPr>
              <a:spLocks/>
            </p:cNvSpPr>
            <p:nvPr userDrawn="1"/>
          </p:nvSpPr>
          <p:spPr bwMode="auto">
            <a:xfrm>
              <a:off x="5566" y="1671"/>
              <a:ext cx="507" cy="670"/>
            </a:xfrm>
            <a:custGeom>
              <a:avLst/>
              <a:gdLst>
                <a:gd name="T0" fmla="*/ 199 w 214"/>
                <a:gd name="T1" fmla="*/ 229 h 283"/>
                <a:gd name="T2" fmla="*/ 193 w 214"/>
                <a:gd name="T3" fmla="*/ 226 h 283"/>
                <a:gd name="T4" fmla="*/ 169 w 214"/>
                <a:gd name="T5" fmla="*/ 233 h 283"/>
                <a:gd name="T6" fmla="*/ 140 w 214"/>
                <a:gd name="T7" fmla="*/ 235 h 283"/>
                <a:gd name="T8" fmla="*/ 81 w 214"/>
                <a:gd name="T9" fmla="*/ 213 h 283"/>
                <a:gd name="T10" fmla="*/ 59 w 214"/>
                <a:gd name="T11" fmla="*/ 142 h 283"/>
                <a:gd name="T12" fmla="*/ 79 w 214"/>
                <a:gd name="T13" fmla="*/ 74 h 283"/>
                <a:gd name="T14" fmla="*/ 136 w 214"/>
                <a:gd name="T15" fmla="*/ 49 h 283"/>
                <a:gd name="T16" fmla="*/ 191 w 214"/>
                <a:gd name="T17" fmla="*/ 56 h 283"/>
                <a:gd name="T18" fmla="*/ 197 w 214"/>
                <a:gd name="T19" fmla="*/ 53 h 283"/>
                <a:gd name="T20" fmla="*/ 210 w 214"/>
                <a:gd name="T21" fmla="*/ 18 h 283"/>
                <a:gd name="T22" fmla="*/ 206 w 214"/>
                <a:gd name="T23" fmla="*/ 11 h 283"/>
                <a:gd name="T24" fmla="*/ 172 w 214"/>
                <a:gd name="T25" fmla="*/ 3 h 283"/>
                <a:gd name="T26" fmla="*/ 133 w 214"/>
                <a:gd name="T27" fmla="*/ 0 h 283"/>
                <a:gd name="T28" fmla="*/ 75 w 214"/>
                <a:gd name="T29" fmla="*/ 11 h 283"/>
                <a:gd name="T30" fmla="*/ 34 w 214"/>
                <a:gd name="T31" fmla="*/ 41 h 283"/>
                <a:gd name="T32" fmla="*/ 9 w 214"/>
                <a:gd name="T33" fmla="*/ 86 h 283"/>
                <a:gd name="T34" fmla="*/ 0 w 214"/>
                <a:gd name="T35" fmla="*/ 142 h 283"/>
                <a:gd name="T36" fmla="*/ 35 w 214"/>
                <a:gd name="T37" fmla="*/ 245 h 283"/>
                <a:gd name="T38" fmla="*/ 137 w 214"/>
                <a:gd name="T39" fmla="*/ 283 h 283"/>
                <a:gd name="T40" fmla="*/ 210 w 214"/>
                <a:gd name="T41" fmla="*/ 270 h 283"/>
                <a:gd name="T42" fmla="*/ 212 w 214"/>
                <a:gd name="T43" fmla="*/ 264 h 283"/>
                <a:gd name="T44" fmla="*/ 199 w 214"/>
                <a:gd name="T45" fmla="*/ 22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4" h="283">
                  <a:moveTo>
                    <a:pt x="199" y="229"/>
                  </a:moveTo>
                  <a:cubicBezTo>
                    <a:pt x="198" y="224"/>
                    <a:pt x="193" y="226"/>
                    <a:pt x="193" y="226"/>
                  </a:cubicBezTo>
                  <a:cubicBezTo>
                    <a:pt x="185" y="229"/>
                    <a:pt x="177" y="231"/>
                    <a:pt x="169" y="233"/>
                  </a:cubicBezTo>
                  <a:cubicBezTo>
                    <a:pt x="160" y="234"/>
                    <a:pt x="151" y="235"/>
                    <a:pt x="140" y="235"/>
                  </a:cubicBezTo>
                  <a:cubicBezTo>
                    <a:pt x="115" y="235"/>
                    <a:pt x="95" y="227"/>
                    <a:pt x="81" y="213"/>
                  </a:cubicBezTo>
                  <a:cubicBezTo>
                    <a:pt x="67" y="198"/>
                    <a:pt x="59" y="174"/>
                    <a:pt x="59" y="142"/>
                  </a:cubicBezTo>
                  <a:cubicBezTo>
                    <a:pt x="59" y="113"/>
                    <a:pt x="66" y="91"/>
                    <a:pt x="79" y="74"/>
                  </a:cubicBezTo>
                  <a:cubicBezTo>
                    <a:pt x="91" y="57"/>
                    <a:pt x="111" y="49"/>
                    <a:pt x="136" y="49"/>
                  </a:cubicBezTo>
                  <a:cubicBezTo>
                    <a:pt x="158" y="49"/>
                    <a:pt x="174" y="51"/>
                    <a:pt x="191" y="56"/>
                  </a:cubicBezTo>
                  <a:cubicBezTo>
                    <a:pt x="191" y="56"/>
                    <a:pt x="195" y="58"/>
                    <a:pt x="197" y="53"/>
                  </a:cubicBezTo>
                  <a:cubicBezTo>
                    <a:pt x="201" y="40"/>
                    <a:pt x="205" y="31"/>
                    <a:pt x="210" y="18"/>
                  </a:cubicBezTo>
                  <a:cubicBezTo>
                    <a:pt x="211" y="14"/>
                    <a:pt x="208" y="12"/>
                    <a:pt x="206" y="11"/>
                  </a:cubicBezTo>
                  <a:cubicBezTo>
                    <a:pt x="200" y="9"/>
                    <a:pt x="184" y="5"/>
                    <a:pt x="172" y="3"/>
                  </a:cubicBezTo>
                  <a:cubicBezTo>
                    <a:pt x="161" y="1"/>
                    <a:pt x="148" y="0"/>
                    <a:pt x="133" y="0"/>
                  </a:cubicBezTo>
                  <a:cubicBezTo>
                    <a:pt x="111" y="0"/>
                    <a:pt x="92" y="4"/>
                    <a:pt x="75" y="11"/>
                  </a:cubicBezTo>
                  <a:cubicBezTo>
                    <a:pt x="59" y="19"/>
                    <a:pt x="45" y="29"/>
                    <a:pt x="34" y="41"/>
                  </a:cubicBezTo>
                  <a:cubicBezTo>
                    <a:pt x="23" y="54"/>
                    <a:pt x="14" y="69"/>
                    <a:pt x="9" y="86"/>
                  </a:cubicBezTo>
                  <a:cubicBezTo>
                    <a:pt x="3" y="103"/>
                    <a:pt x="0" y="122"/>
                    <a:pt x="0" y="142"/>
                  </a:cubicBezTo>
                  <a:cubicBezTo>
                    <a:pt x="0" y="185"/>
                    <a:pt x="12" y="220"/>
                    <a:pt x="35" y="245"/>
                  </a:cubicBezTo>
                  <a:cubicBezTo>
                    <a:pt x="58" y="270"/>
                    <a:pt x="92" y="283"/>
                    <a:pt x="137" y="283"/>
                  </a:cubicBezTo>
                  <a:cubicBezTo>
                    <a:pt x="163" y="283"/>
                    <a:pt x="190" y="278"/>
                    <a:pt x="210" y="270"/>
                  </a:cubicBezTo>
                  <a:cubicBezTo>
                    <a:pt x="210" y="270"/>
                    <a:pt x="214" y="268"/>
                    <a:pt x="212" y="264"/>
                  </a:cubicBezTo>
                  <a:lnTo>
                    <a:pt x="199" y="2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7" name="Freeform 56"/>
            <p:cNvSpPr>
              <a:spLocks noEditPoints="1"/>
            </p:cNvSpPr>
            <p:nvPr userDrawn="1"/>
          </p:nvSpPr>
          <p:spPr bwMode="auto">
            <a:xfrm>
              <a:off x="6108" y="1671"/>
              <a:ext cx="582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2793" y="1671"/>
              <a:ext cx="581" cy="672"/>
            </a:xfrm>
            <a:custGeom>
              <a:avLst/>
              <a:gdLst>
                <a:gd name="T0" fmla="*/ 235 w 246"/>
                <a:gd name="T1" fmla="*/ 77 h 284"/>
                <a:gd name="T2" fmla="*/ 213 w 246"/>
                <a:gd name="T3" fmla="*/ 36 h 284"/>
                <a:gd name="T4" fmla="*/ 179 w 246"/>
                <a:gd name="T5" fmla="*/ 11 h 284"/>
                <a:gd name="T6" fmla="*/ 129 w 246"/>
                <a:gd name="T7" fmla="*/ 0 h 284"/>
                <a:gd name="T8" fmla="*/ 71 w 246"/>
                <a:gd name="T9" fmla="*/ 12 h 284"/>
                <a:gd name="T10" fmla="*/ 31 w 246"/>
                <a:gd name="T11" fmla="*/ 42 h 284"/>
                <a:gd name="T12" fmla="*/ 7 w 246"/>
                <a:gd name="T13" fmla="*/ 88 h 284"/>
                <a:gd name="T14" fmla="*/ 0 w 246"/>
                <a:gd name="T15" fmla="*/ 144 h 284"/>
                <a:gd name="T16" fmla="*/ 8 w 246"/>
                <a:gd name="T17" fmla="*/ 200 h 284"/>
                <a:gd name="T18" fmla="*/ 33 w 246"/>
                <a:gd name="T19" fmla="*/ 244 h 284"/>
                <a:gd name="T20" fmla="*/ 77 w 246"/>
                <a:gd name="T21" fmla="*/ 273 h 284"/>
                <a:gd name="T22" fmla="*/ 141 w 246"/>
                <a:gd name="T23" fmla="*/ 284 h 284"/>
                <a:gd name="T24" fmla="*/ 229 w 246"/>
                <a:gd name="T25" fmla="*/ 266 h 284"/>
                <a:gd name="T26" fmla="*/ 230 w 246"/>
                <a:gd name="T27" fmla="*/ 258 h 284"/>
                <a:gd name="T28" fmla="*/ 219 w 246"/>
                <a:gd name="T29" fmla="*/ 226 h 284"/>
                <a:gd name="T30" fmla="*/ 212 w 246"/>
                <a:gd name="T31" fmla="*/ 223 h 284"/>
                <a:gd name="T32" fmla="*/ 140 w 246"/>
                <a:gd name="T33" fmla="*/ 236 h 284"/>
                <a:gd name="T34" fmla="*/ 80 w 246"/>
                <a:gd name="T35" fmla="*/ 215 h 284"/>
                <a:gd name="T36" fmla="*/ 60 w 246"/>
                <a:gd name="T37" fmla="*/ 157 h 284"/>
                <a:gd name="T38" fmla="*/ 235 w 246"/>
                <a:gd name="T39" fmla="*/ 157 h 284"/>
                <a:gd name="T40" fmla="*/ 240 w 246"/>
                <a:gd name="T41" fmla="*/ 152 h 284"/>
                <a:gd name="T42" fmla="*/ 235 w 246"/>
                <a:gd name="T43" fmla="*/ 77 h 284"/>
                <a:gd name="T44" fmla="*/ 61 w 246"/>
                <a:gd name="T45" fmla="*/ 113 h 284"/>
                <a:gd name="T46" fmla="*/ 75 w 246"/>
                <a:gd name="T47" fmla="*/ 72 h 284"/>
                <a:gd name="T48" fmla="*/ 125 w 246"/>
                <a:gd name="T49" fmla="*/ 47 h 284"/>
                <a:gd name="T50" fmla="*/ 174 w 246"/>
                <a:gd name="T51" fmla="*/ 72 h 284"/>
                <a:gd name="T52" fmla="*/ 186 w 246"/>
                <a:gd name="T53" fmla="*/ 113 h 284"/>
                <a:gd name="T54" fmla="*/ 61 w 246"/>
                <a:gd name="T55" fmla="*/ 11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284">
                  <a:moveTo>
                    <a:pt x="235" y="77"/>
                  </a:moveTo>
                  <a:cubicBezTo>
                    <a:pt x="231" y="60"/>
                    <a:pt x="220" y="44"/>
                    <a:pt x="213" y="36"/>
                  </a:cubicBezTo>
                  <a:cubicBezTo>
                    <a:pt x="201" y="24"/>
                    <a:pt x="190" y="15"/>
                    <a:pt x="179" y="11"/>
                  </a:cubicBezTo>
                  <a:cubicBezTo>
                    <a:pt x="165" y="4"/>
                    <a:pt x="148" y="0"/>
                    <a:pt x="129" y="0"/>
                  </a:cubicBezTo>
                  <a:cubicBezTo>
                    <a:pt x="107" y="0"/>
                    <a:pt x="87" y="4"/>
                    <a:pt x="71" y="12"/>
                  </a:cubicBezTo>
                  <a:cubicBezTo>
                    <a:pt x="55" y="19"/>
                    <a:pt x="42" y="30"/>
                    <a:pt x="31" y="42"/>
                  </a:cubicBezTo>
                  <a:cubicBezTo>
                    <a:pt x="20" y="55"/>
                    <a:pt x="12" y="71"/>
                    <a:pt x="7" y="88"/>
                  </a:cubicBezTo>
                  <a:cubicBezTo>
                    <a:pt x="2" y="105"/>
                    <a:pt x="0" y="124"/>
                    <a:pt x="0" y="144"/>
                  </a:cubicBezTo>
                  <a:cubicBezTo>
                    <a:pt x="0" y="164"/>
                    <a:pt x="2" y="183"/>
                    <a:pt x="8" y="200"/>
                  </a:cubicBezTo>
                  <a:cubicBezTo>
                    <a:pt x="13" y="217"/>
                    <a:pt x="21" y="232"/>
                    <a:pt x="33" y="244"/>
                  </a:cubicBezTo>
                  <a:cubicBezTo>
                    <a:pt x="44" y="257"/>
                    <a:pt x="59" y="266"/>
                    <a:pt x="77" y="273"/>
                  </a:cubicBezTo>
                  <a:cubicBezTo>
                    <a:pt x="95" y="280"/>
                    <a:pt x="116" y="284"/>
                    <a:pt x="141" y="284"/>
                  </a:cubicBezTo>
                  <a:cubicBezTo>
                    <a:pt x="191" y="283"/>
                    <a:pt x="218" y="272"/>
                    <a:pt x="229" y="266"/>
                  </a:cubicBezTo>
                  <a:cubicBezTo>
                    <a:pt x="231" y="265"/>
                    <a:pt x="232" y="263"/>
                    <a:pt x="230" y="258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7" y="221"/>
                    <a:pt x="212" y="223"/>
                    <a:pt x="212" y="223"/>
                  </a:cubicBezTo>
                  <a:cubicBezTo>
                    <a:pt x="200" y="227"/>
                    <a:pt x="182" y="236"/>
                    <a:pt x="140" y="236"/>
                  </a:cubicBezTo>
                  <a:cubicBezTo>
                    <a:pt x="113" y="235"/>
                    <a:pt x="93" y="227"/>
                    <a:pt x="80" y="215"/>
                  </a:cubicBezTo>
                  <a:cubicBezTo>
                    <a:pt x="67" y="202"/>
                    <a:pt x="61" y="183"/>
                    <a:pt x="60" y="157"/>
                  </a:cubicBezTo>
                  <a:cubicBezTo>
                    <a:pt x="235" y="157"/>
                    <a:pt x="235" y="157"/>
                    <a:pt x="235" y="157"/>
                  </a:cubicBezTo>
                  <a:cubicBezTo>
                    <a:pt x="235" y="157"/>
                    <a:pt x="240" y="157"/>
                    <a:pt x="240" y="152"/>
                  </a:cubicBezTo>
                  <a:cubicBezTo>
                    <a:pt x="240" y="150"/>
                    <a:pt x="246" y="116"/>
                    <a:pt x="235" y="77"/>
                  </a:cubicBezTo>
                  <a:close/>
                  <a:moveTo>
                    <a:pt x="61" y="113"/>
                  </a:moveTo>
                  <a:cubicBezTo>
                    <a:pt x="63" y="97"/>
                    <a:pt x="68" y="83"/>
                    <a:pt x="75" y="72"/>
                  </a:cubicBezTo>
                  <a:cubicBezTo>
                    <a:pt x="86" y="56"/>
                    <a:pt x="102" y="47"/>
                    <a:pt x="125" y="47"/>
                  </a:cubicBezTo>
                  <a:cubicBezTo>
                    <a:pt x="148" y="47"/>
                    <a:pt x="163" y="56"/>
                    <a:pt x="174" y="72"/>
                  </a:cubicBezTo>
                  <a:cubicBezTo>
                    <a:pt x="181" y="83"/>
                    <a:pt x="184" y="97"/>
                    <a:pt x="186" y="113"/>
                  </a:cubicBezTo>
                  <a:lnTo>
                    <a:pt x="61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59" name="Freeform 58"/>
            <p:cNvSpPr>
              <a:spLocks noEditPoints="1"/>
            </p:cNvSpPr>
            <p:nvPr userDrawn="1"/>
          </p:nvSpPr>
          <p:spPr bwMode="auto">
            <a:xfrm>
              <a:off x="1870" y="1671"/>
              <a:ext cx="537" cy="672"/>
            </a:xfrm>
            <a:custGeom>
              <a:avLst/>
              <a:gdLst>
                <a:gd name="T0" fmla="*/ 142 w 227"/>
                <a:gd name="T1" fmla="*/ 105 h 284"/>
                <a:gd name="T2" fmla="*/ 115 w 227"/>
                <a:gd name="T3" fmla="*/ 104 h 284"/>
                <a:gd name="T4" fmla="*/ 72 w 227"/>
                <a:gd name="T5" fmla="*/ 110 h 284"/>
                <a:gd name="T6" fmla="*/ 35 w 227"/>
                <a:gd name="T7" fmla="*/ 127 h 284"/>
                <a:gd name="T8" fmla="*/ 10 w 227"/>
                <a:gd name="T9" fmla="*/ 156 h 284"/>
                <a:gd name="T10" fmla="*/ 0 w 227"/>
                <a:gd name="T11" fmla="*/ 196 h 284"/>
                <a:gd name="T12" fmla="*/ 8 w 227"/>
                <a:gd name="T13" fmla="*/ 236 h 284"/>
                <a:gd name="T14" fmla="*/ 31 w 227"/>
                <a:gd name="T15" fmla="*/ 263 h 284"/>
                <a:gd name="T16" fmla="*/ 67 w 227"/>
                <a:gd name="T17" fmla="*/ 279 h 284"/>
                <a:gd name="T18" fmla="*/ 113 w 227"/>
                <a:gd name="T19" fmla="*/ 284 h 284"/>
                <a:gd name="T20" fmla="*/ 166 w 227"/>
                <a:gd name="T21" fmla="*/ 279 h 284"/>
                <a:gd name="T22" fmla="*/ 210 w 227"/>
                <a:gd name="T23" fmla="*/ 271 h 284"/>
                <a:gd name="T24" fmla="*/ 223 w 227"/>
                <a:gd name="T25" fmla="*/ 267 h 284"/>
                <a:gd name="T26" fmla="*/ 227 w 227"/>
                <a:gd name="T27" fmla="*/ 262 h 284"/>
                <a:gd name="T28" fmla="*/ 227 w 227"/>
                <a:gd name="T29" fmla="*/ 102 h 284"/>
                <a:gd name="T30" fmla="*/ 199 w 227"/>
                <a:gd name="T31" fmla="*/ 24 h 284"/>
                <a:gd name="T32" fmla="*/ 118 w 227"/>
                <a:gd name="T33" fmla="*/ 0 h 284"/>
                <a:gd name="T34" fmla="*/ 72 w 227"/>
                <a:gd name="T35" fmla="*/ 4 h 284"/>
                <a:gd name="T36" fmla="*/ 18 w 227"/>
                <a:gd name="T37" fmla="*/ 24 h 284"/>
                <a:gd name="T38" fmla="*/ 16 w 227"/>
                <a:gd name="T39" fmla="*/ 31 h 284"/>
                <a:gd name="T40" fmla="*/ 28 w 227"/>
                <a:gd name="T41" fmla="*/ 64 h 284"/>
                <a:gd name="T42" fmla="*/ 34 w 227"/>
                <a:gd name="T43" fmla="*/ 67 h 284"/>
                <a:gd name="T44" fmla="*/ 37 w 227"/>
                <a:gd name="T45" fmla="*/ 66 h 284"/>
                <a:gd name="T46" fmla="*/ 113 w 227"/>
                <a:gd name="T47" fmla="*/ 48 h 284"/>
                <a:gd name="T48" fmla="*/ 157 w 227"/>
                <a:gd name="T49" fmla="*/ 59 h 284"/>
                <a:gd name="T50" fmla="*/ 171 w 227"/>
                <a:gd name="T51" fmla="*/ 101 h 284"/>
                <a:gd name="T52" fmla="*/ 171 w 227"/>
                <a:gd name="T53" fmla="*/ 109 h 284"/>
                <a:gd name="T54" fmla="*/ 142 w 227"/>
                <a:gd name="T55" fmla="*/ 105 h 284"/>
                <a:gd name="T56" fmla="*/ 72 w 227"/>
                <a:gd name="T57" fmla="*/ 228 h 284"/>
                <a:gd name="T58" fmla="*/ 62 w 227"/>
                <a:gd name="T59" fmla="*/ 218 h 284"/>
                <a:gd name="T60" fmla="*/ 57 w 227"/>
                <a:gd name="T61" fmla="*/ 195 h 284"/>
                <a:gd name="T62" fmla="*/ 73 w 227"/>
                <a:gd name="T63" fmla="*/ 161 h 284"/>
                <a:gd name="T64" fmla="*/ 123 w 227"/>
                <a:gd name="T65" fmla="*/ 148 h 284"/>
                <a:gd name="T66" fmla="*/ 171 w 227"/>
                <a:gd name="T67" fmla="*/ 152 h 284"/>
                <a:gd name="T68" fmla="*/ 171 w 227"/>
                <a:gd name="T69" fmla="*/ 232 h 284"/>
                <a:gd name="T70" fmla="*/ 171 w 227"/>
                <a:gd name="T71" fmla="*/ 232 h 284"/>
                <a:gd name="T72" fmla="*/ 124 w 227"/>
                <a:gd name="T73" fmla="*/ 238 h 284"/>
                <a:gd name="T74" fmla="*/ 72 w 227"/>
                <a:gd name="T75" fmla="*/ 22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7" h="284">
                  <a:moveTo>
                    <a:pt x="142" y="105"/>
                  </a:moveTo>
                  <a:cubicBezTo>
                    <a:pt x="135" y="105"/>
                    <a:pt x="126" y="104"/>
                    <a:pt x="115" y="104"/>
                  </a:cubicBezTo>
                  <a:cubicBezTo>
                    <a:pt x="100" y="104"/>
                    <a:pt x="85" y="106"/>
                    <a:pt x="72" y="110"/>
                  </a:cubicBezTo>
                  <a:cubicBezTo>
                    <a:pt x="58" y="114"/>
                    <a:pt x="46" y="119"/>
                    <a:pt x="35" y="127"/>
                  </a:cubicBezTo>
                  <a:cubicBezTo>
                    <a:pt x="24" y="134"/>
                    <a:pt x="16" y="144"/>
                    <a:pt x="10" y="156"/>
                  </a:cubicBezTo>
                  <a:cubicBezTo>
                    <a:pt x="4" y="167"/>
                    <a:pt x="0" y="181"/>
                    <a:pt x="0" y="196"/>
                  </a:cubicBezTo>
                  <a:cubicBezTo>
                    <a:pt x="0" y="212"/>
                    <a:pt x="3" y="225"/>
                    <a:pt x="8" y="236"/>
                  </a:cubicBezTo>
                  <a:cubicBezTo>
                    <a:pt x="14" y="247"/>
                    <a:pt x="21" y="256"/>
                    <a:pt x="31" y="263"/>
                  </a:cubicBezTo>
                  <a:cubicBezTo>
                    <a:pt x="41" y="270"/>
                    <a:pt x="53" y="276"/>
                    <a:pt x="67" y="279"/>
                  </a:cubicBezTo>
                  <a:cubicBezTo>
                    <a:pt x="81" y="282"/>
                    <a:pt x="96" y="284"/>
                    <a:pt x="113" y="284"/>
                  </a:cubicBezTo>
                  <a:cubicBezTo>
                    <a:pt x="131" y="284"/>
                    <a:pt x="149" y="282"/>
                    <a:pt x="166" y="279"/>
                  </a:cubicBezTo>
                  <a:cubicBezTo>
                    <a:pt x="184" y="276"/>
                    <a:pt x="205" y="272"/>
                    <a:pt x="210" y="271"/>
                  </a:cubicBezTo>
                  <a:cubicBezTo>
                    <a:pt x="216" y="269"/>
                    <a:pt x="223" y="267"/>
                    <a:pt x="223" y="267"/>
                  </a:cubicBezTo>
                  <a:cubicBezTo>
                    <a:pt x="227" y="266"/>
                    <a:pt x="227" y="262"/>
                    <a:pt x="227" y="262"/>
                  </a:cubicBezTo>
                  <a:cubicBezTo>
                    <a:pt x="227" y="102"/>
                    <a:pt x="227" y="102"/>
                    <a:pt x="227" y="102"/>
                  </a:cubicBezTo>
                  <a:cubicBezTo>
                    <a:pt x="227" y="67"/>
                    <a:pt x="217" y="40"/>
                    <a:pt x="199" y="24"/>
                  </a:cubicBezTo>
                  <a:cubicBezTo>
                    <a:pt x="180" y="8"/>
                    <a:pt x="153" y="0"/>
                    <a:pt x="118" y="0"/>
                  </a:cubicBezTo>
                  <a:cubicBezTo>
                    <a:pt x="105" y="0"/>
                    <a:pt x="84" y="2"/>
                    <a:pt x="72" y="4"/>
                  </a:cubicBezTo>
                  <a:cubicBezTo>
                    <a:pt x="72" y="4"/>
                    <a:pt x="33" y="12"/>
                    <a:pt x="18" y="24"/>
                  </a:cubicBezTo>
                  <a:cubicBezTo>
                    <a:pt x="18" y="24"/>
                    <a:pt x="14" y="26"/>
                    <a:pt x="16" y="31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9"/>
                    <a:pt x="34" y="67"/>
                    <a:pt x="34" y="67"/>
                  </a:cubicBezTo>
                  <a:cubicBezTo>
                    <a:pt x="34" y="67"/>
                    <a:pt x="35" y="67"/>
                    <a:pt x="37" y="66"/>
                  </a:cubicBezTo>
                  <a:cubicBezTo>
                    <a:pt x="71" y="48"/>
                    <a:pt x="113" y="48"/>
                    <a:pt x="113" y="48"/>
                  </a:cubicBezTo>
                  <a:cubicBezTo>
                    <a:pt x="132" y="48"/>
                    <a:pt x="147" y="52"/>
                    <a:pt x="157" y="59"/>
                  </a:cubicBezTo>
                  <a:cubicBezTo>
                    <a:pt x="166" y="67"/>
                    <a:pt x="171" y="78"/>
                    <a:pt x="171" y="101"/>
                  </a:cubicBezTo>
                  <a:cubicBezTo>
                    <a:pt x="171" y="109"/>
                    <a:pt x="171" y="109"/>
                    <a:pt x="171" y="109"/>
                  </a:cubicBezTo>
                  <a:cubicBezTo>
                    <a:pt x="156" y="106"/>
                    <a:pt x="142" y="105"/>
                    <a:pt x="142" y="105"/>
                  </a:cubicBezTo>
                  <a:close/>
                  <a:moveTo>
                    <a:pt x="72" y="228"/>
                  </a:moveTo>
                  <a:cubicBezTo>
                    <a:pt x="66" y="223"/>
                    <a:pt x="65" y="221"/>
                    <a:pt x="62" y="218"/>
                  </a:cubicBezTo>
                  <a:cubicBezTo>
                    <a:pt x="59" y="212"/>
                    <a:pt x="57" y="205"/>
                    <a:pt x="57" y="195"/>
                  </a:cubicBezTo>
                  <a:cubicBezTo>
                    <a:pt x="57" y="180"/>
                    <a:pt x="62" y="169"/>
                    <a:pt x="73" y="161"/>
                  </a:cubicBezTo>
                  <a:cubicBezTo>
                    <a:pt x="73" y="161"/>
                    <a:pt x="88" y="148"/>
                    <a:pt x="123" y="148"/>
                  </a:cubicBezTo>
                  <a:cubicBezTo>
                    <a:pt x="149" y="149"/>
                    <a:pt x="171" y="152"/>
                    <a:pt x="171" y="15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71" y="232"/>
                    <a:pt x="171" y="232"/>
                  </a:cubicBezTo>
                  <a:cubicBezTo>
                    <a:pt x="171" y="232"/>
                    <a:pt x="149" y="237"/>
                    <a:pt x="124" y="238"/>
                  </a:cubicBezTo>
                  <a:cubicBezTo>
                    <a:pt x="88" y="240"/>
                    <a:pt x="72" y="228"/>
                    <a:pt x="7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0" name="Freeform 59"/>
            <p:cNvSpPr>
              <a:spLocks/>
            </p:cNvSpPr>
            <p:nvPr userDrawn="1"/>
          </p:nvSpPr>
          <p:spPr bwMode="auto">
            <a:xfrm>
              <a:off x="5162" y="1676"/>
              <a:ext cx="386" cy="653"/>
            </a:xfrm>
            <a:custGeom>
              <a:avLst/>
              <a:gdLst>
                <a:gd name="T0" fmla="*/ 162 w 163"/>
                <a:gd name="T1" fmla="*/ 13 h 276"/>
                <a:gd name="T2" fmla="*/ 159 w 163"/>
                <a:gd name="T3" fmla="*/ 7 h 276"/>
                <a:gd name="T4" fmla="*/ 130 w 163"/>
                <a:gd name="T5" fmla="*/ 2 h 276"/>
                <a:gd name="T6" fmla="*/ 85 w 163"/>
                <a:gd name="T7" fmla="*/ 9 h 276"/>
                <a:gd name="T8" fmla="*/ 55 w 163"/>
                <a:gd name="T9" fmla="*/ 31 h 276"/>
                <a:gd name="T10" fmla="*/ 55 w 163"/>
                <a:gd name="T11" fmla="*/ 9 h 276"/>
                <a:gd name="T12" fmla="*/ 50 w 163"/>
                <a:gd name="T13" fmla="*/ 4 h 276"/>
                <a:gd name="T14" fmla="*/ 5 w 163"/>
                <a:gd name="T15" fmla="*/ 4 h 276"/>
                <a:gd name="T16" fmla="*/ 0 w 163"/>
                <a:gd name="T17" fmla="*/ 9 h 276"/>
                <a:gd name="T18" fmla="*/ 0 w 163"/>
                <a:gd name="T19" fmla="*/ 270 h 276"/>
                <a:gd name="T20" fmla="*/ 6 w 163"/>
                <a:gd name="T21" fmla="*/ 276 h 276"/>
                <a:gd name="T22" fmla="*/ 52 w 163"/>
                <a:gd name="T23" fmla="*/ 276 h 276"/>
                <a:gd name="T24" fmla="*/ 57 w 163"/>
                <a:gd name="T25" fmla="*/ 270 h 276"/>
                <a:gd name="T26" fmla="*/ 57 w 163"/>
                <a:gd name="T27" fmla="*/ 140 h 276"/>
                <a:gd name="T28" fmla="*/ 63 w 163"/>
                <a:gd name="T29" fmla="*/ 94 h 276"/>
                <a:gd name="T30" fmla="*/ 78 w 163"/>
                <a:gd name="T31" fmla="*/ 68 h 276"/>
                <a:gd name="T32" fmla="*/ 100 w 163"/>
                <a:gd name="T33" fmla="*/ 55 h 276"/>
                <a:gd name="T34" fmla="*/ 123 w 163"/>
                <a:gd name="T35" fmla="*/ 52 h 276"/>
                <a:gd name="T36" fmla="*/ 142 w 163"/>
                <a:gd name="T37" fmla="*/ 54 h 276"/>
                <a:gd name="T38" fmla="*/ 149 w 163"/>
                <a:gd name="T39" fmla="*/ 50 h 276"/>
                <a:gd name="T40" fmla="*/ 162 w 163"/>
                <a:gd name="T41" fmla="*/ 13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276">
                  <a:moveTo>
                    <a:pt x="162" y="13"/>
                  </a:moveTo>
                  <a:cubicBezTo>
                    <a:pt x="163" y="9"/>
                    <a:pt x="161" y="7"/>
                    <a:pt x="159" y="7"/>
                  </a:cubicBezTo>
                  <a:cubicBezTo>
                    <a:pt x="156" y="5"/>
                    <a:pt x="142" y="2"/>
                    <a:pt x="130" y="2"/>
                  </a:cubicBezTo>
                  <a:cubicBezTo>
                    <a:pt x="108" y="0"/>
                    <a:pt x="96" y="4"/>
                    <a:pt x="85" y="9"/>
                  </a:cubicBezTo>
                  <a:cubicBezTo>
                    <a:pt x="74" y="14"/>
                    <a:pt x="62" y="22"/>
                    <a:pt x="55" y="31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6"/>
                    <a:pt x="53" y="4"/>
                    <a:pt x="5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0" y="6"/>
                    <a:pt x="0" y="9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3"/>
                    <a:pt x="3" y="276"/>
                    <a:pt x="6" y="276"/>
                  </a:cubicBezTo>
                  <a:cubicBezTo>
                    <a:pt x="52" y="276"/>
                    <a:pt x="52" y="276"/>
                    <a:pt x="52" y="276"/>
                  </a:cubicBezTo>
                  <a:cubicBezTo>
                    <a:pt x="55" y="276"/>
                    <a:pt x="57" y="273"/>
                    <a:pt x="57" y="27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23"/>
                    <a:pt x="59" y="105"/>
                    <a:pt x="63" y="94"/>
                  </a:cubicBezTo>
                  <a:cubicBezTo>
                    <a:pt x="67" y="83"/>
                    <a:pt x="72" y="75"/>
                    <a:pt x="78" y="68"/>
                  </a:cubicBezTo>
                  <a:cubicBezTo>
                    <a:pt x="85" y="62"/>
                    <a:pt x="92" y="58"/>
                    <a:pt x="100" y="55"/>
                  </a:cubicBezTo>
                  <a:cubicBezTo>
                    <a:pt x="108" y="53"/>
                    <a:pt x="117" y="52"/>
                    <a:pt x="123" y="52"/>
                  </a:cubicBezTo>
                  <a:cubicBezTo>
                    <a:pt x="132" y="52"/>
                    <a:pt x="142" y="54"/>
                    <a:pt x="142" y="54"/>
                  </a:cubicBezTo>
                  <a:cubicBezTo>
                    <a:pt x="146" y="55"/>
                    <a:pt x="148" y="53"/>
                    <a:pt x="149" y="50"/>
                  </a:cubicBezTo>
                  <a:cubicBezTo>
                    <a:pt x="152" y="42"/>
                    <a:pt x="160" y="18"/>
                    <a:pt x="162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3807" y="1406"/>
              <a:ext cx="728" cy="1219"/>
            </a:xfrm>
            <a:custGeom>
              <a:avLst/>
              <a:gdLst>
                <a:gd name="T0" fmla="*/ 303 w 308"/>
                <a:gd name="T1" fmla="*/ 6 h 515"/>
                <a:gd name="T2" fmla="*/ 286 w 308"/>
                <a:gd name="T3" fmla="*/ 2 h 515"/>
                <a:gd name="T4" fmla="*/ 262 w 308"/>
                <a:gd name="T5" fmla="*/ 0 h 515"/>
                <a:gd name="T6" fmla="*/ 188 w 308"/>
                <a:gd name="T7" fmla="*/ 27 h 515"/>
                <a:gd name="T8" fmla="*/ 153 w 308"/>
                <a:gd name="T9" fmla="*/ 106 h 515"/>
                <a:gd name="T10" fmla="*/ 151 w 308"/>
                <a:gd name="T11" fmla="*/ 118 h 515"/>
                <a:gd name="T12" fmla="*/ 111 w 308"/>
                <a:gd name="T13" fmla="*/ 118 h 515"/>
                <a:gd name="T14" fmla="*/ 105 w 308"/>
                <a:gd name="T15" fmla="*/ 123 h 515"/>
                <a:gd name="T16" fmla="*/ 99 w 308"/>
                <a:gd name="T17" fmla="*/ 159 h 515"/>
                <a:gd name="T18" fmla="*/ 104 w 308"/>
                <a:gd name="T19" fmla="*/ 165 h 515"/>
                <a:gd name="T20" fmla="*/ 143 w 308"/>
                <a:gd name="T21" fmla="*/ 165 h 515"/>
                <a:gd name="T22" fmla="*/ 104 w 308"/>
                <a:gd name="T23" fmla="*/ 384 h 515"/>
                <a:gd name="T24" fmla="*/ 93 w 308"/>
                <a:gd name="T25" fmla="*/ 427 h 515"/>
                <a:gd name="T26" fmla="*/ 81 w 308"/>
                <a:gd name="T27" fmla="*/ 452 h 515"/>
                <a:gd name="T28" fmla="*/ 65 w 308"/>
                <a:gd name="T29" fmla="*/ 464 h 515"/>
                <a:gd name="T30" fmla="*/ 44 w 308"/>
                <a:gd name="T31" fmla="*/ 467 h 515"/>
                <a:gd name="T32" fmla="*/ 30 w 308"/>
                <a:gd name="T33" fmla="*/ 466 h 515"/>
                <a:gd name="T34" fmla="*/ 21 w 308"/>
                <a:gd name="T35" fmla="*/ 463 h 515"/>
                <a:gd name="T36" fmla="*/ 15 w 308"/>
                <a:gd name="T37" fmla="*/ 466 h 515"/>
                <a:gd name="T38" fmla="*/ 2 w 308"/>
                <a:gd name="T39" fmla="*/ 501 h 515"/>
                <a:gd name="T40" fmla="*/ 4 w 308"/>
                <a:gd name="T41" fmla="*/ 508 h 515"/>
                <a:gd name="T42" fmla="*/ 20 w 308"/>
                <a:gd name="T43" fmla="*/ 513 h 515"/>
                <a:gd name="T44" fmla="*/ 46 w 308"/>
                <a:gd name="T45" fmla="*/ 515 h 515"/>
                <a:gd name="T46" fmla="*/ 89 w 308"/>
                <a:gd name="T47" fmla="*/ 509 h 515"/>
                <a:gd name="T48" fmla="*/ 121 w 308"/>
                <a:gd name="T49" fmla="*/ 486 h 515"/>
                <a:gd name="T50" fmla="*/ 144 w 308"/>
                <a:gd name="T51" fmla="*/ 447 h 515"/>
                <a:gd name="T52" fmla="*/ 159 w 308"/>
                <a:gd name="T53" fmla="*/ 388 h 515"/>
                <a:gd name="T54" fmla="*/ 199 w 308"/>
                <a:gd name="T55" fmla="*/ 165 h 515"/>
                <a:gd name="T56" fmla="*/ 257 w 308"/>
                <a:gd name="T57" fmla="*/ 165 h 515"/>
                <a:gd name="T58" fmla="*/ 262 w 308"/>
                <a:gd name="T59" fmla="*/ 160 h 515"/>
                <a:gd name="T60" fmla="*/ 269 w 308"/>
                <a:gd name="T61" fmla="*/ 123 h 515"/>
                <a:gd name="T62" fmla="*/ 263 w 308"/>
                <a:gd name="T63" fmla="*/ 118 h 515"/>
                <a:gd name="T64" fmla="*/ 207 w 308"/>
                <a:gd name="T65" fmla="*/ 118 h 515"/>
                <a:gd name="T66" fmla="*/ 217 w 308"/>
                <a:gd name="T67" fmla="*/ 78 h 515"/>
                <a:gd name="T68" fmla="*/ 229 w 308"/>
                <a:gd name="T69" fmla="*/ 60 h 515"/>
                <a:gd name="T70" fmla="*/ 243 w 308"/>
                <a:gd name="T71" fmla="*/ 51 h 515"/>
                <a:gd name="T72" fmla="*/ 262 w 308"/>
                <a:gd name="T73" fmla="*/ 48 h 515"/>
                <a:gd name="T74" fmla="*/ 277 w 308"/>
                <a:gd name="T75" fmla="*/ 49 h 515"/>
                <a:gd name="T76" fmla="*/ 286 w 308"/>
                <a:gd name="T77" fmla="*/ 51 h 515"/>
                <a:gd name="T78" fmla="*/ 293 w 308"/>
                <a:gd name="T79" fmla="*/ 49 h 515"/>
                <a:gd name="T80" fmla="*/ 307 w 308"/>
                <a:gd name="T81" fmla="*/ 12 h 515"/>
                <a:gd name="T82" fmla="*/ 303 w 308"/>
                <a:gd name="T83" fmla="*/ 6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515">
                  <a:moveTo>
                    <a:pt x="303" y="6"/>
                  </a:moveTo>
                  <a:cubicBezTo>
                    <a:pt x="298" y="4"/>
                    <a:pt x="293" y="3"/>
                    <a:pt x="286" y="2"/>
                  </a:cubicBezTo>
                  <a:cubicBezTo>
                    <a:pt x="279" y="1"/>
                    <a:pt x="271" y="0"/>
                    <a:pt x="262" y="0"/>
                  </a:cubicBezTo>
                  <a:cubicBezTo>
                    <a:pt x="231" y="0"/>
                    <a:pt x="206" y="9"/>
                    <a:pt x="188" y="27"/>
                  </a:cubicBezTo>
                  <a:cubicBezTo>
                    <a:pt x="171" y="44"/>
                    <a:pt x="159" y="71"/>
                    <a:pt x="153" y="106"/>
                  </a:cubicBezTo>
                  <a:cubicBezTo>
                    <a:pt x="151" y="118"/>
                    <a:pt x="151" y="118"/>
                    <a:pt x="151" y="118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8"/>
                    <a:pt x="106" y="118"/>
                    <a:pt x="105" y="123"/>
                  </a:cubicBezTo>
                  <a:cubicBezTo>
                    <a:pt x="99" y="159"/>
                    <a:pt x="99" y="159"/>
                    <a:pt x="99" y="159"/>
                  </a:cubicBezTo>
                  <a:cubicBezTo>
                    <a:pt x="98" y="163"/>
                    <a:pt x="100" y="165"/>
                    <a:pt x="104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04" y="384"/>
                    <a:pt x="104" y="384"/>
                    <a:pt x="104" y="384"/>
                  </a:cubicBezTo>
                  <a:cubicBezTo>
                    <a:pt x="101" y="402"/>
                    <a:pt x="97" y="416"/>
                    <a:pt x="93" y="427"/>
                  </a:cubicBezTo>
                  <a:cubicBezTo>
                    <a:pt x="89" y="438"/>
                    <a:pt x="86" y="446"/>
                    <a:pt x="81" y="452"/>
                  </a:cubicBezTo>
                  <a:cubicBezTo>
                    <a:pt x="77" y="458"/>
                    <a:pt x="72" y="462"/>
                    <a:pt x="65" y="464"/>
                  </a:cubicBezTo>
                  <a:cubicBezTo>
                    <a:pt x="59" y="466"/>
                    <a:pt x="52" y="467"/>
                    <a:pt x="44" y="467"/>
                  </a:cubicBezTo>
                  <a:cubicBezTo>
                    <a:pt x="40" y="467"/>
                    <a:pt x="35" y="467"/>
                    <a:pt x="30" y="466"/>
                  </a:cubicBezTo>
                  <a:cubicBezTo>
                    <a:pt x="26" y="465"/>
                    <a:pt x="24" y="464"/>
                    <a:pt x="21" y="463"/>
                  </a:cubicBezTo>
                  <a:cubicBezTo>
                    <a:pt x="21" y="463"/>
                    <a:pt x="16" y="461"/>
                    <a:pt x="15" y="466"/>
                  </a:cubicBezTo>
                  <a:cubicBezTo>
                    <a:pt x="13" y="469"/>
                    <a:pt x="3" y="498"/>
                    <a:pt x="2" y="501"/>
                  </a:cubicBezTo>
                  <a:cubicBezTo>
                    <a:pt x="0" y="505"/>
                    <a:pt x="2" y="507"/>
                    <a:pt x="4" y="508"/>
                  </a:cubicBezTo>
                  <a:cubicBezTo>
                    <a:pt x="10" y="510"/>
                    <a:pt x="13" y="511"/>
                    <a:pt x="20" y="513"/>
                  </a:cubicBezTo>
                  <a:cubicBezTo>
                    <a:pt x="30" y="515"/>
                    <a:pt x="38" y="515"/>
                    <a:pt x="46" y="515"/>
                  </a:cubicBezTo>
                  <a:cubicBezTo>
                    <a:pt x="62" y="515"/>
                    <a:pt x="77" y="513"/>
                    <a:pt x="89" y="509"/>
                  </a:cubicBezTo>
                  <a:cubicBezTo>
                    <a:pt x="101" y="504"/>
                    <a:pt x="112" y="496"/>
                    <a:pt x="121" y="486"/>
                  </a:cubicBezTo>
                  <a:cubicBezTo>
                    <a:pt x="132" y="475"/>
                    <a:pt x="138" y="463"/>
                    <a:pt x="144" y="447"/>
                  </a:cubicBezTo>
                  <a:cubicBezTo>
                    <a:pt x="150" y="431"/>
                    <a:pt x="155" y="411"/>
                    <a:pt x="159" y="388"/>
                  </a:cubicBezTo>
                  <a:cubicBezTo>
                    <a:pt x="199" y="165"/>
                    <a:pt x="199" y="165"/>
                    <a:pt x="199" y="165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57" y="165"/>
                    <a:pt x="261" y="165"/>
                    <a:pt x="262" y="160"/>
                  </a:cubicBezTo>
                  <a:cubicBezTo>
                    <a:pt x="269" y="123"/>
                    <a:pt x="269" y="123"/>
                    <a:pt x="269" y="123"/>
                  </a:cubicBezTo>
                  <a:cubicBezTo>
                    <a:pt x="269" y="120"/>
                    <a:pt x="268" y="118"/>
                    <a:pt x="263" y="118"/>
                  </a:cubicBezTo>
                  <a:cubicBezTo>
                    <a:pt x="207" y="118"/>
                    <a:pt x="207" y="118"/>
                    <a:pt x="207" y="118"/>
                  </a:cubicBezTo>
                  <a:cubicBezTo>
                    <a:pt x="208" y="117"/>
                    <a:pt x="210" y="97"/>
                    <a:pt x="217" y="78"/>
                  </a:cubicBezTo>
                  <a:cubicBezTo>
                    <a:pt x="219" y="70"/>
                    <a:pt x="224" y="64"/>
                    <a:pt x="229" y="60"/>
                  </a:cubicBezTo>
                  <a:cubicBezTo>
                    <a:pt x="233" y="55"/>
                    <a:pt x="238" y="52"/>
                    <a:pt x="243" y="51"/>
                  </a:cubicBezTo>
                  <a:cubicBezTo>
                    <a:pt x="249" y="49"/>
                    <a:pt x="255" y="48"/>
                    <a:pt x="262" y="48"/>
                  </a:cubicBezTo>
                  <a:cubicBezTo>
                    <a:pt x="267" y="48"/>
                    <a:pt x="273" y="48"/>
                    <a:pt x="277" y="49"/>
                  </a:cubicBezTo>
                  <a:cubicBezTo>
                    <a:pt x="282" y="50"/>
                    <a:pt x="284" y="51"/>
                    <a:pt x="286" y="51"/>
                  </a:cubicBezTo>
                  <a:cubicBezTo>
                    <a:pt x="291" y="53"/>
                    <a:pt x="292" y="52"/>
                    <a:pt x="293" y="49"/>
                  </a:cubicBezTo>
                  <a:cubicBezTo>
                    <a:pt x="307" y="12"/>
                    <a:pt x="307" y="12"/>
                    <a:pt x="307" y="12"/>
                  </a:cubicBezTo>
                  <a:cubicBezTo>
                    <a:pt x="308" y="8"/>
                    <a:pt x="305" y="6"/>
                    <a:pt x="30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  <p:sp>
          <p:nvSpPr>
            <p:cNvPr id="62" name="Freeform 61"/>
            <p:cNvSpPr>
              <a:spLocks/>
            </p:cNvSpPr>
            <p:nvPr userDrawn="1"/>
          </p:nvSpPr>
          <p:spPr bwMode="auto">
            <a:xfrm>
              <a:off x="2542" y="1421"/>
              <a:ext cx="132" cy="908"/>
            </a:xfrm>
            <a:custGeom>
              <a:avLst/>
              <a:gdLst>
                <a:gd name="T0" fmla="*/ 56 w 56"/>
                <a:gd name="T1" fmla="*/ 378 h 384"/>
                <a:gd name="T2" fmla="*/ 51 w 56"/>
                <a:gd name="T3" fmla="*/ 384 h 384"/>
                <a:gd name="T4" fmla="*/ 5 w 56"/>
                <a:gd name="T5" fmla="*/ 384 h 384"/>
                <a:gd name="T6" fmla="*/ 0 w 56"/>
                <a:gd name="T7" fmla="*/ 378 h 384"/>
                <a:gd name="T8" fmla="*/ 0 w 56"/>
                <a:gd name="T9" fmla="*/ 5 h 384"/>
                <a:gd name="T10" fmla="*/ 5 w 56"/>
                <a:gd name="T11" fmla="*/ 0 h 384"/>
                <a:gd name="T12" fmla="*/ 51 w 56"/>
                <a:gd name="T13" fmla="*/ 0 h 384"/>
                <a:gd name="T14" fmla="*/ 56 w 56"/>
                <a:gd name="T15" fmla="*/ 5 h 384"/>
                <a:gd name="T16" fmla="*/ 56 w 56"/>
                <a:gd name="T17" fmla="*/ 37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84">
                  <a:moveTo>
                    <a:pt x="56" y="378"/>
                  </a:moveTo>
                  <a:cubicBezTo>
                    <a:pt x="56" y="381"/>
                    <a:pt x="54" y="384"/>
                    <a:pt x="51" y="384"/>
                  </a:cubicBezTo>
                  <a:cubicBezTo>
                    <a:pt x="5" y="384"/>
                    <a:pt x="5" y="384"/>
                    <a:pt x="5" y="384"/>
                  </a:cubicBezTo>
                  <a:cubicBezTo>
                    <a:pt x="2" y="384"/>
                    <a:pt x="0" y="381"/>
                    <a:pt x="0" y="3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4" y="0"/>
                    <a:pt x="56" y="2"/>
                    <a:pt x="56" y="5"/>
                  </a:cubicBezTo>
                  <a:lnTo>
                    <a:pt x="56" y="3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alesforce Sans"/>
              </a:endParaRPr>
            </a:p>
          </p:txBody>
        </p:sp>
      </p:grpSp>
      <p:sp>
        <p:nvSpPr>
          <p:cNvPr id="63" name="Content Placeholder 2"/>
          <p:cNvSpPr>
            <a:spLocks noGrp="1"/>
          </p:cNvSpPr>
          <p:nvPr>
            <p:ph idx="1"/>
          </p:nvPr>
        </p:nvSpPr>
        <p:spPr>
          <a:xfrm>
            <a:off x="338328" y="1601725"/>
            <a:ext cx="11517122" cy="46415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_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Gradient-Background-Master_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0" name="TextBox 39"/>
          <p:cNvSpPr txBox="1"/>
          <p:nvPr userDrawn="1"/>
        </p:nvSpPr>
        <p:spPr>
          <a:xfrm>
            <a:off x="6305655" y="3041036"/>
            <a:ext cx="2578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en-US" sz="3600" b="1" dirty="0" smtClean="0">
                <a:solidFill>
                  <a:schemeClr val="bg1"/>
                </a:solidFill>
                <a:latin typeface="Salesforce Sans"/>
              </a:rPr>
              <a:t>Thank you</a:t>
            </a:r>
          </a:p>
        </p:txBody>
      </p:sp>
      <p:pic>
        <p:nvPicPr>
          <p:cNvPr id="41" name="Picture 40" descr="Salesforce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488" y="2592568"/>
            <a:ext cx="2528523" cy="17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5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awing Guide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38328" y="1021080"/>
            <a:ext cx="11663172" cy="338554"/>
          </a:xfrm>
          <a:noFill/>
          <a:ln>
            <a:noFill/>
          </a:ln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Use </a:t>
            </a:r>
            <a:r>
              <a:rPr lang="en-US" dirty="0" smtClean="0"/>
              <a:t>this layout for realigning basic </a:t>
            </a:r>
            <a:r>
              <a:rPr lang="en-US" dirty="0"/>
              <a:t>drawing guides </a:t>
            </a:r>
            <a:r>
              <a:rPr lang="en-US" dirty="0" smtClean="0"/>
              <a:t>or reference them as needed</a:t>
            </a:r>
            <a:endParaRPr lang="en-US" dirty="0"/>
          </a:p>
        </p:txBody>
      </p:sp>
      <p:sp>
        <p:nvSpPr>
          <p:cNvPr id="19" name="Title 8"/>
          <p:cNvSpPr txBox="1">
            <a:spLocks/>
          </p:cNvSpPr>
          <p:nvPr userDrawn="1"/>
        </p:nvSpPr>
        <p:spPr>
          <a:xfrm>
            <a:off x="338327" y="90720"/>
            <a:ext cx="11515535" cy="908043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pc="-2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0" dirty="0" smtClean="0">
                <a:latin typeface="Salesforce Sans"/>
              </a:rPr>
              <a:t>Standard Drawing Guide Placement Layout Slide (Margins)</a:t>
            </a:r>
            <a:endParaRPr lang="en-US" spc="0" dirty="0">
              <a:latin typeface="Salesforce Sans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6550" y="0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1847254" y="-1587"/>
            <a:ext cx="0" cy="6858000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rot="16200000">
            <a:off x="6094413" y="16770"/>
            <a:ext cx="0" cy="12188952"/>
          </a:xfrm>
          <a:prstGeom prst="line">
            <a:avLst/>
          </a:prstGeom>
          <a:ln w="63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rot="16200000">
            <a:off x="6094412" y="-4465621"/>
            <a:ext cx="0" cy="12188952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rot="16200000">
            <a:off x="6094412" y="-5478446"/>
            <a:ext cx="0" cy="12188952"/>
          </a:xfrm>
          <a:prstGeom prst="line">
            <a:avLst/>
          </a:prstGeom>
          <a:ln w="19050" cmpd="sng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6534428" y="2112524"/>
            <a:ext cx="5365506" cy="3539404"/>
          </a:xfrm>
          <a:prstGeom prst="rect">
            <a:avLst/>
          </a:prstGeom>
        </p:spPr>
        <p:txBody>
          <a:bodyPr wrap="square" lIns="121893" tIns="60947" rIns="121893" bIns="60947">
            <a:spAutoFit/>
          </a:bodyPr>
          <a:lstStyle/>
          <a:p>
            <a:pPr marL="0" marR="0" lvl="0" indent="0" algn="l" defTabSz="54409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rgbClr val="00A1E0"/>
                </a:solidFill>
                <a:latin typeface="Salesforce Sans"/>
                <a:cs typeface="Salesforce Sans"/>
              </a:rPr>
              <a:t>Realigning Guides</a:t>
            </a:r>
            <a:endParaRPr lang="en-US" sz="1600" b="0" dirty="0" smtClean="0">
              <a:solidFill>
                <a:srgbClr val="00A1E0"/>
              </a:solidFill>
              <a:latin typeface="Salesforce Sans"/>
              <a:cs typeface="Salesforce Sans"/>
            </a:endParaRPr>
          </a:p>
          <a:p>
            <a:pPr lvl="0">
              <a:spcBef>
                <a:spcPts val="800"/>
              </a:spcBef>
            </a:pPr>
            <a:r>
              <a:rPr lang="en-US" sz="1200" b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Guides can can </a:t>
            </a:r>
            <a:r>
              <a:rPr lang="en-US" sz="1200" b="0" dirty="0">
                <a:solidFill>
                  <a:schemeClr val="accent2"/>
                </a:solidFill>
                <a:latin typeface="Salesforce Sans"/>
                <a:cs typeface="Salesforce Sans"/>
              </a:rPr>
              <a:t>easily be bumped and moved </a:t>
            </a:r>
            <a:r>
              <a:rPr lang="en-US" sz="1200" b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accidentally.  </a:t>
            </a: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slide layout show you how to reset your guides. </a:t>
            </a:r>
            <a:endParaRPr lang="en-US" sz="1200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 defTabSz="1218936">
              <a:spcBef>
                <a:spcPts val="800"/>
              </a:spcBef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NOTE: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When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working on any older deck, be sure to check and ensure that the guides in your deck are set.</a:t>
            </a:r>
          </a:p>
          <a:p>
            <a:pPr marL="304735" lvl="0" indent="-304735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Turn on your guides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Insert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 new slide</a:t>
            </a:r>
            <a:r>
              <a:rPr lang="en-US" sz="1200" b="1" baseline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the using the Guide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Layout </a:t>
            </a: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slide option.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Do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>your guides align with the orange lines in the new slide?  </a:t>
            </a:r>
            <a:r>
              <a:rPr lang="en-US" sz="1200" dirty="0">
                <a:solidFill>
                  <a:schemeClr val="accent2"/>
                </a:solidFill>
                <a:latin typeface="Salesforce Sans"/>
                <a:cs typeface="Salesforce Sans"/>
              </a:rPr>
              <a:t>If yes, your guides are set, if not, proceed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then realign each of the lines to line up with the lines shown on this page. </a:t>
            </a:r>
          </a:p>
          <a:p>
            <a:pPr marL="304735" lvl="0" indent="-304735" defTabSz="1218936">
              <a:spcBef>
                <a:spcPts val="800"/>
              </a:spcBef>
              <a:buFont typeface="+mj-lt"/>
              <a:buAutoNum type="arabicPeriod" startAt="2"/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Once guides are reset, delete the Guide Layout Slide</a:t>
            </a:r>
            <a:endParaRPr lang="en-US" sz="1200" b="1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 defTabSz="1218936">
              <a:spcBef>
                <a:spcPts val="800"/>
              </a:spcBef>
              <a:defRPr/>
            </a:pPr>
            <a:endParaRPr lang="en-US" sz="1300" dirty="0">
              <a:solidFill>
                <a:schemeClr val="accent2"/>
              </a:solidFill>
              <a:latin typeface="Salesforce Sans"/>
              <a:cs typeface="Salesforce Sans"/>
            </a:endParaRPr>
          </a:p>
          <a:p>
            <a:pPr lvl="0">
              <a:spcBef>
                <a:spcPts val="800"/>
              </a:spcBef>
            </a:pPr>
            <a:endParaRPr lang="en-US" sz="1300" dirty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  <p:sp>
        <p:nvSpPr>
          <p:cNvPr id="12" name="Right Arrow 11"/>
          <p:cNvSpPr/>
          <p:nvPr userDrawn="1"/>
        </p:nvSpPr>
        <p:spPr>
          <a:xfrm rot="8100000" flipH="1">
            <a:off x="11395761" y="1682876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4" name="Right Arrow 13"/>
          <p:cNvSpPr/>
          <p:nvPr userDrawn="1"/>
        </p:nvSpPr>
        <p:spPr>
          <a:xfrm rot="13500000">
            <a:off x="486977" y="1682876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5" name="Right Arrow 14"/>
          <p:cNvSpPr/>
          <p:nvPr userDrawn="1"/>
        </p:nvSpPr>
        <p:spPr>
          <a:xfrm rot="13500000" flipH="1" flipV="1">
            <a:off x="11395760" y="5694252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16" name="Right Arrow 15"/>
          <p:cNvSpPr/>
          <p:nvPr userDrawn="1"/>
        </p:nvSpPr>
        <p:spPr>
          <a:xfrm rot="8100000" flipV="1">
            <a:off x="486976" y="5607176"/>
            <a:ext cx="401043" cy="41057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latin typeface="Salesforce Sans"/>
              <a:cs typeface="VAG Rounded Std Light"/>
            </a:endParaRPr>
          </a:p>
        </p:txBody>
      </p:sp>
      <p:sp>
        <p:nvSpPr>
          <p:cNvPr id="22" name="Content Placeholder 16"/>
          <p:cNvSpPr txBox="1">
            <a:spLocks/>
          </p:cNvSpPr>
          <p:nvPr userDrawn="1"/>
        </p:nvSpPr>
        <p:spPr>
          <a:xfrm>
            <a:off x="506414" y="2112524"/>
            <a:ext cx="5716586" cy="3526276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457177" rtl="0" eaLnBrk="1" latinLnBrk="0" hangingPunct="1">
              <a:spcBef>
                <a:spcPts val="1200"/>
              </a:spcBef>
              <a:buFont typeface="Arial"/>
              <a:buNone/>
              <a:defRPr sz="2400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1pPr>
            <a:lvl2pPr marL="233363" indent="-233363" algn="l" defTabSz="457177" rtl="0" eaLnBrk="1" latinLnBrk="0" hangingPunct="1">
              <a:spcBef>
                <a:spcPts val="800"/>
              </a:spcBef>
              <a:spcAft>
                <a:spcPts val="200"/>
              </a:spcAft>
              <a:buFont typeface="Arial"/>
              <a:buChar char="•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2pPr>
            <a:lvl3pPr marL="457200" indent="-161925" algn="l" defTabSz="457177" rtl="0" eaLnBrk="1" latinLnBrk="0" hangingPunct="1">
              <a:spcBef>
                <a:spcPts val="600"/>
              </a:spcBef>
              <a:spcAft>
                <a:spcPts val="200"/>
              </a:spcAft>
              <a:buFont typeface="Lucida Grande"/>
              <a:buChar char="-"/>
              <a:tabLst/>
              <a:defRPr sz="16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3pPr>
            <a:lvl4pPr marL="1600120" indent="-228589" algn="l" defTabSz="457177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297" indent="-228589" algn="l" defTabSz="457177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474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1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457177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What are Drawing Guides? 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Drawing guides are thin lines that that appear on all pages in the same spot, but don’t show up when you print or view deck in Show mode.  </a:t>
            </a:r>
          </a:p>
          <a:p>
            <a:pPr>
              <a:spcBef>
                <a:spcPts val="800"/>
              </a:spcBef>
            </a:pPr>
            <a:r>
              <a:rPr lang="en-US" sz="1200" i="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Think of them as internal margins for the proper alignment and consistent placement of content. Object will snap to them and they are also perfect for cropping an image to. </a:t>
            </a:r>
          </a:p>
          <a:p>
            <a:pPr>
              <a:spcBef>
                <a:spcPts val="800"/>
              </a:spcBef>
            </a:pP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This template has pre-made guides that delineate where your workspace is.  </a:t>
            </a:r>
            <a: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/>
            </a:r>
            <a:br>
              <a:rPr lang="en-US" sz="12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</a:b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How </a:t>
            </a:r>
            <a:r>
              <a:rPr lang="en-US" sz="1600" b="1" dirty="0">
                <a:solidFill>
                  <a:schemeClr val="accent1"/>
                </a:solidFill>
                <a:latin typeface="Salesforce Sans"/>
                <a:cs typeface="Salesforce Sans"/>
              </a:rPr>
              <a:t>to Turn Guides On and </a:t>
            </a:r>
            <a:r>
              <a:rPr lang="en-US" sz="1600" b="1" dirty="0" smtClean="0">
                <a:solidFill>
                  <a:schemeClr val="accent1"/>
                </a:solidFill>
                <a:latin typeface="Salesforce Sans"/>
                <a:cs typeface="Salesforce Sans"/>
              </a:rPr>
              <a:t>Off</a:t>
            </a:r>
          </a:p>
          <a:p>
            <a:pPr>
              <a:spcBef>
                <a:spcPts val="800"/>
              </a:spcBef>
              <a:buClr>
                <a:schemeClr val="accent3"/>
              </a:buClr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Windows: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ALT + F9 or Right click in blue area off workspace &gt;Grids and Guides&gt;Display Drawing Guides on Screen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2011: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Control + Option + Command + G or </a:t>
            </a:r>
            <a:b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</a:b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View&gt;Guides&gt;Static Guides</a:t>
            </a:r>
          </a:p>
          <a:p>
            <a:pPr>
              <a:spcBef>
                <a:spcPts val="800"/>
              </a:spcBef>
              <a:buClr>
                <a:schemeClr val="accent3"/>
              </a:buClr>
              <a:defRPr/>
            </a:pPr>
            <a:r>
              <a:rPr lang="en-US" sz="1200" b="1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MAC 2008:   </a:t>
            </a:r>
            <a:r>
              <a:rPr lang="en-US" sz="1200" dirty="0" smtClean="0">
                <a:solidFill>
                  <a:schemeClr val="accent2"/>
                </a:solidFill>
                <a:latin typeface="Salesforce Sans"/>
                <a:cs typeface="Salesforce Sans"/>
              </a:rPr>
              <a:t>Command + G or View&gt;Guides&gt;Static Guides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7200900" y="5430299"/>
            <a:ext cx="4070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1000"/>
              </a:spcAft>
            </a:pP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Salesforce Sans"/>
              </a:rPr>
              <a:t>The left and right top and bottom corners only area you should work</a:t>
            </a:r>
            <a:r>
              <a:rPr lang="en-US" sz="1400" baseline="0" dirty="0" smtClean="0">
                <a:solidFill>
                  <a:schemeClr val="accent1">
                    <a:lumMod val="75000"/>
                  </a:schemeClr>
                </a:solidFill>
                <a:latin typeface="Salesforce Sans"/>
              </a:rPr>
              <a:t> within on each slide. 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76796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spc="0" dirty="0" smtClean="0"/>
            </a:lvl1pPr>
            <a:lvl2pPr>
              <a:defRPr lang="en-US" spc="0" dirty="0" smtClean="0"/>
            </a:lvl2pPr>
            <a:lvl3pPr>
              <a:defRPr lang="en-US" spc="0" dirty="0" smtClean="0"/>
            </a:lvl3pPr>
            <a:lvl4pPr>
              <a:defRPr lang="en-US" spc="0" dirty="0" smtClean="0"/>
            </a:lvl4pPr>
            <a:lvl5pPr>
              <a:defRPr lang="en-US" spc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2400" spc="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9" y="1599480"/>
            <a:ext cx="5564156" cy="4351338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3636" y="1599480"/>
            <a:ext cx="5576268" cy="4351338"/>
          </a:xfrm>
        </p:spPr>
        <p:txBody>
          <a:bodyPr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328" y="1599480"/>
            <a:ext cx="3749040" cy="4622865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5127" y="1599480"/>
            <a:ext cx="3728166" cy="4622864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Content Placeholder 4"/>
          <p:cNvSpPr>
            <a:spLocks noGrp="1"/>
          </p:cNvSpPr>
          <p:nvPr>
            <p:ph sz="half" idx="17"/>
          </p:nvPr>
        </p:nvSpPr>
        <p:spPr>
          <a:xfrm>
            <a:off x="8090178" y="1599480"/>
            <a:ext cx="3749040" cy="4622864"/>
          </a:xfrm>
        </p:spPr>
        <p:txBody>
          <a:bodyPr lIns="9144"/>
          <a:lstStyle>
            <a:lvl1pPr>
              <a:defRPr spc="0"/>
            </a:lvl1pPr>
            <a:lvl2pPr>
              <a:defRPr spc="0"/>
            </a:lvl2pPr>
            <a:lvl3pPr>
              <a:defRPr spc="0"/>
            </a:lvl3pPr>
            <a:lvl4pPr>
              <a:defRPr spc="0"/>
            </a:lvl4pPr>
            <a:lvl5pPr>
              <a:defRPr spc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207877" y="381000"/>
            <a:ext cx="2923757" cy="3556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 smtClean="0">
              <a:latin typeface="Salesforce Sans"/>
              <a:cs typeface="VAG Rounded Std Ligh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8328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3272035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6205742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39449" y="1599480"/>
            <a:ext cx="2715768" cy="46275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990" y="1599480"/>
            <a:ext cx="5705025" cy="44982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540" y="1599480"/>
            <a:ext cx="5651946" cy="4498264"/>
          </a:xfr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18288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38554"/>
          </a:xfrm>
        </p:spPr>
        <p:txBody>
          <a:bodyPr vert="horz" lIns="9144" tIns="0" rIns="0" bIns="0" rtlCol="0">
            <a:spAutoFit/>
          </a:bodyPr>
          <a:lstStyle>
            <a:lvl1pPr>
              <a:defRPr lang="en-US" sz="2400" spc="0" dirty="0" smtClean="0">
                <a:solidFill>
                  <a:schemeClr val="accent2"/>
                </a:solidFill>
              </a:defRPr>
            </a:lvl1pPr>
          </a:lstStyle>
          <a:p>
            <a:pPr lv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theme" Target="../theme/theme1.xml"/><Relationship Id="rId34" Type="http://schemas.openxmlformats.org/officeDocument/2006/relationships/image" Target="../media/image1.png"/><Relationship Id="rId3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0" y="1151067"/>
            <a:ext cx="12204188" cy="5706933"/>
            <a:chOff x="-7681" y="1151067"/>
            <a:chExt cx="12204188" cy="5706933"/>
          </a:xfrm>
        </p:grpSpPr>
        <p:sp>
          <p:nvSpPr>
            <p:cNvPr id="41" name="Rectangle 40"/>
            <p:cNvSpPr/>
            <p:nvPr/>
          </p:nvSpPr>
          <p:spPr>
            <a:xfrm rot="10800000">
              <a:off x="-7681" y="4045788"/>
              <a:ext cx="12196497" cy="281220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58000"/>
                  </a:schemeClr>
                </a:gs>
                <a:gs pos="38000">
                  <a:schemeClr val="tx2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  <a:scene3d>
              <a:camera prst="orthographicFront"/>
              <a:lightRig rig="contrasting" dir="t">
                <a:rot lat="0" lon="0" rev="2400000"/>
              </a:lightRig>
            </a:scene3d>
            <a:sp3d prstMaterial="powder"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263" rtl="0" eaLnBrk="1" latinLnBrk="0" hangingPunct="1"/>
              <a:endParaRPr lang="en-US" sz="1800" kern="1200" dirty="0">
                <a:solidFill>
                  <a:schemeClr val="lt1"/>
                </a:solidFill>
                <a:latin typeface="Salesforce Sans"/>
                <a:ea typeface="+mn-ea"/>
                <a:cs typeface="+mn-cs"/>
              </a:endParaRPr>
            </a:p>
          </p:txBody>
        </p:sp>
        <p:pic>
          <p:nvPicPr>
            <p:cNvPr id="42" name="Picture 4" descr="C:\Users\andrew\Desktop\dryfgudf.png"/>
            <p:cNvPicPr>
              <a:picLocks noChangeAspect="1" noChangeArrowheads="1"/>
            </p:cNvPicPr>
            <p:nvPr userDrawn="1"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980" t="5554" r="16207" b="9539"/>
            <a:stretch/>
          </p:blipFill>
          <p:spPr bwMode="auto">
            <a:xfrm>
              <a:off x="0" y="1151067"/>
              <a:ext cx="12196507" cy="5706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id" hidden="1"/>
          <p:cNvGrpSpPr/>
          <p:nvPr/>
        </p:nvGrpSpPr>
        <p:grpSpPr>
          <a:xfrm>
            <a:off x="-273050" y="-498396"/>
            <a:ext cx="12680953" cy="8013621"/>
            <a:chOff x="-273050" y="-498396"/>
            <a:chExt cx="12680953" cy="8013621"/>
          </a:xfrm>
        </p:grpSpPr>
        <p:cxnSp>
          <p:nvCxnSpPr>
            <p:cNvPr id="60" name="Straight Connector 59"/>
            <p:cNvCxnSpPr/>
            <p:nvPr userDrawn="1"/>
          </p:nvCxnSpPr>
          <p:spPr>
            <a:xfrm>
              <a:off x="367459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0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12188825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16200000">
              <a:off x="6094416" y="-5806340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16200000">
              <a:off x="6094416" y="-6307141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16200000">
              <a:off x="6094416" y="-5475208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H="1">
              <a:off x="-273050" y="1027749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16200000">
              <a:off x="6094416" y="-4534474"/>
              <a:ext cx="0" cy="1261427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H="1">
              <a:off x="-273050" y="1592101"/>
              <a:ext cx="12680953" cy="0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11821366" y="-498396"/>
              <a:ext cx="0" cy="8013621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409444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423092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95790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09438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9889635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10026114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6026173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2652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2162711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2299190" y="-498396"/>
              <a:ext cx="0" cy="7737396"/>
            </a:xfrm>
            <a:prstGeom prst="line">
              <a:avLst/>
            </a:prstGeom>
            <a:ln w="6350">
              <a:solidFill>
                <a:srgbClr val="FFDDDD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327" y="90720"/>
            <a:ext cx="11515535" cy="908043"/>
          </a:xfrm>
          <a:prstGeom prst="rect">
            <a:avLst/>
          </a:prstGeom>
          <a:effectLst/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327" y="1599480"/>
            <a:ext cx="11515535" cy="4622864"/>
          </a:xfrm>
          <a:prstGeom prst="rect">
            <a:avLst/>
          </a:prstGeom>
        </p:spPr>
        <p:txBody>
          <a:bodyPr vert="horz" lIns="9144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Source level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336550" y="0"/>
            <a:ext cx="11868912" cy="891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latin typeface="Salesforce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728" y="6270900"/>
            <a:ext cx="10736917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Salesforce Sans"/>
              </a:defRPr>
            </a:lvl1pPr>
          </a:lstStyle>
          <a:p>
            <a:endParaRPr lang="en-US" dirty="0"/>
          </a:p>
        </p:txBody>
      </p:sp>
      <p:pic>
        <p:nvPicPr>
          <p:cNvPr id="44" name="Picture 43" descr="Salesforce Logo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255" y="6264065"/>
            <a:ext cx="614087" cy="4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18" r:id="rId2"/>
    <p:sldLayoutId id="2147483842" r:id="rId3"/>
    <p:sldLayoutId id="2147483791" r:id="rId4"/>
    <p:sldLayoutId id="2147483810" r:id="rId5"/>
    <p:sldLayoutId id="2147483792" r:id="rId6"/>
    <p:sldLayoutId id="2147483823" r:id="rId7"/>
    <p:sldLayoutId id="2147483820" r:id="rId8"/>
    <p:sldLayoutId id="2147483807" r:id="rId9"/>
    <p:sldLayoutId id="2147483806" r:id="rId10"/>
    <p:sldLayoutId id="2147483794" r:id="rId11"/>
    <p:sldLayoutId id="2147483793" r:id="rId12"/>
    <p:sldLayoutId id="2147483822" r:id="rId13"/>
    <p:sldLayoutId id="2147483821" r:id="rId14"/>
    <p:sldLayoutId id="2147483767" r:id="rId15"/>
    <p:sldLayoutId id="2147483769" r:id="rId16"/>
    <p:sldLayoutId id="2147483815" r:id="rId17"/>
    <p:sldLayoutId id="2147483816" r:id="rId18"/>
    <p:sldLayoutId id="2147483805" r:id="rId19"/>
    <p:sldLayoutId id="2147483843" r:id="rId20"/>
    <p:sldLayoutId id="2147483802" r:id="rId21"/>
    <p:sldLayoutId id="2147483803" r:id="rId22"/>
    <p:sldLayoutId id="2147483804" r:id="rId23"/>
    <p:sldLayoutId id="2147483800" r:id="rId24"/>
    <p:sldLayoutId id="2147483827" r:id="rId25"/>
    <p:sldLayoutId id="2147483826" r:id="rId26"/>
    <p:sldLayoutId id="2147483828" r:id="rId27"/>
    <p:sldLayoutId id="2147483831" r:id="rId28"/>
    <p:sldLayoutId id="2147483830" r:id="rId29"/>
    <p:sldLayoutId id="2147483829" r:id="rId30"/>
    <p:sldLayoutId id="2147483778" r:id="rId31"/>
    <p:sldLayoutId id="2147483832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3200" b="0" kern="1200" spc="0" baseline="0" dirty="0">
          <a:solidFill>
            <a:schemeClr val="accent1"/>
          </a:solidFill>
          <a:latin typeface="Salesforce Sans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20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1pPr>
      <a:lvl2pPr marL="231775" indent="-2317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8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2pPr>
      <a:lvl3pPr marL="520700" indent="-1714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75000"/>
          </a:schemeClr>
        </a:buClr>
        <a:buSzPct val="100000"/>
        <a:buFont typeface="Arial" panose="020B0604020202020204" pitchFamily="34" charset="0"/>
        <a:buChar char="•"/>
        <a:defRPr lang="en-US" sz="1600" kern="1200" spc="0" baseline="0" dirty="0" smtClean="0">
          <a:solidFill>
            <a:srgbClr val="7C868D"/>
          </a:solidFill>
          <a:latin typeface="Salesforce Sans"/>
          <a:ea typeface="+mn-ea"/>
          <a:cs typeface="+mn-cs"/>
        </a:defRPr>
      </a:lvl3pPr>
      <a:lvl4pPr marL="520700" indent="-158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600" kern="1200" spc="0" baseline="0" dirty="0" smtClean="0">
          <a:solidFill>
            <a:srgbClr val="0079A8"/>
          </a:solidFill>
          <a:latin typeface="Salesforce Sans"/>
          <a:ea typeface="+mn-ea"/>
          <a:cs typeface="+mn-cs"/>
        </a:defRPr>
      </a:lvl4pPr>
      <a:lvl5pPr marL="520700" indent="-17145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bg1">
            <a:lumMod val="50000"/>
          </a:schemeClr>
        </a:buClr>
        <a:buSzPct val="100000"/>
        <a:buFont typeface="Arial" panose="020B0604020202020204" pitchFamily="34" charset="0"/>
        <a:buChar char="​"/>
        <a:defRPr lang="en-US" sz="1000" kern="1200" spc="0" baseline="0" dirty="0">
          <a:solidFill>
            <a:srgbClr val="7C868D"/>
          </a:solidFill>
          <a:latin typeface="Salesforce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7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Stop Changing the </a:t>
            </a:r>
            <a:br>
              <a:rPr lang="en-US" dirty="0" smtClean="0"/>
            </a:br>
            <a:r>
              <a:rPr lang="en-US" dirty="0" smtClean="0"/>
              <a:t>Trigger Criteria!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Mike </a:t>
            </a:r>
            <a:r>
              <a:rPr lang="en-US" dirty="0" err="1" smtClean="0"/>
              <a:t>Chale</a:t>
            </a:r>
            <a:endParaRPr lang="en-US" dirty="0"/>
          </a:p>
          <a:p>
            <a:r>
              <a:rPr lang="en-US" dirty="0" smtClean="0"/>
              <a:t>Senior Developer</a:t>
            </a:r>
          </a:p>
          <a:p>
            <a:r>
              <a:rPr lang="en-US" dirty="0"/>
              <a:t>@</a:t>
            </a:r>
            <a:r>
              <a:rPr lang="en-US" dirty="0" smtClean="0"/>
              <a:t>Trifecta</a:t>
            </a:r>
            <a:endParaRPr lang="en-US" dirty="0"/>
          </a:p>
          <a:p>
            <a:r>
              <a:rPr lang="en-US" dirty="0" smtClean="0"/>
              <a:t>@</a:t>
            </a:r>
            <a:r>
              <a:rPr lang="en-US" dirty="0" err="1" smtClean="0"/>
              <a:t>mike_chale</a:t>
            </a:r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Employees need to submit time logs for approval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Management wants submission to be automatic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Management wants to control who can approve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4" name="Text Placeholder 16"/>
          <p:cNvSpPr txBox="1">
            <a:spLocks/>
          </p:cNvSpPr>
          <p:nvPr/>
        </p:nvSpPr>
        <p:spPr>
          <a:xfrm>
            <a:off x="338327" y="1599480"/>
            <a:ext cx="11515535" cy="462286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20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1pPr>
            <a:lvl2pPr marL="231775" indent="-2317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8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2pPr>
            <a:lvl3pPr marL="520700" indent="-17145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75000"/>
                </a:schemeClr>
              </a:buClr>
              <a:buSzPct val="100000"/>
              <a:buFont typeface="Arial" panose="020B0604020202020204" pitchFamily="34" charset="0"/>
              <a:buChar char="•"/>
              <a:defRPr lang="en-US" sz="1600" kern="1200" spc="0" baseline="0" dirty="0" smtClean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3pPr>
            <a:lvl4pPr marL="520700" indent="-15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1600" kern="1200" spc="0" baseline="0" dirty="0" smtClean="0">
                <a:solidFill>
                  <a:srgbClr val="0079A8"/>
                </a:solidFill>
                <a:latin typeface="Salesforce Sans"/>
                <a:ea typeface="+mn-ea"/>
                <a:cs typeface="+mn-cs"/>
              </a:defRPr>
            </a:lvl4pPr>
            <a:lvl5pPr marL="520700" indent="-1714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​"/>
              <a:defRPr lang="en-US" sz="1000" kern="1200" spc="0" baseline="0" dirty="0">
                <a:solidFill>
                  <a:srgbClr val="7C868D"/>
                </a:solidFill>
                <a:latin typeface="Salesforce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2"/>
                </a:solidFill>
              </a:rPr>
              <a:t>Apex can be invoked by Process Builder and Flow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Formula fields can hold criteria for WHICH records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accent2"/>
                </a:solidFill>
              </a:rPr>
              <a:t>Formula fields can hold criteria to determine actions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Presentation - https://</a:t>
            </a:r>
            <a:r>
              <a:rPr lang="en-US" dirty="0" err="1">
                <a:solidFill>
                  <a:schemeClr val="accent2"/>
                </a:solidFill>
              </a:rPr>
              <a:t>github.com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chalemic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StopChangingTheTriggerCriteria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7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9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>
          <a:xfrm>
            <a:off x="338327" y="1229893"/>
            <a:ext cx="11515535" cy="5059291"/>
          </a:xfrm>
        </p:spPr>
        <p:txBody>
          <a:bodyPr/>
          <a:lstStyle/>
          <a:p>
            <a:pPr>
              <a:buNone/>
            </a:pPr>
            <a:r>
              <a:rPr lang="en-US" i="1" dirty="0"/>
              <a:t>Deliver consistent customer experiences across web, mobile, and </a:t>
            </a:r>
            <a:r>
              <a:rPr lang="en-US" i="1" dirty="0" err="1"/>
              <a:t>eCommerce</a:t>
            </a:r>
            <a:r>
              <a:rPr lang="en-US" i="1" dirty="0"/>
              <a:t> platforms that are fully integrated into your business systems.</a:t>
            </a:r>
          </a:p>
          <a:p>
            <a:r>
              <a:rPr lang="en-US" dirty="0"/>
              <a:t>20+ Years developing enterprise solutions, primarily focused on commerce</a:t>
            </a:r>
          </a:p>
          <a:p>
            <a:r>
              <a:rPr lang="en-US" dirty="0"/>
              <a:t>100+ </a:t>
            </a:r>
            <a:r>
              <a:rPr lang="en-US" dirty="0" err="1"/>
              <a:t>Salesforce</a:t>
            </a:r>
            <a:r>
              <a:rPr lang="en-US" dirty="0"/>
              <a:t> Certifications, including a </a:t>
            </a:r>
            <a:r>
              <a:rPr lang="en-US" dirty="0" err="1"/>
              <a:t>Salesforce</a:t>
            </a:r>
            <a:r>
              <a:rPr lang="en-US" dirty="0"/>
              <a:t> MVP</a:t>
            </a:r>
            <a:endParaRPr lang="en-US" b="1" dirty="0"/>
          </a:p>
          <a:p>
            <a:pPr>
              <a:buNone/>
            </a:pPr>
            <a:r>
              <a:rPr lang="en-US" b="1" dirty="0"/>
              <a:t>Trifecta Commerce – Available on the AppExchange</a:t>
            </a:r>
          </a:p>
          <a:p>
            <a:r>
              <a:rPr lang="en-US" dirty="0"/>
              <a:t>Native app, streamlines order entry supporting B2B and B2B2C commerce.</a:t>
            </a:r>
          </a:p>
          <a:p>
            <a:pPr>
              <a:buNone/>
            </a:pPr>
            <a:r>
              <a:rPr lang="en-US" b="1" dirty="0"/>
              <a:t>Top Industries Served:</a:t>
            </a:r>
          </a:p>
          <a:p>
            <a:r>
              <a:rPr lang="en-US" dirty="0"/>
              <a:t>Manufacturing/Distribution</a:t>
            </a:r>
          </a:p>
          <a:p>
            <a:r>
              <a:rPr lang="en-US" dirty="0"/>
              <a:t>CPG/Retail</a:t>
            </a:r>
          </a:p>
          <a:p>
            <a:r>
              <a:rPr lang="en-US" dirty="0"/>
              <a:t>Life Sciences</a:t>
            </a:r>
          </a:p>
          <a:p>
            <a:r>
              <a:rPr lang="en-US" dirty="0"/>
              <a:t>Hospitality and </a:t>
            </a:r>
            <a:r>
              <a:rPr lang="en-US" dirty="0" smtClean="0"/>
              <a:t>Entertainment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Trifecta?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65094" y="6283158"/>
            <a:ext cx="4104162" cy="307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accent2"/>
                </a:solidFill>
                <a:latin typeface="Salesforce Sans"/>
                <a:cs typeface="Salesforce Sans"/>
              </a:rPr>
              <a:t>Visit our booth – #2021 </a:t>
            </a:r>
            <a:r>
              <a:rPr lang="en-US" sz="1400" dirty="0" err="1">
                <a:solidFill>
                  <a:schemeClr val="accent2"/>
                </a:solidFill>
                <a:latin typeface="Salesforce Sans"/>
                <a:cs typeface="Salesforce Sans"/>
              </a:rPr>
              <a:t>Moscone</a:t>
            </a:r>
            <a:r>
              <a:rPr lang="en-US" sz="1400" dirty="0">
                <a:solidFill>
                  <a:schemeClr val="accent2"/>
                </a:solidFill>
                <a:latin typeface="Salesforce Sans"/>
                <a:cs typeface="Salesforce Sans"/>
              </a:rPr>
              <a:t> North</a:t>
            </a:r>
            <a:endParaRPr lang="en-US" sz="1400" dirty="0" smtClean="0">
              <a:solidFill>
                <a:schemeClr val="accent2"/>
              </a:solidFill>
              <a:latin typeface="Salesforce Sans"/>
              <a:cs typeface="Salesforce Sans"/>
            </a:endParaRPr>
          </a:p>
        </p:txBody>
      </p:sp>
    </p:spTree>
    <p:extLst>
      <p:ext uri="{BB962C8B-B14F-4D97-AF65-F5344CB8AC3E}">
        <p14:creationId xmlns:p14="http://schemas.microsoft.com/office/powerpoint/2010/main" val="383144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Theory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How the software development life cycle *should* look</a:t>
            </a:r>
            <a:endParaRPr lang="en-US" dirty="0"/>
          </a:p>
        </p:txBody>
      </p:sp>
      <p:pic>
        <p:nvPicPr>
          <p:cNvPr id="17" name="Picture 16" descr="SDLC_-_Software_Development_Life_Cyc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910" y="1490269"/>
            <a:ext cx="5003978" cy="503017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6303674"/>
            <a:ext cx="5687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Source: https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commons.wikimedia.org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/wiki/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File:SDLC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_-_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Software_Development_Life_Cycle.jpg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requirements change. Often.</a:t>
            </a:r>
          </a:p>
          <a:p>
            <a:endParaRPr lang="en-US" dirty="0" smtClean="0"/>
          </a:p>
          <a:p>
            <a:r>
              <a:rPr lang="en-US" dirty="0" smtClean="0"/>
              <a:t>Constantly updating trigger requirements is slow</a:t>
            </a:r>
          </a:p>
          <a:p>
            <a:endParaRPr lang="en-US" dirty="0"/>
          </a:p>
          <a:p>
            <a:r>
              <a:rPr lang="en-US" dirty="0" smtClean="0"/>
              <a:t>Let admins focus on “when” and developers on “how”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9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338328" y="1021080"/>
            <a:ext cx="11484864" cy="369332"/>
          </a:xfrm>
        </p:spPr>
        <p:txBody>
          <a:bodyPr/>
          <a:lstStyle/>
          <a:p>
            <a:r>
              <a:rPr lang="en-US" dirty="0" smtClean="0"/>
              <a:t>What software development is really like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Reality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8138" y="6198323"/>
            <a:ext cx="10791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1000"/>
              </a:spcAft>
            </a:pPr>
            <a:r>
              <a:rPr lang="en-US" sz="1000" dirty="0" smtClean="0">
                <a:solidFill>
                  <a:schemeClr val="accent2"/>
                </a:solidFill>
                <a:latin typeface="Salesforce Sans"/>
              </a:rPr>
              <a:t>Source</a:t>
            </a:r>
            <a:r>
              <a:rPr lang="en-US" sz="1000" dirty="0">
                <a:solidFill>
                  <a:schemeClr val="accent2"/>
                </a:solidFill>
                <a:latin typeface="Salesforce Sans"/>
              </a:rPr>
              <a:t>: https://</a:t>
            </a:r>
            <a:r>
              <a:rPr lang="en-US" sz="1000" dirty="0" err="1">
                <a:solidFill>
                  <a:schemeClr val="accent2"/>
                </a:solidFill>
                <a:latin typeface="Salesforce Sans"/>
              </a:rPr>
              <a:t>twitter.com</a:t>
            </a:r>
            <a:r>
              <a:rPr lang="en-US" sz="1000" dirty="0">
                <a:solidFill>
                  <a:schemeClr val="accent2"/>
                </a:solidFill>
                <a:latin typeface="Salesforce Sans"/>
              </a:rPr>
              <a:t>/</a:t>
            </a:r>
            <a:r>
              <a:rPr lang="en-US" sz="1000" dirty="0" err="1">
                <a:solidFill>
                  <a:schemeClr val="accent2"/>
                </a:solidFill>
                <a:latin typeface="Salesforce Sans"/>
              </a:rPr>
              <a:t>shinypb</a:t>
            </a:r>
            <a:r>
              <a:rPr lang="en-US" sz="1000" dirty="0">
                <a:solidFill>
                  <a:schemeClr val="accent2"/>
                </a:solidFill>
                <a:latin typeface="Salesforce Sans"/>
              </a:rPr>
              <a:t>/status/585160800559439872</a:t>
            </a:r>
            <a:endParaRPr lang="en-US" sz="1000" dirty="0" smtClean="0">
              <a:solidFill>
                <a:schemeClr val="accent2"/>
              </a:solidFill>
              <a:latin typeface="Salesforce Sans"/>
            </a:endParaRPr>
          </a:p>
        </p:txBody>
      </p:sp>
      <p:pic>
        <p:nvPicPr>
          <p:cNvPr id="7" name="PuttingOutFires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t="6207" b="6207"/>
          <a:stretch>
            <a:fillRect/>
          </a:stretch>
        </p:blipFill>
        <p:spPr>
          <a:xfrm>
            <a:off x="3386411" y="1599480"/>
            <a:ext cx="5075958" cy="46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8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 settings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Process Builder &amp; Flow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Formula fields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options do we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wants to selectively add Account Team Members</a:t>
            </a:r>
          </a:p>
          <a:p>
            <a:endParaRPr lang="en-US" dirty="0"/>
          </a:p>
          <a:p>
            <a:r>
              <a:rPr lang="en-US" dirty="0" smtClean="0"/>
              <a:t>Currently, Team A is added to Hospitality Accounts</a:t>
            </a:r>
          </a:p>
          <a:p>
            <a:endParaRPr lang="en-US" dirty="0"/>
          </a:p>
          <a:p>
            <a:r>
              <a:rPr lang="en-US" dirty="0" smtClean="0"/>
              <a:t>Team A is switching to Entertainment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1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wants Contracts created for Opportunities</a:t>
            </a:r>
          </a:p>
          <a:p>
            <a:endParaRPr lang="en-US" dirty="0"/>
          </a:p>
          <a:p>
            <a:r>
              <a:rPr lang="en-US" dirty="0" smtClean="0"/>
              <a:t>Currently, Contracts are created for Closed</a:t>
            </a:r>
            <a:r>
              <a:rPr lang="en-US" smtClean="0"/>
              <a:t>/Won Opportunities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Management needs more granular control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9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theme1.xml><?xml version="1.0" encoding="utf-8"?>
<a:theme xmlns:a="http://schemas.openxmlformats.org/drawingml/2006/main" name="Salesforce Corporate PowerPoint Template - Official">
  <a:themeElements>
    <a:clrScheme name="Salesforce Color Pallet - June 2015 2">
      <a:dk1>
        <a:srgbClr val="1C1C1C"/>
      </a:dk1>
      <a:lt1>
        <a:srgbClr val="FFFFFF"/>
      </a:lt1>
      <a:dk2>
        <a:srgbClr val="19325C"/>
      </a:dk2>
      <a:lt2>
        <a:srgbClr val="D0D9DE"/>
      </a:lt2>
      <a:accent1>
        <a:srgbClr val="00A1E0"/>
      </a:accent1>
      <a:accent2>
        <a:srgbClr val="7C868D"/>
      </a:accent2>
      <a:accent3>
        <a:srgbClr val="00B2A9"/>
      </a:accent3>
      <a:accent4>
        <a:srgbClr val="963CBD"/>
      </a:accent4>
      <a:accent5>
        <a:srgbClr val="ED8B00"/>
      </a:accent5>
      <a:accent6>
        <a:srgbClr val="FFC72C"/>
      </a:accent6>
      <a:hlink>
        <a:srgbClr val="001871"/>
      </a:hlink>
      <a:folHlink>
        <a:srgbClr val="963CBD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scene3d>
          <a:camera prst="orthographicFront"/>
          <a:lightRig rig="contrasting" dir="t">
            <a:rot lat="0" lon="0" rev="2400000"/>
          </a:lightRig>
        </a:scene3d>
        <a:sp3d prstMaterial="powder">
          <a:bevelB w="0" h="0"/>
        </a:sp3d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latin typeface="Salesforce Sans"/>
            <a:cs typeface="Salesforce San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300"/>
          </a:spcBef>
          <a:spcAft>
            <a:spcPts val="600"/>
          </a:spcAft>
          <a:defRPr sz="2000" dirty="0" smtClean="0">
            <a:solidFill>
              <a:schemeClr val="accent2"/>
            </a:solidFill>
            <a:latin typeface="Salesforce Sans"/>
            <a:cs typeface="Salesforce San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lesforce 2014 Interim">
      <a:dk1>
        <a:srgbClr val="262626"/>
      </a:dk1>
      <a:lt1>
        <a:srgbClr val="FFFFFF"/>
      </a:lt1>
      <a:dk2>
        <a:srgbClr val="003C4D"/>
      </a:dk2>
      <a:lt2>
        <a:srgbClr val="D9E0E2"/>
      </a:lt2>
      <a:accent1>
        <a:srgbClr val="00A1E0"/>
      </a:accent1>
      <a:accent2>
        <a:srgbClr val="7C868D"/>
      </a:accent2>
      <a:accent3>
        <a:srgbClr val="008675"/>
      </a:accent3>
      <a:accent4>
        <a:srgbClr val="5C068C"/>
      </a:accent4>
      <a:accent5>
        <a:srgbClr val="E98300"/>
      </a:accent5>
      <a:accent6>
        <a:srgbClr val="F1C300"/>
      </a:accent6>
      <a:hlink>
        <a:srgbClr val="0075A4"/>
      </a:hlink>
      <a:folHlink>
        <a:srgbClr val="943092"/>
      </a:folHlink>
    </a:clrScheme>
    <a:fontScheme name="Salesforce 2014 Interi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Salesforce Corporate PowerPoint Template - Official.potx</Template>
  <TotalTime>21853</TotalTime>
  <Words>300</Words>
  <Application>Microsoft Macintosh PowerPoint</Application>
  <PresentationFormat>Custom</PresentationFormat>
  <Paragraphs>66</Paragraphs>
  <Slides>14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Salesforce Corporate PowerPoint Template - Official</vt:lpstr>
      <vt:lpstr>Stop Changing the  Trigger Criteria!</vt:lpstr>
      <vt:lpstr>Who is Trifecta?</vt:lpstr>
      <vt:lpstr>The Theory</vt:lpstr>
      <vt:lpstr>The Reality</vt:lpstr>
      <vt:lpstr>The Reality</vt:lpstr>
      <vt:lpstr>What options do we have?</vt:lpstr>
      <vt:lpstr>Scenario #1</vt:lpstr>
      <vt:lpstr>Demo</vt:lpstr>
      <vt:lpstr>Scenario #2</vt:lpstr>
      <vt:lpstr>Demo</vt:lpstr>
      <vt:lpstr>Scenario #3</vt:lpstr>
      <vt:lpstr>Demo</vt:lpstr>
      <vt:lpstr>Recap</vt:lpstr>
      <vt:lpstr>PowerPoint Presentation</vt:lpstr>
    </vt:vector>
  </TitlesOfParts>
  <Company>Carol Hausmann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</dc:title>
  <dc:creator>Salesforce</dc:creator>
  <cp:lastModifiedBy>Mike Chale</cp:lastModifiedBy>
  <cp:revision>916</cp:revision>
  <cp:lastPrinted>2014-09-29T18:29:00Z</cp:lastPrinted>
  <dcterms:created xsi:type="dcterms:W3CDTF">2014-09-29T18:28:17Z</dcterms:created>
  <dcterms:modified xsi:type="dcterms:W3CDTF">2015-09-03T13:33:00Z</dcterms:modified>
</cp:coreProperties>
</file>