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5"/>
  </p:notesMasterIdLst>
  <p:handoutMasterIdLst>
    <p:handoutMasterId r:id="rId26"/>
  </p:handoutMasterIdLst>
  <p:sldIdLst>
    <p:sldId id="269" r:id="rId2"/>
    <p:sldId id="330" r:id="rId3"/>
    <p:sldId id="272" r:id="rId4"/>
    <p:sldId id="266" r:id="rId5"/>
    <p:sldId id="313" r:id="rId6"/>
    <p:sldId id="311" r:id="rId7"/>
    <p:sldId id="314" r:id="rId8"/>
    <p:sldId id="315" r:id="rId9"/>
    <p:sldId id="322" r:id="rId10"/>
    <p:sldId id="316" r:id="rId11"/>
    <p:sldId id="321" r:id="rId12"/>
    <p:sldId id="320" r:id="rId13"/>
    <p:sldId id="323" r:id="rId14"/>
    <p:sldId id="317" r:id="rId15"/>
    <p:sldId id="326" r:id="rId16"/>
    <p:sldId id="327" r:id="rId17"/>
    <p:sldId id="324" r:id="rId18"/>
    <p:sldId id="318" r:id="rId19"/>
    <p:sldId id="328" r:id="rId20"/>
    <p:sldId id="325" r:id="rId21"/>
    <p:sldId id="319" r:id="rId22"/>
    <p:sldId id="329" r:id="rId23"/>
    <p:sldId id="293" r:id="rId24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 Presentation Template" id="{CF60FCE6-C997-744A-B01D-C00D3BEBC38A}">
          <p14:sldIdLst>
            <p14:sldId id="269"/>
            <p14:sldId id="330"/>
            <p14:sldId id="272"/>
            <p14:sldId id="266"/>
            <p14:sldId id="313"/>
            <p14:sldId id="311"/>
            <p14:sldId id="314"/>
            <p14:sldId id="315"/>
            <p14:sldId id="322"/>
            <p14:sldId id="316"/>
            <p14:sldId id="321"/>
            <p14:sldId id="320"/>
            <p14:sldId id="323"/>
            <p14:sldId id="317"/>
            <p14:sldId id="326"/>
            <p14:sldId id="327"/>
            <p14:sldId id="324"/>
            <p14:sldId id="318"/>
            <p14:sldId id="328"/>
            <p14:sldId id="325"/>
            <p14:sldId id="319"/>
            <p14:sldId id="329"/>
            <p14:sldId id="2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47">
          <p15:clr>
            <a:srgbClr val="A4A3A4"/>
          </p15:clr>
        </p15:guide>
        <p15:guide id="2" orient="horz" pos="3897">
          <p15:clr>
            <a:srgbClr val="A4A3A4"/>
          </p15:clr>
        </p15:guide>
        <p15:guide id="3" orient="horz" pos="546" userDrawn="1">
          <p15:clr>
            <a:srgbClr val="A4A3A4"/>
          </p15:clr>
        </p15:guide>
        <p15:guide id="4" orient="horz" pos="738" userDrawn="1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orient="horz" pos="1272">
          <p15:clr>
            <a:srgbClr val="A4A3A4"/>
          </p15:clr>
        </p15:guide>
        <p15:guide id="9" pos="212">
          <p15:clr>
            <a:srgbClr val="A4A3A4"/>
          </p15:clr>
        </p15:guide>
        <p15:guide id="10" pos="74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25C"/>
    <a:srgbClr val="003C4D"/>
    <a:srgbClr val="4E748B"/>
    <a:srgbClr val="7C98AD"/>
    <a:srgbClr val="D0D9DE"/>
    <a:srgbClr val="EFEFEF"/>
    <a:srgbClr val="0047CE"/>
    <a:srgbClr val="001871"/>
    <a:srgbClr val="64CCC9"/>
    <a:srgbClr val="00B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3" autoAdjust="0"/>
    <p:restoredTop sz="99754" autoAdjust="0"/>
  </p:normalViewPr>
  <p:slideViewPr>
    <p:cSldViewPr snapToGrid="0">
      <p:cViewPr>
        <p:scale>
          <a:sx n="95" d="100"/>
          <a:sy n="95" d="100"/>
        </p:scale>
        <p:origin x="-304" y="-80"/>
      </p:cViewPr>
      <p:guideLst>
        <p:guide orient="horz" pos="3832"/>
        <p:guide orient="horz" pos="386"/>
        <p:guide orient="horz" pos="1024"/>
        <p:guide pos="220"/>
        <p:guide pos="7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6848"/>
    </p:cViewPr>
  </p:sorterViewPr>
  <p:notesViewPr>
    <p:cSldViewPr snapToGrid="0">
      <p:cViewPr varScale="1">
        <p:scale>
          <a:sx n="109" d="100"/>
          <a:sy n="109" d="100"/>
        </p:scale>
        <p:origin x="-4904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Salesforce Sans"/>
              </a:rPr>
              <a:t>Presentation Title</a:t>
            </a:r>
            <a:endParaRPr lang="en-US" dirty="0">
              <a:solidFill>
                <a:schemeClr val="accent1"/>
              </a:solidFill>
              <a:latin typeface="Salesforce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94638" y="0"/>
            <a:ext cx="15141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37"/>
            <a:ext cx="303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Copyright Salesforce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2015.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6249040" y="8675676"/>
            <a:ext cx="611829" cy="428383"/>
            <a:chOff x="267" y="-340"/>
            <a:chExt cx="7144" cy="5002"/>
          </a:xfrm>
        </p:grpSpPr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420497" y="0"/>
            <a:ext cx="0" cy="477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979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accent1"/>
                </a:solidFill>
                <a:latin typeface="Salesforce San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6485" y="0"/>
            <a:ext cx="124391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Copyright Salesforce 2015. Legal Terms and more here.</a:t>
            </a:r>
          </a:p>
        </p:txBody>
      </p: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2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32389" y="0"/>
            <a:ext cx="0" cy="4695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>
        <a:solidFill>
          <a:schemeClr val="tx1"/>
        </a:solidFill>
        <a:latin typeface="Salesforce Sans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088087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392429"/>
            <a:ext cx="1183517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8327" y="5528767"/>
            <a:ext cx="11515535" cy="500389"/>
          </a:xfrm>
        </p:spPr>
        <p:txBody>
          <a:bodyPr vert="horz" lIns="9144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327" y="4547601"/>
            <a:ext cx="7289872" cy="750471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6" name="Picture 35" descr="Corporate_Primary_1 Line Tag_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" y="872837"/>
            <a:ext cx="4793376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78" y="1599480"/>
            <a:ext cx="3743722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9099" y="1599480"/>
            <a:ext cx="3730752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109614" y="1599480"/>
            <a:ext cx="3736459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8" y="2480258"/>
            <a:ext cx="3755988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062" y="2480258"/>
            <a:ext cx="3735930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1106" y="2480258"/>
            <a:ext cx="3766148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328" y="1600201"/>
            <a:ext cx="375926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0789" y="1600201"/>
            <a:ext cx="3731833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4050" y="1600201"/>
            <a:ext cx="3749811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0049" y="5660496"/>
            <a:ext cx="3770416" cy="225703"/>
          </a:xfrm>
        </p:spPr>
        <p:txBody>
          <a:bodyPr wrap="square"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rgbClr val="0079A8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328" y="5660496"/>
            <a:ext cx="3730752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1870" y="5660496"/>
            <a:ext cx="3730752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549" y="1597025"/>
            <a:ext cx="3752871" cy="39808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29382" y="1597025"/>
            <a:ext cx="3725862" cy="39808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1820" y="1597025"/>
            <a:ext cx="3746255" cy="39808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565" y="5702300"/>
            <a:ext cx="374904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217" y="5786195"/>
            <a:ext cx="3749040" cy="502850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29382" y="5702300"/>
            <a:ext cx="37325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8268" y="5786195"/>
            <a:ext cx="3749040" cy="502850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1820" y="5702300"/>
            <a:ext cx="374904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2687" y="5786195"/>
            <a:ext cx="3749040" cy="502850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623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7205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1787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6369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328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4407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7492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3258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375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440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048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325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328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035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5742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39449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424" y="1703212"/>
            <a:ext cx="2703576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6831" y="1703212"/>
            <a:ext cx="2723180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5415" y="1703212"/>
            <a:ext cx="2705660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6479" y="1703212"/>
            <a:ext cx="2724209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328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4407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5307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6140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328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2413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7718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023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0" name="Rectangle 1"/>
          <p:cNvSpPr/>
          <p:nvPr userDrawn="1"/>
        </p:nvSpPr>
        <p:spPr>
          <a:xfrm>
            <a:off x="-1" y="3810000"/>
            <a:ext cx="12188952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328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0537" y="3969097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2746" y="3968750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4956" y="3974592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0537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2746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4956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328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0537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2746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4956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328" y="3968750"/>
            <a:ext cx="2715768" cy="2221992"/>
          </a:xfrm>
        </p:spPr>
        <p:txBody>
          <a:bodyPr lIns="9144"/>
          <a:lstStyle>
            <a:lvl1pPr>
              <a:defRPr sz="1800" spc="0"/>
            </a:lvl1pPr>
            <a:lvl2pPr>
              <a:defRPr sz="1600" spc="0"/>
            </a:lvl2pPr>
            <a:lvl3pPr marL="228600" indent="-6350">
              <a:buNone/>
              <a:defRPr sz="1400" spc="0" baseline="0">
                <a:solidFill>
                  <a:srgbClr val="0079A8"/>
                </a:solidFill>
              </a:defRPr>
            </a:lvl3pPr>
            <a:lvl4pPr marL="228600" indent="-1588">
              <a:buNone/>
              <a:defRPr lang="en-US" sz="1800" kern="1200" spc="-5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 flipH="1">
            <a:off x="-6415" y="5835650"/>
            <a:ext cx="12195240" cy="1022350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6" descr="Salesforce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-7682" y="0"/>
            <a:ext cx="12204189" cy="3810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8328" y="3655260"/>
            <a:ext cx="11517122" cy="854253"/>
          </a:xfrm>
        </p:spPr>
        <p:txBody>
          <a:bodyPr lIns="9144" tIns="0" rIns="0" bIns="0" anchor="b">
            <a:noAutofit/>
          </a:bodyPr>
          <a:lstStyle>
            <a:lvl1pPr algn="l">
              <a:lnSpc>
                <a:spcPct val="80000"/>
              </a:lnSpc>
              <a:defRPr sz="32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Customer Hero slide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24530" y="2261969"/>
            <a:ext cx="6071978" cy="1015663"/>
          </a:xfrm>
          <a:solidFill>
            <a:schemeClr val="accent1">
              <a:alpha val="86000"/>
            </a:schemeClr>
          </a:solidFill>
        </p:spPr>
        <p:txBody>
          <a:bodyPr wrap="square" lIns="182880" tIns="365760" rIns="365760" bIns="365760" anchor="b">
            <a:spAutoFit/>
          </a:bodyPr>
          <a:lstStyle>
            <a:lvl1pPr marL="111125" indent="-111125">
              <a:lnSpc>
                <a:spcPct val="100000"/>
              </a:lnSpc>
              <a:spcBef>
                <a:spcPts val="0"/>
              </a:spcBef>
              <a:buNone/>
              <a:defRPr sz="1800" b="1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“Quote placed here (two line max)”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409137" y="2969089"/>
            <a:ext cx="5433838" cy="249231"/>
          </a:xfrm>
        </p:spPr>
        <p:txBody>
          <a:bodyPr lIns="9144" tIns="0" rIns="0" bIns="0" anchor="b">
            <a:noAutofit/>
          </a:bodyPr>
          <a:lstStyle>
            <a:lvl1pPr marL="0" indent="0">
              <a:buNone/>
              <a:defRPr sz="1400" b="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Author/subtext here</a:t>
            </a:r>
            <a:endParaRPr lang="en-US" dirty="0"/>
          </a:p>
        </p:txBody>
      </p:sp>
      <p:sp>
        <p:nvSpPr>
          <p:cNvPr id="75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338328" y="4719145"/>
            <a:ext cx="11599524" cy="1472738"/>
          </a:xfrm>
          <a:extLst/>
        </p:spPr>
        <p:txBody>
          <a:bodyPr vert="horz" lIns="9144" tIns="0" rIns="0" bIns="0" rtlCol="0">
            <a:noAutofit/>
          </a:bodyPr>
          <a:lstStyle>
            <a:lvl1pPr>
              <a:spcBef>
                <a:spcPts val="800"/>
              </a:spcBef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36550" y="2796225"/>
            <a:ext cx="2100448" cy="11699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328" y="1601725"/>
            <a:ext cx="7608887" cy="441655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2848" y="1601787"/>
            <a:ext cx="3542602" cy="4416552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28017" y="1600200"/>
            <a:ext cx="64008" cy="60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28017" y="1600200"/>
            <a:ext cx="0" cy="44196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328" y="1601723"/>
            <a:ext cx="3502152" cy="4416552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4206240" y="1601787"/>
            <a:ext cx="7649210" cy="441655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6951" y="1600200"/>
            <a:ext cx="64008" cy="60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0959" y="1600200"/>
            <a:ext cx="0" cy="44196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Spli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57"/>
            <a:ext cx="8102600" cy="685164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601724"/>
            <a:ext cx="7745412" cy="4416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7695372" y="6397128"/>
            <a:ext cx="1285963" cy="1285963"/>
          </a:xfrm>
          <a:prstGeom prst="ellipse">
            <a:avLst/>
          </a:prstGeom>
          <a:solidFill>
            <a:srgbClr val="FFFFFF">
              <a:alpha val="4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333729" y="6270900"/>
            <a:ext cx="7750012" cy="428383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" y="1151067"/>
            <a:ext cx="8115300" cy="5706933"/>
            <a:chOff x="-7681" y="1151067"/>
            <a:chExt cx="12196497" cy="5706933"/>
          </a:xfrm>
        </p:grpSpPr>
        <p:sp>
          <p:nvSpPr>
            <p:cNvPr id="27" name="Rectangle 26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28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40845" b="9539"/>
            <a:stretch/>
          </p:blipFill>
          <p:spPr bwMode="auto">
            <a:xfrm>
              <a:off x="0" y="1151067"/>
              <a:ext cx="12169727" cy="5706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121039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4619343"/>
            <a:ext cx="10908173" cy="52908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466912"/>
            <a:ext cx="1183517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362" y="5564547"/>
            <a:ext cx="7289872" cy="4779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" y="876078"/>
            <a:ext cx="4793376" cy="11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Segu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4695" y="-18288"/>
            <a:ext cx="4234130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1700" y="2391624"/>
            <a:ext cx="4427017" cy="2074753"/>
          </a:xfr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logo or paste one in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362" y="2049320"/>
            <a:ext cx="11482388" cy="262890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362" y="4876800"/>
            <a:ext cx="11482388" cy="10668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00" y="4800600"/>
            <a:ext cx="11845925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alesforce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_slide_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616" y="526840"/>
            <a:ext cx="7379001" cy="262890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616" y="3354319"/>
            <a:ext cx="7379001" cy="140804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-26942" y="3281320"/>
            <a:ext cx="798031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alesforce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25" y="2094773"/>
            <a:ext cx="2627758" cy="18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_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314575" y="2095733"/>
            <a:ext cx="9551504" cy="2628900"/>
          </a:xfrm>
        </p:spPr>
        <p:txBody>
          <a:bodyPr lIns="9144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14575" y="4877032"/>
            <a:ext cx="9551504" cy="1408043"/>
          </a:xfrm>
        </p:spPr>
        <p:txBody>
          <a:bodyPr lIns="91440" tIns="0" rIns="0" bIns="0">
            <a:noAutofit/>
          </a:bodyPr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162175" y="3984978"/>
            <a:ext cx="0" cy="287302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 userDrawn="1"/>
        </p:nvSpPr>
        <p:spPr>
          <a:xfrm rot="10800000">
            <a:off x="2170753" y="3984978"/>
            <a:ext cx="64008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179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3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Sales_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Service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Marketing Cloud_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2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3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Community Cloud_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65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6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5" name="Freeform 74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76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Analytics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004579"/>
            <a:ext cx="7273925" cy="2282675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90000"/>
              </a:lnSpc>
              <a:defRPr sz="48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4378493"/>
            <a:ext cx="7273925" cy="568606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4695" y="-18288"/>
            <a:ext cx="4234130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362" y="5510127"/>
            <a:ext cx="7289872" cy="43882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spc="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" y="876078"/>
            <a:ext cx="4793376" cy="11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Platform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0" name="TextBox 39"/>
          <p:cNvSpPr txBox="1"/>
          <p:nvPr userDrawn="1"/>
        </p:nvSpPr>
        <p:spPr>
          <a:xfrm>
            <a:off x="6305655" y="3041036"/>
            <a:ext cx="25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Salesforce Sans"/>
              </a:rPr>
              <a:t>Thank you</a:t>
            </a:r>
          </a:p>
        </p:txBody>
      </p:sp>
      <p:pic>
        <p:nvPicPr>
          <p:cNvPr id="41" name="Picture 40" descr="Salesforce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8" y="2592568"/>
            <a:ext cx="2528523" cy="17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38328" y="1021080"/>
            <a:ext cx="11663172" cy="338554"/>
          </a:xfrm>
          <a:noFill/>
          <a:ln>
            <a:noFill/>
          </a:ln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Use </a:t>
            </a:r>
            <a:r>
              <a:rPr lang="en-US" dirty="0" smtClean="0"/>
              <a:t>this layout for realigning basic </a:t>
            </a:r>
            <a:r>
              <a:rPr lang="en-US" dirty="0"/>
              <a:t>drawing guides </a:t>
            </a:r>
            <a:r>
              <a:rPr lang="en-US" dirty="0" smtClean="0"/>
              <a:t>or reference them as needed</a:t>
            </a:r>
            <a:endParaRPr lang="en-US" dirty="0"/>
          </a:p>
        </p:txBody>
      </p:sp>
      <p:sp>
        <p:nvSpPr>
          <p:cNvPr id="19" name="Title 8"/>
          <p:cNvSpPr txBox="1">
            <a:spLocks/>
          </p:cNvSpPr>
          <p:nvPr userDrawn="1"/>
        </p:nvSpPr>
        <p:spPr>
          <a:xfrm>
            <a:off x="338327" y="90720"/>
            <a:ext cx="11515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atin typeface="Salesforce Sans"/>
              </a:rPr>
              <a:t>Standard Drawing Guide Placement Layout Slide (Margins)</a:t>
            </a:r>
            <a:endParaRPr lang="en-US" spc="0" dirty="0">
              <a:latin typeface="Salesforce San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6550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847254" y="-1587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167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>
            <a:off x="6094412" y="-4465621"/>
            <a:ext cx="0" cy="12188952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478446"/>
            <a:ext cx="0" cy="12188952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2112524"/>
            <a:ext cx="5365506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Salesforce Sans"/>
                <a:cs typeface="Salesforce Sans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Salesforce Sans"/>
                <a:cs typeface="Salesforce Sans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395761" y="1682876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486977" y="1682876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395760" y="5694252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486976" y="5607176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06414" y="2112524"/>
            <a:ext cx="5716586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How </a:t>
            </a: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2009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The left and right top and bottom corners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7679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spc="0" dirty="0" smtClean="0"/>
            </a:lvl1pPr>
            <a:lvl2pPr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9" y="1599480"/>
            <a:ext cx="5564156" cy="4351338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3636" y="1599480"/>
            <a:ext cx="5576268" cy="4351338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8" y="1599480"/>
            <a:ext cx="3749040" cy="4622865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5127" y="1599480"/>
            <a:ext cx="3728166" cy="4622864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90178" y="1599480"/>
            <a:ext cx="3749040" cy="4622864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328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035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5742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39449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990" y="1599480"/>
            <a:ext cx="5705025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540" y="1599480"/>
            <a:ext cx="5651946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34" Type="http://schemas.openxmlformats.org/officeDocument/2006/relationships/image" Target="../media/image1.png"/><Relationship Id="rId3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1151067"/>
            <a:ext cx="12204188" cy="5706933"/>
            <a:chOff x="-7681" y="1151067"/>
            <a:chExt cx="12204188" cy="5706933"/>
          </a:xfrm>
        </p:grpSpPr>
        <p:sp>
          <p:nvSpPr>
            <p:cNvPr id="41" name="Rectangle 40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42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16207" b="9539"/>
            <a:stretch/>
          </p:blipFill>
          <p:spPr bwMode="auto">
            <a:xfrm>
              <a:off x="0" y="1151067"/>
              <a:ext cx="12196507" cy="5706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id" hidden="1"/>
          <p:cNvGrpSpPr/>
          <p:nvPr/>
        </p:nvGrpSpPr>
        <p:grpSpPr>
          <a:xfrm>
            <a:off x="-273050" y="-498396"/>
            <a:ext cx="12680953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327" y="1599480"/>
            <a:ext cx="11515535" cy="4622864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Source level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alesforce Sans"/>
              </a:defRPr>
            </a:lvl1pPr>
          </a:lstStyle>
          <a:p>
            <a:endParaRPr lang="en-US" dirty="0"/>
          </a:p>
        </p:txBody>
      </p:sp>
      <p:pic>
        <p:nvPicPr>
          <p:cNvPr id="44" name="Picture 43" descr="Salesforce Logo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18" r:id="rId2"/>
    <p:sldLayoutId id="2147483842" r:id="rId3"/>
    <p:sldLayoutId id="2147483791" r:id="rId4"/>
    <p:sldLayoutId id="2147483810" r:id="rId5"/>
    <p:sldLayoutId id="2147483792" r:id="rId6"/>
    <p:sldLayoutId id="2147483823" r:id="rId7"/>
    <p:sldLayoutId id="2147483820" r:id="rId8"/>
    <p:sldLayoutId id="2147483807" r:id="rId9"/>
    <p:sldLayoutId id="2147483806" r:id="rId10"/>
    <p:sldLayoutId id="2147483794" r:id="rId11"/>
    <p:sldLayoutId id="2147483793" r:id="rId12"/>
    <p:sldLayoutId id="2147483822" r:id="rId13"/>
    <p:sldLayoutId id="2147483821" r:id="rId14"/>
    <p:sldLayoutId id="2147483767" r:id="rId15"/>
    <p:sldLayoutId id="2147483769" r:id="rId16"/>
    <p:sldLayoutId id="2147483815" r:id="rId17"/>
    <p:sldLayoutId id="2147483816" r:id="rId18"/>
    <p:sldLayoutId id="2147483805" r:id="rId19"/>
    <p:sldLayoutId id="2147483843" r:id="rId20"/>
    <p:sldLayoutId id="2147483802" r:id="rId21"/>
    <p:sldLayoutId id="2147483803" r:id="rId22"/>
    <p:sldLayoutId id="2147483804" r:id="rId23"/>
    <p:sldLayoutId id="2147483800" r:id="rId24"/>
    <p:sldLayoutId id="2147483827" r:id="rId25"/>
    <p:sldLayoutId id="2147483826" r:id="rId26"/>
    <p:sldLayoutId id="2147483828" r:id="rId27"/>
    <p:sldLayoutId id="2147483831" r:id="rId28"/>
    <p:sldLayoutId id="2147483830" r:id="rId29"/>
    <p:sldLayoutId id="2147483829" r:id="rId30"/>
    <p:sldLayoutId id="2147483778" r:id="rId31"/>
    <p:sldLayoutId id="214748383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0" kern="1200" spc="0" baseline="0" dirty="0">
          <a:solidFill>
            <a:schemeClr val="accent1"/>
          </a:solidFill>
          <a:latin typeface="Salesforce Sans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0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8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2pPr>
      <a:lvl3pPr marL="520700" indent="-1714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6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3pPr>
      <a:lvl4pPr marL="520700" indent="-15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600" kern="1200" spc="0" baseline="0" dirty="0" smtClean="0">
          <a:solidFill>
            <a:srgbClr val="0079A8"/>
          </a:solidFill>
          <a:latin typeface="Salesforce Sans"/>
          <a:ea typeface="+mn-ea"/>
          <a:cs typeface="+mn-cs"/>
        </a:defRPr>
      </a:lvl4pPr>
      <a:lvl5pPr marL="520700" indent="-17145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000" kern="1200" spc="0" baseline="0" dirty="0">
          <a:solidFill>
            <a:srgbClr val="7C868D"/>
          </a:solidFill>
          <a:latin typeface="Salesforce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page/How_to_Write_Good_Unit_Tests" TargetMode="External"/><Relationship Id="rId4" Type="http://schemas.openxmlformats.org/officeDocument/2006/relationships/hyperlink" Target="https://developer.salesforce.com/docs/atlas.en-us.apexcode.meta/apexcode/apex_testing_best_practices.htm" TargetMode="External"/><Relationship Id="rId5" Type="http://schemas.openxmlformats.org/officeDocument/2006/relationships/hyperlink" Target="https://developer.salesforce.com/docs/atlas.en-us.apexcode.meta/apexcode/apex_process_example.htm" TargetMode="External"/><Relationship Id="rId6" Type="http://schemas.openxmlformats.org/officeDocument/2006/relationships/hyperlink" Target="https://developer.salesforce.com/docs/atlas.en-us.apexcode.meta/apexcode/apex_dml_convertLead.htm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chalemic/UnitTestingMoreThanApe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Testing: Not </a:t>
            </a:r>
            <a:r>
              <a:rPr lang="en-US" smtClean="0"/>
              <a:t>Just for Apex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the Declarative Side of the Salesforce1 Platform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Mike </a:t>
            </a:r>
            <a:r>
              <a:rPr lang="en-US" dirty="0" err="1" smtClean="0"/>
              <a:t>Chale</a:t>
            </a:r>
            <a:endParaRPr lang="en-US" dirty="0"/>
          </a:p>
          <a:p>
            <a:r>
              <a:rPr lang="en-US" dirty="0" smtClean="0"/>
              <a:t>Senior Developer</a:t>
            </a:r>
          </a:p>
          <a:p>
            <a:r>
              <a:rPr lang="en-US" smtClean="0"/>
              <a:t>@Trifecta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mike_chale</a:t>
            </a:r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93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Verify </a:t>
            </a:r>
            <a:r>
              <a:rPr lang="en-US" dirty="0" err="1"/>
              <a:t>sObject</a:t>
            </a:r>
            <a:r>
              <a:rPr lang="en-US" dirty="0"/>
              <a:t>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critical processes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Are the entry criteria working as expected?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it going to the correct person/people?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all branches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Approval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All “big deals” need to be approved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Deals worth at least $50,000 go to manager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Deals over $100,000 require secondary approval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Request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Verify </a:t>
            </a:r>
            <a:r>
              <a:rPr lang="en-US" dirty="0" err="1"/>
              <a:t>sObject</a:t>
            </a:r>
            <a:r>
              <a:rPr lang="en-US" dirty="0"/>
              <a:t>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critical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complex Process Builder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Post to Chatter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Auto-submit Approval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Processes can have multiple branches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Each branch can perform multiple steps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Post to Chatter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Update self / related records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Submit for Approval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Invoke Apex and Flows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Process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8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Approval Process is great!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Can the Opportunity be submitted automatically?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And @mention the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Request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Verify </a:t>
            </a:r>
            <a:r>
              <a:rPr lang="en-US" dirty="0" err="1"/>
              <a:t>sObject</a:t>
            </a:r>
            <a:r>
              <a:rPr lang="en-US" dirty="0"/>
              <a:t>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critical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complex Process Builder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Post to Chatter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Auto-submit Approval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Update and create records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Need reminders!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Can we automatically convert an Opportunity to an Order?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And create the Contract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Request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>
          <a:xfrm>
            <a:off x="338327" y="1229893"/>
            <a:ext cx="11515535" cy="5059291"/>
          </a:xfrm>
        </p:spPr>
        <p:txBody>
          <a:bodyPr/>
          <a:lstStyle/>
          <a:p>
            <a:pPr>
              <a:buNone/>
            </a:pPr>
            <a:r>
              <a:rPr lang="en-US" i="1" dirty="0"/>
              <a:t>Deliver consistent customer experiences across web, mobile, and </a:t>
            </a:r>
            <a:r>
              <a:rPr lang="en-US" i="1" dirty="0" err="1"/>
              <a:t>eCommerce</a:t>
            </a:r>
            <a:r>
              <a:rPr lang="en-US" i="1" dirty="0"/>
              <a:t> platforms that are fully integrated into your business systems.</a:t>
            </a:r>
          </a:p>
          <a:p>
            <a:r>
              <a:rPr lang="en-US" dirty="0"/>
              <a:t>20+ Years developing enterprise solutions, primarily focused on commerce</a:t>
            </a:r>
          </a:p>
          <a:p>
            <a:r>
              <a:rPr lang="en-US" dirty="0"/>
              <a:t>100+ </a:t>
            </a:r>
            <a:r>
              <a:rPr lang="en-US" dirty="0" err="1"/>
              <a:t>Salesforce</a:t>
            </a:r>
            <a:r>
              <a:rPr lang="en-US" dirty="0"/>
              <a:t> Certifications, including a </a:t>
            </a:r>
            <a:r>
              <a:rPr lang="en-US" dirty="0" err="1"/>
              <a:t>Salesforce</a:t>
            </a:r>
            <a:r>
              <a:rPr lang="en-US" dirty="0"/>
              <a:t> MVP</a:t>
            </a:r>
            <a:endParaRPr lang="en-US" b="1" dirty="0"/>
          </a:p>
          <a:p>
            <a:pPr>
              <a:buNone/>
            </a:pPr>
            <a:r>
              <a:rPr lang="en-US" b="1" dirty="0"/>
              <a:t>Trifecta Commerce – Available on the AppExchange</a:t>
            </a:r>
          </a:p>
          <a:p>
            <a:r>
              <a:rPr lang="en-US" dirty="0"/>
              <a:t>Native app, streamlines order entry supporting B2B and B2B2C commerce.</a:t>
            </a:r>
          </a:p>
          <a:p>
            <a:pPr>
              <a:buNone/>
            </a:pPr>
            <a:r>
              <a:rPr lang="en-US" b="1" dirty="0"/>
              <a:t>Top Industries Served:</a:t>
            </a:r>
          </a:p>
          <a:p>
            <a:r>
              <a:rPr lang="en-US" dirty="0"/>
              <a:t>Manufacturing/Distribution</a:t>
            </a:r>
          </a:p>
          <a:p>
            <a:r>
              <a:rPr lang="en-US" dirty="0"/>
              <a:t>CPG/Retail</a:t>
            </a:r>
          </a:p>
          <a:p>
            <a:r>
              <a:rPr lang="en-US" dirty="0"/>
              <a:t>Life Sciences</a:t>
            </a:r>
          </a:p>
          <a:p>
            <a:r>
              <a:rPr lang="en-US" dirty="0"/>
              <a:t>Hospitality and </a:t>
            </a:r>
            <a:r>
              <a:rPr lang="en-US" dirty="0" smtClean="0"/>
              <a:t>Entertainment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Trifecta?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5094" y="6283158"/>
            <a:ext cx="4104162" cy="30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accent2"/>
                </a:solidFill>
                <a:latin typeface="Salesforce Sans"/>
                <a:cs typeface="Salesforce Sans"/>
              </a:rPr>
              <a:t>Visit our booth – #2021 </a:t>
            </a:r>
            <a:r>
              <a:rPr lang="en-US" sz="1400" dirty="0" err="1">
                <a:solidFill>
                  <a:schemeClr val="accent2"/>
                </a:solidFill>
                <a:latin typeface="Salesforce Sans"/>
                <a:cs typeface="Salesforce Sans"/>
              </a:rPr>
              <a:t>Moscone</a:t>
            </a:r>
            <a:r>
              <a:rPr lang="en-US" sz="1400" dirty="0">
                <a:solidFill>
                  <a:schemeClr val="accent2"/>
                </a:solidFill>
                <a:latin typeface="Salesforce Sans"/>
                <a:cs typeface="Salesforce Sans"/>
              </a:rPr>
              <a:t> North</a:t>
            </a:r>
            <a:endParaRPr lang="en-US" sz="14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567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Complex orgs have many </a:t>
            </a:r>
            <a:r>
              <a:rPr lang="en-US" dirty="0" smtClean="0"/>
              <a:t>interactions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Workflows and Process Builder can </a:t>
            </a:r>
            <a:r>
              <a:rPr lang="en-US"/>
              <a:t>be </a:t>
            </a:r>
            <a:r>
              <a:rPr lang="en-US" smtClean="0"/>
              <a:t>complex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Save time with regression testing</a:t>
            </a:r>
          </a:p>
          <a:p>
            <a:pPr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Presentation </a:t>
            </a:r>
            <a:r>
              <a:rPr lang="en-US" dirty="0"/>
              <a:t>and sample code - </a:t>
            </a:r>
            <a:r>
              <a:rPr lang="en-US" dirty="0">
                <a:hlinkClick r:id="rId2"/>
              </a:rPr>
              <a:t>https://github.com/chalemic/</a:t>
            </a:r>
            <a:r>
              <a:rPr lang="en-US" dirty="0" smtClean="0">
                <a:hlinkClick r:id="rId2"/>
              </a:rPr>
              <a:t>UnitTestingMoreThanApex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to Write Good </a:t>
            </a:r>
            <a:r>
              <a:rPr lang="en-US" dirty="0"/>
              <a:t>Unit Tests - </a:t>
            </a:r>
            <a:r>
              <a:rPr lang="en-US" dirty="0">
                <a:hlinkClick r:id="rId3"/>
              </a:rPr>
              <a:t>https://developer.salesforce.com/page/</a:t>
            </a:r>
            <a:r>
              <a:rPr lang="en-US" dirty="0" smtClean="0">
                <a:hlinkClick r:id="rId3"/>
              </a:rPr>
              <a:t>How_to_Write_Good_Unit_Tests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Testing </a:t>
            </a:r>
            <a:r>
              <a:rPr lang="en-US" dirty="0"/>
              <a:t>Best Practices - </a:t>
            </a:r>
            <a:r>
              <a:rPr lang="en-US" dirty="0">
                <a:hlinkClick r:id="rId4"/>
              </a:rPr>
              <a:t>https://developer.salesforce.com/docs/atlas.en-us.apexcode.meta/apexcode/</a:t>
            </a:r>
            <a:r>
              <a:rPr lang="en-US" smtClean="0">
                <a:hlinkClick r:id="rId4"/>
              </a:rPr>
              <a:t>apex_testing_best_practices.htm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Apex Approval </a:t>
            </a:r>
            <a:r>
              <a:rPr lang="en-US" dirty="0"/>
              <a:t>Processing Example - </a:t>
            </a:r>
            <a:r>
              <a:rPr lang="en-US" dirty="0">
                <a:hlinkClick r:id="rId5"/>
              </a:rPr>
              <a:t>https://developer.salesforce.com/docs/atlas.en-us.apexcode.meta/apexcode/</a:t>
            </a:r>
            <a:r>
              <a:rPr lang="en-US" dirty="0" smtClean="0">
                <a:hlinkClick r:id="rId5"/>
              </a:rPr>
              <a:t>apex_process_example.htm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Apex Lead </a:t>
            </a:r>
            <a:r>
              <a:rPr lang="en-US" dirty="0"/>
              <a:t>Convert Class - </a:t>
            </a:r>
            <a:r>
              <a:rPr lang="en-US" dirty="0">
                <a:hlinkClick r:id="rId6"/>
              </a:rPr>
              <a:t>https://developer.salesforce.com/docs/atlas.en-us.apexcode.meta/apexcode/</a:t>
            </a:r>
            <a:r>
              <a:rPr lang="en-US" dirty="0" smtClean="0">
                <a:hlinkClick r:id="rId6"/>
              </a:rPr>
              <a:t>apex_dml_convertLead.htm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1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9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has one job . . .</a:t>
            </a:r>
            <a:endParaRPr lang="en-US" dirty="0"/>
          </a:p>
        </p:txBody>
      </p:sp>
      <p:pic>
        <p:nvPicPr>
          <p:cNvPr id="4" name="Picture 3" descr="YouHadOneJo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15" y="1171523"/>
            <a:ext cx="6523231" cy="5137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895" y="6350011"/>
            <a:ext cx="578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Source: </a:t>
            </a:r>
            <a:r>
              <a:rPr lang="pl-PL" sz="1600" dirty="0" err="1">
                <a:solidFill>
                  <a:schemeClr val="accent2"/>
                </a:solidFill>
                <a:latin typeface="Salesforce Sans"/>
                <a:cs typeface="Salesforce Sans"/>
              </a:rPr>
              <a:t>https</a:t>
            </a:r>
            <a:r>
              <a:rPr lang="pl-PL" sz="1600" dirty="0">
                <a:solidFill>
                  <a:schemeClr val="accent2"/>
                </a:solidFill>
                <a:latin typeface="Salesforce Sans"/>
                <a:cs typeface="Salesforce Sans"/>
              </a:rPr>
              <a:t>://</a:t>
            </a:r>
            <a:r>
              <a:rPr lang="pl-PL" sz="1600" dirty="0" err="1">
                <a:solidFill>
                  <a:schemeClr val="accent2"/>
                </a:solidFill>
                <a:latin typeface="Salesforce Sans"/>
                <a:cs typeface="Salesforce Sans"/>
              </a:rPr>
              <a:t>www.pinterest.com</a:t>
            </a:r>
            <a:r>
              <a:rPr lang="pl-PL" sz="1600" dirty="0">
                <a:solidFill>
                  <a:schemeClr val="accent2"/>
                </a:solidFill>
                <a:latin typeface="Salesforce Sans"/>
                <a:cs typeface="Salesforce Sans"/>
              </a:rPr>
              <a:t>/pin/460141286900183385/</a:t>
            </a:r>
            <a:endParaRPr lang="en-US" sz="16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2020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Ensure customizations work as </a:t>
            </a:r>
            <a:r>
              <a:rPr lang="en-US" dirty="0" smtClean="0"/>
              <a:t>expected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/>
              <a:t>edge cases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changes confidently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Preserve knowledge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 saw the light. . 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65" y="1162069"/>
            <a:ext cx="6730243" cy="4821761"/>
          </a:xfrm>
          <a:prstGeom prst="rect">
            <a:avLst/>
          </a:prstGeom>
        </p:spPr>
      </p:pic>
      <p:sp>
        <p:nvSpPr>
          <p:cNvPr id="8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338328" y="5954015"/>
            <a:ext cx="11484864" cy="369332"/>
          </a:xfrm>
        </p:spPr>
        <p:txBody>
          <a:bodyPr/>
          <a:lstStyle/>
          <a:p>
            <a:r>
              <a:rPr lang="en-US" dirty="0" smtClean="0"/>
              <a:t>. . . this was step 1 of a 3 step field update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Change </a:t>
            </a:r>
            <a:r>
              <a:rPr lang="en-US" dirty="0" smtClean="0"/>
              <a:t>Management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Declarative features replacing code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 Metadata?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Verify </a:t>
            </a:r>
            <a:r>
              <a:rPr lang="en-US" dirty="0" err="1"/>
              <a:t>sObject</a:t>
            </a:r>
            <a:r>
              <a:rPr lang="en-US" dirty="0"/>
              <a:t> rules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Required fields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Lookup filters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Validation </a:t>
            </a:r>
            <a:r>
              <a:rPr lang="en-US" dirty="0" smtClean="0"/>
              <a:t>rules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Leads are converted without contact information</a:t>
            </a:r>
            <a:r>
              <a:rPr lang="en-US" dirty="0" smtClean="0"/>
              <a:t>!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Need company size on Lead for classification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Accounts </a:t>
            </a:r>
            <a:r>
              <a:rPr lang="en-US" dirty="0"/>
              <a:t>have their Key Contact outside of the </a:t>
            </a:r>
            <a:r>
              <a:rPr lang="en-US" dirty="0" smtClean="0"/>
              <a:t>company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Request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sforce Corporate PowerPoint Template - Official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 Corporate PowerPoint Template - Official.potx</Template>
  <TotalTime>18133</TotalTime>
  <Words>511</Words>
  <Application>Microsoft Macintosh PowerPoint</Application>
  <PresentationFormat>Custom</PresentationFormat>
  <Paragraphs>112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Salesforce Corporate PowerPoint Template - Official</vt:lpstr>
      <vt:lpstr>Unit Testing: Not Just for Apex</vt:lpstr>
      <vt:lpstr>Who is Trifecta?</vt:lpstr>
      <vt:lpstr>Unit testing has one job . . .</vt:lpstr>
      <vt:lpstr>Why Unit Test?</vt:lpstr>
      <vt:lpstr>When I saw the light. . .</vt:lpstr>
      <vt:lpstr>Why Unit Test Metadata?</vt:lpstr>
      <vt:lpstr>Unit Testing Metadata</vt:lpstr>
      <vt:lpstr>Sample Request #1</vt:lpstr>
      <vt:lpstr>Demo</vt:lpstr>
      <vt:lpstr>Unit Testing Metadata</vt:lpstr>
      <vt:lpstr>Verifying Approval Processes</vt:lpstr>
      <vt:lpstr>Sample Request #2</vt:lpstr>
      <vt:lpstr>Demo</vt:lpstr>
      <vt:lpstr>Unit Testing Metadata</vt:lpstr>
      <vt:lpstr>Testing Process Builder</vt:lpstr>
      <vt:lpstr>Sample Request #3</vt:lpstr>
      <vt:lpstr>Demo</vt:lpstr>
      <vt:lpstr>Unit Testing Metadata</vt:lpstr>
      <vt:lpstr>Sample Request #4</vt:lpstr>
      <vt:lpstr>Demo</vt:lpstr>
      <vt:lpstr>Recap</vt:lpstr>
      <vt:lpstr>Resources</vt:lpstr>
      <vt:lpstr>PowerPoint Presentation</vt:lpstr>
    </vt:vector>
  </TitlesOfParts>
  <Company>Carol Hausmann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</dc:title>
  <dc:creator>Salesforce</dc:creator>
  <cp:lastModifiedBy>Mike Chale</cp:lastModifiedBy>
  <cp:revision>913</cp:revision>
  <cp:lastPrinted>2014-09-29T18:29:00Z</cp:lastPrinted>
  <dcterms:created xsi:type="dcterms:W3CDTF">2014-09-29T18:28:17Z</dcterms:created>
  <dcterms:modified xsi:type="dcterms:W3CDTF">2015-09-17T22:23:45Z</dcterms:modified>
</cp:coreProperties>
</file>