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50" x="0"/>
            <a:ext cy="1159799" cx="9144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Justificatory Claims in Open Source Mailing Lists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Chalenge Masekera, Daniel Griffin, Pi-­Tan Hu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/>
        </p:nvSpPr>
        <p:spPr>
          <a:xfrm>
            <a:off y="1048275" x="244625"/>
            <a:ext cy="1154700" cx="2792100"/>
          </a:xfrm>
          <a:prstGeom prst="rect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ctrTitle"/>
          </p:nvPr>
        </p:nvSpPr>
        <p:spPr>
          <a:xfrm>
            <a:off y="2892350" x="5340825"/>
            <a:ext cy="1516799" cx="3782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sz="1400" lang="en"/>
              <a:t>Hand Tagging: Justification Claim Types</a:t>
            </a:r>
          </a:p>
          <a:p>
            <a:pPr algn="l"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analogy</a:t>
            </a:r>
          </a:p>
          <a:p>
            <a:pPr algn="l"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authority</a:t>
            </a:r>
          </a:p>
          <a:p>
            <a:pPr algn="l"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experience</a:t>
            </a:r>
          </a:p>
          <a:p>
            <a:pPr algn="l"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generalization</a:t>
            </a:r>
          </a:p>
          <a:p>
            <a:pPr algn="l"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other</a:t>
            </a:r>
          </a:p>
          <a:p>
            <a:pPr algn="l"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no justification</a:t>
            </a:r>
          </a:p>
        </p:txBody>
      </p:sp>
      <p:sp>
        <p:nvSpPr>
          <p:cNvPr id="38" name="Shape 38"/>
          <p:cNvSpPr txBox="1"/>
          <p:nvPr>
            <p:ph idx="2" type="ctrTitle"/>
          </p:nvPr>
        </p:nvSpPr>
        <p:spPr>
          <a:xfrm>
            <a:off y="1050650" x="221325"/>
            <a:ext cy="465600" cx="1188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6AA84F"/>
                </a:solidFill>
              </a:rPr>
              <a:t>Mailing List Archive</a:t>
            </a:r>
          </a:p>
        </p:txBody>
      </p:sp>
      <p:sp>
        <p:nvSpPr>
          <p:cNvPr id="39" name="Shape 39"/>
          <p:cNvSpPr txBox="1"/>
          <p:nvPr>
            <p:ph idx="3" type="ctrTitle"/>
          </p:nvPr>
        </p:nvSpPr>
        <p:spPr>
          <a:xfrm>
            <a:off y="1050650" x="1891475"/>
            <a:ext cy="386999" cx="1188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6AA84F"/>
                </a:solidFill>
              </a:rPr>
              <a:t>BigBang</a:t>
            </a:r>
          </a:p>
        </p:txBody>
      </p:sp>
      <p:sp>
        <p:nvSpPr>
          <p:cNvPr id="40" name="Shape 40"/>
          <p:cNvSpPr txBox="1"/>
          <p:nvPr>
            <p:ph idx="4" type="ctrTitle"/>
          </p:nvPr>
        </p:nvSpPr>
        <p:spPr>
          <a:xfrm>
            <a:off y="1050650" x="3561625"/>
            <a:ext cy="902700" cx="254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sz="1400" lang="en"/>
              <a:t>Initial Processing:</a:t>
            </a:r>
          </a:p>
          <a:p>
            <a:pPr algn="l"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sentence tokenization</a:t>
            </a:r>
          </a:p>
          <a:p>
            <a:pPr algn="l"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tokenization</a:t>
            </a:r>
          </a:p>
          <a:p>
            <a:pPr algn="l"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POS tagging</a:t>
            </a:r>
          </a:p>
        </p:txBody>
      </p:sp>
      <p:sp>
        <p:nvSpPr>
          <p:cNvPr id="41" name="Shape 41"/>
          <p:cNvSpPr txBox="1"/>
          <p:nvPr>
            <p:ph idx="5" type="ctrTitle"/>
          </p:nvPr>
        </p:nvSpPr>
        <p:spPr>
          <a:xfrm>
            <a:off y="1013600" x="6584175"/>
            <a:ext cy="902700" cx="2643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sz="1400" lang="en"/>
              <a:t>Cue Phrase Extraction</a:t>
            </a:r>
          </a:p>
          <a:p>
            <a:pPr algn="l"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cue signals</a:t>
            </a:r>
          </a:p>
          <a:p>
            <a:pPr algn="l"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cue phrase patterns</a:t>
            </a:r>
          </a:p>
        </p:txBody>
      </p:sp>
      <p:sp>
        <p:nvSpPr>
          <p:cNvPr id="42" name="Shape 42"/>
          <p:cNvSpPr txBox="1"/>
          <p:nvPr>
            <p:ph idx="6" type="ctrTitle"/>
          </p:nvPr>
        </p:nvSpPr>
        <p:spPr>
          <a:xfrm>
            <a:off y="2078075" x="7729750"/>
            <a:ext cy="430199" cx="1322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1155CC"/>
                </a:solidFill>
              </a:rPr>
              <a:t>6.5% of sentences</a:t>
            </a:r>
          </a:p>
        </p:txBody>
      </p:sp>
      <p:sp>
        <p:nvSpPr>
          <p:cNvPr id="43" name="Shape 43"/>
          <p:cNvSpPr txBox="1"/>
          <p:nvPr>
            <p:ph idx="7" type="ctrTitle"/>
          </p:nvPr>
        </p:nvSpPr>
        <p:spPr>
          <a:xfrm>
            <a:off y="3684725" x="455225"/>
            <a:ext cy="329100" cx="2327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sz="1400" lang="en"/>
              <a:t>Naïve Bayes Classifier</a:t>
            </a:r>
          </a:p>
        </p:txBody>
      </p:sp>
      <p:sp>
        <p:nvSpPr>
          <p:cNvPr id="44" name="Shape 44"/>
          <p:cNvSpPr txBox="1"/>
          <p:nvPr>
            <p:ph idx="8" type="ctrTitle"/>
          </p:nvPr>
        </p:nvSpPr>
        <p:spPr>
          <a:xfrm>
            <a:off y="2892350" x="3110701"/>
            <a:ext cy="1516799" cx="2116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sz="1400" lang="en"/>
              <a:t>Feature Extraction</a:t>
            </a:r>
          </a:p>
          <a:p>
            <a:pPr algn="l"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tf.idf</a:t>
            </a:r>
          </a:p>
          <a:p>
            <a:pPr algn="l"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cue signal</a:t>
            </a:r>
          </a:p>
          <a:p>
            <a:pPr algn="l"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local tokens</a:t>
            </a:r>
          </a:p>
          <a:p>
            <a:pPr algn="l"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length threshold</a:t>
            </a:r>
          </a:p>
        </p:txBody>
      </p:sp>
      <p:cxnSp>
        <p:nvCxnSpPr>
          <p:cNvPr id="45" name="Shape 45"/>
          <p:cNvCxnSpPr/>
          <p:nvPr/>
        </p:nvCxnSpPr>
        <p:spPr>
          <a:xfrm rot="10800000">
            <a:off y="3291424" x="2505674"/>
            <a:ext cy="194700" cx="491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6" name="Shape 46"/>
          <p:cNvCxnSpPr/>
          <p:nvPr/>
        </p:nvCxnSpPr>
        <p:spPr>
          <a:xfrm>
            <a:off y="1283450" x="1440575"/>
            <a:ext cy="0" cx="450899"/>
          </a:xfrm>
          <a:prstGeom prst="straightConnector1">
            <a:avLst/>
          </a:prstGeom>
          <a:noFill/>
          <a:ln w="19050" cap="flat">
            <a:solidFill>
              <a:srgbClr val="6AA84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7" name="Shape 47"/>
          <p:cNvCxnSpPr>
            <a:stCxn id="41" idx="2"/>
          </p:cNvCxnSpPr>
          <p:nvPr/>
        </p:nvCxnSpPr>
        <p:spPr>
          <a:xfrm flipH="1">
            <a:off y="1916300" x="7899524"/>
            <a:ext cy="912000" cx="6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8" name="Shape 48"/>
          <p:cNvCxnSpPr/>
          <p:nvPr/>
        </p:nvCxnSpPr>
        <p:spPr>
          <a:xfrm>
            <a:off y="1283450" x="6102625"/>
            <a:ext cy="0" cx="450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9" name="Shape 49"/>
          <p:cNvCxnSpPr/>
          <p:nvPr/>
        </p:nvCxnSpPr>
        <p:spPr>
          <a:xfrm>
            <a:off y="1283450" x="3110700"/>
            <a:ext cy="0" cx="450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0" name="Shape 50"/>
          <p:cNvCxnSpPr/>
          <p:nvPr/>
        </p:nvCxnSpPr>
        <p:spPr>
          <a:xfrm flipH="1">
            <a:off y="3117950" x="4906125"/>
            <a:ext cy="1500" cx="434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1" name="Shape 51"/>
          <p:cNvSpPr txBox="1"/>
          <p:nvPr>
            <p:ph idx="9" type="ctrTitle"/>
          </p:nvPr>
        </p:nvSpPr>
        <p:spPr>
          <a:xfrm>
            <a:off y="3332500" x="932275"/>
            <a:ext cy="430199" cx="1322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1155CC"/>
                </a:solidFill>
              </a:rPr>
              <a:t>~33% accuracy</a:t>
            </a:r>
          </a:p>
        </p:txBody>
      </p:sp>
      <p:cxnSp>
        <p:nvCxnSpPr>
          <p:cNvPr id="52" name="Shape 52"/>
          <p:cNvCxnSpPr/>
          <p:nvPr/>
        </p:nvCxnSpPr>
        <p:spPr>
          <a:xfrm flipH="1">
            <a:off y="3486275" x="2546525"/>
            <a:ext cy="266399" cx="440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3" name="Shape 53"/>
          <p:cNvSpPr txBox="1"/>
          <p:nvPr>
            <p:ph idx="13" type="ctrTitle"/>
          </p:nvPr>
        </p:nvSpPr>
        <p:spPr>
          <a:xfrm>
            <a:off y="2988000" x="455225"/>
            <a:ext cy="329100" cx="2327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/>
              <a:t>SVM Classifier</a:t>
            </a:r>
          </a:p>
        </p:txBody>
      </p:sp>
      <p:sp>
        <p:nvSpPr>
          <p:cNvPr id="54" name="Shape 54"/>
          <p:cNvSpPr txBox="1"/>
          <p:nvPr>
            <p:ph idx="14" type="ctrTitle"/>
          </p:nvPr>
        </p:nvSpPr>
        <p:spPr>
          <a:xfrm>
            <a:off y="1437650" x="1440575"/>
            <a:ext cy="640499" cx="1606499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sz="1200" lang="en">
                <a:solidFill>
                  <a:srgbClr val="6AA84F"/>
                </a:solidFill>
              </a:rPr>
              <a:t>“a tool for scientific analysis of open source communities”</a:t>
            </a:r>
          </a:p>
        </p:txBody>
      </p:sp>
      <p:sp>
        <p:nvSpPr>
          <p:cNvPr id="55" name="Shape 55"/>
          <p:cNvSpPr txBox="1"/>
          <p:nvPr>
            <p:ph idx="15" type="ctrTitle"/>
          </p:nvPr>
        </p:nvSpPr>
        <p:spPr>
          <a:xfrm>
            <a:off y="168000" x="0"/>
            <a:ext cy="640499" cx="9144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>
                <a:solidFill>
                  <a:srgbClr val="000000"/>
                </a:solidFill>
              </a:rPr>
              <a:t>Architecture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y="860675" x="457200"/>
            <a:ext cy="4065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558800" indent="0" marL="457200">
              <a:lnSpc>
                <a:spcPct val="115000"/>
              </a:lnSpc>
              <a:spcBef>
                <a:spcPts val="1100"/>
              </a:spcBef>
              <a:buNone/>
            </a:pPr>
            <a:r>
              <a:rPr b="1" sz="1400" lang="en"/>
              <a:t>[BOS </a:t>
            </a:r>
            <a:r>
              <a:rPr b="1" sz="1400" lang="en">
                <a:solidFill>
                  <a:srgbClr val="E69138"/>
                </a:solidFill>
              </a:rPr>
              <a:t>justification</a:t>
            </a:r>
            <a:r>
              <a:rPr b="1" sz="1400" lang="en"/>
              <a:t> EOS] [BOS </a:t>
            </a:r>
            <a:r>
              <a:rPr b="1" sz="1400" lang="en">
                <a:solidFill>
                  <a:srgbClr val="FF00FF"/>
                </a:solidFill>
              </a:rPr>
              <a:t>So</a:t>
            </a:r>
            <a:r>
              <a:rPr b="1" sz="1400" lang="en"/>
              <a:t>, </a:t>
            </a:r>
            <a:r>
              <a:rPr b="1" sz="1400" lang="en">
                <a:solidFill>
                  <a:srgbClr val="38761D"/>
                </a:solidFill>
              </a:rPr>
              <a:t>claim</a:t>
            </a:r>
            <a:r>
              <a:rPr b="1" sz="1400" lang="en"/>
              <a:t> EOS]</a:t>
            </a:r>
          </a:p>
          <a:p>
            <a:pPr rtl="0" lvl="0" marR="558800" indent="0" marL="457200">
              <a:lnSpc>
                <a:spcPct val="115000"/>
              </a:lnSpc>
              <a:spcBef>
                <a:spcPts val="1100"/>
              </a:spcBef>
              <a:buNone/>
            </a:pPr>
            <a:r>
              <a:rPr b="1" sz="1400" lang="en"/>
              <a:t>[BOS </a:t>
            </a:r>
            <a:r>
              <a:rPr b="1" sz="1400" lang="en">
                <a:solidFill>
                  <a:srgbClr val="38761D"/>
                </a:solidFill>
              </a:rPr>
              <a:t>claim</a:t>
            </a:r>
            <a:r>
              <a:rPr b="1" sz="1400" lang="en"/>
              <a:t>], [</a:t>
            </a:r>
            <a:r>
              <a:rPr b="1" sz="1400" lang="en">
                <a:solidFill>
                  <a:srgbClr val="FF00FF"/>
                </a:solidFill>
              </a:rPr>
              <a:t>per</a:t>
            </a:r>
            <a:r>
              <a:rPr b="1" sz="1400" lang="en"/>
              <a:t> </a:t>
            </a:r>
            <a:r>
              <a:rPr b="1" sz="1400" lang="en">
                <a:solidFill>
                  <a:srgbClr val="E69138"/>
                </a:solidFill>
              </a:rPr>
              <a:t>justification</a:t>
            </a:r>
            <a:r>
              <a:rPr b="1" sz="1400" lang="en"/>
              <a:t> EOS]</a:t>
            </a:r>
          </a:p>
          <a:p>
            <a:pPr rtl="0" lvl="0" marR="279400" indent="0" marL="457200">
              <a:lnSpc>
                <a:spcPct val="136363"/>
              </a:lnSpc>
              <a:spcBef>
                <a:spcPts val="1100"/>
              </a:spcBef>
              <a:buNone/>
            </a:pPr>
            <a:r>
              <a:rPr b="1" sz="1400" lang="en"/>
              <a:t>[BOS </a:t>
            </a:r>
            <a:r>
              <a:rPr b="1" sz="1400" lang="en">
                <a:solidFill>
                  <a:srgbClr val="E69138"/>
                </a:solidFill>
              </a:rPr>
              <a:t>justification</a:t>
            </a:r>
            <a:r>
              <a:rPr b="1" sz="1400" lang="en"/>
              <a:t> EOS] [BOS </a:t>
            </a:r>
            <a:r>
              <a:rPr b="1" sz="1400" lang="en">
                <a:solidFill>
                  <a:srgbClr val="FF00FF"/>
                </a:solidFill>
              </a:rPr>
              <a:t>Because of this</a:t>
            </a:r>
            <a:r>
              <a:rPr b="1" sz="1400" lang="en"/>
              <a:t>, </a:t>
            </a:r>
            <a:r>
              <a:rPr b="1" sz="1400" lang="en">
                <a:solidFill>
                  <a:srgbClr val="38761D"/>
                </a:solidFill>
              </a:rPr>
              <a:t>claim</a:t>
            </a:r>
            <a:r>
              <a:rPr b="1" sz="1400" lang="en"/>
              <a:t> EOS]</a:t>
            </a:r>
          </a:p>
          <a:p>
            <a:pPr rtl="0" lvl="0" marR="558800" indent="0" marL="457200">
              <a:lnSpc>
                <a:spcPct val="115000"/>
              </a:lnSpc>
              <a:spcBef>
                <a:spcPts val="1100"/>
              </a:spcBef>
              <a:buNone/>
            </a:pPr>
            <a:r>
              <a:rPr b="1" sz="1400" lang="en"/>
              <a:t>[BOS </a:t>
            </a:r>
            <a:r>
              <a:rPr b="1" sz="1400" lang="en">
                <a:solidFill>
                  <a:srgbClr val="FF00FF"/>
                </a:solidFill>
              </a:rPr>
              <a:t>Because</a:t>
            </a:r>
            <a:r>
              <a:rPr b="1" sz="1400" lang="en"/>
              <a:t> </a:t>
            </a:r>
            <a:r>
              <a:rPr b="1" sz="1400" lang="en">
                <a:solidFill>
                  <a:srgbClr val="E69138"/>
                </a:solidFill>
              </a:rPr>
              <a:t>justification</a:t>
            </a:r>
            <a:r>
              <a:rPr b="1" sz="1400" lang="en"/>
              <a:t>, </a:t>
            </a:r>
            <a:r>
              <a:rPr b="1" sz="1400" lang="en">
                <a:solidFill>
                  <a:srgbClr val="38761D"/>
                </a:solidFill>
              </a:rPr>
              <a:t>claim</a:t>
            </a:r>
            <a:r>
              <a:rPr b="1" sz="1400" lang="en"/>
              <a:t> EOS]</a:t>
            </a:r>
          </a:p>
          <a:p>
            <a:pPr rtl="0" lvl="0" marR="558800" indent="0" marL="457200">
              <a:lnSpc>
                <a:spcPct val="115000"/>
              </a:lnSpc>
              <a:spcBef>
                <a:spcPts val="1100"/>
              </a:spcBef>
              <a:buNone/>
            </a:pPr>
            <a:r>
              <a:rPr b="1" sz="1400" lang="en"/>
              <a:t>[BOS </a:t>
            </a:r>
            <a:r>
              <a:rPr b="1" sz="1400" lang="en">
                <a:solidFill>
                  <a:srgbClr val="38761D"/>
                </a:solidFill>
              </a:rPr>
              <a:t>claim</a:t>
            </a:r>
            <a:r>
              <a:rPr b="1" sz="1400" lang="en"/>
              <a:t>, </a:t>
            </a:r>
            <a:r>
              <a:rPr b="1" sz="1400" lang="en">
                <a:solidFill>
                  <a:srgbClr val="FF00FF"/>
                </a:solidFill>
              </a:rPr>
              <a:t>because</a:t>
            </a:r>
            <a:r>
              <a:rPr b="1" sz="1400" lang="en"/>
              <a:t> </a:t>
            </a:r>
            <a:r>
              <a:rPr b="1" sz="1400" lang="en">
                <a:solidFill>
                  <a:srgbClr val="E69138"/>
                </a:solidFill>
              </a:rPr>
              <a:t>justification</a:t>
            </a:r>
            <a:r>
              <a:rPr b="1" sz="1400" lang="en"/>
              <a:t> EOS]</a:t>
            </a:r>
          </a:p>
          <a:p>
            <a:pPr rtl="0" lvl="0" marR="558800" indent="0" marL="457200">
              <a:lnSpc>
                <a:spcPct val="115000"/>
              </a:lnSpc>
              <a:spcBef>
                <a:spcPts val="1100"/>
              </a:spcBef>
              <a:buNone/>
            </a:pPr>
            <a:r>
              <a:rPr b="1" sz="1400" lang="en"/>
              <a:t>[BOS </a:t>
            </a:r>
            <a:r>
              <a:rPr b="1" sz="1400" lang="en">
                <a:solidFill>
                  <a:srgbClr val="38761D"/>
                </a:solidFill>
              </a:rPr>
              <a:t>claim</a:t>
            </a:r>
            <a:r>
              <a:rPr b="1" sz="1400" lang="en"/>
              <a:t> </a:t>
            </a:r>
            <a:r>
              <a:rPr b="1" sz="1400" lang="en">
                <a:solidFill>
                  <a:srgbClr val="FF00FF"/>
                </a:solidFill>
              </a:rPr>
              <a:t>because</a:t>
            </a:r>
            <a:r>
              <a:rPr b="1" sz="1400" lang="en"/>
              <a:t> </a:t>
            </a:r>
            <a:r>
              <a:rPr b="1" sz="1400" lang="en">
                <a:solidFill>
                  <a:srgbClr val="E69138"/>
                </a:solidFill>
              </a:rPr>
              <a:t>justification</a:t>
            </a:r>
            <a:r>
              <a:rPr b="1" sz="1400" lang="en"/>
              <a:t> EOS]</a:t>
            </a:r>
          </a:p>
          <a:p>
            <a:pPr rtl="0" lvl="0" marR="558800" indent="0" marL="457200">
              <a:lnSpc>
                <a:spcPct val="115000"/>
              </a:lnSpc>
              <a:spcBef>
                <a:spcPts val="1100"/>
              </a:spcBef>
              <a:buNone/>
            </a:pPr>
            <a:r>
              <a:rPr b="1" sz="1400" lang="en"/>
              <a:t>[BOS </a:t>
            </a:r>
            <a:r>
              <a:rPr b="1" sz="1400" lang="en">
                <a:solidFill>
                  <a:srgbClr val="FF00FF"/>
                </a:solidFill>
              </a:rPr>
              <a:t>Since</a:t>
            </a:r>
            <a:r>
              <a:rPr b="1" sz="1400" lang="en"/>
              <a:t> </a:t>
            </a:r>
            <a:r>
              <a:rPr b="1" sz="1400" lang="en">
                <a:solidFill>
                  <a:srgbClr val="E69138"/>
                </a:solidFill>
              </a:rPr>
              <a:t>justification</a:t>
            </a:r>
            <a:r>
              <a:rPr b="1" sz="1400" lang="en"/>
              <a:t>, </a:t>
            </a:r>
            <a:r>
              <a:rPr b="1" sz="1400" lang="en">
                <a:solidFill>
                  <a:srgbClr val="38761D"/>
                </a:solidFill>
              </a:rPr>
              <a:t>claim</a:t>
            </a:r>
            <a:r>
              <a:rPr b="1" sz="1400" lang="en"/>
              <a:t> EOS]</a:t>
            </a:r>
          </a:p>
          <a:p>
            <a:pPr rtl="0" lvl="0" marR="558800" indent="0" marL="457200">
              <a:lnSpc>
                <a:spcPct val="115000"/>
              </a:lnSpc>
              <a:spcBef>
                <a:spcPts val="1100"/>
              </a:spcBef>
              <a:buNone/>
            </a:pPr>
            <a:r>
              <a:rPr b="1" sz="1400" lang="en"/>
              <a:t>[BOS </a:t>
            </a:r>
            <a:r>
              <a:rPr b="1" sz="1400" lang="en">
                <a:solidFill>
                  <a:srgbClr val="E69138"/>
                </a:solidFill>
              </a:rPr>
              <a:t>justification</a:t>
            </a:r>
            <a:r>
              <a:rPr b="1" sz="1400" lang="en"/>
              <a:t> EOS] [BOS </a:t>
            </a:r>
            <a:r>
              <a:rPr b="1" sz="1400" lang="en">
                <a:solidFill>
                  <a:srgbClr val="FF00FF"/>
                </a:solidFill>
              </a:rPr>
              <a:t>Therefore</a:t>
            </a:r>
            <a:r>
              <a:rPr b="1" sz="1400" lang="en"/>
              <a:t>, </a:t>
            </a:r>
            <a:r>
              <a:rPr b="1" sz="1400" lang="en">
                <a:solidFill>
                  <a:srgbClr val="38761D"/>
                </a:solidFill>
              </a:rPr>
              <a:t>claim</a:t>
            </a:r>
            <a:r>
              <a:rPr b="1" sz="1400" lang="en"/>
              <a:t> EOS]</a:t>
            </a:r>
          </a:p>
          <a:p>
            <a:pPr rtl="0" lvl="0" marR="558800" indent="0" marL="457200">
              <a:lnSpc>
                <a:spcPct val="115000"/>
              </a:lnSpc>
              <a:spcBef>
                <a:spcPts val="1100"/>
              </a:spcBef>
              <a:buNone/>
            </a:pPr>
            <a:r>
              <a:rPr b="1" sz="1400" lang="en"/>
              <a:t>[BOS </a:t>
            </a:r>
            <a:r>
              <a:rPr b="1" sz="1400" lang="en">
                <a:solidFill>
                  <a:srgbClr val="E69138"/>
                </a:solidFill>
              </a:rPr>
              <a:t>justification</a:t>
            </a:r>
            <a:r>
              <a:rPr b="1" sz="1400" lang="en"/>
              <a:t> EOS] [BOS </a:t>
            </a:r>
            <a:r>
              <a:rPr b="1" sz="1400" lang="en">
                <a:solidFill>
                  <a:srgbClr val="FF00FF"/>
                </a:solidFill>
              </a:rPr>
              <a:t>Consequently</a:t>
            </a:r>
            <a:r>
              <a:rPr b="1" sz="1400" lang="en"/>
              <a:t>, </a:t>
            </a:r>
            <a:r>
              <a:rPr b="1" sz="1400" lang="en">
                <a:solidFill>
                  <a:srgbClr val="38761D"/>
                </a:solidFill>
              </a:rPr>
              <a:t>claim</a:t>
            </a:r>
            <a:r>
              <a:rPr b="1" sz="1400" lang="en"/>
              <a:t> EOS]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y="535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/>
              <a:t>Cue Phrase Patterns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Justification claim Types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457200">
              <a:spcBef>
                <a:spcPts val="0"/>
              </a:spcBef>
              <a:buNone/>
            </a:pPr>
            <a:r>
              <a:rPr b="1" sz="2400" lang="en"/>
              <a:t>Analogy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b="1" sz="2400" lang="en"/>
              <a:t>Authority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b="1" sz="2400" lang="en"/>
              <a:t>Experience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b="1" sz="2400" lang="en"/>
              <a:t>Generalization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b="1" sz="2400" lang="en"/>
              <a:t>Other</a:t>
            </a:r>
          </a:p>
          <a:p>
            <a:pPr lvl="0" indent="0" marL="457200">
              <a:spcBef>
                <a:spcPts val="0"/>
              </a:spcBef>
              <a:buNone/>
            </a:pPr>
            <a:r>
              <a:rPr b="1" sz="2400" lang="en"/>
              <a:t>No Justification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