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1846" r:id="rId4"/>
    <p:sldId id="1855" r:id="rId5"/>
    <p:sldId id="1856" r:id="rId6"/>
    <p:sldId id="1859" r:id="rId7"/>
    <p:sldId id="1857" r:id="rId8"/>
    <p:sldId id="1858" r:id="rId9"/>
    <p:sldId id="1860" r:id="rId10"/>
    <p:sldId id="1865" r:id="rId11"/>
    <p:sldId id="1861" r:id="rId12"/>
    <p:sldId id="29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660"/>
    <a:srgbClr val="203864"/>
    <a:srgbClr val="F9C9C3"/>
    <a:srgbClr val="F7D3D6"/>
    <a:srgbClr val="FF2344"/>
    <a:srgbClr val="354053"/>
    <a:srgbClr val="F42140"/>
    <a:srgbClr val="7030A0"/>
    <a:srgbClr val="00BB8A"/>
    <a:srgbClr val="C1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3" autoAdjust="0"/>
    <p:restoredTop sz="93799"/>
  </p:normalViewPr>
  <p:slideViewPr>
    <p:cSldViewPr snapToGrid="0" snapToObjects="1" showGuides="1">
      <p:cViewPr>
        <p:scale>
          <a:sx n="75" d="100"/>
          <a:sy n="75" d="100"/>
        </p:scale>
        <p:origin x="917" y="211"/>
      </p:cViewPr>
      <p:guideLst>
        <p:guide orient="horz" pos="2190"/>
        <p:guide pos="6788"/>
      </p:guideLst>
    </p:cSldViewPr>
  </p:slideViewPr>
  <p:outlineViewPr>
    <p:cViewPr>
      <p:scale>
        <a:sx n="33" d="100"/>
        <a:sy n="33" d="100"/>
      </p:scale>
      <p:origin x="0" y="-36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2752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4362F-ABAF-5C47-B11F-F1E3F8B49E3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CE921-91EF-F143-A88F-E6A67DD1A0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9FC81-6E57-E047-A45D-E113BDFB4E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26858-4722-EA42-BFD4-4A089193EAB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3701" y="-23300"/>
            <a:ext cx="5468418" cy="69037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800" y="343500"/>
            <a:ext cx="10566400" cy="65170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4"/>
          <a:stretch>
            <a:fillRect/>
          </a:stretch>
        </p:blipFill>
        <p:spPr>
          <a:xfrm>
            <a:off x="3126576" y="2731251"/>
            <a:ext cx="1681891" cy="8165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03"/>
          <a:stretch>
            <a:fillRect/>
          </a:stretch>
        </p:blipFill>
        <p:spPr>
          <a:xfrm>
            <a:off x="1966718" y="2404359"/>
            <a:ext cx="1077011" cy="1064476"/>
          </a:xfrm>
          <a:prstGeom prst="rect">
            <a:avLst/>
          </a:prstGeom>
        </p:spPr>
      </p:pic>
      <p:cxnSp>
        <p:nvCxnSpPr>
          <p:cNvPr id="14" name="直线连接符 13"/>
          <p:cNvCxnSpPr/>
          <p:nvPr userDrawn="1"/>
        </p:nvCxnSpPr>
        <p:spPr>
          <a:xfrm flipV="1">
            <a:off x="1979418" y="3560650"/>
            <a:ext cx="2829049" cy="1296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 userDrawn="1"/>
        </p:nvSpPr>
        <p:spPr>
          <a:xfrm>
            <a:off x="1886868" y="3627203"/>
            <a:ext cx="3006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北京清微智能科技有限公司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52"/>
          <a:stretch>
            <a:fillRect/>
          </a:stretch>
        </p:blipFill>
        <p:spPr>
          <a:xfrm>
            <a:off x="9028587" y="5840735"/>
            <a:ext cx="1636691" cy="1968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5380" y="237584"/>
            <a:ext cx="7848598" cy="49351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7009"/>
            <a:ext cx="10515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grpSp>
        <p:nvGrpSpPr>
          <p:cNvPr id="7" name="组 6"/>
          <p:cNvGrpSpPr/>
          <p:nvPr userDrawn="1"/>
        </p:nvGrpSpPr>
        <p:grpSpPr>
          <a:xfrm>
            <a:off x="411843" y="322344"/>
            <a:ext cx="537028" cy="266846"/>
            <a:chOff x="754743" y="601073"/>
            <a:chExt cx="537028" cy="266846"/>
          </a:xfrm>
        </p:grpSpPr>
        <p:cxnSp>
          <p:nvCxnSpPr>
            <p:cNvPr id="8" name="直接连接符 14"/>
            <p:cNvCxnSpPr/>
            <p:nvPr userDrawn="1"/>
          </p:nvCxnSpPr>
          <p:spPr>
            <a:xfrm>
              <a:off x="754743" y="601073"/>
              <a:ext cx="537028" cy="0"/>
            </a:xfrm>
            <a:prstGeom prst="line">
              <a:avLst/>
            </a:prstGeom>
            <a:ln w="76200" cap="rnd">
              <a:solidFill>
                <a:srgbClr val="C00000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15"/>
            <p:cNvCxnSpPr/>
            <p:nvPr userDrawn="1"/>
          </p:nvCxnSpPr>
          <p:spPr>
            <a:xfrm>
              <a:off x="754743" y="732972"/>
              <a:ext cx="391886" cy="0"/>
            </a:xfrm>
            <a:prstGeom prst="line">
              <a:avLst/>
            </a:prstGeom>
            <a:ln w="76200" cap="rnd">
              <a:solidFill>
                <a:srgbClr val="C00000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17"/>
            <p:cNvCxnSpPr/>
            <p:nvPr userDrawn="1"/>
          </p:nvCxnSpPr>
          <p:spPr>
            <a:xfrm>
              <a:off x="754743" y="867919"/>
              <a:ext cx="483507" cy="0"/>
            </a:xfrm>
            <a:prstGeom prst="line">
              <a:avLst/>
            </a:prstGeom>
            <a:ln w="76200" cap="rnd">
              <a:solidFill>
                <a:srgbClr val="C00000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 userDrawn="1"/>
        </p:nvSpPr>
        <p:spPr>
          <a:xfrm>
            <a:off x="10401302" y="6503228"/>
            <a:ext cx="1671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100" b="1" dirty="0">
                <a:solidFill>
                  <a:srgbClr val="D1322F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TISING</a:t>
            </a:r>
            <a:r>
              <a:rPr kumimoji="1" lang="zh-CN" altLang="en-US" sz="1100" b="1" dirty="0">
                <a:solidFill>
                  <a:srgbClr val="D1322F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1100" b="1" dirty="0">
                <a:solidFill>
                  <a:srgbClr val="D1322F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MICRO</a:t>
            </a:r>
            <a:endParaRPr kumimoji="1" lang="zh-CN" altLang="en-US" sz="1100" b="1" dirty="0">
              <a:solidFill>
                <a:srgbClr val="D1322F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4414839" y="-42864"/>
            <a:ext cx="7791450" cy="694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48138" y="1290638"/>
            <a:ext cx="4095724" cy="4743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4"/>
          <a:stretch>
            <a:fillRect/>
          </a:stretch>
        </p:blipFill>
        <p:spPr>
          <a:xfrm>
            <a:off x="5462586" y="1689008"/>
            <a:ext cx="1266828" cy="615058"/>
          </a:xfrm>
          <a:prstGeom prst="rect">
            <a:avLst/>
          </a:prstGeom>
        </p:spPr>
      </p:pic>
      <p:cxnSp>
        <p:nvCxnSpPr>
          <p:cNvPr id="10" name="直线连接符 9"/>
          <p:cNvCxnSpPr/>
          <p:nvPr userDrawn="1"/>
        </p:nvCxnSpPr>
        <p:spPr>
          <a:xfrm>
            <a:off x="4929187" y="2318354"/>
            <a:ext cx="2314575" cy="0"/>
          </a:xfrm>
          <a:prstGeom prst="line">
            <a:avLst/>
          </a:prstGeom>
          <a:ln w="190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5500679" y="2377361"/>
            <a:ext cx="121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AGENDA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直线连接符 11"/>
          <p:cNvCxnSpPr/>
          <p:nvPr userDrawn="1"/>
        </p:nvCxnSpPr>
        <p:spPr>
          <a:xfrm>
            <a:off x="5391146" y="4713890"/>
            <a:ext cx="1409702" cy="0"/>
          </a:xfrm>
          <a:prstGeom prst="line">
            <a:avLst/>
          </a:prstGeom>
          <a:ln w="190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4705359" y="4714591"/>
            <a:ext cx="2781292" cy="493519"/>
          </a:xfrm>
        </p:spPr>
        <p:txBody>
          <a:bodyPr>
            <a:noAutofit/>
          </a:bodyPr>
          <a:lstStyle>
            <a:lvl1pPr algn="dist">
              <a:defRPr sz="16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95380" y="181829"/>
            <a:ext cx="10515600" cy="5492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grpSp>
        <p:nvGrpSpPr>
          <p:cNvPr id="12" name="组 11"/>
          <p:cNvGrpSpPr/>
          <p:nvPr userDrawn="1"/>
        </p:nvGrpSpPr>
        <p:grpSpPr>
          <a:xfrm>
            <a:off x="417811" y="323043"/>
            <a:ext cx="537028" cy="266846"/>
            <a:chOff x="754743" y="601073"/>
            <a:chExt cx="537028" cy="266846"/>
          </a:xfrm>
        </p:grpSpPr>
        <p:cxnSp>
          <p:nvCxnSpPr>
            <p:cNvPr id="9" name="直接连接符 14"/>
            <p:cNvCxnSpPr/>
            <p:nvPr userDrawn="1"/>
          </p:nvCxnSpPr>
          <p:spPr>
            <a:xfrm>
              <a:off x="754743" y="601073"/>
              <a:ext cx="537028" cy="0"/>
            </a:xfrm>
            <a:prstGeom prst="line">
              <a:avLst/>
            </a:prstGeom>
            <a:ln w="76200" cap="rnd">
              <a:solidFill>
                <a:srgbClr val="C00000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15"/>
            <p:cNvCxnSpPr/>
            <p:nvPr userDrawn="1"/>
          </p:nvCxnSpPr>
          <p:spPr>
            <a:xfrm>
              <a:off x="754743" y="732972"/>
              <a:ext cx="391886" cy="0"/>
            </a:xfrm>
            <a:prstGeom prst="line">
              <a:avLst/>
            </a:prstGeom>
            <a:ln w="76200" cap="rnd">
              <a:solidFill>
                <a:srgbClr val="C00000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7"/>
            <p:cNvCxnSpPr/>
            <p:nvPr userDrawn="1"/>
          </p:nvCxnSpPr>
          <p:spPr>
            <a:xfrm>
              <a:off x="754743" y="867919"/>
              <a:ext cx="483507" cy="0"/>
            </a:xfrm>
            <a:prstGeom prst="line">
              <a:avLst/>
            </a:prstGeom>
            <a:ln w="76200" cap="rnd">
              <a:solidFill>
                <a:srgbClr val="C00000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884469" y="6412107"/>
            <a:ext cx="1211303" cy="4458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884469" y="6412107"/>
            <a:ext cx="1211303" cy="4458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95380" y="181829"/>
            <a:ext cx="10515600" cy="549274"/>
          </a:xfrm>
        </p:spPr>
        <p:txBody>
          <a:bodyPr>
            <a:normAutofit/>
          </a:bodyPr>
          <a:lstStyle>
            <a:lvl1pPr>
              <a:defRPr sz="2000" b="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grpSp>
        <p:nvGrpSpPr>
          <p:cNvPr id="12" name="组 11"/>
          <p:cNvGrpSpPr/>
          <p:nvPr userDrawn="1"/>
        </p:nvGrpSpPr>
        <p:grpSpPr>
          <a:xfrm>
            <a:off x="417811" y="323043"/>
            <a:ext cx="537028" cy="266846"/>
            <a:chOff x="754743" y="601073"/>
            <a:chExt cx="537028" cy="266846"/>
          </a:xfrm>
        </p:grpSpPr>
        <p:cxnSp>
          <p:nvCxnSpPr>
            <p:cNvPr id="9" name="直接连接符 14"/>
            <p:cNvCxnSpPr/>
            <p:nvPr userDrawn="1"/>
          </p:nvCxnSpPr>
          <p:spPr>
            <a:xfrm>
              <a:off x="754743" y="601073"/>
              <a:ext cx="537028" cy="0"/>
            </a:xfrm>
            <a:prstGeom prst="line">
              <a:avLst/>
            </a:prstGeom>
            <a:ln w="76200" cap="rnd">
              <a:solidFill>
                <a:srgbClr val="C00000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15"/>
            <p:cNvCxnSpPr/>
            <p:nvPr userDrawn="1"/>
          </p:nvCxnSpPr>
          <p:spPr>
            <a:xfrm>
              <a:off x="754743" y="732972"/>
              <a:ext cx="391886" cy="0"/>
            </a:xfrm>
            <a:prstGeom prst="line">
              <a:avLst/>
            </a:prstGeom>
            <a:ln w="76200" cap="rnd">
              <a:solidFill>
                <a:srgbClr val="C00000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7"/>
            <p:cNvCxnSpPr/>
            <p:nvPr userDrawn="1"/>
          </p:nvCxnSpPr>
          <p:spPr>
            <a:xfrm>
              <a:off x="754743" y="867919"/>
              <a:ext cx="483507" cy="0"/>
            </a:xfrm>
            <a:prstGeom prst="line">
              <a:avLst/>
            </a:prstGeom>
            <a:ln w="76200" cap="rnd">
              <a:solidFill>
                <a:srgbClr val="C00000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 userDrawn="1"/>
        </p:nvSpPr>
        <p:spPr>
          <a:xfrm>
            <a:off x="10401302" y="6503228"/>
            <a:ext cx="1671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100" b="1" dirty="0">
                <a:solidFill>
                  <a:srgbClr val="D1322F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TSING</a:t>
            </a:r>
            <a:r>
              <a:rPr kumimoji="1" lang="zh-CN" altLang="en-US" sz="1100" b="1" dirty="0">
                <a:solidFill>
                  <a:srgbClr val="D1322F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1100" b="1" dirty="0">
                <a:solidFill>
                  <a:srgbClr val="D1322F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MICRO</a:t>
            </a:r>
            <a:endParaRPr kumimoji="1" lang="zh-CN" altLang="en-US" sz="1100" b="1" dirty="0">
              <a:solidFill>
                <a:srgbClr val="D1322F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0401302" y="6503228"/>
            <a:ext cx="1671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100" b="1" dirty="0">
                <a:solidFill>
                  <a:srgbClr val="D1322F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TSING</a:t>
            </a:r>
            <a:r>
              <a:rPr kumimoji="1" lang="zh-CN" altLang="en-US" sz="1100" b="1" dirty="0">
                <a:solidFill>
                  <a:srgbClr val="D1322F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1100" b="1" dirty="0">
                <a:solidFill>
                  <a:srgbClr val="D1322F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MICRO</a:t>
            </a:r>
            <a:endParaRPr kumimoji="1" lang="zh-CN" altLang="en-US" sz="1100" b="1" dirty="0">
              <a:solidFill>
                <a:srgbClr val="D1322F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209008"/>
            <a:ext cx="10515600" cy="493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293D4EBC-EE3E-3C40-BD52-076FAA90FB9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C6FC8D15-23D1-894B-99B6-DF082CBA8F6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51305" y="4221480"/>
            <a:ext cx="409257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D1322F"/>
                </a:solidFill>
                <a:effectLst/>
                <a:latin typeface="Arial Black" panose="020B0A04020102020204" charset="0"/>
                <a:ea typeface="Arial Black" panose="020B0A04020102020204" charset="0"/>
                <a:cs typeface="Arial Black" panose="020B0A04020102020204" charset="0"/>
              </a:rPr>
              <a:t>run&amp;json</a:t>
            </a:r>
            <a:r>
              <a:rPr lang="zh-CN" altLang="en-US" sz="3200" b="1" dirty="0">
                <a:solidFill>
                  <a:srgbClr val="D1322F"/>
                </a:solidFill>
                <a:effectLst/>
                <a:latin typeface="Arial Black" panose="020B0A04020102020204" charset="0"/>
                <a:ea typeface="Arial Black" panose="020B0A04020102020204" charset="0"/>
                <a:cs typeface="Arial Black" panose="020B0A04020102020204" charset="0"/>
              </a:rPr>
              <a:t>脚本</a:t>
            </a:r>
            <a:r>
              <a:rPr lang="zh-CN" altLang="en-US" sz="3200" b="1" dirty="0">
                <a:solidFill>
                  <a:srgbClr val="D1322F"/>
                </a:solidFill>
                <a:effectLst/>
                <a:latin typeface="Arial Black" panose="020B0A04020102020204" charset="0"/>
                <a:ea typeface="Arial Black" panose="020B0A04020102020204" charset="0"/>
                <a:cs typeface="Arial Black" panose="020B0A04020102020204" charset="0"/>
              </a:rPr>
              <a:t>移植</a:t>
            </a:r>
            <a:endParaRPr lang="zh-CN" altLang="en-US" sz="3200" b="1" dirty="0">
              <a:solidFill>
                <a:srgbClr val="D1322F"/>
              </a:solidFill>
              <a:effectLst/>
              <a:latin typeface="Arial Black" panose="020B0A04020102020204" charset="0"/>
              <a:ea typeface="Arial Black" panose="020B0A04020102020204" charset="0"/>
              <a:cs typeface="Arial Black" panose="020B0A04020102020204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1236576" y="5707380"/>
            <a:ext cx="1069334" cy="315984"/>
            <a:chOff x="3824861" y="5009538"/>
            <a:chExt cx="1069334" cy="31598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24861" y="5009538"/>
              <a:ext cx="1008000" cy="315984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3837561" y="5060338"/>
              <a:ext cx="7356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CN" altLang="en-US" sz="8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智能新时代</a:t>
              </a:r>
              <a:endParaRPr kumimoji="1"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470221" y="5064086"/>
              <a:ext cx="4239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i="0" dirty="0">
                  <a:solidFill>
                    <a:schemeClr val="bg1"/>
                  </a:solidFill>
                  <a:latin typeface="Arial Black" panose="020B0A04020102020204" charset="0"/>
                  <a:ea typeface="Arial Black" panose="020B0A04020102020204" charset="0"/>
                  <a:cs typeface="Arial Black" panose="020B0A04020102020204" charset="0"/>
                </a:rPr>
                <a:t>GO</a:t>
              </a:r>
              <a:endParaRPr kumimoji="1" lang="zh-CN" altLang="en-US" sz="900" b="1" i="0" dirty="0">
                <a:solidFill>
                  <a:schemeClr val="bg1"/>
                </a:solidFill>
                <a:latin typeface="Arial Black" panose="020B0A04020102020204" charset="0"/>
                <a:ea typeface="Arial Black" panose="020B0A04020102020204" charset="0"/>
                <a:cs typeface="Arial Black" panose="020B0A0402010202020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659890" y="5129907"/>
            <a:ext cx="157941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姓       名：巨力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注意</a:t>
            </a:r>
            <a:r>
              <a:rPr lang="zh-CN" altLang="en-US" b="1" dirty="0"/>
              <a:t>事项</a:t>
            </a:r>
            <a:endParaRPr lang="zh-CN" altLang="en-US" b="1" dirty="0"/>
          </a:p>
        </p:txBody>
      </p:sp>
      <p:sp>
        <p:nvSpPr>
          <p:cNvPr id="12" name="平行四边形 11"/>
          <p:cNvSpPr/>
          <p:nvPr/>
        </p:nvSpPr>
        <p:spPr>
          <a:xfrm>
            <a:off x="0" y="858981"/>
            <a:ext cx="4572000" cy="277091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72000" y="858981"/>
            <a:ext cx="7620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6519255"/>
            <a:ext cx="7620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8982" y="6307166"/>
            <a:ext cx="794327" cy="2124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51765" y="2205355"/>
            <a:ext cx="121462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           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151765" y="1467485"/>
            <a:ext cx="1170178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5.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增加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sequnece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注意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事项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增加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sequnece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时，若复制其他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sequence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的代码，需要注意代码的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”ifndef“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后面的名字不能与其他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sequence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重复，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run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脚本只编译一次，有重名的文件不会再编译，若有同名的，仿真就会出错。（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trun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脚本吃的是绝对路径的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文件，则不会出现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以上问题）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           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680" y="3364230"/>
            <a:ext cx="8058150" cy="27813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7365" y="4060825"/>
            <a:ext cx="3853180" cy="5759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4280" y="1783986"/>
            <a:ext cx="8124826" cy="3747226"/>
          </a:xfrm>
          <a:prstGeom prst="rect">
            <a:avLst/>
          </a:prstGeom>
        </p:spPr>
      </p:pic>
      <p:grpSp>
        <p:nvGrpSpPr>
          <p:cNvPr id="9" name="组 8"/>
          <p:cNvGrpSpPr/>
          <p:nvPr/>
        </p:nvGrpSpPr>
        <p:grpSpPr>
          <a:xfrm>
            <a:off x="4862899" y="1405054"/>
            <a:ext cx="2046449" cy="839841"/>
            <a:chOff x="2766819" y="1480350"/>
            <a:chExt cx="2841749" cy="112918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24"/>
            <a:stretch>
              <a:fillRect/>
            </a:stretch>
          </p:blipFill>
          <p:spPr>
            <a:xfrm>
              <a:off x="3926677" y="1792954"/>
              <a:ext cx="1681891" cy="81657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903"/>
            <a:stretch>
              <a:fillRect/>
            </a:stretch>
          </p:blipFill>
          <p:spPr>
            <a:xfrm>
              <a:off x="2766819" y="1480350"/>
              <a:ext cx="1077011" cy="1064476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1529380" y="1967938"/>
            <a:ext cx="515554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1500" i="1" dirty="0">
                <a:solidFill>
                  <a:schemeClr val="bg1">
                    <a:lumMod val="50000"/>
                  </a:schemeClr>
                </a:solidFill>
                <a:latin typeface="Impact" panose="020B0806030902050204" charset="0"/>
                <a:ea typeface="Impact" panose="020B0806030902050204" charset="0"/>
                <a:cs typeface="Impact" panose="020B0806030902050204" charset="0"/>
              </a:rPr>
              <a:t>THANKS</a:t>
            </a:r>
            <a:endParaRPr kumimoji="1" lang="zh-CN" altLang="en-US" sz="11500" i="1" dirty="0">
              <a:solidFill>
                <a:schemeClr val="bg1">
                  <a:lumMod val="50000"/>
                </a:schemeClr>
              </a:solidFill>
              <a:latin typeface="Impact" panose="020B0806030902050204" charset="0"/>
              <a:ea typeface="Impact" panose="020B0806030902050204" charset="0"/>
              <a:cs typeface="Impact" panose="020B080603090205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98117" y="3476396"/>
            <a:ext cx="13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400" i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感谢观看</a:t>
            </a:r>
            <a:endParaRPr kumimoji="1" lang="zh-CN" altLang="en-US" sz="1400" i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1529380" y="3643311"/>
            <a:ext cx="34861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802385" y="5592030"/>
            <a:ext cx="3006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北京清</a:t>
            </a:r>
            <a:r>
              <a:rPr kumimoji="1" lang="zh-CN" altLang="en-US" sz="1200" i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微智能科技有限公司</a:t>
            </a:r>
            <a:endParaRPr kumimoji="1" lang="zh-CN" altLang="en-US" sz="1200" i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基本</a:t>
            </a:r>
            <a:r>
              <a:rPr lang="zh-CN" altLang="en-US" b="1" dirty="0"/>
              <a:t>步骤</a:t>
            </a:r>
            <a:endParaRPr lang="zh-CN" altLang="en-US" b="1" dirty="0"/>
          </a:p>
        </p:txBody>
      </p:sp>
      <p:sp>
        <p:nvSpPr>
          <p:cNvPr id="12" name="平行四边形 11"/>
          <p:cNvSpPr/>
          <p:nvPr/>
        </p:nvSpPr>
        <p:spPr>
          <a:xfrm>
            <a:off x="0" y="858981"/>
            <a:ext cx="4572000" cy="277091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72000" y="858981"/>
            <a:ext cx="7620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6519255"/>
            <a:ext cx="7620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8982" y="6307166"/>
            <a:ext cx="794327" cy="2124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4"/>
          <p:cNvSpPr txBox="1"/>
          <p:nvPr/>
        </p:nvSpPr>
        <p:spPr>
          <a:xfrm>
            <a:off x="142240" y="1345565"/>
            <a:ext cx="110204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一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. run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脚本需要吃的文件目录为：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filelist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testcase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tcl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testplan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，这几个目录需放在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一级目录下：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142240" y="3162935"/>
            <a:ext cx="1087691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Filelist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文件需按照其功能分为各自的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list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，然后将原环境的内容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cp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到各自的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list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即可。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4867910"/>
            <a:ext cx="7366635" cy="2997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rcRect l="927" t="18333"/>
          <a:stretch>
            <a:fillRect/>
          </a:stretch>
        </p:blipFill>
        <p:spPr>
          <a:xfrm>
            <a:off x="407670" y="2287270"/>
            <a:ext cx="10587990" cy="18669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862455" y="2245360"/>
            <a:ext cx="1008380" cy="2286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846185" y="2261870"/>
            <a:ext cx="1008380" cy="2286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010775" y="2261870"/>
            <a:ext cx="1008380" cy="2286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233410" y="2268220"/>
            <a:ext cx="456565" cy="2286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基本</a:t>
            </a:r>
            <a:r>
              <a:rPr lang="zh-CN" altLang="en-US" b="1" dirty="0"/>
              <a:t>步骤</a:t>
            </a:r>
            <a:endParaRPr lang="zh-CN" altLang="en-US" b="1" dirty="0"/>
          </a:p>
        </p:txBody>
      </p:sp>
      <p:sp>
        <p:nvSpPr>
          <p:cNvPr id="12" name="平行四边形 11"/>
          <p:cNvSpPr/>
          <p:nvPr/>
        </p:nvSpPr>
        <p:spPr>
          <a:xfrm>
            <a:off x="0" y="858981"/>
            <a:ext cx="4572000" cy="277091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72000" y="858981"/>
            <a:ext cx="7620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6519255"/>
            <a:ext cx="7620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8982" y="6307166"/>
            <a:ext cx="794327" cy="2124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4"/>
          <p:cNvSpPr txBox="1"/>
          <p:nvPr/>
        </p:nvSpPr>
        <p:spPr>
          <a:xfrm>
            <a:off x="142240" y="1524635"/>
            <a:ext cx="1148524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tcl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直接参考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cgra_ISP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，可将其目录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到本地，在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wave.tcl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文件内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更改环境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test_top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module name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示例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54513"/>
          <a:stretch>
            <a:fillRect/>
          </a:stretch>
        </p:blipFill>
        <p:spPr>
          <a:xfrm>
            <a:off x="5616575" y="3078480"/>
            <a:ext cx="3190240" cy="29648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6101" r="18514"/>
          <a:stretch>
            <a:fillRect/>
          </a:stretch>
        </p:blipFill>
        <p:spPr>
          <a:xfrm>
            <a:off x="1481455" y="3078480"/>
            <a:ext cx="3301365" cy="296291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651760" y="3814445"/>
            <a:ext cx="1358900" cy="5232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11950" y="4207510"/>
            <a:ext cx="1131570" cy="4095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163060" y="4081780"/>
            <a:ext cx="2350135" cy="2559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基本</a:t>
            </a:r>
            <a:r>
              <a:rPr lang="zh-CN" altLang="en-US" b="1" dirty="0"/>
              <a:t>步骤</a:t>
            </a:r>
            <a:endParaRPr lang="zh-CN" altLang="en-US" b="1" dirty="0"/>
          </a:p>
        </p:txBody>
      </p:sp>
      <p:sp>
        <p:nvSpPr>
          <p:cNvPr id="12" name="平行四边形 11"/>
          <p:cNvSpPr/>
          <p:nvPr/>
        </p:nvSpPr>
        <p:spPr>
          <a:xfrm>
            <a:off x="0" y="858981"/>
            <a:ext cx="4572000" cy="277091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72000" y="858981"/>
            <a:ext cx="7620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8982" y="6307166"/>
            <a:ext cx="794327" cy="2124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4"/>
          <p:cNvSpPr txBox="1"/>
          <p:nvPr/>
        </p:nvSpPr>
        <p:spPr>
          <a:xfrm>
            <a:off x="261620" y="1515110"/>
            <a:ext cx="114852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testcase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uvm_test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sequence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放入其中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即可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620" y="2780665"/>
            <a:ext cx="1199070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testplan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该目录下的二级目录命名规则为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”xxxx_group“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，不带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group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脚本不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识别。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示例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该目录下三级目录存放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filelist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的软连接文件和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json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1.  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软连接文件命名需是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”rtl.f   tb.f   vip.f “  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软连接命令示例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ln -s  ../../filelist/rtl_filelist.lst rtl.f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   2.   json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文件命名必须是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”test.json“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，否则脚本不识别。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示例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180" y="3946525"/>
            <a:ext cx="7892415" cy="5137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6100445"/>
            <a:ext cx="8305800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基本</a:t>
            </a:r>
            <a:r>
              <a:rPr lang="zh-CN" altLang="en-US" b="1" dirty="0"/>
              <a:t>步骤</a:t>
            </a:r>
            <a:endParaRPr lang="zh-CN" altLang="en-US" b="1" dirty="0"/>
          </a:p>
        </p:txBody>
      </p:sp>
      <p:sp>
        <p:nvSpPr>
          <p:cNvPr id="12" name="平行四边形 11"/>
          <p:cNvSpPr/>
          <p:nvPr/>
        </p:nvSpPr>
        <p:spPr>
          <a:xfrm>
            <a:off x="0" y="858981"/>
            <a:ext cx="4572000" cy="277091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72000" y="858981"/>
            <a:ext cx="7620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8982" y="6307166"/>
            <a:ext cx="794327" cy="2124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4"/>
          <p:cNvSpPr txBox="1"/>
          <p:nvPr/>
        </p:nvSpPr>
        <p:spPr>
          <a:xfrm>
            <a:off x="125730" y="1783080"/>
            <a:ext cx="1148524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5.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添加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sourceme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，修改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makefile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run.py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的路径名。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复制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isp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目录下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sourceme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，然后修改其中宏定义的路径名即可。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分别打开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makefile run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，并查找替换原有的路径名。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注意</a:t>
            </a:r>
            <a:r>
              <a:rPr lang="zh-CN" altLang="en-US" b="1" dirty="0"/>
              <a:t>事项</a:t>
            </a:r>
            <a:endParaRPr lang="zh-CN" altLang="en-US" b="1" dirty="0"/>
          </a:p>
        </p:txBody>
      </p:sp>
      <p:sp>
        <p:nvSpPr>
          <p:cNvPr id="12" name="平行四边形 11"/>
          <p:cNvSpPr/>
          <p:nvPr/>
        </p:nvSpPr>
        <p:spPr>
          <a:xfrm>
            <a:off x="0" y="858981"/>
            <a:ext cx="4572000" cy="277091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72000" y="858981"/>
            <a:ext cx="7620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6519255"/>
            <a:ext cx="7620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8982" y="6307166"/>
            <a:ext cx="794327" cy="2124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223520" y="1515110"/>
            <a:ext cx="1214628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excel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命令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行填写注意细节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excel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命令行每条命令需要正确换行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libreoffice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换行快捷键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ctrl+enter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），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每条命令之间不能有空格。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若发现生成的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json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命令的参数为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，可能出现以下情况（假换行），实则是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存在空格，导致脚本识别为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空。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0175" y="3256280"/>
            <a:ext cx="4617720" cy="28117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225" y="3124200"/>
            <a:ext cx="4752975" cy="307657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3306445" y="4894580"/>
            <a:ext cx="510857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819015" y="4415790"/>
            <a:ext cx="1609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拉长单元格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注意</a:t>
            </a:r>
            <a:r>
              <a:rPr lang="zh-CN" altLang="en-US" b="1" dirty="0"/>
              <a:t>事项</a:t>
            </a:r>
            <a:endParaRPr lang="zh-CN" altLang="en-US" b="1" dirty="0"/>
          </a:p>
        </p:txBody>
      </p:sp>
      <p:sp>
        <p:nvSpPr>
          <p:cNvPr id="12" name="平行四边形 11"/>
          <p:cNvSpPr/>
          <p:nvPr/>
        </p:nvSpPr>
        <p:spPr>
          <a:xfrm>
            <a:off x="0" y="858981"/>
            <a:ext cx="4572000" cy="277091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72000" y="858981"/>
            <a:ext cx="7620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6519255"/>
            <a:ext cx="7620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8982" y="6307166"/>
            <a:ext cx="794327" cy="2124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41605" y="1381125"/>
            <a:ext cx="1214628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编译参数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注意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makefile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编译行的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uvm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库的编译参数需跟原环境保持一致，若与原环境的编译参数不同，可能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编译出错。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示例：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3003550"/>
            <a:ext cx="9877425" cy="16478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62835" y="3893185"/>
            <a:ext cx="2683510" cy="2495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注意</a:t>
            </a:r>
            <a:r>
              <a:rPr lang="zh-CN" altLang="en-US" b="1" dirty="0"/>
              <a:t>事项</a:t>
            </a:r>
            <a:endParaRPr lang="zh-CN" altLang="en-US" b="1" dirty="0"/>
          </a:p>
        </p:txBody>
      </p:sp>
      <p:sp>
        <p:nvSpPr>
          <p:cNvPr id="12" name="平行四边形 11"/>
          <p:cNvSpPr/>
          <p:nvPr/>
        </p:nvSpPr>
        <p:spPr>
          <a:xfrm>
            <a:off x="0" y="858981"/>
            <a:ext cx="4572000" cy="277091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72000" y="858981"/>
            <a:ext cx="7620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6519255"/>
            <a:ext cx="7620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8982" y="6307166"/>
            <a:ext cx="794327" cy="2124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42240" y="1524635"/>
            <a:ext cx="1214628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环境中没有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vip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若环境没有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vip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相关文件（如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rcvc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rccn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），仿真时会报错，因为脚本需要吃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vip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filelist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解决方法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                                                    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               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创建空的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vip_filelist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做软连接即可。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           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注意</a:t>
            </a:r>
            <a:r>
              <a:rPr lang="zh-CN" altLang="en-US" b="1" dirty="0"/>
              <a:t>事项</a:t>
            </a:r>
            <a:endParaRPr lang="zh-CN" altLang="en-US" b="1" dirty="0"/>
          </a:p>
        </p:txBody>
      </p:sp>
      <p:sp>
        <p:nvSpPr>
          <p:cNvPr id="12" name="平行四边形 11"/>
          <p:cNvSpPr/>
          <p:nvPr/>
        </p:nvSpPr>
        <p:spPr>
          <a:xfrm>
            <a:off x="0" y="858981"/>
            <a:ext cx="4572000" cy="277091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72000" y="858981"/>
            <a:ext cx="7620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6519255"/>
            <a:ext cx="7620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8982" y="6307166"/>
            <a:ext cx="794327" cy="2124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70815" y="1543685"/>
            <a:ext cx="1214628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 4.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编译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代码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      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若环境中存在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代码，若无法正常编译，需要修改编译器选项，与原环境一致，左边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ISP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环境的编译器选项，右边为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rcvc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的编译器选项。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3572510"/>
            <a:ext cx="10820400" cy="126111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34185" y="4001135"/>
            <a:ext cx="1763395" cy="2686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25790" y="4001135"/>
            <a:ext cx="1906905" cy="2686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620,&quot;width&quot;:759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1388</Words>
  <Application>WPS 演示</Application>
  <PresentationFormat>宽屏</PresentationFormat>
  <Paragraphs>125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</vt:lpstr>
      <vt:lpstr>Times New Roman</vt:lpstr>
      <vt:lpstr>Arial Black</vt:lpstr>
      <vt:lpstr>Wingdings</vt:lpstr>
      <vt:lpstr>Impact</vt:lpstr>
      <vt:lpstr>等线</vt:lpstr>
      <vt:lpstr>Arial Unicode MS</vt:lpstr>
      <vt:lpstr>Office 主题</vt:lpstr>
      <vt:lpstr>PowerPoint 演示文稿</vt:lpstr>
      <vt:lpstr>基本步骤</vt:lpstr>
      <vt:lpstr>基本步骤</vt:lpstr>
      <vt:lpstr>基本步骤</vt:lpstr>
      <vt:lpstr>基本步骤</vt:lpstr>
      <vt:lpstr>注意事项</vt:lpstr>
      <vt:lpstr>注意事项</vt:lpstr>
      <vt:lpstr>注意事项</vt:lpstr>
      <vt:lpstr>注意事项</vt:lpstr>
      <vt:lpstr>注意事项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s</dc:creator>
  <cp:lastModifiedBy>巨哈哈先生。</cp:lastModifiedBy>
  <cp:revision>829</cp:revision>
  <cp:lastPrinted>2020-03-13T07:40:00Z</cp:lastPrinted>
  <dcterms:created xsi:type="dcterms:W3CDTF">2020-03-13T07:40:00Z</dcterms:created>
  <dcterms:modified xsi:type="dcterms:W3CDTF">2022-02-11T02:41:48Z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2052-11.1.0.11405</vt:lpwstr>
  </property>
  <property fmtid="{D5CDD505-2E9C-101B-9397-08002B2CF9AE}" pid="3" name="ICV">
    <vt:lpwstr>AAD1C475992E43049586BD971A12DD30</vt:lpwstr>
  </property>
</Properties>
</file>