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7" r:id="rId3"/>
    <p:sldId id="268" r:id="rId4"/>
    <p:sldId id="258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0" r:id="rId13"/>
    <p:sldId id="271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78DB4-38F6-4BC2-AA23-C8C3B661478E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6B3AF-5167-4A50-B963-F45887A7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97A1-7609-4842-BFA7-205C879E6F11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6F58-1C93-4461-848D-06AF2BFB390A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CA30-99B9-420E-B45F-6F3C08AF11DD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9557-98D3-470D-9D28-3DB50E47380D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DF22-050E-41A1-ACE8-EB26B920CBA2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8015-5D8E-4A29-A109-CE350F356941}" type="datetime1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DC05-181C-4DF3-B18C-62D7E0A09706}" type="datetime1">
              <a:rPr lang="en-US" smtClean="0"/>
              <a:t>16-Jan-22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90A3-34F1-4693-A343-23B365629DC8}" type="datetime1">
              <a:rPr lang="en-US" smtClean="0"/>
              <a:t>16-Jan-22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9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7294-AA68-4DFD-A7E2-FA791B124188}" type="datetime1">
              <a:rPr lang="en-US" smtClean="0"/>
              <a:t>16-Jan-22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3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7BFB-ACBB-44A4-9A00-46584506612D}" type="datetime1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1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4CF7-0991-46E8-922C-8D973BD0655F}" type="datetime1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3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F8DDC-4CE3-463D-B1B2-37ED407CFDCC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B54E7-8C24-44BE-881E-FE95500C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en.wikipedia.org/wiki/Line_managemen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roarwap.com/management-process/organizational-structur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304800" y="1752600"/>
            <a:ext cx="86106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533400" y="2286000"/>
            <a:ext cx="8077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  <a:cs typeface="Courier New" pitchFamily="49" charset="0"/>
              </a:rPr>
              <a:t>Chapter 6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4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  <a:cs typeface="Courier New" pitchFamily="49" charset="0"/>
              </a:rPr>
              <a:t>THE </a:t>
            </a:r>
            <a:r>
              <a:rPr lang="en-US" sz="4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  <a:cs typeface="Courier New" pitchFamily="49" charset="0"/>
              </a:rPr>
              <a:t>STAFFING FUNCTIONS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D963AE1D-9084-4B30-9CFB-3E3C2669023F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E014DD-5A83-4A59-A773-512D25963791}" type="datetime1">
              <a:rPr lang="en-US" smtClean="0"/>
              <a:t>16-Jan-22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588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153400" cy="4983163"/>
          </a:xfrm>
        </p:spPr>
        <p:txBody>
          <a:bodyPr/>
          <a:lstStyle/>
          <a:p>
            <a:pPr algn="just">
              <a:buFont typeface="Wingdings"/>
              <a:buChar char="@"/>
            </a:pPr>
            <a:r>
              <a:rPr lang="en-US" sz="2800" b="1" i="1" u="sng" dirty="0" smtClean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Staffing </a:t>
            </a:r>
            <a:r>
              <a:rPr lang="en-US" sz="2800" b="1" i="1" u="sng" dirty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deal with active processing:</a:t>
            </a:r>
            <a:r>
              <a:rPr lang="en-US" dirty="0">
                <a:latin typeface="Footlight MT Light" pitchFamily="18" charset="0"/>
              </a:rPr>
              <a:t> </a:t>
            </a:r>
            <a:endParaRPr lang="en-US" dirty="0" smtClean="0">
              <a:latin typeface="Footlight MT Light" pitchFamily="18" charset="0"/>
            </a:endParaRPr>
          </a:p>
          <a:p>
            <a:pPr algn="just"/>
            <a:r>
              <a:rPr lang="en-US" dirty="0" smtClean="0">
                <a:latin typeface="Footlight MT Light" pitchFamily="18" charset="0"/>
              </a:rPr>
              <a:t>Staffing</a:t>
            </a:r>
            <a:r>
              <a:rPr lang="en-US" dirty="0">
                <a:latin typeface="Footlight MT Light" pitchFamily="18" charset="0"/>
              </a:rPr>
              <a:t> relates to the most important </a:t>
            </a:r>
            <a:r>
              <a:rPr lang="en-US" b="1" dirty="0">
                <a:latin typeface="Footlight MT Light" pitchFamily="18" charset="0"/>
              </a:rPr>
              <a:t>resource (people)</a:t>
            </a:r>
            <a:r>
              <a:rPr lang="en-US" dirty="0">
                <a:latin typeface="Footlight MT Light" pitchFamily="18" charset="0"/>
              </a:rPr>
              <a:t> that </a:t>
            </a:r>
            <a:r>
              <a:rPr lang="en-US" b="1" i="1" dirty="0">
                <a:solidFill>
                  <a:srgbClr val="00B0F0"/>
                </a:solidFill>
                <a:latin typeface="Footlight MT Light" pitchFamily="18" charset="0"/>
              </a:rPr>
              <a:t>converts passive resources (raw materials) into productive output. </a:t>
            </a:r>
            <a:endParaRPr lang="en-US" b="1" i="1" dirty="0" smtClean="0">
              <a:solidFill>
                <a:srgbClr val="00B0F0"/>
              </a:solidFill>
              <a:latin typeface="Footlight MT Light" pitchFamily="18" charset="0"/>
            </a:endParaRPr>
          </a:p>
          <a:p>
            <a:pPr algn="just"/>
            <a:r>
              <a:rPr lang="en-US" dirty="0" smtClean="0">
                <a:latin typeface="Footlight MT Light" pitchFamily="18" charset="0"/>
              </a:rPr>
              <a:t>It </a:t>
            </a:r>
            <a:r>
              <a:rPr lang="en-US" dirty="0">
                <a:latin typeface="Footlight MT Light" pitchFamily="18" charset="0"/>
              </a:rPr>
              <a:t>relates to </a:t>
            </a:r>
            <a:r>
              <a:rPr lang="en-US" b="1" i="1" dirty="0">
                <a:solidFill>
                  <a:srgbClr val="00B0F0"/>
                </a:solidFill>
                <a:latin typeface="Footlight MT Light" pitchFamily="18" charset="0"/>
              </a:rPr>
              <a:t>live resources </a:t>
            </a:r>
            <a:r>
              <a:rPr lang="en-US" dirty="0">
                <a:latin typeface="Footlight MT Light" pitchFamily="18" charset="0"/>
              </a:rPr>
              <a:t>(people) without which resources will remain as resources only. They will not convert to output.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>
                <a:latin typeface="Footlight MT Light" pitchFamily="18" charset="0"/>
              </a:rPr>
              <a:t>Cont’d…</a:t>
            </a:r>
            <a:endParaRPr lang="en-US" b="1" i="1" dirty="0">
              <a:latin typeface="Footlight MT Light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22E6-9725-47A5-A1A1-3ADC8D4E1CB0}" type="datetime1">
              <a:rPr lang="en-US" smtClean="0"/>
              <a:t>16-Jan-22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9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59363"/>
          </a:xfrm>
        </p:spPr>
        <p:txBody>
          <a:bodyPr>
            <a:normAutofit fontScale="92500"/>
          </a:bodyPr>
          <a:lstStyle/>
          <a:p>
            <a:pPr algn="just">
              <a:buFont typeface="Wingdings"/>
              <a:buChar char="@"/>
            </a:pPr>
            <a:r>
              <a:rPr lang="en-US" sz="2800" b="1" i="1" u="sng" dirty="0" smtClean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Staffing </a:t>
            </a:r>
            <a:r>
              <a:rPr lang="en-US" sz="2800" b="1" i="1" u="sng" dirty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attached with personnel department:</a:t>
            </a:r>
            <a:r>
              <a:rPr lang="en-US" dirty="0">
                <a:latin typeface="Footlight MT Light" pitchFamily="18" charset="0"/>
              </a:rPr>
              <a:t> </a:t>
            </a:r>
            <a:endParaRPr lang="en-US" dirty="0" smtClean="0">
              <a:latin typeface="Footlight MT Light" pitchFamily="18" charset="0"/>
            </a:endParaRPr>
          </a:p>
          <a:p>
            <a:pPr algn="just"/>
            <a:r>
              <a:rPr lang="en-US" dirty="0" smtClean="0">
                <a:latin typeface="Footlight MT Light" pitchFamily="18" charset="0"/>
              </a:rPr>
              <a:t>Recruitment</a:t>
            </a:r>
            <a:r>
              <a:rPr lang="en-US" dirty="0">
                <a:latin typeface="Footlight MT Light" pitchFamily="18" charset="0"/>
              </a:rPr>
              <a:t>, selection, training and evaluation of subordinates (production, marketing etc.) of all departments is done by managers at all levels as </a:t>
            </a:r>
            <a:r>
              <a:rPr lang="en-US" b="1" i="1" dirty="0">
                <a:latin typeface="Footlight MT Light" pitchFamily="18" charset="0"/>
              </a:rPr>
              <a:t>all departments require people to function</a:t>
            </a:r>
            <a:r>
              <a:rPr lang="en-US" dirty="0">
                <a:latin typeface="Footlight MT Light" pitchFamily="18" charset="0"/>
              </a:rPr>
              <a:t>. </a:t>
            </a:r>
            <a:endParaRPr lang="en-US" dirty="0" smtClean="0">
              <a:latin typeface="Footlight MT Light" pitchFamily="18" charset="0"/>
            </a:endParaRPr>
          </a:p>
          <a:p>
            <a:pPr algn="just"/>
            <a:r>
              <a:rPr lang="en-US" dirty="0" smtClean="0">
                <a:latin typeface="Footlight MT Light" pitchFamily="18" charset="0"/>
              </a:rPr>
              <a:t>In </a:t>
            </a:r>
            <a:r>
              <a:rPr lang="en-US" dirty="0">
                <a:latin typeface="Footlight MT Light" pitchFamily="18" charset="0"/>
              </a:rPr>
              <a:t>performing these tasks, the manager seeks the assistance of the personnel department. </a:t>
            </a:r>
            <a:endParaRPr lang="en-US" dirty="0" smtClean="0">
              <a:latin typeface="Footlight MT Light" pitchFamily="18" charset="0"/>
            </a:endParaRPr>
          </a:p>
          <a:p>
            <a:pPr algn="just"/>
            <a:r>
              <a:rPr lang="en-US" dirty="0" smtClean="0">
                <a:latin typeface="Footlight MT Light" pitchFamily="18" charset="0"/>
              </a:rPr>
              <a:t>The </a:t>
            </a:r>
            <a:r>
              <a:rPr lang="en-US" dirty="0">
                <a:latin typeface="Footlight MT Light" pitchFamily="18" charset="0"/>
              </a:rPr>
              <a:t>Personnel Department is a service department that </a:t>
            </a:r>
            <a:r>
              <a:rPr lang="en-US" b="1" i="1" u="sng" dirty="0">
                <a:solidFill>
                  <a:srgbClr val="0000FF"/>
                </a:solidFill>
                <a:latin typeface="Footlight MT Light" pitchFamily="18" charset="0"/>
              </a:rPr>
              <a:t>assists </a:t>
            </a:r>
            <a:r>
              <a:rPr lang="en-US" b="1" i="1" u="sng" dirty="0">
                <a:solidFill>
                  <a:srgbClr val="0000FF"/>
                </a:solidFill>
                <a:latin typeface="Footlight MT Light" pitchFamily="18" charset="0"/>
                <a:hlinkClick r:id="rId2"/>
              </a:rPr>
              <a:t>line managers</a:t>
            </a:r>
            <a:r>
              <a:rPr lang="en-US" b="1" i="1" u="sng" dirty="0">
                <a:solidFill>
                  <a:srgbClr val="0000FF"/>
                </a:solidFill>
                <a:latin typeface="Footlight MT Light" pitchFamily="18" charset="0"/>
              </a:rPr>
              <a:t> in performing staff tasks</a:t>
            </a:r>
            <a:r>
              <a:rPr lang="en-US" dirty="0">
                <a:latin typeface="Footlight MT Light" pitchFamily="18" charset="0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>
                <a:latin typeface="Footlight MT Light" pitchFamily="18" charset="0"/>
              </a:rPr>
              <a:t>Cont’d…</a:t>
            </a:r>
            <a:endParaRPr lang="en-US" b="1" i="1" dirty="0">
              <a:latin typeface="Footlight MT Light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C07-BE6C-42F7-A8CD-7EEAD186B712}" type="datetime1">
              <a:rPr lang="en-US" smtClean="0"/>
              <a:t>16-Jan-22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6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D65700"/>
                </a:solidFill>
                <a:latin typeface="Footlight MT Light" pitchFamily="18" charset="0"/>
              </a:rPr>
              <a:t>Importance of Staffing </a:t>
            </a:r>
            <a:endParaRPr lang="en-US" dirty="0">
              <a:latin typeface="Footlight MT L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229600" cy="5715000"/>
          </a:xfrm>
        </p:spPr>
        <p:txBody>
          <a:bodyPr>
            <a:noAutofit/>
          </a:bodyPr>
          <a:lstStyle/>
          <a:p>
            <a:pPr indent="4572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 smtClean="0">
                <a:solidFill>
                  <a:srgbClr val="000000"/>
                </a:solidFill>
                <a:latin typeface="Footlight MT Light" pitchFamily="18" charset="0"/>
              </a:rPr>
              <a:t>The </a:t>
            </a:r>
            <a:r>
              <a:rPr lang="en-US" sz="2500" dirty="0">
                <a:solidFill>
                  <a:srgbClr val="000000"/>
                </a:solidFill>
                <a:latin typeface="Footlight MT Light" pitchFamily="18" charset="0"/>
              </a:rPr>
              <a:t>importance of staffing has increased because of the </a:t>
            </a:r>
            <a:r>
              <a:rPr lang="en-US" sz="2500" b="1" dirty="0">
                <a:solidFill>
                  <a:srgbClr val="000000"/>
                </a:solidFill>
                <a:latin typeface="Footlight MT Light" pitchFamily="18" charset="0"/>
              </a:rPr>
              <a:t>following factors:</a:t>
            </a:r>
          </a:p>
          <a:p>
            <a:pPr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1- </a:t>
            </a:r>
            <a:r>
              <a:rPr lang="en-US" sz="2500" b="1" dirty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Efficient Performance</a:t>
            </a:r>
          </a:p>
          <a:p>
            <a:pPr indent="4572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  <a:latin typeface="Footlight MT Light" pitchFamily="18" charset="0"/>
              </a:rPr>
              <a:t>The efficient performance of the company </a:t>
            </a:r>
            <a:r>
              <a:rPr lang="en-US" sz="2500" b="1" i="1" dirty="0">
                <a:solidFill>
                  <a:srgbClr val="0000FF"/>
                </a:solidFill>
                <a:latin typeface="Footlight MT Light" pitchFamily="18" charset="0"/>
              </a:rPr>
              <a:t>depends on the quality of the people employed</a:t>
            </a:r>
            <a:r>
              <a:rPr lang="en-US" sz="2500" dirty="0">
                <a:solidFill>
                  <a:srgbClr val="000000"/>
                </a:solidFill>
                <a:latin typeface="Footlight MT Light" pitchFamily="18" charset="0"/>
              </a:rPr>
              <a:t>.  This has increased the significance of staffing.</a:t>
            </a:r>
          </a:p>
          <a:p>
            <a:pPr indent="457200" algn="just" fontAlgn="base">
              <a:spcBef>
                <a:spcPct val="0"/>
              </a:spcBef>
              <a:spcAft>
                <a:spcPct val="0"/>
              </a:spcAft>
            </a:pPr>
            <a:endParaRPr lang="en-US" sz="1000" u="sng" dirty="0">
              <a:solidFill>
                <a:srgbClr val="000000"/>
              </a:solidFill>
              <a:latin typeface="Footlight MT Light" pitchFamily="18" charset="0"/>
            </a:endParaRPr>
          </a:p>
          <a:p>
            <a:pPr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2- Use of Latest Technology</a:t>
            </a:r>
          </a:p>
          <a:p>
            <a:pPr indent="4572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  <a:latin typeface="Footlight MT Light" pitchFamily="18" charset="0"/>
              </a:rPr>
              <a:t>Many significant changes are taking place in technology. </a:t>
            </a:r>
            <a:r>
              <a:rPr lang="en-US" sz="2500" b="1" i="1" dirty="0">
                <a:solidFill>
                  <a:srgbClr val="0000FF"/>
                </a:solidFill>
                <a:latin typeface="Footlight MT Light" pitchFamily="18" charset="0"/>
              </a:rPr>
              <a:t>In order to make use of the latest technology, </a:t>
            </a:r>
            <a:r>
              <a:rPr lang="en-US" sz="2500" b="1" i="1" u="sng" dirty="0">
                <a:solidFill>
                  <a:srgbClr val="0000FF"/>
                </a:solidFill>
                <a:latin typeface="Footlight MT Light" pitchFamily="18" charset="0"/>
              </a:rPr>
              <a:t>the appointment of right type of persons is necessary</a:t>
            </a:r>
            <a:r>
              <a:rPr lang="en-US" sz="2500" b="1" i="1" dirty="0" smtClean="0">
                <a:solidFill>
                  <a:srgbClr val="0000FF"/>
                </a:solidFill>
                <a:latin typeface="Footlight MT Light" pitchFamily="18" charset="0"/>
              </a:rPr>
              <a:t>.</a:t>
            </a:r>
            <a:endParaRPr lang="en-US" sz="2500" b="1" i="1" u="sng" dirty="0">
              <a:solidFill>
                <a:srgbClr val="0000FF"/>
              </a:solidFill>
              <a:latin typeface="Footlight MT Light" pitchFamily="18" charset="0"/>
            </a:endParaRPr>
          </a:p>
          <a:p>
            <a:pPr indent="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900" u="sng" dirty="0" smtClean="0">
              <a:solidFill>
                <a:srgbClr val="4F009E"/>
              </a:solidFill>
              <a:latin typeface="Footlight MT Light" pitchFamily="18" charset="0"/>
            </a:endParaRPr>
          </a:p>
          <a:p>
            <a:pPr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3- </a:t>
            </a:r>
            <a:r>
              <a:rPr lang="en-US" sz="2500" b="1" dirty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Development of Manpower</a:t>
            </a:r>
          </a:p>
          <a:p>
            <a:pPr indent="4572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  <a:latin typeface="Footlight MT Light" pitchFamily="18" charset="0"/>
              </a:rPr>
              <a:t>The management has to </a:t>
            </a:r>
            <a:r>
              <a:rPr lang="en-US" sz="2500" b="1" i="1" dirty="0">
                <a:solidFill>
                  <a:srgbClr val="0000FF"/>
                </a:solidFill>
                <a:latin typeface="Footlight MT Light" pitchFamily="18" charset="0"/>
              </a:rPr>
              <a:t>train and develop the existing personnel for future promotion.</a:t>
            </a:r>
            <a:r>
              <a:rPr lang="en-US" sz="2500" dirty="0">
                <a:solidFill>
                  <a:srgbClr val="000000"/>
                </a:solidFill>
                <a:latin typeface="Footlight MT Light" pitchFamily="18" charset="0"/>
              </a:rPr>
              <a:t>  This will meet the requirements of the company in future</a:t>
            </a:r>
            <a:r>
              <a:rPr lang="en-US" sz="2500" dirty="0" smtClean="0">
                <a:solidFill>
                  <a:srgbClr val="000000"/>
                </a:solidFill>
                <a:latin typeface="Footlight MT Light" pitchFamily="18" charset="0"/>
              </a:rPr>
              <a:t>.</a:t>
            </a:r>
            <a:endParaRPr lang="en-US" sz="2500" dirty="0">
              <a:solidFill>
                <a:srgbClr val="000000"/>
              </a:solidFill>
              <a:latin typeface="Footlight MT Light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B642-E47D-4E23-B2DA-253FA5C926B4}" type="datetime1">
              <a:rPr lang="en-US" smtClean="0"/>
              <a:t>16-Jan-22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700" b="1" dirty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4- Optimum Use of Manpower</a:t>
            </a:r>
          </a:p>
          <a:p>
            <a:pPr indent="4572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Footlight MT Light" pitchFamily="18" charset="0"/>
              </a:rPr>
              <a:t>Management has to spend money on recruitment and selection, training wages, salaries, etc.  </a:t>
            </a:r>
            <a:r>
              <a:rPr lang="en-US" b="1" i="1" dirty="0">
                <a:solidFill>
                  <a:srgbClr val="0000FF"/>
                </a:solidFill>
                <a:latin typeface="Footlight MT Light" pitchFamily="18" charset="0"/>
              </a:rPr>
              <a:t>In order to get the optimum out from the personnel.</a:t>
            </a:r>
            <a:endParaRPr lang="en-US" b="1" i="1" u="sng" dirty="0">
              <a:solidFill>
                <a:srgbClr val="0000FF"/>
              </a:solidFill>
              <a:latin typeface="Footlight MT Light" pitchFamily="18" charset="0"/>
            </a:endParaRPr>
          </a:p>
          <a:p>
            <a:pPr indent="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600" b="1" dirty="0" smtClean="0">
              <a:solidFill>
                <a:srgbClr val="D65700"/>
              </a:solidFill>
              <a:latin typeface="Footlight MT Light" pitchFamily="18" charset="0"/>
              <a:ea typeface="+mj-ea"/>
              <a:cs typeface="+mj-cs"/>
            </a:endParaRPr>
          </a:p>
          <a:p>
            <a:pPr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700" b="1" dirty="0" smtClean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5- </a:t>
            </a:r>
            <a:r>
              <a:rPr lang="en-US" sz="2700" b="1" dirty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Proper Motivation</a:t>
            </a:r>
          </a:p>
          <a:p>
            <a:pPr indent="4572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Footlight MT Light" pitchFamily="18" charset="0"/>
              </a:rPr>
              <a:t>The workers are to be </a:t>
            </a:r>
            <a:r>
              <a:rPr lang="en-US" b="1" i="1" dirty="0">
                <a:solidFill>
                  <a:srgbClr val="0000FF"/>
                </a:solidFill>
                <a:latin typeface="Footlight MT Light" pitchFamily="18" charset="0"/>
              </a:rPr>
              <a:t>motivated properly through financial and non-financial incentives.</a:t>
            </a:r>
            <a:endParaRPr lang="en-US" b="1" i="1" u="sng" dirty="0">
              <a:solidFill>
                <a:srgbClr val="0000FF"/>
              </a:solidFill>
              <a:latin typeface="Footlight MT Light" pitchFamily="18" charset="0"/>
            </a:endParaRPr>
          </a:p>
          <a:p>
            <a:pPr indent="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700" b="1" i="1" dirty="0" smtClean="0">
              <a:solidFill>
                <a:srgbClr val="0000FF"/>
              </a:solidFill>
              <a:latin typeface="Footlight MT Light" pitchFamily="18" charset="0"/>
              <a:ea typeface="+mj-ea"/>
              <a:cs typeface="+mj-cs"/>
            </a:endParaRPr>
          </a:p>
          <a:p>
            <a:pPr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700" b="1" dirty="0" smtClean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6- </a:t>
            </a:r>
            <a:r>
              <a:rPr lang="en-US" sz="2700" b="1" dirty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Higher Morale</a:t>
            </a:r>
          </a:p>
          <a:p>
            <a:pPr indent="4572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00"/>
                </a:solidFill>
                <a:latin typeface="Footlight MT Light" pitchFamily="18" charset="0"/>
              </a:rPr>
              <a:t>Right type of atmosphere </a:t>
            </a:r>
            <a:r>
              <a:rPr lang="en-US" dirty="0">
                <a:solidFill>
                  <a:srgbClr val="000000"/>
                </a:solidFill>
                <a:latin typeface="Footlight MT Light" pitchFamily="18" charset="0"/>
              </a:rPr>
              <a:t>should be created for the workers to contribute </a:t>
            </a:r>
            <a:r>
              <a:rPr lang="en-US" b="1" i="1" dirty="0">
                <a:solidFill>
                  <a:srgbClr val="000000"/>
                </a:solidFill>
                <a:latin typeface="Footlight MT Light" pitchFamily="18" charset="0"/>
              </a:rPr>
              <a:t>to the achievement of the organizational </a:t>
            </a:r>
            <a:r>
              <a:rPr lang="en-US" b="1" i="1" dirty="0" smtClean="0">
                <a:solidFill>
                  <a:srgbClr val="000000"/>
                </a:solidFill>
                <a:latin typeface="Footlight MT Light" pitchFamily="18" charset="0"/>
              </a:rPr>
              <a:t>objectives</a:t>
            </a:r>
            <a:r>
              <a:rPr lang="en-US" dirty="0" smtClean="0">
                <a:solidFill>
                  <a:srgbClr val="000000"/>
                </a:solidFill>
                <a:latin typeface="Footlight MT Light" pitchFamily="18" charset="0"/>
              </a:rPr>
              <a:t>. This </a:t>
            </a:r>
            <a:r>
              <a:rPr lang="en-US" dirty="0">
                <a:solidFill>
                  <a:srgbClr val="000000"/>
                </a:solidFill>
                <a:latin typeface="Footlight MT Light" pitchFamily="18" charset="0"/>
              </a:rPr>
              <a:t>will increase the morale of the employees</a:t>
            </a:r>
            <a:r>
              <a:rPr lang="en-US" dirty="0" smtClean="0">
                <a:solidFill>
                  <a:srgbClr val="000000"/>
                </a:solidFill>
                <a:latin typeface="Footlight MT Light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Footlight MT Light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>
                <a:latin typeface="Footlight MT Light" pitchFamily="18" charset="0"/>
              </a:rPr>
              <a:t>Cont’d…</a:t>
            </a:r>
            <a:endParaRPr lang="en-US" b="1" i="1" dirty="0">
              <a:latin typeface="Footlight MT Light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E8E4-93DC-4464-9D9F-CBCE5806F83C}" type="datetime1">
              <a:rPr lang="en-US" smtClean="0"/>
              <a:t>16-Jan-22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81000"/>
            <a:ext cx="8458200" cy="609600"/>
          </a:xfrm>
        </p:spPr>
        <p:txBody>
          <a:bodyPr lIns="274320">
            <a:no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Footlight MT Light" pitchFamily="18" charset="0"/>
                <a:cs typeface="Courier New" pitchFamily="49" charset="0"/>
              </a:rPr>
              <a:t>Benefits of Staffing </a:t>
            </a:r>
            <a:endParaRPr lang="en-GB" sz="4000" b="1" dirty="0" smtClean="0">
              <a:solidFill>
                <a:srgbClr val="FF0000"/>
              </a:solidFill>
              <a:latin typeface="Footlight MT Light" pitchFamily="18" charset="0"/>
              <a:cs typeface="Courier New" pitchFamily="49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229600" cy="5257800"/>
          </a:xfrm>
        </p:spPr>
        <p:txBody>
          <a:bodyPr>
            <a:noAutofit/>
          </a:bodyPr>
          <a:lstStyle/>
          <a:p>
            <a:pPr marL="457200" indent="-457200" algn="just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FFFF00"/>
              </a:buClr>
              <a:buFont typeface="Wingdings 2" pitchFamily="18" charset="2"/>
              <a:buNone/>
              <a:defRPr/>
            </a:pPr>
            <a:endParaRPr lang="en-US" sz="2000" b="1" u="sng" dirty="0" smtClean="0">
              <a:latin typeface="Footlight MT Light" pitchFamily="18" charset="0"/>
            </a:endParaRPr>
          </a:p>
          <a:p>
            <a:pPr marL="457200" indent="-457200" algn="just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800" dirty="0" smtClean="0">
                <a:latin typeface="Footlight MT Light" pitchFamily="18" charset="0"/>
              </a:rPr>
              <a:t>It  helps in 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ootlight MT Light" pitchFamily="18" charset="0"/>
              </a:rPr>
              <a:t>discovering and obtaining </a:t>
            </a:r>
            <a:r>
              <a:rPr lang="en-US" sz="2800" b="1" i="1" dirty="0" smtClean="0">
                <a:latin typeface="Footlight MT Light" pitchFamily="18" charset="0"/>
              </a:rPr>
              <a:t>competent personnel for various jobs </a:t>
            </a:r>
          </a:p>
          <a:p>
            <a:pPr marL="457200" indent="-457200" algn="just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800" dirty="0" smtClean="0">
                <a:latin typeface="Footlight MT Light" pitchFamily="18" charset="0"/>
              </a:rPr>
              <a:t>It makes for </a:t>
            </a:r>
            <a:r>
              <a:rPr lang="en-US" sz="2800" b="1" dirty="0" smtClean="0">
                <a:solidFill>
                  <a:srgbClr val="0070C0"/>
                </a:solidFill>
                <a:latin typeface="Footlight MT Light" pitchFamily="18" charset="0"/>
              </a:rPr>
              <a:t>higher performance </a:t>
            </a:r>
            <a:r>
              <a:rPr lang="en-US" sz="2800" b="1" i="1" dirty="0" smtClean="0">
                <a:latin typeface="Footlight MT Light" pitchFamily="18" charset="0"/>
              </a:rPr>
              <a:t>by putting </a:t>
            </a:r>
            <a:r>
              <a:rPr lang="en-US" sz="2800" b="1" i="1" dirty="0" smtClean="0">
                <a:solidFill>
                  <a:srgbClr val="FF0000"/>
                </a:solidFill>
                <a:latin typeface="Footlight MT Light" pitchFamily="18" charset="0"/>
              </a:rPr>
              <a:t>the right man on the right job. </a:t>
            </a:r>
            <a:endParaRPr lang="en-GB" sz="2800" b="1" i="1" dirty="0" smtClean="0">
              <a:solidFill>
                <a:srgbClr val="FF0000"/>
              </a:solidFill>
              <a:latin typeface="Footlight MT Light" pitchFamily="18" charset="0"/>
            </a:endParaRPr>
          </a:p>
          <a:p>
            <a:pPr marL="457200" indent="-457200" algn="just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800" dirty="0" smtClean="0">
                <a:latin typeface="Footlight MT Light" pitchFamily="18" charset="0"/>
              </a:rPr>
              <a:t>It ensures the </a:t>
            </a:r>
            <a:r>
              <a:rPr lang="en-US" sz="2800" b="1" dirty="0" smtClean="0">
                <a:solidFill>
                  <a:srgbClr val="0070C0"/>
                </a:solidFill>
                <a:latin typeface="Footlight MT Light" pitchFamily="18" charset="0"/>
              </a:rPr>
              <a:t>continuous survival and growth </a:t>
            </a:r>
            <a:r>
              <a:rPr lang="en-US" sz="2800" dirty="0" smtClean="0">
                <a:latin typeface="Footlight MT Light" pitchFamily="18" charset="0"/>
              </a:rPr>
              <a:t>of the enterprise</a:t>
            </a:r>
            <a:endParaRPr lang="en-GB" sz="2800" dirty="0" smtClean="0">
              <a:latin typeface="Footlight MT Light" pitchFamily="18" charset="0"/>
            </a:endParaRPr>
          </a:p>
          <a:p>
            <a:pPr marL="457200" indent="-457200" algn="just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800" dirty="0" smtClean="0">
                <a:latin typeface="Footlight MT Light" pitchFamily="18" charset="0"/>
              </a:rPr>
              <a:t>It helps to ensure </a:t>
            </a:r>
            <a:r>
              <a:rPr lang="en-US" sz="2800" b="1" dirty="0" smtClean="0">
                <a:solidFill>
                  <a:srgbClr val="0070C0"/>
                </a:solidFill>
                <a:latin typeface="Footlight MT Light" pitchFamily="18" charset="0"/>
              </a:rPr>
              <a:t>optimum utilization</a:t>
            </a:r>
            <a:r>
              <a:rPr lang="en-US" sz="2800" dirty="0" smtClean="0">
                <a:latin typeface="Footlight MT Light" pitchFamily="18" charset="0"/>
              </a:rPr>
              <a:t> of human resources </a:t>
            </a:r>
            <a:endParaRPr lang="en-GB" sz="2800" dirty="0" smtClean="0">
              <a:latin typeface="Footlight MT Light" pitchFamily="18" charset="0"/>
            </a:endParaRPr>
          </a:p>
          <a:p>
            <a:pPr marL="457200" indent="-457200" algn="just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800" dirty="0" smtClean="0">
                <a:latin typeface="Footlight MT Light" pitchFamily="18" charset="0"/>
              </a:rPr>
              <a:t>It </a:t>
            </a:r>
            <a:r>
              <a:rPr lang="en-US" sz="2800" b="1" dirty="0" smtClean="0">
                <a:solidFill>
                  <a:srgbClr val="0070C0"/>
                </a:solidFill>
                <a:latin typeface="Footlight MT Light" pitchFamily="18" charset="0"/>
              </a:rPr>
              <a:t>Avoids</a:t>
            </a:r>
            <a:r>
              <a:rPr lang="en-US" sz="2800" dirty="0" smtClean="0">
                <a:latin typeface="Footlight MT Light" pitchFamily="18" charset="0"/>
              </a:rPr>
              <a:t> over </a:t>
            </a:r>
            <a:r>
              <a:rPr lang="en-US" sz="2800" u="sng" dirty="0" smtClean="0">
                <a:latin typeface="Footlight MT Light" pitchFamily="18" charset="0"/>
              </a:rPr>
              <a:t>manning</a:t>
            </a:r>
            <a:r>
              <a:rPr lang="en-US" sz="2800" dirty="0" smtClean="0">
                <a:latin typeface="Footlight MT Light" pitchFamily="18" charset="0"/>
              </a:rPr>
              <a:t> as well as </a:t>
            </a:r>
            <a:r>
              <a:rPr lang="en-US" sz="2800" u="sng" dirty="0" smtClean="0">
                <a:latin typeface="Footlight MT Light" pitchFamily="18" charset="0"/>
              </a:rPr>
              <a:t>shortage</a:t>
            </a:r>
            <a:r>
              <a:rPr lang="en-US" sz="2800" dirty="0" smtClean="0">
                <a:latin typeface="Footlight MT Light" pitchFamily="18" charset="0"/>
              </a:rPr>
              <a:t> of manpower in advance </a:t>
            </a:r>
            <a:endParaRPr lang="en-GB" sz="2800" dirty="0" smtClean="0">
              <a:latin typeface="Footlight MT Light" pitchFamily="18" charset="0"/>
            </a:endParaRPr>
          </a:p>
          <a:p>
            <a:pPr marL="457200" indent="-457200" algn="just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800" dirty="0" smtClean="0">
                <a:latin typeface="Footlight MT Light" pitchFamily="18" charset="0"/>
              </a:rPr>
              <a:t>It improves </a:t>
            </a:r>
            <a:r>
              <a:rPr lang="en-US" sz="2800" b="1" dirty="0" smtClean="0">
                <a:solidFill>
                  <a:srgbClr val="0070C0"/>
                </a:solidFill>
                <a:latin typeface="Footlight MT Light" pitchFamily="18" charset="0"/>
              </a:rPr>
              <a:t>job satisfaction and morale</a:t>
            </a:r>
            <a:r>
              <a:rPr lang="en-US" sz="2800" dirty="0" smtClean="0">
                <a:latin typeface="Footlight MT Light" pitchFamily="18" charset="0"/>
              </a:rPr>
              <a:t> of employees </a:t>
            </a:r>
            <a:r>
              <a:rPr lang="en-US" sz="2800" b="1" i="1" dirty="0" smtClean="0">
                <a:latin typeface="Footlight MT Light" pitchFamily="18" charset="0"/>
              </a:rPr>
              <a:t>through objective assessment and fair rewarding of their contributions.</a:t>
            </a:r>
            <a:r>
              <a:rPr lang="en-US" sz="2000" b="1" i="1" dirty="0" smtClean="0">
                <a:latin typeface="Footlight MT Light" pitchFamily="18" charset="0"/>
              </a:rPr>
              <a:t> </a:t>
            </a:r>
            <a:endParaRPr lang="en-GB" sz="2000" b="1" i="1" dirty="0" smtClean="0">
              <a:latin typeface="Footlight MT Light" pitchFamily="18" charset="0"/>
            </a:endParaRP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7843F229-B40B-4463-A00E-9173327ACBE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EE700B-BD46-49FD-ACDF-13226AD9AC08}" type="datetime1">
              <a:rPr lang="en-US" smtClean="0"/>
              <a:t>16-Jan-22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3168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685800"/>
            <a:ext cx="8458200" cy="609600"/>
          </a:xfrm>
        </p:spPr>
        <p:txBody>
          <a:bodyPr lIns="27432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ACTIVITIES 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 STAFFING FUNCTION</a:t>
            </a:r>
            <a:endParaRPr lang="en-GB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7467600" cy="4724400"/>
          </a:xfrm>
        </p:spPr>
        <p:txBody>
          <a:bodyPr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defRPr/>
            </a:pPr>
            <a:r>
              <a:rPr lang="en-US" sz="2400" dirty="0" smtClean="0">
                <a:latin typeface="Footlight MT Light" pitchFamily="18" charset="0"/>
              </a:rPr>
              <a:t>The </a:t>
            </a:r>
            <a:r>
              <a:rPr lang="en-US" sz="2800" b="1" dirty="0" smtClean="0">
                <a:solidFill>
                  <a:srgbClr val="0070C0"/>
                </a:solidFill>
                <a:latin typeface="Footlight MT Light" pitchFamily="18" charset="0"/>
              </a:rPr>
              <a:t>major activities </a:t>
            </a:r>
            <a:r>
              <a:rPr lang="en-US" sz="2400" dirty="0" smtClean="0">
                <a:latin typeface="Footlight MT Light" pitchFamily="18" charset="0"/>
              </a:rPr>
              <a:t>in the staffing function include: 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Wingdings 2" pitchFamily="18" charset="2"/>
              <a:buNone/>
              <a:defRPr/>
            </a:pPr>
            <a:endParaRPr lang="en-US" sz="2400" dirty="0" smtClean="0">
              <a:latin typeface="Footlight MT Light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lphaUcPeriod"/>
              <a:defRPr/>
            </a:pPr>
            <a:r>
              <a:rPr lang="en-US" b="1" dirty="0" smtClean="0">
                <a:solidFill>
                  <a:srgbClr val="002060"/>
                </a:solidFill>
                <a:latin typeface="Footlight MT Light" pitchFamily="18" charset="0"/>
              </a:rPr>
              <a:t>Manpower planning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lphaUcPeriod"/>
              <a:defRPr/>
            </a:pPr>
            <a:r>
              <a:rPr lang="en-US" b="1" dirty="0" smtClean="0">
                <a:solidFill>
                  <a:srgbClr val="002060"/>
                </a:solidFill>
                <a:latin typeface="Footlight MT Light" pitchFamily="18" charset="0"/>
              </a:rPr>
              <a:t>Recruitment        </a:t>
            </a:r>
            <a:endParaRPr lang="en-GB" b="1" dirty="0" smtClean="0">
              <a:solidFill>
                <a:srgbClr val="002060"/>
              </a:solidFill>
              <a:latin typeface="Footlight MT Light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lphaUcPeriod"/>
              <a:defRPr/>
            </a:pPr>
            <a:r>
              <a:rPr lang="en-US" b="1" dirty="0" smtClean="0">
                <a:solidFill>
                  <a:srgbClr val="002060"/>
                </a:solidFill>
                <a:latin typeface="Footlight MT Light" pitchFamily="18" charset="0"/>
              </a:rPr>
              <a:t>Selection </a:t>
            </a:r>
            <a:endParaRPr lang="en-GB" b="1" dirty="0" smtClean="0">
              <a:solidFill>
                <a:srgbClr val="002060"/>
              </a:solidFill>
              <a:latin typeface="Footlight MT Light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lphaUcPeriod"/>
              <a:defRPr/>
            </a:pPr>
            <a:r>
              <a:rPr lang="en-US" b="1" dirty="0" smtClean="0">
                <a:solidFill>
                  <a:srgbClr val="002060"/>
                </a:solidFill>
                <a:latin typeface="Footlight MT Light" pitchFamily="18" charset="0"/>
              </a:rPr>
              <a:t>Placement  </a:t>
            </a:r>
            <a:endParaRPr lang="en-GB" b="1" dirty="0" smtClean="0">
              <a:solidFill>
                <a:srgbClr val="002060"/>
              </a:solidFill>
              <a:latin typeface="Footlight MT Light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lphaUcPeriod"/>
              <a:defRPr/>
            </a:pPr>
            <a:r>
              <a:rPr lang="en-US" b="1" dirty="0" smtClean="0">
                <a:solidFill>
                  <a:srgbClr val="002060"/>
                </a:solidFill>
                <a:latin typeface="Footlight MT Light" pitchFamily="18" charset="0"/>
              </a:rPr>
              <a:t>Introduction/ orientation</a:t>
            </a:r>
            <a:endParaRPr lang="en-GB" b="1" dirty="0" smtClean="0">
              <a:solidFill>
                <a:srgbClr val="002060"/>
              </a:solidFill>
              <a:latin typeface="Footlight MT Light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lphaUcPeriod"/>
              <a:defRPr/>
            </a:pPr>
            <a:r>
              <a:rPr lang="en-US" b="1" dirty="0" smtClean="0">
                <a:solidFill>
                  <a:srgbClr val="002060"/>
                </a:solidFill>
                <a:latin typeface="Footlight MT Light" pitchFamily="18" charset="0"/>
              </a:rPr>
              <a:t>Training and development.</a:t>
            </a:r>
            <a:endParaRPr lang="en-GB" b="1" dirty="0" smtClean="0">
              <a:solidFill>
                <a:srgbClr val="002060"/>
              </a:solidFill>
              <a:latin typeface="Footlight MT Light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lphaUcPeriod"/>
              <a:defRPr/>
            </a:pPr>
            <a:r>
              <a:rPr lang="en-US" b="1" dirty="0" smtClean="0">
                <a:solidFill>
                  <a:srgbClr val="002060"/>
                </a:solidFill>
                <a:latin typeface="Footlight MT Light" pitchFamily="18" charset="0"/>
              </a:rPr>
              <a:t>Performance appraisal </a:t>
            </a:r>
            <a:endParaRPr lang="en-GB" b="1" dirty="0" smtClean="0">
              <a:solidFill>
                <a:srgbClr val="002060"/>
              </a:solidFill>
              <a:latin typeface="Footlight MT Light" pitchFamily="18" charset="0"/>
            </a:endParaRP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0C18061A-2B3C-4534-A25C-FA2FBAB2747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489BD7-F98D-401C-BFE7-7A75713A482B}" type="datetime1">
              <a:rPr lang="en-US" smtClean="0"/>
              <a:t>16-Jan-22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0145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228600"/>
            <a:ext cx="8458200" cy="609600"/>
          </a:xfrm>
        </p:spPr>
        <p:txBody>
          <a:bodyPr lIns="27432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Cont’d…</a:t>
            </a:r>
            <a:endParaRPr lang="en-GB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8153400" cy="5486400"/>
          </a:xfrm>
        </p:spPr>
        <p:txBody>
          <a:bodyPr>
            <a:noAutofit/>
          </a:bodyPr>
          <a:lstStyle/>
          <a:p>
            <a:pPr marL="0" indent="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FFFF00"/>
              </a:buClr>
              <a:buNone/>
              <a:defRPr/>
            </a:pPr>
            <a:r>
              <a:rPr lang="en-US" sz="2850" b="1" dirty="0" smtClean="0">
                <a:solidFill>
                  <a:srgbClr val="FF0000"/>
                </a:solidFill>
                <a:latin typeface="Footlight MT Light" pitchFamily="18" charset="0"/>
              </a:rPr>
              <a:t>A. MANPOWER </a:t>
            </a:r>
            <a:r>
              <a:rPr lang="en-US" sz="2850" b="1" dirty="0" smtClean="0">
                <a:solidFill>
                  <a:srgbClr val="FF0000"/>
                </a:solidFill>
                <a:latin typeface="Footlight MT Light" pitchFamily="18" charset="0"/>
              </a:rPr>
              <a:t>PLANNING / HUMAN RESOURCE PLANNING</a:t>
            </a:r>
            <a:r>
              <a:rPr lang="en-GB" sz="2850" b="1" dirty="0" smtClean="0">
                <a:solidFill>
                  <a:srgbClr val="FF0000"/>
                </a:solidFill>
                <a:latin typeface="Footlight MT Light" pitchFamily="18" charset="0"/>
              </a:rPr>
              <a:t>: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850" b="1" dirty="0" smtClean="0">
                <a:solidFill>
                  <a:srgbClr val="00B0F0"/>
                </a:solidFill>
                <a:latin typeface="Footlight MT Light" pitchFamily="18" charset="0"/>
              </a:rPr>
              <a:t>Manpower </a:t>
            </a:r>
            <a:r>
              <a:rPr lang="en-US" sz="2850" b="1" dirty="0" smtClean="0">
                <a:solidFill>
                  <a:srgbClr val="00B0F0"/>
                </a:solidFill>
                <a:latin typeface="Footlight MT Light" pitchFamily="18" charset="0"/>
              </a:rPr>
              <a:t>:  </a:t>
            </a:r>
            <a:r>
              <a:rPr lang="en-US" sz="2850" dirty="0" smtClean="0">
                <a:latin typeface="Footlight MT Light" pitchFamily="18" charset="0"/>
              </a:rPr>
              <a:t>the quantity and quality of workforce.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850" b="1" dirty="0" smtClean="0">
                <a:solidFill>
                  <a:srgbClr val="00B0F0"/>
                </a:solidFill>
                <a:latin typeface="Footlight MT Light" pitchFamily="18" charset="0"/>
              </a:rPr>
              <a:t>Manpower planning:  </a:t>
            </a:r>
            <a:r>
              <a:rPr lang="en-US" sz="2850" i="1" dirty="0" smtClean="0">
                <a:solidFill>
                  <a:srgbClr val="FF0000"/>
                </a:solidFill>
                <a:latin typeface="Footlight MT Light" pitchFamily="18" charset="0"/>
              </a:rPr>
              <a:t>is the process of forecasting the number and type of personnel</a:t>
            </a:r>
            <a:r>
              <a:rPr lang="en-US" sz="2850" i="1" dirty="0">
                <a:solidFill>
                  <a:srgbClr val="FF0000"/>
                </a:solidFill>
                <a:latin typeface="Footlight MT Light" pitchFamily="18" charset="0"/>
              </a:rPr>
              <a:t>.</a:t>
            </a:r>
            <a:r>
              <a:rPr lang="en-US" sz="2850" i="1" dirty="0" smtClean="0">
                <a:solidFill>
                  <a:srgbClr val="FF0000"/>
                </a:solidFill>
                <a:latin typeface="Footlight MT Light" pitchFamily="18" charset="0"/>
              </a:rPr>
              <a:t>       </a:t>
            </a:r>
            <a:endParaRPr lang="en-GB" sz="2850" i="1" dirty="0" smtClean="0">
              <a:solidFill>
                <a:srgbClr val="FF0000"/>
              </a:solidFill>
              <a:latin typeface="Footlight MT Light" pitchFamily="18" charset="0"/>
            </a:endParaRPr>
          </a:p>
          <a:p>
            <a:pPr marL="457200" indent="-45720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50" b="1" i="1" dirty="0" smtClean="0">
                <a:solidFill>
                  <a:srgbClr val="0070C0"/>
                </a:solidFill>
                <a:latin typeface="Footlight MT Light" pitchFamily="18" charset="0"/>
              </a:rPr>
              <a:t>Manpower planning process;</a:t>
            </a:r>
            <a:endParaRPr lang="en-GB" sz="2850" b="1" i="1" dirty="0" smtClean="0">
              <a:solidFill>
                <a:srgbClr val="0070C0"/>
              </a:solidFill>
              <a:latin typeface="Footlight MT Light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850" dirty="0" smtClean="0">
                <a:latin typeface="Footlight MT Light" pitchFamily="18" charset="0"/>
              </a:rPr>
              <a:t>Forecasting manpower requirements  </a:t>
            </a:r>
            <a:endParaRPr lang="en-GB" sz="2850" dirty="0" smtClean="0">
              <a:latin typeface="Footlight MT Light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850" dirty="0" smtClean="0">
                <a:latin typeface="Footlight MT Light" pitchFamily="18" charset="0"/>
              </a:rPr>
              <a:t>Preparing manpower inventory / manpower audit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850" dirty="0" smtClean="0">
                <a:latin typeface="Footlight MT Light" pitchFamily="18" charset="0"/>
              </a:rPr>
              <a:t>Identifying man power gaps</a:t>
            </a:r>
            <a:endParaRPr lang="en-GB" sz="2850" dirty="0" smtClean="0">
              <a:latin typeface="Footlight MT Light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850" dirty="0" smtClean="0">
                <a:latin typeface="Footlight MT Light" pitchFamily="18" charset="0"/>
              </a:rPr>
              <a:t>Formulate manpower plans</a:t>
            </a:r>
            <a:endParaRPr lang="en-GB" sz="2850" dirty="0" smtClean="0">
              <a:latin typeface="Footlight MT Light" pitchFamily="18" charset="0"/>
            </a:endParaRP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7205CC1A-CD78-43AC-BCF9-F03A8C56C8CE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E025A4-958B-439F-9C36-E5B84D373CB7}" type="datetime1">
              <a:rPr lang="en-US" smtClean="0"/>
              <a:t>16-Jan-22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0818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04800"/>
            <a:ext cx="8458200" cy="609600"/>
          </a:xfrm>
        </p:spPr>
        <p:txBody>
          <a:bodyPr lIns="27432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Cont’d…</a:t>
            </a:r>
            <a:endParaRPr lang="en-GB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7924800" cy="5562600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90000"/>
              </a:lnSpc>
              <a:spcBef>
                <a:spcPct val="0"/>
              </a:spcBef>
              <a:buClr>
                <a:srgbClr val="FFFF00"/>
              </a:buClr>
              <a:buFont typeface="Wingdings 2" pitchFamily="18" charset="2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Footlight MT Light" pitchFamily="18" charset="0"/>
              </a:rPr>
              <a:t>B.   RECRUITMENT </a:t>
            </a:r>
            <a:r>
              <a:rPr lang="en-US" sz="2400" dirty="0" smtClean="0">
                <a:solidFill>
                  <a:srgbClr val="FF0000"/>
                </a:solidFill>
                <a:latin typeface="Footlight MT Light" pitchFamily="18" charset="0"/>
              </a:rPr>
              <a:t> </a:t>
            </a:r>
          </a:p>
          <a:p>
            <a:pPr marL="457200" indent="-457200" algn="just" eaLnBrk="1" hangingPunct="1">
              <a:lnSpc>
                <a:spcPct val="90000"/>
              </a:lnSpc>
              <a:spcBef>
                <a:spcPct val="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400" b="1" i="1" dirty="0" smtClean="0">
                <a:latin typeface="Footlight MT Light" pitchFamily="18" charset="0"/>
              </a:rPr>
              <a:t>It is the process of searching </a:t>
            </a:r>
            <a:r>
              <a:rPr lang="en-US" sz="2400" b="1" i="1" dirty="0" smtClean="0">
                <a:solidFill>
                  <a:srgbClr val="FF0000"/>
                </a:solidFill>
                <a:latin typeface="Footlight MT Light" pitchFamily="18" charset="0"/>
              </a:rPr>
              <a:t>for prospective employees and stimulates them to apply for jobs in the organization. </a:t>
            </a:r>
          </a:p>
          <a:p>
            <a:pPr marL="457200" indent="-457200" algn="just" eaLnBrk="1" hangingPunct="1">
              <a:lnSpc>
                <a:spcPct val="90000"/>
              </a:lnSpc>
              <a:spcBef>
                <a:spcPct val="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latin typeface="Footlight MT Light" pitchFamily="18" charset="0"/>
              </a:rPr>
              <a:t>The purpose of recruitment is </a:t>
            </a:r>
            <a:r>
              <a:rPr lang="en-US" sz="2400" b="1" i="1" dirty="0" smtClean="0">
                <a:solidFill>
                  <a:srgbClr val="FF0000"/>
                </a:solidFill>
                <a:latin typeface="Footlight MT Light" pitchFamily="18" charset="0"/>
              </a:rPr>
              <a:t>to attract potential employees </a:t>
            </a:r>
            <a:r>
              <a:rPr lang="en-US" sz="2400" dirty="0" smtClean="0">
                <a:latin typeface="Footlight MT Light" pitchFamily="18" charset="0"/>
              </a:rPr>
              <a:t>and generally viewed as a </a:t>
            </a:r>
            <a:r>
              <a:rPr lang="en-US" sz="2400" b="1" i="1" dirty="0" smtClean="0">
                <a:latin typeface="Footlight MT Light" pitchFamily="18" charset="0"/>
              </a:rPr>
              <a:t>positive</a:t>
            </a:r>
            <a:r>
              <a:rPr lang="en-US" sz="2400" dirty="0" smtClean="0">
                <a:latin typeface="Footlight MT Light" pitchFamily="18" charset="0"/>
              </a:rPr>
              <a:t> process.</a:t>
            </a:r>
          </a:p>
          <a:p>
            <a:pPr marL="457200" indent="-457200" algn="just" eaLnBrk="1" hangingPunct="1">
              <a:lnSpc>
                <a:spcPct val="90000"/>
              </a:lnSpc>
              <a:spcBef>
                <a:spcPct val="0"/>
              </a:spcBef>
              <a:buClrTx/>
              <a:buSzPct val="100000"/>
              <a:buFont typeface="Wingdings 2" pitchFamily="18" charset="2"/>
              <a:buNone/>
              <a:defRPr/>
            </a:pPr>
            <a:endParaRPr lang="en-US" sz="1200" dirty="0" smtClean="0">
              <a:latin typeface="Footlight MT Light" pitchFamily="18" charset="0"/>
            </a:endParaRPr>
          </a:p>
          <a:p>
            <a:pPr marL="457200" indent="-457200" algn="just" eaLnBrk="1" hangingPunct="1">
              <a:lnSpc>
                <a:spcPct val="90000"/>
              </a:lnSpc>
              <a:spcBef>
                <a:spcPct val="0"/>
              </a:spcBef>
              <a:buClrTx/>
              <a:buSzPct val="100000"/>
              <a:buFont typeface="Wingdings 2" pitchFamily="18" charset="2"/>
              <a:buNone/>
              <a:defRPr/>
            </a:pPr>
            <a:r>
              <a:rPr lang="en-US" sz="2400" dirty="0" smtClean="0">
                <a:latin typeface="Footlight MT Light" pitchFamily="18" charset="0"/>
              </a:rPr>
              <a:t>Sources of recruitment </a:t>
            </a:r>
          </a:p>
          <a:p>
            <a:pPr marL="457200" indent="-457200" algn="just" eaLnBrk="1" hangingPunct="1">
              <a:lnSpc>
                <a:spcPct val="90000"/>
              </a:lnSpc>
              <a:spcBef>
                <a:spcPct val="0"/>
              </a:spcBef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400" b="1" dirty="0" smtClean="0">
                <a:solidFill>
                  <a:srgbClr val="00B0F0"/>
                </a:solidFill>
                <a:latin typeface="Footlight MT Light" pitchFamily="18" charset="0"/>
              </a:rPr>
              <a:t>Internal source </a:t>
            </a:r>
            <a:r>
              <a:rPr lang="en-US" sz="2400" dirty="0" smtClean="0">
                <a:latin typeface="Footlight MT Light" pitchFamily="18" charset="0"/>
              </a:rPr>
              <a:t>: through  </a:t>
            </a:r>
          </a:p>
          <a:p>
            <a:pPr marL="457200" indent="-457200" algn="just" eaLnBrk="1" hangingPunct="1">
              <a:lnSpc>
                <a:spcPct val="90000"/>
              </a:lnSpc>
              <a:spcBef>
                <a:spcPct val="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latin typeface="Footlight MT Light" pitchFamily="18" charset="0"/>
              </a:rPr>
              <a:t>Transfer </a:t>
            </a:r>
          </a:p>
          <a:p>
            <a:pPr marL="457200" indent="-457200" algn="just" eaLnBrk="1" hangingPunct="1">
              <a:lnSpc>
                <a:spcPct val="90000"/>
              </a:lnSpc>
              <a:spcBef>
                <a:spcPct val="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latin typeface="Footlight MT Light" pitchFamily="18" charset="0"/>
              </a:rPr>
              <a:t>Promotion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  <a:defRPr/>
            </a:pPr>
            <a:r>
              <a:rPr lang="en-US" sz="2400" b="1" dirty="0" smtClean="0">
                <a:solidFill>
                  <a:srgbClr val="00B0F0"/>
                </a:solidFill>
                <a:latin typeface="Footlight MT Light" pitchFamily="18" charset="0"/>
              </a:rPr>
              <a:t>2. External </a:t>
            </a:r>
            <a:r>
              <a:rPr lang="en-US" sz="2400" b="1" dirty="0" smtClean="0">
                <a:solidFill>
                  <a:srgbClr val="00B0F0"/>
                </a:solidFill>
                <a:latin typeface="Footlight MT Light" pitchFamily="18" charset="0"/>
              </a:rPr>
              <a:t>source  </a:t>
            </a:r>
            <a:r>
              <a:rPr lang="en-US" sz="2400" dirty="0" smtClean="0">
                <a:latin typeface="Footlight MT Light" pitchFamily="18" charset="0"/>
              </a:rPr>
              <a:t> : through    </a:t>
            </a:r>
            <a:endParaRPr lang="en-GB" sz="2400" dirty="0" smtClean="0">
              <a:latin typeface="Footlight MT Light" pitchFamily="18" charset="0"/>
            </a:endParaRPr>
          </a:p>
          <a:p>
            <a:pPr marL="457200" indent="-457200" algn="just"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Footlight MT Light" pitchFamily="18" charset="0"/>
              </a:rPr>
              <a:t>Advertisements</a:t>
            </a:r>
            <a:endParaRPr lang="en-GB" sz="2400" dirty="0" smtClean="0">
              <a:latin typeface="Footlight MT Light" pitchFamily="18" charset="0"/>
            </a:endParaRPr>
          </a:p>
          <a:p>
            <a:pPr marL="457200" indent="-457200" algn="just"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Footlight MT Light" pitchFamily="18" charset="0"/>
              </a:rPr>
              <a:t>Employment agencies</a:t>
            </a:r>
            <a:endParaRPr lang="en-GB" sz="2400" dirty="0" smtClean="0">
              <a:latin typeface="Footlight MT Light" pitchFamily="18" charset="0"/>
            </a:endParaRPr>
          </a:p>
          <a:p>
            <a:pPr marL="457200" indent="-457200" algn="just"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Footlight MT Light" pitchFamily="18" charset="0"/>
              </a:rPr>
              <a:t>Educational institutions</a:t>
            </a:r>
            <a:endParaRPr lang="en-GB" sz="2400" dirty="0" smtClean="0">
              <a:latin typeface="Footlight MT Light" pitchFamily="18" charset="0"/>
            </a:endParaRPr>
          </a:p>
          <a:p>
            <a:pPr marL="457200" indent="-457200" algn="just"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Footlight MT Light" pitchFamily="18" charset="0"/>
              </a:rPr>
              <a:t>Recommendations by other people</a:t>
            </a:r>
            <a:endParaRPr lang="en-GB" sz="2400" dirty="0" smtClean="0">
              <a:latin typeface="Footlight MT Light" pitchFamily="18" charset="0"/>
            </a:endParaRPr>
          </a:p>
          <a:p>
            <a:pPr marL="457200" indent="-457200" algn="just"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Footlight MT Light" pitchFamily="18" charset="0"/>
              </a:rPr>
              <a:t>Direct recruitment.</a:t>
            </a:r>
            <a:endParaRPr lang="en-GB" sz="2400" dirty="0" smtClean="0">
              <a:latin typeface="Footlight MT Light" pitchFamily="18" charset="0"/>
            </a:endParaRP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52B6D69F-B8F7-4905-BF7C-B00AAF587B0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7C5D2A-589F-4FBA-941E-13DC116B614A}" type="datetime1">
              <a:rPr lang="en-US" smtClean="0"/>
              <a:t>16-Jan-22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56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8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685800"/>
            <a:ext cx="8458200" cy="609600"/>
          </a:xfrm>
        </p:spPr>
        <p:txBody>
          <a:bodyPr lIns="27432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Cont’d…</a:t>
            </a:r>
            <a:endParaRPr lang="en-GB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7924800" cy="5257800"/>
          </a:xfrm>
        </p:spPr>
        <p:txBody>
          <a:bodyPr/>
          <a:lstStyle/>
          <a:p>
            <a:pPr marL="457200" indent="-457200" algn="just" eaLnBrk="1" hangingPunct="1">
              <a:lnSpc>
                <a:spcPct val="110000"/>
              </a:lnSpc>
              <a:spcBef>
                <a:spcPct val="0"/>
              </a:spcBef>
              <a:buClr>
                <a:srgbClr val="FFFF00"/>
              </a:buClr>
              <a:buFont typeface="Wingdings 2" pitchFamily="18" charset="2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Footlight MT Light" pitchFamily="18" charset="0"/>
              </a:rPr>
              <a:t>C. SELECTION </a:t>
            </a:r>
          </a:p>
          <a:p>
            <a:pPr marL="457200" indent="-457200" algn="just" eaLnBrk="1" hangingPunct="1">
              <a:lnSpc>
                <a:spcPct val="110000"/>
              </a:lnSpc>
              <a:spcBef>
                <a:spcPct val="0"/>
              </a:spcBef>
              <a:buClrTx/>
              <a:buSzPct val="100000"/>
              <a:buFont typeface="Wingdings 2" pitchFamily="18" charset="2"/>
              <a:buNone/>
              <a:defRPr/>
            </a:pPr>
            <a:endParaRPr lang="en-GB" sz="2400" dirty="0" smtClean="0">
              <a:latin typeface="Footlight MT Light" pitchFamily="18" charset="0"/>
            </a:endParaRPr>
          </a:p>
          <a:p>
            <a:pPr marL="457200" indent="-457200" algn="just" eaLnBrk="1" hangingPunct="1">
              <a:lnSpc>
                <a:spcPct val="110000"/>
              </a:lnSpc>
              <a:spcBef>
                <a:spcPct val="0"/>
              </a:spcBef>
              <a:buClrTx/>
              <a:buSzPct val="100000"/>
              <a:defRPr/>
            </a:pPr>
            <a:r>
              <a:rPr lang="en-US" sz="2800" dirty="0" smtClean="0">
                <a:latin typeface="Footlight MT Light" pitchFamily="18" charset="0"/>
              </a:rPr>
              <a:t>Is the process of </a:t>
            </a:r>
            <a:r>
              <a:rPr lang="en-US" sz="2800" b="1" i="1" dirty="0" smtClean="0">
                <a:solidFill>
                  <a:srgbClr val="FF0000"/>
                </a:solidFill>
                <a:latin typeface="Footlight MT Light" pitchFamily="18" charset="0"/>
              </a:rPr>
              <a:t>screening or evaluation of applicants and </a:t>
            </a:r>
            <a:r>
              <a:rPr lang="en-US" sz="2800" b="1" i="1" u="sng" dirty="0" smtClean="0">
                <a:solidFill>
                  <a:srgbClr val="FF0000"/>
                </a:solidFill>
                <a:latin typeface="Footlight MT Light" pitchFamily="18" charset="0"/>
              </a:rPr>
              <a:t>selecting the right person for the right position</a:t>
            </a:r>
            <a:r>
              <a:rPr lang="en-US" sz="2800" b="1" i="1" dirty="0" smtClean="0">
                <a:solidFill>
                  <a:srgbClr val="FF0000"/>
                </a:solidFill>
                <a:latin typeface="Footlight MT Light" pitchFamily="18" charset="0"/>
              </a:rPr>
              <a:t>.</a:t>
            </a:r>
          </a:p>
          <a:p>
            <a:pPr marL="457200" indent="-457200" algn="just" eaLnBrk="1" hangingPunct="1">
              <a:buFont typeface="Wingdings 2" pitchFamily="18" charset="2"/>
              <a:buNone/>
              <a:defRPr/>
            </a:pPr>
            <a:r>
              <a:rPr lang="en-US" sz="2800" dirty="0" smtClean="0">
                <a:latin typeface="Footlight MT Light" pitchFamily="18" charset="0"/>
              </a:rPr>
              <a:t>Categorizes applicants as </a:t>
            </a:r>
          </a:p>
          <a:p>
            <a:pPr marL="457200" indent="-457200" algn="just" eaLnBrk="1" hangingPunct="1">
              <a:buFont typeface="Franklin Gothic Book" pitchFamily="34" charset="0"/>
              <a:buAutoNum type="arabicPeriod"/>
              <a:defRPr/>
            </a:pPr>
            <a:r>
              <a:rPr lang="en-US" sz="2800" dirty="0" smtClean="0">
                <a:latin typeface="Footlight MT Light" pitchFamily="18" charset="0"/>
              </a:rPr>
              <a:t>Those who will be employed.</a:t>
            </a:r>
            <a:endParaRPr lang="en-GB" sz="2800" dirty="0" smtClean="0">
              <a:latin typeface="Footlight MT Light" pitchFamily="18" charset="0"/>
            </a:endParaRPr>
          </a:p>
          <a:p>
            <a:pPr marL="457200" indent="-457200" algn="just" eaLnBrk="1" hangingPunct="1">
              <a:buFont typeface="Franklin Gothic Book" pitchFamily="34" charset="0"/>
              <a:buAutoNum type="arabicPeriod"/>
              <a:defRPr/>
            </a:pPr>
            <a:r>
              <a:rPr lang="en-US" sz="2800" dirty="0" smtClean="0">
                <a:latin typeface="Footlight MT Light" pitchFamily="18" charset="0"/>
              </a:rPr>
              <a:t>Those who will not be employed.</a:t>
            </a:r>
            <a:endParaRPr lang="en-GB" sz="2800" dirty="0" smtClean="0">
              <a:latin typeface="Footlight MT Light" pitchFamily="18" charset="0"/>
            </a:endParaRPr>
          </a:p>
          <a:p>
            <a:pPr algn="just" eaLnBrk="1" hangingPunct="1">
              <a:defRPr/>
            </a:pPr>
            <a:r>
              <a:rPr lang="en-US" sz="2800" dirty="0" smtClean="0">
                <a:latin typeface="Footlight MT Light" pitchFamily="18" charset="0"/>
              </a:rPr>
              <a:t>Selection is described as a</a:t>
            </a:r>
            <a:r>
              <a:rPr lang="en-US" sz="2800" b="1" i="1" dirty="0" smtClean="0">
                <a:latin typeface="Footlight MT Light" pitchFamily="18" charset="0"/>
              </a:rPr>
              <a:t> negative</a:t>
            </a:r>
            <a:r>
              <a:rPr lang="en-US" sz="2800" dirty="0" smtClean="0">
                <a:latin typeface="Footlight MT Light" pitchFamily="18" charset="0"/>
              </a:rPr>
              <a:t> process.</a:t>
            </a:r>
            <a:endParaRPr lang="en-GB" sz="2400" dirty="0" smtClean="0">
              <a:latin typeface="Footlight MT Light" pitchFamily="18" charset="0"/>
            </a:endParaRP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44A307AC-B51A-4C92-9DB8-7D56DA20F8E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31ECB2-5C21-4EEC-AAFA-DEB1BB2BEBF6}" type="datetime1">
              <a:rPr lang="en-US" smtClean="0"/>
              <a:t>16-Jan-22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420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685800"/>
            <a:ext cx="8458200" cy="609600"/>
          </a:xfrm>
        </p:spPr>
        <p:txBody>
          <a:bodyPr lIns="27432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Cont’d…</a:t>
            </a:r>
            <a:endParaRPr lang="en-GB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7924800" cy="4724400"/>
          </a:xfrm>
        </p:spPr>
        <p:txBody>
          <a:bodyPr/>
          <a:lstStyle/>
          <a:p>
            <a:pPr marL="457200" indent="-457200" algn="just" eaLnBrk="1" hangingPunct="1">
              <a:lnSpc>
                <a:spcPct val="110000"/>
              </a:lnSpc>
              <a:spcBef>
                <a:spcPct val="0"/>
              </a:spcBef>
              <a:buClr>
                <a:srgbClr val="FFFF00"/>
              </a:buClr>
              <a:buFont typeface="Wingdings 2" pitchFamily="18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Footlight MT Light" pitchFamily="18" charset="0"/>
              </a:rPr>
              <a:t>D. INTRODUCTION/ ORIENTATION </a:t>
            </a:r>
          </a:p>
          <a:p>
            <a:pPr marL="457200" indent="-457200" algn="just" eaLnBrk="1" hangingPunct="1">
              <a:lnSpc>
                <a:spcPct val="110000"/>
              </a:lnSpc>
              <a:spcBef>
                <a:spcPct val="0"/>
              </a:spcBef>
              <a:buClr>
                <a:srgbClr val="FFFF00"/>
              </a:buClr>
              <a:buFont typeface="Wingdings 2" pitchFamily="18" charset="2"/>
              <a:buNone/>
            </a:pPr>
            <a:endParaRPr lang="en-US" sz="1600" b="1" dirty="0" smtClean="0">
              <a:latin typeface="Footlight MT Light" pitchFamily="18" charset="0"/>
            </a:endParaRPr>
          </a:p>
          <a:p>
            <a:pPr marL="457200" indent="-457200" algn="just" eaLnBrk="1" hangingPunct="1">
              <a:lnSpc>
                <a:spcPct val="110000"/>
              </a:lnSpc>
              <a:spcBef>
                <a:spcPct val="0"/>
              </a:spcBef>
              <a:buClrTx/>
              <a:buFont typeface="Symbol" pitchFamily="18" charset="2"/>
              <a:buChar char="§"/>
            </a:pPr>
            <a:r>
              <a:rPr lang="en-US" sz="2400" b="1" dirty="0" smtClean="0">
                <a:latin typeface="Footlight MT Light" pitchFamily="18" charset="0"/>
              </a:rPr>
              <a:t>I</a:t>
            </a:r>
            <a:r>
              <a:rPr lang="en-US" sz="2200" b="1" dirty="0" smtClean="0">
                <a:latin typeface="Footlight MT Light" pitchFamily="18" charset="0"/>
              </a:rPr>
              <a:t>NTRODUCTION</a:t>
            </a:r>
            <a:r>
              <a:rPr lang="en-US" sz="2400" b="1" dirty="0" smtClean="0">
                <a:latin typeface="Footlight MT Light" pitchFamily="18" charset="0"/>
              </a:rPr>
              <a:t> : is </a:t>
            </a:r>
            <a:r>
              <a:rPr lang="en-US" sz="2400" b="1" i="1" dirty="0" smtClean="0">
                <a:solidFill>
                  <a:srgbClr val="FF0000"/>
                </a:solidFill>
                <a:latin typeface="Footlight MT Light" pitchFamily="18" charset="0"/>
              </a:rPr>
              <a:t>a socializing process of the employee.</a:t>
            </a:r>
          </a:p>
          <a:p>
            <a:pPr marL="457200" indent="-457200" algn="just" eaLnBrk="1" hangingPunct="1">
              <a:lnSpc>
                <a:spcPct val="110000"/>
              </a:lnSpc>
              <a:spcBef>
                <a:spcPct val="0"/>
              </a:spcBef>
              <a:buClrTx/>
              <a:buSzPct val="100000"/>
              <a:buFont typeface="Symbol" pitchFamily="18" charset="2"/>
              <a:buChar char="§"/>
            </a:pPr>
            <a:r>
              <a:rPr lang="en-US" sz="2200" b="1" dirty="0" smtClean="0">
                <a:latin typeface="Footlight MT Light" pitchFamily="18" charset="0"/>
              </a:rPr>
              <a:t>ORIENTATION</a:t>
            </a:r>
            <a:r>
              <a:rPr lang="en-US" sz="2800" b="1" dirty="0" smtClean="0">
                <a:latin typeface="Footlight MT Light" pitchFamily="18" charset="0"/>
              </a:rPr>
              <a:t>: </a:t>
            </a:r>
            <a:r>
              <a:rPr lang="en-US" dirty="0" smtClean="0">
                <a:latin typeface="Footlight MT Light" pitchFamily="18" charset="0"/>
              </a:rPr>
              <a:t>is a socializing process by which </a:t>
            </a:r>
            <a:r>
              <a:rPr lang="en-US" i="1" dirty="0" smtClean="0">
                <a:solidFill>
                  <a:srgbClr val="FF0000"/>
                </a:solidFill>
                <a:latin typeface="Footlight MT Light" pitchFamily="18" charset="0"/>
              </a:rPr>
              <a:t>new employee is </a:t>
            </a:r>
            <a:r>
              <a:rPr lang="en-US" i="1" u="sng" dirty="0" smtClean="0">
                <a:solidFill>
                  <a:srgbClr val="FF0000"/>
                </a:solidFill>
                <a:latin typeface="Footlight MT Light" pitchFamily="18" charset="0"/>
              </a:rPr>
              <a:t>provided with information about work environment and operating realities</a:t>
            </a:r>
            <a:r>
              <a:rPr lang="en-US" i="1" dirty="0" smtClean="0">
                <a:solidFill>
                  <a:srgbClr val="FF0000"/>
                </a:solidFill>
                <a:latin typeface="Footlight MT Light" pitchFamily="18" charset="0"/>
              </a:rPr>
              <a:t>.</a:t>
            </a:r>
          </a:p>
          <a:p>
            <a:pPr marL="457200" indent="-457200" algn="just" eaLnBrk="1" hangingPunct="1">
              <a:lnSpc>
                <a:spcPct val="110000"/>
              </a:lnSpc>
              <a:spcBef>
                <a:spcPct val="0"/>
              </a:spcBef>
              <a:buClrTx/>
              <a:buSzPct val="100000"/>
              <a:buFont typeface="Wingdings 2" pitchFamily="18" charset="2"/>
              <a:buNone/>
            </a:pPr>
            <a:endParaRPr lang="en-US" dirty="0" smtClean="0">
              <a:latin typeface="Footlight MT Light" pitchFamily="18" charset="0"/>
            </a:endParaRPr>
          </a:p>
          <a:p>
            <a:pPr marL="457200" indent="-457200" algn="just" eaLnBrk="1" hangingPunct="1">
              <a:lnSpc>
                <a:spcPct val="110000"/>
              </a:lnSpc>
              <a:spcBef>
                <a:spcPct val="0"/>
              </a:spcBef>
              <a:buClrTx/>
              <a:buSzPct val="100000"/>
              <a:buFont typeface="Wingdings 2" pitchFamily="18" charset="2"/>
              <a:buNone/>
            </a:pPr>
            <a:r>
              <a:rPr lang="en-US" b="1" i="1" dirty="0" smtClean="0">
                <a:latin typeface="Footlight MT Light" pitchFamily="18" charset="0"/>
              </a:rPr>
              <a:t>          “First impression is the last impression”</a:t>
            </a:r>
            <a:endParaRPr lang="en-GB" dirty="0" smtClean="0">
              <a:latin typeface="Footlight MT Light" pitchFamily="18" charset="0"/>
            </a:endParaRP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6BDAE294-BDA6-4B40-B6F7-90B39D54968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6B2058-9B7F-49F8-87F3-665DC6A55746}" type="datetime1">
              <a:rPr lang="en-US" smtClean="0"/>
              <a:t>16-Jan-22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797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81000"/>
            <a:ext cx="8458200" cy="609600"/>
          </a:xfrm>
        </p:spPr>
        <p:txBody>
          <a:bodyPr lIns="274320"/>
          <a:lstStyle/>
          <a:p>
            <a:pPr marL="53975" eaLnBrk="1" hangingPunct="1"/>
            <a:r>
              <a:rPr lang="en-US" sz="2800" b="1" i="1" smtClean="0">
                <a:solidFill>
                  <a:srgbClr val="FF0000"/>
                </a:solidFill>
                <a:latin typeface="Footlight MT Light" pitchFamily="18" charset="0"/>
              </a:rPr>
              <a:t>After studying this session you should be able to: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81534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lang="en-US" sz="2800" dirty="0" smtClean="0">
                <a:latin typeface="Footlight MT Light" pitchFamily="18" charset="0"/>
              </a:rPr>
              <a:t>Define the staffing function.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ClrTx/>
              <a:buNone/>
            </a:pPr>
            <a:endParaRPr lang="en-US" sz="2800" dirty="0" smtClean="0">
              <a:latin typeface="Footlight MT Light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lang="en-US" sz="2800" dirty="0" smtClean="0">
                <a:latin typeface="Footlight MT Light" pitchFamily="18" charset="0"/>
              </a:rPr>
              <a:t>Describe </a:t>
            </a:r>
            <a:r>
              <a:rPr lang="en-US" sz="2800" dirty="0">
                <a:latin typeface="Footlight MT Light" pitchFamily="18" charset="0"/>
              </a:rPr>
              <a:t>n</a:t>
            </a:r>
            <a:r>
              <a:rPr lang="en-US" sz="2800" dirty="0" smtClean="0">
                <a:latin typeface="Footlight MT Light" pitchFamily="18" charset="0"/>
              </a:rPr>
              <a:t>ature and importance of staffing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ClrTx/>
              <a:buNone/>
            </a:pPr>
            <a:endParaRPr lang="en-US" sz="2800" dirty="0" smtClean="0">
              <a:latin typeface="Footlight MT Light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lang="en-US" sz="2800" dirty="0" smtClean="0">
                <a:latin typeface="Footlight MT Light" pitchFamily="18" charset="0"/>
              </a:rPr>
              <a:t>List the benefits of staffing function.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ClrTx/>
              <a:buNone/>
            </a:pPr>
            <a:endParaRPr lang="en-US" sz="2800" dirty="0" smtClean="0">
              <a:latin typeface="Footlight MT Light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lang="en-US" sz="2800" dirty="0" smtClean="0">
                <a:latin typeface="Footlight MT Light" pitchFamily="18" charset="0"/>
              </a:rPr>
              <a:t>Describe the major activities under staffing function.</a:t>
            </a:r>
            <a:endParaRPr lang="en-US" sz="2800" dirty="0" smtClean="0">
              <a:solidFill>
                <a:srgbClr val="FFFFFF"/>
              </a:solidFill>
              <a:latin typeface="Footlight MT Light" pitchFamily="18" charset="0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42BC9F55-2F82-4F90-96C1-2AE0DB86914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1E95D5-F1EC-46EF-B4D5-5AB9A9058002}" type="datetime1">
              <a:rPr lang="en-US" smtClean="0"/>
              <a:t>16-Jan-22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3768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04800"/>
            <a:ext cx="8458200" cy="609600"/>
          </a:xfrm>
        </p:spPr>
        <p:txBody>
          <a:bodyPr lIns="27432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Cont’d…</a:t>
            </a:r>
            <a:endParaRPr lang="en-GB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001000" cy="5257800"/>
          </a:xfrm>
        </p:spPr>
        <p:txBody>
          <a:bodyPr>
            <a:noAutofit/>
          </a:bodyPr>
          <a:lstStyle/>
          <a:p>
            <a:pPr marL="457200" indent="-457200" algn="just" eaLnBrk="1" fontAlgn="auto" hangingPunct="1">
              <a:spcBef>
                <a:spcPct val="0"/>
              </a:spcBef>
              <a:spcAft>
                <a:spcPts val="0"/>
              </a:spcAft>
              <a:buClr>
                <a:srgbClr val="FFFF00"/>
              </a:buClr>
              <a:buFont typeface="Wingdings 2" pitchFamily="18" charset="2"/>
              <a:buNone/>
              <a:defRPr/>
            </a:pPr>
            <a:r>
              <a:rPr lang="en-US" sz="2600" dirty="0" smtClean="0">
                <a:solidFill>
                  <a:srgbClr val="FF0000"/>
                </a:solidFill>
                <a:latin typeface="Footlight MT Light" pitchFamily="18" charset="0"/>
              </a:rPr>
              <a:t>E. </a:t>
            </a:r>
            <a:r>
              <a:rPr lang="en-US" sz="2600" b="1" dirty="0" smtClean="0">
                <a:solidFill>
                  <a:srgbClr val="FF0000"/>
                </a:solidFill>
                <a:latin typeface="Footlight MT Light" pitchFamily="18" charset="0"/>
              </a:rPr>
              <a:t>TRAINING AND DEVELOPMENT </a:t>
            </a:r>
            <a:endParaRPr lang="en-GB" sz="2600" dirty="0" smtClean="0">
              <a:solidFill>
                <a:srgbClr val="FF0000"/>
              </a:solidFill>
              <a:latin typeface="Footlight MT Light" pitchFamily="18" charset="0"/>
            </a:endParaRPr>
          </a:p>
          <a:p>
            <a:pPr algn="just" eaLnBrk="1" fontAlgn="auto" hangingPunct="1">
              <a:spcBef>
                <a:spcPct val="0"/>
              </a:spcBef>
              <a:spcAft>
                <a:spcPts val="0"/>
              </a:spcAft>
              <a:buClrTx/>
              <a:buSzPct val="100000"/>
              <a:defRPr/>
            </a:pPr>
            <a:r>
              <a:rPr 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Footlight MT Light" pitchFamily="18" charset="0"/>
              </a:rPr>
              <a:t>The term "training" and "development</a:t>
            </a:r>
            <a:r>
              <a:rPr lang="en-US" sz="2600" dirty="0" smtClean="0">
                <a:latin typeface="Footlight MT Light" pitchFamily="18" charset="0"/>
              </a:rPr>
              <a:t>" considered as synonymous : </a:t>
            </a:r>
          </a:p>
          <a:p>
            <a:pPr marL="457200" indent="-457200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600" b="1" dirty="0" smtClean="0">
                <a:latin typeface="Footlight MT Light" pitchFamily="18" charset="0"/>
              </a:rPr>
              <a:t>Training:</a:t>
            </a:r>
            <a:r>
              <a:rPr lang="en-US" sz="2600" dirty="0" smtClean="0">
                <a:latin typeface="Footlight MT Light" pitchFamily="18" charset="0"/>
              </a:rPr>
              <a:t> It is the process of </a:t>
            </a:r>
            <a:r>
              <a:rPr lang="en-US" sz="2600" i="1" u="sng" dirty="0" smtClean="0">
                <a:solidFill>
                  <a:srgbClr val="FF0000"/>
                </a:solidFill>
                <a:latin typeface="Footlight MT Light" pitchFamily="18" charset="0"/>
              </a:rPr>
              <a:t>increasing the knowledge and skills</a:t>
            </a:r>
            <a:r>
              <a:rPr lang="en-US" sz="2600" u="sng" dirty="0" smtClean="0">
                <a:latin typeface="Footlight MT Light" pitchFamily="18" charset="0"/>
              </a:rPr>
              <a:t> </a:t>
            </a:r>
            <a:r>
              <a:rPr lang="en-US" sz="2600" dirty="0" smtClean="0">
                <a:latin typeface="Footlight MT Light" pitchFamily="18" charset="0"/>
              </a:rPr>
              <a:t>of an employee for doing a particular job. </a:t>
            </a:r>
          </a:p>
          <a:p>
            <a:pPr marL="457200" indent="-457200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600" b="1" dirty="0" smtClean="0">
                <a:latin typeface="Footlight MT Light" pitchFamily="18" charset="0"/>
              </a:rPr>
              <a:t>Development:</a:t>
            </a:r>
            <a:r>
              <a:rPr lang="en-US" sz="2600" dirty="0" smtClean="0">
                <a:latin typeface="Footlight MT Light" pitchFamily="18" charset="0"/>
              </a:rPr>
              <a:t> It refers to </a:t>
            </a:r>
            <a:r>
              <a:rPr lang="en-US" sz="2600" i="1" dirty="0" smtClean="0">
                <a:solidFill>
                  <a:srgbClr val="FF0000"/>
                </a:solidFill>
                <a:latin typeface="Footlight MT Light" pitchFamily="18" charset="0"/>
              </a:rPr>
              <a:t>the growth of an individual in all respects</a:t>
            </a:r>
            <a:r>
              <a:rPr lang="en-US" sz="2600" dirty="0" smtClean="0">
                <a:latin typeface="Footlight MT Light" pitchFamily="18" charset="0"/>
              </a:rPr>
              <a:t> - </a:t>
            </a:r>
            <a:r>
              <a:rPr lang="en-US" sz="2600" b="1" dirty="0" smtClean="0">
                <a:solidFill>
                  <a:srgbClr val="0070C0"/>
                </a:solidFill>
                <a:latin typeface="Footlight MT Light" pitchFamily="18" charset="0"/>
              </a:rPr>
              <a:t>physically, intellectually, and socially. </a:t>
            </a:r>
            <a:r>
              <a:rPr lang="en-US" sz="2600" dirty="0" smtClean="0">
                <a:latin typeface="Footlight MT Light" pitchFamily="18" charset="0"/>
              </a:rPr>
              <a:t>  </a:t>
            </a:r>
          </a:p>
          <a:p>
            <a:pPr marL="457200" indent="-457200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SzPct val="100000"/>
              <a:buFont typeface="Wingdings 2" pitchFamily="18" charset="2"/>
              <a:buNone/>
              <a:defRPr/>
            </a:pPr>
            <a:endParaRPr lang="en-US" sz="1400" dirty="0" smtClean="0">
              <a:latin typeface="Footlight MT Light" pitchFamily="18" charset="0"/>
            </a:endParaRPr>
          </a:p>
          <a:p>
            <a:pPr marL="457200" indent="-457200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SzPct val="100000"/>
              <a:buFont typeface="Wingdings 2" pitchFamily="18" charset="2"/>
              <a:buNone/>
              <a:defRPr/>
            </a:pPr>
            <a:r>
              <a:rPr lang="en-US" sz="2600" b="1" dirty="0" smtClean="0">
                <a:latin typeface="Footlight MT Light" pitchFamily="18" charset="0"/>
              </a:rPr>
              <a:t>Methods of training </a:t>
            </a:r>
            <a:r>
              <a:rPr lang="en-US" sz="2600" dirty="0" smtClean="0">
                <a:latin typeface="Footlight MT Light" pitchFamily="18" charset="0"/>
              </a:rPr>
              <a:t>    </a:t>
            </a:r>
          </a:p>
          <a:p>
            <a:pPr marL="457200" indent="-457200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600" b="1" dirty="0" smtClean="0">
                <a:latin typeface="Footlight MT Light" pitchFamily="18" charset="0"/>
              </a:rPr>
              <a:t>On-the-job Training (OJT)</a:t>
            </a:r>
          </a:p>
          <a:p>
            <a:pPr marL="457200" indent="-457200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600" b="1" dirty="0" smtClean="0">
                <a:latin typeface="Footlight MT Light" pitchFamily="18" charset="0"/>
              </a:rPr>
              <a:t>Apprenticeship Training  </a:t>
            </a:r>
          </a:p>
          <a:p>
            <a:pPr marL="457200" indent="-457200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600" b="1" dirty="0" smtClean="0">
                <a:latin typeface="Footlight MT Light" pitchFamily="18" charset="0"/>
              </a:rPr>
              <a:t>Vestibule Training  </a:t>
            </a:r>
          </a:p>
          <a:p>
            <a:pPr marL="457200" indent="-457200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600" b="1" dirty="0" smtClean="0">
                <a:latin typeface="Footlight MT Light" pitchFamily="18" charset="0"/>
              </a:rPr>
              <a:t>Off- the -Job Training</a:t>
            </a:r>
            <a:endParaRPr lang="en-GB" sz="2600" dirty="0" smtClean="0">
              <a:latin typeface="Footlight MT Light" pitchFamily="18" charset="0"/>
            </a:endParaRP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36A214C4-E86B-4F72-A498-15050069022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902B182-E153-463E-ACCC-234C8920F5BD}" type="datetime1">
              <a:rPr lang="en-US" smtClean="0"/>
              <a:t>16-Jan-22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6596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GB" sz="8800" smtClean="0"/>
              <a:t>End 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GB" sz="8800" smtClean="0"/>
              <a:t>Thank you!!!</a:t>
            </a:r>
          </a:p>
          <a:p>
            <a:pPr eaLnBrk="1" hangingPunct="1">
              <a:buFont typeface="Wingdings 2" pitchFamily="18" charset="2"/>
              <a:buNone/>
            </a:pPr>
            <a:endParaRPr lang="en-GB" smtClean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D3AF24F6-4E79-49C7-8CFA-6E37CDA6C16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764BE2-0553-4055-B88C-582E62E8DA30}" type="datetime1">
              <a:rPr lang="en-US" smtClean="0"/>
              <a:t>16-Jan-22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9272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Footlight MT Light" pitchFamily="18" charset="0"/>
              </a:rPr>
              <a:t>Introduction </a:t>
            </a:r>
            <a:endParaRPr lang="en-US" dirty="0">
              <a:solidFill>
                <a:srgbClr val="FF0000"/>
              </a:solidFill>
              <a:latin typeface="Footlight MT L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Footlight MT Light" pitchFamily="18" charset="0"/>
              </a:rPr>
              <a:t>Staffing is now recognized as a separate management function.  Previously it was considered to be a part of organization function of management.  </a:t>
            </a:r>
            <a:endParaRPr lang="en-US" dirty="0" smtClean="0">
              <a:solidFill>
                <a:srgbClr val="333333"/>
              </a:solidFill>
              <a:latin typeface="Footlight MT Light" pitchFamily="18" charset="0"/>
            </a:endParaRPr>
          </a:p>
          <a:p>
            <a:pPr algn="just"/>
            <a:endParaRPr lang="en-US" dirty="0" smtClean="0">
              <a:solidFill>
                <a:srgbClr val="333333"/>
              </a:solidFill>
              <a:latin typeface="Footlight MT Light" pitchFamily="18" charset="0"/>
            </a:endParaRPr>
          </a:p>
          <a:p>
            <a:pPr algn="just"/>
            <a:r>
              <a:rPr lang="en-US" dirty="0" smtClean="0">
                <a:solidFill>
                  <a:srgbClr val="333333"/>
                </a:solidFill>
                <a:latin typeface="Footlight MT Light" pitchFamily="18" charset="0"/>
              </a:rPr>
              <a:t>The </a:t>
            </a:r>
            <a:r>
              <a:rPr lang="en-US" dirty="0">
                <a:solidFill>
                  <a:srgbClr val="333333"/>
                </a:solidFill>
                <a:latin typeface="Footlight MT Light" pitchFamily="18" charset="0"/>
              </a:rPr>
              <a:t>reason for separating the staffing from organizing is </a:t>
            </a:r>
            <a:r>
              <a:rPr lang="en-US" b="1" i="1" dirty="0">
                <a:solidFill>
                  <a:srgbClr val="00B0F0"/>
                </a:solidFill>
                <a:latin typeface="Footlight MT Light" pitchFamily="18" charset="0"/>
              </a:rPr>
              <a:t>to give proper emphasis to the actual manning of organizational roles.  </a:t>
            </a:r>
            <a:endParaRPr lang="en-US" b="1" i="1" dirty="0" smtClean="0">
              <a:solidFill>
                <a:srgbClr val="00B0F0"/>
              </a:solidFill>
              <a:latin typeface="Footlight MT Light" pitchFamily="18" charset="0"/>
            </a:endParaRPr>
          </a:p>
          <a:p>
            <a:pPr algn="just"/>
            <a:r>
              <a:rPr lang="en-US" dirty="0" smtClean="0">
                <a:solidFill>
                  <a:srgbClr val="333333"/>
                </a:solidFill>
                <a:latin typeface="Footlight MT Light" pitchFamily="18" charset="0"/>
              </a:rPr>
              <a:t>The </a:t>
            </a:r>
            <a:r>
              <a:rPr lang="en-US" dirty="0">
                <a:solidFill>
                  <a:srgbClr val="333333"/>
                </a:solidFill>
                <a:latin typeface="Footlight MT Light" pitchFamily="18" charset="0"/>
              </a:rPr>
              <a:t>staffing function has assumed greater importance these days because </a:t>
            </a:r>
            <a:r>
              <a:rPr lang="en-US" dirty="0" smtClean="0">
                <a:solidFill>
                  <a:srgbClr val="333333"/>
                </a:solidFill>
                <a:latin typeface="Footlight MT Light" pitchFamily="18" charset="0"/>
              </a:rPr>
              <a:t>of;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i="1" dirty="0" smtClean="0">
                <a:solidFill>
                  <a:srgbClr val="333333"/>
                </a:solidFill>
                <a:latin typeface="Footlight MT Light" pitchFamily="18" charset="0"/>
              </a:rPr>
              <a:t>Rapid </a:t>
            </a:r>
            <a:r>
              <a:rPr lang="en-US" b="1" i="1" dirty="0">
                <a:solidFill>
                  <a:srgbClr val="333333"/>
                </a:solidFill>
                <a:latin typeface="Footlight MT Light" pitchFamily="18" charset="0"/>
              </a:rPr>
              <a:t>advancement of technology, </a:t>
            </a:r>
            <a:endParaRPr lang="en-US" b="1" i="1" dirty="0" smtClean="0">
              <a:solidFill>
                <a:srgbClr val="333333"/>
              </a:solidFill>
              <a:latin typeface="Footlight MT Light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b="1" i="1" dirty="0" smtClean="0">
                <a:solidFill>
                  <a:srgbClr val="333333"/>
                </a:solidFill>
                <a:latin typeface="Footlight MT Light" pitchFamily="18" charset="0"/>
              </a:rPr>
              <a:t>Increasing </a:t>
            </a:r>
            <a:r>
              <a:rPr lang="en-US" b="1" i="1" dirty="0">
                <a:solidFill>
                  <a:srgbClr val="333333"/>
                </a:solidFill>
                <a:latin typeface="Footlight MT Light" pitchFamily="18" charset="0"/>
              </a:rPr>
              <a:t>size of organizations and </a:t>
            </a:r>
            <a:endParaRPr lang="en-US" b="1" i="1" dirty="0" smtClean="0">
              <a:solidFill>
                <a:srgbClr val="333333"/>
              </a:solidFill>
              <a:latin typeface="Footlight MT Light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b="1" i="1" dirty="0" smtClean="0">
                <a:solidFill>
                  <a:srgbClr val="333333"/>
                </a:solidFill>
                <a:latin typeface="Footlight MT Light" pitchFamily="18" charset="0"/>
              </a:rPr>
              <a:t>Complicated behavior </a:t>
            </a:r>
            <a:r>
              <a:rPr lang="en-US" b="1" i="1" dirty="0">
                <a:solidFill>
                  <a:srgbClr val="333333"/>
                </a:solidFill>
                <a:latin typeface="Footlight MT Light" pitchFamily="18" charset="0"/>
              </a:rPr>
              <a:t>of human beings.  </a:t>
            </a:r>
            <a:endParaRPr lang="en-US" b="1" i="1" dirty="0" smtClean="0">
              <a:solidFill>
                <a:srgbClr val="333333"/>
              </a:solidFill>
              <a:latin typeface="Footlight MT Light" pitchFamily="18" charset="0"/>
            </a:endParaRPr>
          </a:p>
          <a:p>
            <a:pPr algn="just"/>
            <a:r>
              <a:rPr lang="en-US" dirty="0" smtClean="0">
                <a:solidFill>
                  <a:srgbClr val="333333"/>
                </a:solidFill>
                <a:latin typeface="Footlight MT Light" pitchFamily="18" charset="0"/>
              </a:rPr>
              <a:t>The </a:t>
            </a:r>
            <a:r>
              <a:rPr lang="en-US" dirty="0">
                <a:solidFill>
                  <a:srgbClr val="333333"/>
                </a:solidFill>
                <a:latin typeface="Footlight MT Light" pitchFamily="18" charset="0"/>
              </a:rPr>
              <a:t>management of the enterprise must give due importance to </a:t>
            </a:r>
            <a:r>
              <a:rPr lang="en-US" dirty="0" smtClean="0">
                <a:solidFill>
                  <a:srgbClr val="333333"/>
                </a:solidFill>
                <a:latin typeface="Footlight MT Light" pitchFamily="18" charset="0"/>
              </a:rPr>
              <a:t>staffing function.</a:t>
            </a:r>
            <a:endParaRPr lang="en-US" dirty="0">
              <a:solidFill>
                <a:srgbClr val="333333"/>
              </a:solidFill>
              <a:latin typeface="Footlight MT Light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DCD-17DC-4D43-B6B2-9B8ADEC83546}" type="datetime1">
              <a:rPr lang="en-US" smtClean="0"/>
              <a:t>16-Jan-22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2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04800"/>
            <a:ext cx="8458200" cy="609600"/>
          </a:xfrm>
        </p:spPr>
        <p:txBody>
          <a:bodyPr lIns="27432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MEANING OF STAFFING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7924800" cy="5257800"/>
          </a:xfrm>
        </p:spPr>
        <p:txBody>
          <a:bodyPr>
            <a:no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FFFF00"/>
              </a:buClr>
              <a:defRPr/>
            </a:pPr>
            <a:r>
              <a:rPr lang="en-US" sz="2000" dirty="0" smtClean="0">
                <a:latin typeface="Footlight MT Light" pitchFamily="18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ootlight MT Light" pitchFamily="18" charset="0"/>
              </a:rPr>
              <a:t>staffing</a:t>
            </a:r>
            <a:r>
              <a:rPr lang="en-US" sz="2000" dirty="0" smtClean="0">
                <a:latin typeface="Footlight MT Light" pitchFamily="18" charset="0"/>
              </a:rPr>
              <a:t> function follows the function of</a:t>
            </a:r>
            <a:r>
              <a:rPr lang="en-US" sz="2000" b="1" dirty="0" smtClean="0">
                <a:latin typeface="Footlight MT Light" pitchFamily="18" charset="0"/>
              </a:rPr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Footlight MT Light" pitchFamily="18" charset="0"/>
              </a:rPr>
              <a:t>planning</a:t>
            </a:r>
            <a:r>
              <a:rPr lang="en-US" sz="2000" b="1" dirty="0" smtClean="0">
                <a:latin typeface="Footlight MT Light" pitchFamily="18" charset="0"/>
              </a:rPr>
              <a:t> </a:t>
            </a:r>
            <a:r>
              <a:rPr lang="en-US" sz="2000" dirty="0" smtClean="0">
                <a:latin typeface="Footlight MT Light" pitchFamily="18" charset="0"/>
              </a:rPr>
              <a:t>and </a:t>
            </a: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Footlight MT Light" pitchFamily="18" charset="0"/>
              </a:rPr>
              <a:t>organizing</a:t>
            </a: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FFFF00"/>
              </a:buClr>
              <a:buFont typeface="Wingdings 2" pitchFamily="18" charset="2"/>
              <a:buNone/>
              <a:defRPr/>
            </a:pPr>
            <a:endParaRPr lang="en-US" sz="2000" b="1" u="sng" dirty="0" smtClean="0">
              <a:latin typeface="Footlight MT Light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Franklin Gothic Book" pitchFamily="34" charset="0"/>
              <a:buAutoNum type="arabicPeriod"/>
              <a:defRPr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ootlight MT Light" pitchFamily="18" charset="0"/>
              </a:rPr>
              <a:t>Staffing</a:t>
            </a:r>
            <a:r>
              <a:rPr lang="en-US" sz="2400" dirty="0" smtClean="0">
                <a:latin typeface="Footlight MT Light" pitchFamily="18" charset="0"/>
              </a:rPr>
              <a:t> is filling and keeping field </a:t>
            </a:r>
            <a:r>
              <a:rPr 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Footlight MT Light" pitchFamily="18" charset="0"/>
              </a:rPr>
              <a:t>positions</a:t>
            </a:r>
            <a:r>
              <a:rPr lang="en-US" sz="2400" dirty="0" smtClean="0">
                <a:latin typeface="Footlight MT Light" pitchFamily="18" charset="0"/>
              </a:rPr>
              <a:t> in the </a:t>
            </a:r>
            <a:r>
              <a:rPr lang="en-US" sz="2400" u="sng" dirty="0" smtClean="0">
                <a:latin typeface="Footlight MT Light" pitchFamily="18" charset="0"/>
              </a:rPr>
              <a:t>organizational structure </a:t>
            </a:r>
            <a:r>
              <a:rPr lang="en-US" sz="2400" b="1" i="1" dirty="0" smtClean="0">
                <a:solidFill>
                  <a:srgbClr val="FF0000"/>
                </a:solidFill>
                <a:latin typeface="Footlight MT Light" pitchFamily="18" charset="0"/>
              </a:rPr>
              <a:t>through the right man power.</a:t>
            </a:r>
          </a:p>
          <a:p>
            <a:pPr marL="0" indent="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None/>
              <a:defRPr/>
            </a:pPr>
            <a:endParaRPr lang="en-US" sz="2400" b="1" i="1" dirty="0" smtClean="0">
              <a:solidFill>
                <a:srgbClr val="FF0000"/>
              </a:solidFill>
              <a:latin typeface="Footlight MT Light" pitchFamily="18" charset="0"/>
            </a:endParaRPr>
          </a:p>
          <a:p>
            <a:pPr marL="0" indent="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ootlight MT Light" pitchFamily="18" charset="0"/>
              </a:rPr>
              <a:t>2.  Staffing</a:t>
            </a:r>
            <a:r>
              <a:rPr lang="en-US" sz="2400" dirty="0" smtClean="0">
                <a:latin typeface="Footlight MT Light" pitchFamily="18" charset="0"/>
              </a:rPr>
              <a:t> is the executive function of </a:t>
            </a:r>
            <a:r>
              <a:rPr lang="en-US" sz="2400" i="1" dirty="0" smtClean="0">
                <a:solidFill>
                  <a:srgbClr val="FF0000"/>
                </a:solidFill>
                <a:latin typeface="Footlight MT Light" pitchFamily="18" charset="0"/>
              </a:rPr>
              <a:t>recruiting, selecting, training, developing, promoting, and retiring subordinates.</a:t>
            </a:r>
          </a:p>
          <a:p>
            <a:pPr marL="0" indent="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sz="2400" i="1" dirty="0" smtClean="0">
                <a:solidFill>
                  <a:srgbClr val="FF0000"/>
                </a:solidFill>
                <a:latin typeface="Footlight MT Light" pitchFamily="18" charset="0"/>
              </a:rPr>
              <a:t> </a:t>
            </a:r>
          </a:p>
          <a:p>
            <a:pPr marL="0" indent="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None/>
              <a:defRPr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ootlight MT Light" pitchFamily="18" charset="0"/>
              </a:rPr>
              <a:t>3. Staffing</a:t>
            </a:r>
            <a:r>
              <a:rPr lang="en-US" sz="2400" dirty="0" smtClean="0">
                <a:latin typeface="Footlight MT Light" pitchFamily="18" charset="0"/>
              </a:rPr>
              <a:t> involves managing the </a:t>
            </a:r>
            <a:r>
              <a:rPr lang="en-US" sz="2400" u="sng" dirty="0" smtClean="0">
                <a:latin typeface="Footlight MT Light" pitchFamily="18" charset="0"/>
              </a:rPr>
              <a:t>organization structure </a:t>
            </a:r>
            <a:r>
              <a:rPr lang="en-US" sz="2400" dirty="0" smtClean="0">
                <a:latin typeface="Footlight MT Light" pitchFamily="18" charset="0"/>
              </a:rPr>
              <a:t>through proper and effective selection, appraisal, and development of personnel </a:t>
            </a:r>
            <a:r>
              <a:rPr lang="en-US" sz="2400" u="sng" dirty="0" smtClean="0">
                <a:latin typeface="Footlight MT Light" pitchFamily="18" charset="0"/>
              </a:rPr>
              <a:t>to fill the roles designed into the structure.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pPr>
              <a:defRPr/>
            </a:pPr>
            <a:fld id="{958AC3FA-3D94-44E5-8E1A-B7532F3C93F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23122D-DFD9-4CE1-A5E2-F0E50F8427FD}" type="datetime1">
              <a:rPr lang="en-US" smtClean="0"/>
              <a:t>16-Jan-22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1646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153400" cy="5135563"/>
          </a:xfrm>
        </p:spPr>
        <p:txBody>
          <a:bodyPr>
            <a:noAutofit/>
          </a:bodyPr>
          <a:lstStyle/>
          <a:p>
            <a:pPr algn="just">
              <a:buClr>
                <a:srgbClr val="0000FF"/>
              </a:buClr>
              <a:buFont typeface="Wingdings" pitchFamily="2" charset="2"/>
              <a:buChar char="@"/>
            </a:pPr>
            <a:r>
              <a:rPr lang="en-US" sz="3000" b="1" i="1" u="sng" dirty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Staffing is a broad </a:t>
            </a:r>
            <a:r>
              <a:rPr lang="en-US" sz="3000" b="1" i="1" u="sng" dirty="0" smtClean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activity</a:t>
            </a:r>
          </a:p>
          <a:p>
            <a:pPr algn="just">
              <a:buClr>
                <a:srgbClr val="0000FF"/>
              </a:buClr>
            </a:pPr>
            <a:r>
              <a:rPr lang="en-US" sz="3000" b="1" i="1" dirty="0" smtClean="0">
                <a:solidFill>
                  <a:srgbClr val="00B0F0"/>
                </a:solidFill>
                <a:latin typeface="Footlight MT Light" pitchFamily="18" charset="0"/>
              </a:rPr>
              <a:t>People </a:t>
            </a:r>
            <a:r>
              <a:rPr lang="en-US" sz="3000" b="1" i="1" dirty="0">
                <a:solidFill>
                  <a:srgbClr val="00B0F0"/>
                </a:solidFill>
                <a:latin typeface="Footlight MT Light" pitchFamily="18" charset="0"/>
              </a:rPr>
              <a:t>are the most important assets</a:t>
            </a:r>
            <a:r>
              <a:rPr lang="en-US" sz="3000" dirty="0">
                <a:latin typeface="Footlight MT Light" pitchFamily="18" charset="0"/>
              </a:rPr>
              <a:t> for nature of  </a:t>
            </a:r>
            <a:r>
              <a:rPr lang="en-US" sz="3000" dirty="0" smtClean="0">
                <a:latin typeface="Footlight MT Light" pitchFamily="18" charset="0"/>
              </a:rPr>
              <a:t>staffing </a:t>
            </a:r>
            <a:r>
              <a:rPr lang="en-US" sz="3000" dirty="0">
                <a:latin typeface="Footlight MT Light" pitchFamily="18" charset="0"/>
              </a:rPr>
              <a:t> </a:t>
            </a:r>
            <a:r>
              <a:rPr lang="en-US" sz="3000" b="1" i="1" dirty="0">
                <a:solidFill>
                  <a:srgbClr val="00B0F0"/>
                </a:solidFill>
                <a:latin typeface="Footlight MT Light" pitchFamily="18" charset="0"/>
              </a:rPr>
              <a:t>that convert inputs into outputs. </a:t>
            </a:r>
            <a:endParaRPr lang="en-US" sz="3000" b="1" i="1" dirty="0" smtClean="0">
              <a:solidFill>
                <a:srgbClr val="00B0F0"/>
              </a:solidFill>
              <a:latin typeface="Footlight MT Light" pitchFamily="18" charset="0"/>
            </a:endParaRPr>
          </a:p>
          <a:p>
            <a:pPr algn="just">
              <a:buClr>
                <a:srgbClr val="0000FF"/>
              </a:buClr>
            </a:pPr>
            <a:r>
              <a:rPr lang="en-US" sz="3000" b="1" i="1" dirty="0" smtClean="0">
                <a:latin typeface="Footlight MT Light" pitchFamily="18" charset="0"/>
              </a:rPr>
              <a:t>People </a:t>
            </a:r>
            <a:r>
              <a:rPr lang="en-US" sz="3000" b="1" i="1" dirty="0">
                <a:latin typeface="Footlight MT Light" pitchFamily="18" charset="0"/>
              </a:rPr>
              <a:t>are appointed at all levels </a:t>
            </a:r>
            <a:r>
              <a:rPr lang="en-US" sz="3000" dirty="0">
                <a:latin typeface="Footlight MT Light" pitchFamily="18" charset="0"/>
              </a:rPr>
              <a:t>(top, middle, bottom </a:t>
            </a:r>
            <a:r>
              <a:rPr lang="en-US" sz="3000" dirty="0" smtClean="0">
                <a:latin typeface="Footlight MT Light" pitchFamily="18" charset="0"/>
              </a:rPr>
              <a:t>levels of management) </a:t>
            </a:r>
            <a:r>
              <a:rPr lang="en-US" sz="3000" b="1" i="1" dirty="0">
                <a:latin typeface="Footlight MT Light" pitchFamily="18" charset="0"/>
              </a:rPr>
              <a:t>in all functional areas </a:t>
            </a:r>
            <a:r>
              <a:rPr lang="en-US" sz="3000" dirty="0">
                <a:latin typeface="Footlight MT Light" pitchFamily="18" charset="0"/>
              </a:rPr>
              <a:t>(production, finance, marketing, personnel). </a:t>
            </a:r>
            <a:endParaRPr lang="en-US" sz="3000" dirty="0" smtClean="0">
              <a:latin typeface="Footlight MT Light" pitchFamily="18" charset="0"/>
            </a:endParaRPr>
          </a:p>
          <a:p>
            <a:pPr algn="just">
              <a:buClr>
                <a:srgbClr val="0000FF"/>
              </a:buClr>
            </a:pPr>
            <a:r>
              <a:rPr lang="en-US" sz="3000" dirty="0" smtClean="0">
                <a:latin typeface="Footlight MT Light" pitchFamily="18" charset="0"/>
              </a:rPr>
              <a:t>Staffing ensures that </a:t>
            </a:r>
            <a:r>
              <a:rPr lang="en-US" sz="3000" b="1" i="1" dirty="0">
                <a:latin typeface="Footlight MT Light" pitchFamily="18" charset="0"/>
              </a:rPr>
              <a:t>the right person is appointed to the right job </a:t>
            </a:r>
            <a:r>
              <a:rPr lang="en-US" sz="3000" dirty="0">
                <a:latin typeface="Footlight MT Light" pitchFamily="18" charset="0"/>
              </a:rPr>
              <a:t>so that the </a:t>
            </a:r>
            <a:r>
              <a:rPr lang="en-US" sz="3000" b="1" i="1" u="sng" dirty="0">
                <a:solidFill>
                  <a:srgbClr val="0000FF"/>
                </a:solidFill>
                <a:latin typeface="Footlight MT Light" pitchFamily="18" charset="0"/>
                <a:hlinkClick r:id="rId2"/>
              </a:rPr>
              <a:t>organization</a:t>
            </a:r>
            <a:r>
              <a:rPr lang="en-US" sz="3000" b="1" i="1" u="sng" dirty="0">
                <a:solidFill>
                  <a:srgbClr val="0000FF"/>
                </a:solidFill>
                <a:latin typeface="Footlight MT Light" pitchFamily="18" charset="0"/>
              </a:rPr>
              <a:t> can efficiently achieve its objectives.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D65700"/>
                </a:solidFill>
                <a:latin typeface="Footlight MT Light" pitchFamily="18" charset="0"/>
              </a:rPr>
              <a:t>Nature of Staffing </a:t>
            </a:r>
            <a:endParaRPr lang="en-US" dirty="0">
              <a:latin typeface="Footlight MT Light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840F-6B97-412D-9AC2-6C5A70C12387}" type="datetime1">
              <a:rPr lang="en-US" smtClean="0"/>
              <a:t>16-Jan-22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1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>
                <a:latin typeface="Footlight MT Light" pitchFamily="18" charset="0"/>
              </a:rPr>
              <a:t>Cont’d…</a:t>
            </a:r>
            <a:endParaRPr lang="en-US" b="1" i="1" dirty="0">
              <a:latin typeface="Footlight MT L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153400" cy="5211763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0000FF"/>
              </a:buClr>
              <a:buFont typeface="Wingdings" pitchFamily="2" charset="2"/>
              <a:buChar char="@"/>
            </a:pPr>
            <a:r>
              <a:rPr lang="en-US" sz="3000" b="1" i="1" u="sng" dirty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Staffing is an important management function:</a:t>
            </a:r>
            <a:r>
              <a:rPr lang="en-US" dirty="0">
                <a:latin typeface="Footlight MT Light" pitchFamily="18" charset="0"/>
              </a:rPr>
              <a:t> </a:t>
            </a:r>
            <a:endParaRPr lang="en-US" dirty="0" smtClean="0">
              <a:latin typeface="Footlight MT Light" pitchFamily="18" charset="0"/>
            </a:endParaRPr>
          </a:p>
          <a:p>
            <a:pPr algn="just"/>
            <a:r>
              <a:rPr lang="en-US" dirty="0" smtClean="0">
                <a:latin typeface="Footlight MT Light" pitchFamily="18" charset="0"/>
              </a:rPr>
              <a:t>Staffing</a:t>
            </a:r>
            <a:r>
              <a:rPr lang="en-US" dirty="0">
                <a:latin typeface="Footlight MT Light" pitchFamily="18" charset="0"/>
              </a:rPr>
              <a:t> is a </a:t>
            </a:r>
            <a:r>
              <a:rPr lang="en-US" i="1" dirty="0" smtClean="0">
                <a:latin typeface="Footlight MT Light" pitchFamily="18" charset="0"/>
              </a:rPr>
              <a:t>management function</a:t>
            </a:r>
            <a:r>
              <a:rPr lang="en-US" dirty="0">
                <a:latin typeface="Footlight MT Light" pitchFamily="18" charset="0"/>
              </a:rPr>
              <a:t> that </a:t>
            </a:r>
            <a:r>
              <a:rPr lang="en-US" b="1" i="1" dirty="0">
                <a:latin typeface="Footlight MT Light" pitchFamily="18" charset="0"/>
              </a:rPr>
              <a:t>employs people in various positions to run the organization. </a:t>
            </a:r>
            <a:endParaRPr lang="en-US" b="1" i="1" dirty="0" smtClean="0">
              <a:latin typeface="Footlight MT Light" pitchFamily="18" charset="0"/>
            </a:endParaRPr>
          </a:p>
          <a:p>
            <a:pPr algn="just"/>
            <a:endParaRPr lang="en-US" dirty="0" smtClean="0">
              <a:latin typeface="Footlight MT Light" pitchFamily="18" charset="0"/>
            </a:endParaRPr>
          </a:p>
          <a:p>
            <a:pPr algn="just"/>
            <a:r>
              <a:rPr lang="en-US" dirty="0" smtClean="0">
                <a:latin typeface="Footlight MT Light" pitchFamily="18" charset="0"/>
              </a:rPr>
              <a:t>When </a:t>
            </a:r>
            <a:r>
              <a:rPr lang="en-US" dirty="0">
                <a:latin typeface="Footlight MT Light" pitchFamily="18" charset="0"/>
              </a:rPr>
              <a:t>creating organizing departments and positions, </a:t>
            </a:r>
            <a:r>
              <a:rPr lang="en-US" b="1" i="1" u="sng" dirty="0" smtClean="0">
                <a:solidFill>
                  <a:srgbClr val="00B0F0"/>
                </a:solidFill>
                <a:latin typeface="Footlight MT Light" pitchFamily="18" charset="0"/>
              </a:rPr>
              <a:t>staffing</a:t>
            </a:r>
            <a:r>
              <a:rPr lang="en-US" b="1" i="1" u="sng" dirty="0">
                <a:solidFill>
                  <a:srgbClr val="00B0F0"/>
                </a:solidFill>
                <a:latin typeface="Footlight MT Light" pitchFamily="18" charset="0"/>
              </a:rPr>
              <a:t> ensures that people with desired </a:t>
            </a:r>
            <a:r>
              <a:rPr lang="en-US" b="1" i="1" u="sng" dirty="0" smtClean="0">
                <a:solidFill>
                  <a:srgbClr val="00B0F0"/>
                </a:solidFill>
                <a:latin typeface="Footlight MT Light" pitchFamily="18" charset="0"/>
              </a:rPr>
              <a:t>skills</a:t>
            </a:r>
            <a:r>
              <a:rPr lang="en-US" b="1" i="1" u="sng" dirty="0">
                <a:solidFill>
                  <a:srgbClr val="00B0F0"/>
                </a:solidFill>
                <a:latin typeface="Footlight MT Light" pitchFamily="18" charset="0"/>
              </a:rPr>
              <a:t> and abilities occupy these positions</a:t>
            </a:r>
            <a:r>
              <a:rPr lang="en-US" dirty="0">
                <a:latin typeface="Footlight MT Light" pitchFamily="18" charset="0"/>
              </a:rPr>
              <a:t> to contribute to organizational goals.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36C0-6414-4DE4-8708-E8F517A0AC16}" type="datetime1">
              <a:rPr lang="en-US" smtClean="0"/>
              <a:t>16-Jan-22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153400" cy="51355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@"/>
            </a:pPr>
            <a:r>
              <a:rPr lang="en-US" sz="3000" b="1" i="1" u="sng" dirty="0" smtClean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Staffing </a:t>
            </a:r>
            <a:r>
              <a:rPr lang="en-US" sz="3000" b="1" i="1" u="sng" dirty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is a continuous activity:</a:t>
            </a:r>
            <a:r>
              <a:rPr lang="en-US" dirty="0">
                <a:latin typeface="Footlight MT Light" pitchFamily="18" charset="0"/>
              </a:rPr>
              <a:t> </a:t>
            </a:r>
            <a:endParaRPr lang="en-US" dirty="0" smtClean="0">
              <a:latin typeface="Footlight MT Light" pitchFamily="18" charset="0"/>
            </a:endParaRPr>
          </a:p>
          <a:p>
            <a:pPr algn="just"/>
            <a:r>
              <a:rPr lang="en-US" dirty="0" smtClean="0">
                <a:latin typeface="Footlight MT Light" pitchFamily="18" charset="0"/>
              </a:rPr>
              <a:t>Staffing</a:t>
            </a:r>
            <a:r>
              <a:rPr lang="en-US" dirty="0">
                <a:latin typeface="Footlight MT Light" pitchFamily="18" charset="0"/>
              </a:rPr>
              <a:t> is a </a:t>
            </a:r>
            <a:r>
              <a:rPr lang="en-US" b="1" i="1" dirty="0">
                <a:latin typeface="Footlight MT Light" pitchFamily="18" charset="0"/>
              </a:rPr>
              <a:t>continuous </a:t>
            </a:r>
            <a:r>
              <a:rPr lang="en-US" b="1" i="1" dirty="0" smtClean="0">
                <a:latin typeface="Footlight MT Light" pitchFamily="18" charset="0"/>
              </a:rPr>
              <a:t>managerial function</a:t>
            </a:r>
            <a:r>
              <a:rPr lang="en-US" dirty="0" smtClean="0">
                <a:latin typeface="Footlight MT Light" pitchFamily="18" charset="0"/>
              </a:rPr>
              <a:t>. </a:t>
            </a:r>
            <a:r>
              <a:rPr lang="en-US" dirty="0">
                <a:latin typeface="Footlight MT Light" pitchFamily="18" charset="0"/>
              </a:rPr>
              <a:t>This is because the  </a:t>
            </a:r>
            <a:r>
              <a:rPr lang="en-US" dirty="0" smtClean="0">
                <a:latin typeface="Footlight MT Light" pitchFamily="18" charset="0"/>
              </a:rPr>
              <a:t>staffing function </a:t>
            </a:r>
            <a:r>
              <a:rPr lang="en-US" dirty="0">
                <a:latin typeface="Footlight MT Light" pitchFamily="18" charset="0"/>
              </a:rPr>
              <a:t>continues </a:t>
            </a:r>
            <a:r>
              <a:rPr lang="en-US" b="1" i="1" dirty="0">
                <a:solidFill>
                  <a:srgbClr val="00B0F0"/>
                </a:solidFill>
                <a:latin typeface="Footlight MT Light" pitchFamily="18" charset="0"/>
              </a:rPr>
              <a:t>throughout the life of an </a:t>
            </a:r>
            <a:r>
              <a:rPr lang="en-US" b="1" i="1" dirty="0" smtClean="0">
                <a:solidFill>
                  <a:srgbClr val="00B0F0"/>
                </a:solidFill>
                <a:latin typeface="Footlight MT Light" pitchFamily="18" charset="0"/>
              </a:rPr>
              <a:t>organization</a:t>
            </a:r>
            <a:r>
              <a:rPr lang="en-US" b="1" i="1" dirty="0">
                <a:solidFill>
                  <a:srgbClr val="00B0F0"/>
                </a:solidFill>
                <a:latin typeface="Footlight MT Light" pitchFamily="18" charset="0"/>
              </a:rPr>
              <a:t> </a:t>
            </a:r>
            <a:r>
              <a:rPr lang="en-US" b="1" i="1" u="sng" dirty="0">
                <a:solidFill>
                  <a:srgbClr val="00B0F0"/>
                </a:solidFill>
                <a:latin typeface="Footlight MT Light" pitchFamily="18" charset="0"/>
              </a:rPr>
              <a:t>due to transfers and promotions. </a:t>
            </a:r>
            <a:endParaRPr lang="en-US" b="1" i="1" u="sng" dirty="0" smtClean="0">
              <a:solidFill>
                <a:srgbClr val="00B0F0"/>
              </a:solidFill>
              <a:latin typeface="Footlight MT Light" pitchFamily="18" charset="0"/>
            </a:endParaRPr>
          </a:p>
          <a:p>
            <a:pPr algn="just"/>
            <a:r>
              <a:rPr lang="en-US" dirty="0" smtClean="0">
                <a:latin typeface="Footlight MT Light" pitchFamily="18" charset="0"/>
              </a:rPr>
              <a:t>People </a:t>
            </a:r>
            <a:r>
              <a:rPr lang="en-US" dirty="0">
                <a:latin typeface="Footlight MT Light" pitchFamily="18" charset="0"/>
              </a:rPr>
              <a:t>leave and join </a:t>
            </a:r>
            <a:r>
              <a:rPr lang="en-US" dirty="0" smtClean="0">
                <a:latin typeface="Footlight MT Light" pitchFamily="18" charset="0"/>
              </a:rPr>
              <a:t>organization.</a:t>
            </a:r>
            <a:r>
              <a:rPr lang="en-US" dirty="0">
                <a:latin typeface="Footlight MT Light" pitchFamily="18" charset="0"/>
              </a:rPr>
              <a:t> </a:t>
            </a:r>
            <a:endParaRPr lang="en-US" dirty="0" smtClean="0">
              <a:latin typeface="Footlight MT Light" pitchFamily="18" charset="0"/>
            </a:endParaRPr>
          </a:p>
          <a:p>
            <a:pPr algn="just"/>
            <a:r>
              <a:rPr lang="en-US" b="1" i="1" dirty="0" smtClean="0">
                <a:latin typeface="Footlight MT Light" pitchFamily="18" charset="0"/>
              </a:rPr>
              <a:t>Department</a:t>
            </a:r>
            <a:r>
              <a:rPr lang="en-US" b="1" i="1" dirty="0">
                <a:latin typeface="Footlight MT Light" pitchFamily="18" charset="0"/>
              </a:rPr>
              <a:t> and </a:t>
            </a:r>
            <a:r>
              <a:rPr lang="en-US" b="1" i="1" dirty="0" smtClean="0">
                <a:latin typeface="Footlight MT Light" pitchFamily="18" charset="0"/>
              </a:rPr>
              <a:t>organization</a:t>
            </a:r>
            <a:r>
              <a:rPr lang="en-US" b="1" i="1" dirty="0">
                <a:latin typeface="Footlight MT Light" pitchFamily="18" charset="0"/>
              </a:rPr>
              <a:t> grow and therefore, </a:t>
            </a:r>
            <a:r>
              <a:rPr lang="en-US" b="1" i="1" dirty="0">
                <a:solidFill>
                  <a:srgbClr val="00B0F0"/>
                </a:solidFill>
                <a:latin typeface="Footlight MT Light" pitchFamily="18" charset="0"/>
              </a:rPr>
              <a:t>the need of the people continues to arise. </a:t>
            </a:r>
            <a:endParaRPr lang="en-US" b="1" i="1" dirty="0" smtClean="0">
              <a:solidFill>
                <a:srgbClr val="00B0F0"/>
              </a:solidFill>
              <a:latin typeface="Footlight MT Light" pitchFamily="18" charset="0"/>
            </a:endParaRPr>
          </a:p>
          <a:p>
            <a:pPr algn="just"/>
            <a:r>
              <a:rPr lang="en-US" dirty="0" smtClean="0">
                <a:latin typeface="Footlight MT Light" pitchFamily="18" charset="0"/>
              </a:rPr>
              <a:t>Therefore</a:t>
            </a:r>
            <a:r>
              <a:rPr lang="en-US" dirty="0">
                <a:latin typeface="Footlight MT Light" pitchFamily="18" charset="0"/>
              </a:rPr>
              <a:t>, hiring, training and  staffing </a:t>
            </a:r>
            <a:r>
              <a:rPr lang="en-US" dirty="0" smtClean="0">
                <a:latin typeface="Footlight MT Light" pitchFamily="18" charset="0"/>
              </a:rPr>
              <a:t>are </a:t>
            </a:r>
            <a:r>
              <a:rPr lang="en-US" b="1" i="1" dirty="0">
                <a:latin typeface="Footlight MT Light" pitchFamily="18" charset="0"/>
              </a:rPr>
              <a:t>replenished continuously by managers</a:t>
            </a:r>
            <a:r>
              <a:rPr lang="en-US" dirty="0">
                <a:latin typeface="Footlight MT Light" pitchFamily="18" charset="0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>
                <a:latin typeface="Footlight MT Light" pitchFamily="18" charset="0"/>
              </a:rPr>
              <a:t>Cont’d…</a:t>
            </a:r>
            <a:endParaRPr lang="en-US" b="1" i="1" dirty="0">
              <a:latin typeface="Footlight MT Light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D363-AC6E-4720-83B5-B0DC66FE63A5}" type="datetime1">
              <a:rPr lang="en-US" smtClean="0"/>
              <a:t>16-Jan-22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153400" cy="53340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/>
              <a:buChar char="@"/>
            </a:pPr>
            <a:r>
              <a:rPr lang="en-US" sz="3000" b="1" i="1" u="sng" dirty="0" smtClean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Staffing </a:t>
            </a:r>
            <a:r>
              <a:rPr lang="en-US" sz="3000" b="1" i="1" u="sng" dirty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helps to keep the right men at the right job:</a:t>
            </a:r>
            <a:r>
              <a:rPr lang="en-US" dirty="0">
                <a:latin typeface="Footlight MT Light" pitchFamily="18" charset="0"/>
              </a:rPr>
              <a:t> </a:t>
            </a:r>
            <a:endParaRPr lang="en-US" dirty="0" smtClean="0">
              <a:latin typeface="Footlight MT Light" pitchFamily="18" charset="0"/>
            </a:endParaRPr>
          </a:p>
          <a:p>
            <a:pPr algn="just"/>
            <a:r>
              <a:rPr lang="en-US" dirty="0" smtClean="0">
                <a:latin typeface="Footlight MT Light" pitchFamily="18" charset="0"/>
              </a:rPr>
              <a:t>This </a:t>
            </a:r>
            <a:r>
              <a:rPr lang="en-US" dirty="0">
                <a:latin typeface="Footlight MT Light" pitchFamily="18" charset="0"/>
              </a:rPr>
              <a:t>can be done effectively </a:t>
            </a:r>
            <a:r>
              <a:rPr lang="en-US" b="1" i="1" dirty="0">
                <a:solidFill>
                  <a:srgbClr val="00B0F0"/>
                </a:solidFill>
                <a:latin typeface="Footlight MT Light" pitchFamily="18" charset="0"/>
              </a:rPr>
              <a:t>through proper recruitment processes and then finally selecting the most appropriate candidates</a:t>
            </a:r>
            <a:r>
              <a:rPr lang="en-US" dirty="0">
                <a:latin typeface="Footlight MT Light" pitchFamily="18" charset="0"/>
              </a:rPr>
              <a:t> as per job </a:t>
            </a:r>
            <a:r>
              <a:rPr lang="en-US" dirty="0" smtClean="0">
                <a:latin typeface="Footlight MT Light" pitchFamily="18" charset="0"/>
              </a:rPr>
              <a:t>requirements.</a:t>
            </a:r>
          </a:p>
          <a:p>
            <a:pPr algn="just">
              <a:buFont typeface="Wingdings" pitchFamily="2" charset="2"/>
              <a:buChar char="@"/>
            </a:pPr>
            <a:r>
              <a:rPr lang="en-US" sz="3000" b="1" i="1" u="sng" dirty="0" smtClean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Staffing </a:t>
            </a:r>
            <a:r>
              <a:rPr lang="en-US" sz="3000" b="1" i="1" u="sng" dirty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is done by all managers:</a:t>
            </a:r>
            <a:r>
              <a:rPr lang="en-US" dirty="0">
                <a:latin typeface="Footlight MT Light" pitchFamily="18" charset="0"/>
              </a:rPr>
              <a:t> </a:t>
            </a:r>
            <a:endParaRPr lang="en-US" dirty="0" smtClean="0">
              <a:latin typeface="Footlight MT Light" pitchFamily="18" charset="0"/>
            </a:endParaRPr>
          </a:p>
          <a:p>
            <a:pPr algn="just"/>
            <a:r>
              <a:rPr lang="en-US" dirty="0" smtClean="0">
                <a:latin typeface="Footlight MT Light" pitchFamily="18" charset="0"/>
              </a:rPr>
              <a:t>Top </a:t>
            </a:r>
            <a:r>
              <a:rPr lang="en-US" dirty="0">
                <a:latin typeface="Footlight MT Light" pitchFamily="18" charset="0"/>
              </a:rPr>
              <a:t>management in small companies performs this task, </a:t>
            </a:r>
            <a:r>
              <a:rPr lang="en-US" b="1" i="1" dirty="0">
                <a:latin typeface="Footlight MT Light" pitchFamily="18" charset="0"/>
              </a:rPr>
              <a:t>depending on nature of business, company size, qualifications and </a:t>
            </a:r>
            <a:r>
              <a:rPr lang="en-US" b="1" i="1" dirty="0" smtClean="0">
                <a:latin typeface="Footlight MT Light" pitchFamily="18" charset="0"/>
              </a:rPr>
              <a:t>skills of managers, </a:t>
            </a:r>
            <a:r>
              <a:rPr lang="en-US" b="1" i="1" dirty="0">
                <a:latin typeface="Footlight MT Light" pitchFamily="18" charset="0"/>
              </a:rPr>
              <a:t>etc. </a:t>
            </a:r>
            <a:endParaRPr lang="en-US" b="1" i="1" dirty="0" smtClean="0">
              <a:latin typeface="Footlight MT Light" pitchFamily="18" charset="0"/>
            </a:endParaRPr>
          </a:p>
          <a:p>
            <a:pPr algn="just"/>
            <a:r>
              <a:rPr lang="en-US" dirty="0" smtClean="0">
                <a:latin typeface="Footlight MT Light" pitchFamily="18" charset="0"/>
              </a:rPr>
              <a:t>In </a:t>
            </a:r>
            <a:r>
              <a:rPr lang="en-US" dirty="0">
                <a:latin typeface="Footlight MT Light" pitchFamily="18" charset="0"/>
              </a:rPr>
              <a:t>medium and small scale industries, this is particularly done by the personnel </a:t>
            </a:r>
            <a:r>
              <a:rPr lang="en-US" dirty="0" smtClean="0">
                <a:latin typeface="Footlight MT Light" pitchFamily="18" charset="0"/>
              </a:rPr>
              <a:t>department</a:t>
            </a:r>
            <a:r>
              <a:rPr lang="en-US" dirty="0">
                <a:latin typeface="Footlight MT Light" pitchFamily="18" charset="0"/>
              </a:rPr>
              <a:t> of that concern.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>
                <a:latin typeface="Footlight MT Light" pitchFamily="18" charset="0"/>
              </a:rPr>
              <a:t>Cont’d…</a:t>
            </a:r>
            <a:endParaRPr lang="en-US" b="1" i="1" dirty="0">
              <a:latin typeface="Footlight MT Light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A985-F261-44CD-B12C-2680EF81AF90}" type="datetime1">
              <a:rPr lang="en-US" smtClean="0"/>
              <a:t>16-Jan-22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29600" cy="5135563"/>
          </a:xfrm>
        </p:spPr>
        <p:txBody>
          <a:bodyPr>
            <a:normAutofit lnSpcReduction="10000"/>
          </a:bodyPr>
          <a:lstStyle/>
          <a:p>
            <a:pPr algn="just">
              <a:buFont typeface="Wingdings"/>
              <a:buChar char="@"/>
            </a:pPr>
            <a:r>
              <a:rPr lang="en-US" sz="2800" b="1" i="1" u="sng" dirty="0" smtClean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Staffing </a:t>
            </a:r>
            <a:r>
              <a:rPr lang="en-US" sz="2800" b="1" i="1" u="sng" dirty="0">
                <a:solidFill>
                  <a:srgbClr val="D65700"/>
                </a:solidFill>
                <a:latin typeface="Footlight MT Light" pitchFamily="18" charset="0"/>
                <a:ea typeface="+mj-ea"/>
                <a:cs typeface="+mj-cs"/>
              </a:rPr>
              <a:t>is a part of Human Resource Management:</a:t>
            </a:r>
            <a:r>
              <a:rPr lang="en-US" dirty="0">
                <a:latin typeface="Footlight MT Light" pitchFamily="18" charset="0"/>
              </a:rPr>
              <a:t> </a:t>
            </a:r>
            <a:endParaRPr lang="en-US" dirty="0" smtClean="0">
              <a:latin typeface="Footlight MT Light" pitchFamily="18" charset="0"/>
            </a:endParaRPr>
          </a:p>
          <a:p>
            <a:pPr algn="just"/>
            <a:r>
              <a:rPr lang="en-US" dirty="0" smtClean="0">
                <a:latin typeface="Footlight MT Light" pitchFamily="18" charset="0"/>
              </a:rPr>
              <a:t>Human </a:t>
            </a:r>
            <a:r>
              <a:rPr lang="en-US" dirty="0">
                <a:latin typeface="Footlight MT Light" pitchFamily="18" charset="0"/>
              </a:rPr>
              <a:t>resource management </a:t>
            </a:r>
            <a:r>
              <a:rPr lang="en-US" b="1" i="1" dirty="0">
                <a:solidFill>
                  <a:srgbClr val="00B0F0"/>
                </a:solidFill>
                <a:latin typeface="Footlight MT Light" pitchFamily="18" charset="0"/>
              </a:rPr>
              <a:t>ensures that competent people carry out organizational activities. </a:t>
            </a:r>
            <a:endParaRPr lang="en-US" b="1" i="1" dirty="0" smtClean="0">
              <a:solidFill>
                <a:srgbClr val="00B0F0"/>
              </a:solidFill>
              <a:latin typeface="Footlight MT Light" pitchFamily="18" charset="0"/>
            </a:endParaRPr>
          </a:p>
          <a:p>
            <a:pPr algn="just"/>
            <a:r>
              <a:rPr lang="en-US" dirty="0" smtClean="0">
                <a:latin typeface="Footlight MT Light" pitchFamily="18" charset="0"/>
              </a:rPr>
              <a:t>It </a:t>
            </a:r>
            <a:r>
              <a:rPr lang="en-US" dirty="0">
                <a:latin typeface="Footlight MT Light" pitchFamily="18" charset="0"/>
              </a:rPr>
              <a:t>deals with the set of organizational </a:t>
            </a:r>
            <a:r>
              <a:rPr lang="en-US" b="1" i="1" u="sng" dirty="0">
                <a:latin typeface="Footlight MT Light" pitchFamily="18" charset="0"/>
              </a:rPr>
              <a:t>activities that attract, develop and sustain an effective workforce. </a:t>
            </a:r>
            <a:endParaRPr lang="en-US" b="1" i="1" u="sng" dirty="0" smtClean="0">
              <a:latin typeface="Footlight MT Light" pitchFamily="18" charset="0"/>
            </a:endParaRPr>
          </a:p>
          <a:p>
            <a:pPr algn="just"/>
            <a:r>
              <a:rPr lang="en-US" dirty="0" smtClean="0">
                <a:latin typeface="Footlight MT Light" pitchFamily="18" charset="0"/>
              </a:rPr>
              <a:t>The </a:t>
            </a:r>
            <a:r>
              <a:rPr lang="en-US" dirty="0">
                <a:latin typeface="Footlight MT Light" pitchFamily="18" charset="0"/>
              </a:rPr>
              <a:t>requirements of human resource management are </a:t>
            </a:r>
            <a:r>
              <a:rPr lang="en-US" b="1" i="1" dirty="0">
                <a:solidFill>
                  <a:srgbClr val="00B0F0"/>
                </a:solidFill>
                <a:latin typeface="Footlight MT Light" pitchFamily="18" charset="0"/>
              </a:rPr>
              <a:t>filled through staffing as staff employ people in desired jobs.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blackWhite">
          <a:xfrm rot="-5400000">
            <a:off x="-3086894" y="3085306"/>
            <a:ext cx="6859588" cy="68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">
            <a:solidFill>
              <a:srgbClr val="008080"/>
            </a:solidFill>
            <a:miter lim="800000"/>
            <a:headEnd/>
            <a:tailEnd/>
          </a:ln>
        </p:spPr>
        <p:txBody>
          <a:bodyPr wrap="none" rIns="27432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>
                <a:latin typeface="Footlight MT Light" pitchFamily="18" charset="0"/>
              </a:rPr>
              <a:t>Cont’d…</a:t>
            </a:r>
            <a:endParaRPr lang="en-US" b="1" i="1" dirty="0">
              <a:latin typeface="Footlight MT Light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F7B0-B077-4E1A-BE30-3A924DD66054}" type="datetime1">
              <a:rPr lang="en-US" smtClean="0"/>
              <a:t>16-Jan-22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54E7-8C24-44BE-881E-FE95500CA1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9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647</Words>
  <Application>Microsoft Office PowerPoint</Application>
  <PresentationFormat>On-screen Show (4:3)</PresentationFormat>
  <Paragraphs>194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After studying this session you should be able to:</vt:lpstr>
      <vt:lpstr>Introduction </vt:lpstr>
      <vt:lpstr>MEANING OF STAFFING</vt:lpstr>
      <vt:lpstr>Nature of Staffing </vt:lpstr>
      <vt:lpstr>Cont’d…</vt:lpstr>
      <vt:lpstr>Cont’d…</vt:lpstr>
      <vt:lpstr>Cont’d…</vt:lpstr>
      <vt:lpstr>Cont’d…</vt:lpstr>
      <vt:lpstr>Cont’d…</vt:lpstr>
      <vt:lpstr>Cont’d…</vt:lpstr>
      <vt:lpstr>Importance of Staffing </vt:lpstr>
      <vt:lpstr>Cont’d…</vt:lpstr>
      <vt:lpstr>Benefits of Staffing </vt:lpstr>
      <vt:lpstr>ACTIVITIES IN STAFFING FUNCTION</vt:lpstr>
      <vt:lpstr>Cont’d…</vt:lpstr>
      <vt:lpstr>Cont’d…</vt:lpstr>
      <vt:lpstr>Cont’d…</vt:lpstr>
      <vt:lpstr>Cont’d…</vt:lpstr>
      <vt:lpstr>Cont’d…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Heeran</dc:creator>
  <cp:lastModifiedBy>Heeran</cp:lastModifiedBy>
  <cp:revision>18</cp:revision>
  <dcterms:created xsi:type="dcterms:W3CDTF">2022-01-05T13:11:37Z</dcterms:created>
  <dcterms:modified xsi:type="dcterms:W3CDTF">2022-01-16T10:25:28Z</dcterms:modified>
</cp:coreProperties>
</file>