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3"/>
    <p:sldId id="270" r:id="rId4"/>
    <p:sldId id="291" r:id="rId5"/>
    <p:sldId id="292" r:id="rId6"/>
    <p:sldId id="278" r:id="rId7"/>
    <p:sldId id="286" r:id="rId8"/>
    <p:sldId id="285" r:id="rId9"/>
    <p:sldId id="287" r:id="rId10"/>
    <p:sldId id="288" r:id="rId11"/>
    <p:sldId id="289" r:id="rId12"/>
    <p:sldId id="299" r:id="rId13"/>
    <p:sldId id="303" r:id="rId14"/>
    <p:sldId id="304" r:id="rId15"/>
    <p:sldId id="305" r:id="rId16"/>
    <p:sldId id="306" r:id="rId17"/>
    <p:sldId id="3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p:txBody>
          <a:bodyPr/>
          <a:p>
            <a:r>
              <a:rPr lang="en-ID" altLang="en-US"/>
              <a:t>Database Silsilah Keluarga</a:t>
            </a:r>
            <a:endParaRPr lang="en-ID" altLang="en-US"/>
          </a:p>
        </p:txBody>
      </p:sp>
      <p:sp>
        <p:nvSpPr>
          <p:cNvPr id="43" name="Subtitle 42"/>
          <p:cNvSpPr>
            <a:spLocks noGrp="1"/>
          </p:cNvSpPr>
          <p:nvPr>
            <p:ph type="subTitle" idx="1"/>
          </p:nvPr>
        </p:nvSpPr>
        <p:spPr/>
        <p:txBody>
          <a:bodyPr/>
          <a:p>
            <a:r>
              <a:rPr lang="en-ID" altLang="en-US"/>
              <a:t>PAS-03</a:t>
            </a:r>
            <a:endParaRPr lang="en-ID" altLang="en-US"/>
          </a:p>
          <a:p>
            <a:r>
              <a:rPr lang="en-ID" altLang="en-US">
                <a:sym typeface="+mn-ea"/>
              </a:rPr>
              <a:t>Akbar Abdirahman 		(1906381672)</a:t>
            </a:r>
            <a:endParaRPr lang="en-ID" altLang="en-US"/>
          </a:p>
          <a:p>
            <a:r>
              <a:rPr lang="en-ID" altLang="en-US">
                <a:sym typeface="+mn-ea"/>
              </a:rPr>
              <a:t>Chandra Halim Nuruddin 	(1906381584)</a:t>
            </a:r>
            <a:endParaRPr lang="en-ID"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6"/>
          <p:cNvSpPr>
            <a:spLocks noGrp="1"/>
          </p:cNvSpPr>
          <p:nvPr/>
        </p:nvSpPr>
        <p:spPr>
          <a:xfrm>
            <a:off x="1751965" y="367030"/>
            <a:ext cx="10440000" cy="6208395"/>
          </a:xfrm>
          <a:prstGeom prst="rect">
            <a:avLst/>
          </a:prstGeom>
          <a:ln>
            <a:solidFill>
              <a:schemeClr val="bg2"/>
            </a:solidFill>
          </a:ln>
        </p:spPr>
        <p:txBody>
          <a:bodyPr vert="horz"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D" altLang="en-US" sz="2000">
                <a:solidFill>
                  <a:schemeClr val="bg2">
                    <a:lumMod val="50000"/>
                  </a:schemeClr>
                </a:solidFill>
                <a:sym typeface="+mn-ea"/>
              </a:rPr>
              <a:t>1. </a:t>
            </a:r>
            <a:r>
              <a:rPr lang="en-ID" altLang="en-US" sz="2000">
                <a:solidFill>
                  <a:schemeClr val="accent1"/>
                </a:solidFill>
                <a:sym typeface="+mn-ea"/>
              </a:rPr>
              <a:t>  Procedure</a:t>
            </a:r>
            <a:r>
              <a:rPr lang="en-ID" altLang="en-US" sz="2000">
                <a:sym typeface="+mn-ea"/>
              </a:rPr>
              <a:t> write_family ( People, Family )</a:t>
            </a:r>
            <a:endParaRPr lang="en-ID" altLang="en-US" sz="2000">
              <a:sym typeface="+mn-ea"/>
            </a:endParaRPr>
          </a:p>
          <a:p>
            <a:pPr marL="0" indent="0" algn="just">
              <a:buNone/>
            </a:pPr>
            <a:r>
              <a:rPr lang="en-ID" altLang="en-US" sz="2000">
                <a:solidFill>
                  <a:schemeClr val="bg2">
                    <a:lumMod val="50000"/>
                  </a:schemeClr>
                </a:solidFill>
                <a:sym typeface="+mn-ea"/>
              </a:rPr>
              <a:t>2. </a:t>
            </a:r>
            <a:r>
              <a:rPr lang="en-ID" altLang="en-US" sz="2000">
                <a:sym typeface="+mn-ea"/>
              </a:rPr>
              <a:t>  begin</a:t>
            </a:r>
            <a:endParaRPr lang="en-ID" altLang="en-US" sz="2000">
              <a:sym typeface="+mn-ea"/>
            </a:endParaRPr>
          </a:p>
          <a:p>
            <a:pPr marL="0" indent="0" algn="just">
              <a:buNone/>
            </a:pPr>
            <a:r>
              <a:rPr lang="en-ID" altLang="en-US" sz="2000">
                <a:solidFill>
                  <a:schemeClr val="bg2">
                    <a:lumMod val="50000"/>
                  </a:schemeClr>
                </a:solidFill>
                <a:sym typeface="+mn-ea"/>
              </a:rPr>
              <a:t>3.   </a:t>
            </a:r>
            <a:r>
              <a:rPr lang="en-ID" altLang="en-US" sz="2000">
                <a:sym typeface="+mn-ea"/>
              </a:rPr>
              <a:t>	</a:t>
            </a:r>
            <a:r>
              <a:rPr lang="en-ID" altLang="en-US" sz="2000">
                <a:solidFill>
                  <a:schemeClr val="accent1"/>
                </a:solidFill>
                <a:sym typeface="+mn-ea"/>
              </a:rPr>
              <a:t>open file</a:t>
            </a:r>
            <a:r>
              <a:rPr lang="en-ID" altLang="en-US" sz="2000">
                <a:sym typeface="+mn-ea"/>
              </a:rPr>
              <a:t> “DataFamily.csv” in </a:t>
            </a:r>
            <a:r>
              <a:rPr lang="en-ID" altLang="en-US" sz="2000">
                <a:solidFill>
                  <a:srgbClr val="C00000"/>
                </a:solidFill>
                <a:sym typeface="+mn-ea"/>
              </a:rPr>
              <a:t>overwrite </a:t>
            </a:r>
            <a:r>
              <a:rPr lang="en-ID" altLang="en-US" sz="2000">
                <a:sym typeface="+mn-ea"/>
              </a:rPr>
              <a:t>mode</a:t>
            </a:r>
            <a:endParaRPr lang="en-ID" altLang="en-US" sz="2000">
              <a:sym typeface="+mn-ea"/>
            </a:endParaRPr>
          </a:p>
          <a:p>
            <a:pPr marL="0" indent="0" algn="just">
              <a:buNone/>
            </a:pPr>
            <a:r>
              <a:rPr lang="en-ID" altLang="en-US" sz="2000">
                <a:solidFill>
                  <a:schemeClr val="bg2">
                    <a:lumMod val="50000"/>
                  </a:schemeClr>
                </a:solidFill>
                <a:sym typeface="+mn-ea"/>
              </a:rPr>
              <a:t>4.</a:t>
            </a:r>
            <a:r>
              <a:rPr lang="en-ID" altLang="en-US" sz="2000">
                <a:sym typeface="+mn-ea"/>
              </a:rPr>
              <a:t> 	</a:t>
            </a:r>
            <a:r>
              <a:rPr lang="en-ID" altLang="en-US" sz="2000">
                <a:sym typeface="+mn-ea"/>
              </a:rPr>
              <a:t>print table header to the first line of “DataFamily.csv”</a:t>
            </a:r>
            <a:endParaRPr lang="en-ID" altLang="en-US" sz="2000">
              <a:sym typeface="+mn-ea"/>
            </a:endParaRPr>
          </a:p>
          <a:p>
            <a:pPr marL="0" indent="0" algn="just">
              <a:buNone/>
            </a:pPr>
            <a:r>
              <a:rPr lang="en-ID" altLang="en-US" sz="2000">
                <a:solidFill>
                  <a:schemeClr val="bg2">
                    <a:lumMod val="50000"/>
                  </a:schemeClr>
                </a:solidFill>
                <a:sym typeface="+mn-ea"/>
              </a:rPr>
              <a:t>5. </a:t>
            </a:r>
            <a:r>
              <a:rPr lang="en-ID" altLang="en-US" sz="2000">
                <a:sym typeface="+mn-ea"/>
              </a:rPr>
              <a:t>	</a:t>
            </a:r>
            <a:r>
              <a:rPr lang="en-ID" altLang="en-US" sz="2000">
                <a:solidFill>
                  <a:schemeClr val="accent1"/>
                </a:solidFill>
                <a:sym typeface="+mn-ea"/>
              </a:rPr>
              <a:t>StackPtr </a:t>
            </a:r>
            <a:r>
              <a:rPr lang="en-ID" altLang="en-US" sz="2000">
                <a:sym typeface="+mn-ea"/>
              </a:rPr>
              <a:t>stack</a:t>
            </a:r>
            <a:endParaRPr lang="en-ID" altLang="en-US" sz="2000">
              <a:sym typeface="+mn-ea"/>
            </a:endParaRPr>
          </a:p>
          <a:p>
            <a:pPr marL="0" indent="0" algn="just">
              <a:buNone/>
            </a:pPr>
            <a:r>
              <a:rPr lang="en-ID" altLang="en-US" sz="2000">
                <a:solidFill>
                  <a:schemeClr val="bg2">
                    <a:lumMod val="50000"/>
                  </a:schemeClr>
                </a:solidFill>
                <a:sym typeface="+mn-ea"/>
              </a:rPr>
              <a:t>6.</a:t>
            </a:r>
            <a:r>
              <a:rPr lang="en-ID" altLang="en-US" sz="2000">
                <a:sym typeface="+mn-ea"/>
              </a:rPr>
              <a:t> 	push data Family to stack</a:t>
            </a:r>
            <a:endParaRPr lang="en-ID" altLang="en-US" sz="2000">
              <a:sym typeface="+mn-ea"/>
            </a:endParaRPr>
          </a:p>
          <a:p>
            <a:pPr marL="0" indent="0" algn="just">
              <a:buNone/>
            </a:pPr>
            <a:r>
              <a:rPr lang="en-ID" altLang="en-US" sz="2000">
                <a:solidFill>
                  <a:schemeClr val="bg2">
                    <a:lumMod val="50000"/>
                  </a:schemeClr>
                </a:solidFill>
                <a:sym typeface="+mn-ea"/>
              </a:rPr>
              <a:t>7.</a:t>
            </a:r>
            <a:r>
              <a:rPr lang="en-ID" altLang="en-US" sz="2000">
                <a:sym typeface="+mn-ea"/>
              </a:rPr>
              <a:t> 	while stack is not empty begin</a:t>
            </a:r>
            <a:endParaRPr lang="en-ID" altLang="en-US" sz="2000">
              <a:sym typeface="+mn-ea"/>
            </a:endParaRPr>
          </a:p>
          <a:p>
            <a:pPr marL="0" indent="0" algn="just">
              <a:buNone/>
            </a:pPr>
            <a:r>
              <a:rPr lang="en-ID" altLang="en-US" sz="2000">
                <a:solidFill>
                  <a:schemeClr val="bg2">
                    <a:lumMod val="50000"/>
                  </a:schemeClr>
                </a:solidFill>
                <a:sym typeface="+mn-ea"/>
              </a:rPr>
              <a:t>8. </a:t>
            </a:r>
            <a:r>
              <a:rPr lang="en-ID" altLang="en-US" sz="2000">
                <a:solidFill>
                  <a:schemeClr val="accent2"/>
                </a:solidFill>
                <a:sym typeface="+mn-ea"/>
              </a:rPr>
              <a:t>		BinaryTreePtr </a:t>
            </a:r>
            <a:r>
              <a:rPr lang="en-ID" altLang="en-US" sz="2000">
                <a:sym typeface="+mn-ea"/>
              </a:rPr>
              <a:t>node = pop stack</a:t>
            </a:r>
            <a:endParaRPr lang="en-ID" altLang="en-US" sz="2000">
              <a:sym typeface="+mn-ea"/>
            </a:endParaRPr>
          </a:p>
          <a:p>
            <a:pPr marL="0" lvl="1" indent="0" algn="just" fontAlgn="t">
              <a:lnSpc>
                <a:spcPct val="100000"/>
              </a:lnSpc>
              <a:buNone/>
            </a:pPr>
            <a:r>
              <a:rPr lang="en-ID" altLang="en-US" sz="2000">
                <a:solidFill>
                  <a:schemeClr val="bg2">
                    <a:lumMod val="50000"/>
                  </a:schemeClr>
                </a:solidFill>
                <a:sym typeface="+mn-ea"/>
              </a:rPr>
              <a:t>9. 		</a:t>
            </a:r>
            <a:r>
              <a:rPr lang="en-ID" altLang="en-US" sz="2000">
                <a:sym typeface="+mn-ea"/>
              </a:rPr>
              <a:t>if ( node has sibling ) then push to stack</a:t>
            </a:r>
            <a:endParaRPr lang="en-ID" altLang="en-US" sz="2000">
              <a:sym typeface="+mn-ea"/>
            </a:endParaRPr>
          </a:p>
          <a:p>
            <a:pPr marL="0" lvl="1" indent="0" algn="just" fontAlgn="t">
              <a:lnSpc>
                <a:spcPct val="100000"/>
              </a:lnSpc>
              <a:buNone/>
            </a:pPr>
            <a:r>
              <a:rPr lang="en-ID" altLang="en-US" sz="2000">
                <a:solidFill>
                  <a:schemeClr val="bg2">
                    <a:lumMod val="50000"/>
                  </a:schemeClr>
                </a:solidFill>
                <a:sym typeface="+mn-ea"/>
              </a:rPr>
              <a:t>10. </a:t>
            </a:r>
            <a:r>
              <a:rPr lang="en-ID" altLang="en-US" sz="2000">
                <a:sym typeface="+mn-ea"/>
              </a:rPr>
              <a:t>		if ( node has child ) then push to stack</a:t>
            </a:r>
            <a:endParaRPr lang="en-ID" altLang="en-US" sz="2000">
              <a:sym typeface="+mn-ea"/>
            </a:endParaRPr>
          </a:p>
          <a:p>
            <a:pPr marL="0" lvl="1" indent="0" algn="just" fontAlgn="t">
              <a:lnSpc>
                <a:spcPct val="100000"/>
              </a:lnSpc>
              <a:buNone/>
            </a:pPr>
            <a:r>
              <a:rPr lang="en-ID" altLang="en-US" sz="2000">
                <a:solidFill>
                  <a:schemeClr val="bg2">
                    <a:lumMod val="50000"/>
                  </a:schemeClr>
                </a:solidFill>
                <a:sym typeface="+mn-ea"/>
              </a:rPr>
              <a:t>11.</a:t>
            </a:r>
            <a:r>
              <a:rPr lang="en-ID" altLang="en-US" sz="2000">
                <a:sym typeface="+mn-ea"/>
              </a:rPr>
              <a:t>		</a:t>
            </a:r>
            <a:r>
              <a:rPr lang="en-ID" altLang="en-US" sz="2000">
                <a:sym typeface="+mn-ea"/>
              </a:rPr>
              <a:t>file print data of node with “;” as delimit	</a:t>
            </a:r>
            <a:endParaRPr lang="en-ID" altLang="en-US" sz="2000">
              <a:sym typeface="+mn-ea"/>
            </a:endParaRPr>
          </a:p>
          <a:p>
            <a:pPr marL="0" lvl="1" indent="0" algn="just" fontAlgn="t">
              <a:lnSpc>
                <a:spcPct val="100000"/>
              </a:lnSpc>
              <a:buNone/>
            </a:pPr>
            <a:r>
              <a:rPr lang="en-ID" altLang="en-US" sz="2000">
                <a:solidFill>
                  <a:schemeClr val="bg2">
                    <a:lumMod val="50000"/>
                  </a:schemeClr>
                </a:solidFill>
                <a:sym typeface="+mn-ea"/>
              </a:rPr>
              <a:t>12.</a:t>
            </a:r>
            <a:r>
              <a:rPr lang="en-ID" altLang="en-US" sz="2000">
                <a:sym typeface="+mn-ea"/>
              </a:rPr>
              <a:t>	endwhile</a:t>
            </a:r>
            <a:endParaRPr lang="en-ID" altLang="en-US" sz="2000">
              <a:sym typeface="+mn-ea"/>
            </a:endParaRPr>
          </a:p>
          <a:p>
            <a:pPr marL="0" lvl="1" indent="0" algn="just" fontAlgn="t">
              <a:lnSpc>
                <a:spcPct val="100000"/>
              </a:lnSpc>
              <a:buNone/>
            </a:pPr>
            <a:r>
              <a:rPr lang="en-ID" altLang="en-US" sz="2000">
                <a:solidFill>
                  <a:schemeClr val="bg2">
                    <a:lumMod val="50000"/>
                  </a:schemeClr>
                </a:solidFill>
                <a:sym typeface="+mn-ea"/>
              </a:rPr>
              <a:t>13.</a:t>
            </a:r>
            <a:r>
              <a:rPr lang="en-ID" altLang="en-US" sz="2000">
                <a:sym typeface="+mn-ea"/>
              </a:rPr>
              <a:t>	</a:t>
            </a:r>
            <a:r>
              <a:rPr lang="en-ID" altLang="en-US" sz="2000">
                <a:solidFill>
                  <a:schemeClr val="accent1"/>
                </a:solidFill>
                <a:sym typeface="+mn-ea"/>
              </a:rPr>
              <a:t>close file</a:t>
            </a:r>
            <a:r>
              <a:rPr lang="en-ID" altLang="en-US" sz="2000">
                <a:sym typeface="+mn-ea"/>
              </a:rPr>
              <a:t> “DataFamily.csv”</a:t>
            </a:r>
            <a:endParaRPr lang="en-ID" altLang="en-US" sz="2000"/>
          </a:p>
          <a:p>
            <a:pPr marL="0" indent="0" algn="just">
              <a:buNone/>
            </a:pPr>
            <a:r>
              <a:rPr lang="en-ID" altLang="en-US" sz="2000">
                <a:solidFill>
                  <a:schemeClr val="bg2">
                    <a:lumMod val="50000"/>
                  </a:schemeClr>
                </a:solidFill>
              </a:rPr>
              <a:t>14.</a:t>
            </a:r>
            <a:r>
              <a:rPr lang="en-ID" altLang="en-US" sz="2000"/>
              <a:t> end.</a:t>
            </a:r>
            <a:endParaRPr lang="en-ID" altLang="en-US" sz="2000"/>
          </a:p>
        </p:txBody>
      </p:sp>
      <p:sp>
        <p:nvSpPr>
          <p:cNvPr id="8" name="Title 7"/>
          <p:cNvSpPr/>
          <p:nvPr>
            <p:ph type="title"/>
          </p:nvPr>
        </p:nvSpPr>
        <p:spPr>
          <a:xfrm rot="16200000">
            <a:off x="-2030730" y="2792095"/>
            <a:ext cx="6207760" cy="1357630"/>
          </a:xfrm>
        </p:spPr>
        <p:txBody>
          <a:bodyPr anchor="b" anchorCtr="0">
            <a:normAutofit fontScale="90000"/>
          </a:bodyPr>
          <a:p>
            <a:r>
              <a:rPr lang="en-ID" altLang="en-US"/>
              <a:t>Algoritma Writing</a:t>
            </a:r>
            <a:br>
              <a:rPr lang="en-ID" altLang="en-US"/>
            </a:br>
            <a:r>
              <a:rPr lang="en-ID" altLang="en-US"/>
              <a:t>DataFamily.csv</a:t>
            </a:r>
            <a:endParaRPr lang="en-ID"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6"/>
          <p:cNvSpPr>
            <a:spLocks noGrp="1"/>
          </p:cNvSpPr>
          <p:nvPr/>
        </p:nvSpPr>
        <p:spPr>
          <a:xfrm>
            <a:off x="1751965" y="367030"/>
            <a:ext cx="10440000" cy="6208395"/>
          </a:xfrm>
          <a:prstGeom prst="rect">
            <a:avLst/>
          </a:prstGeom>
          <a:ln>
            <a:solidFill>
              <a:schemeClr val="bg2"/>
            </a:solidFill>
          </a:ln>
        </p:spPr>
        <p:txBody>
          <a:bodyPr vert="horz"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D" altLang="en-US" sz="2000">
                <a:solidFill>
                  <a:schemeClr val="bg2">
                    <a:lumMod val="50000"/>
                  </a:schemeClr>
                </a:solidFill>
                <a:sym typeface="+mn-ea"/>
              </a:rPr>
              <a:t>1. </a:t>
            </a:r>
            <a:r>
              <a:rPr lang="en-ID" altLang="en-US" sz="2000">
                <a:solidFill>
                  <a:schemeClr val="accent1"/>
                </a:solidFill>
                <a:sym typeface="+mn-ea"/>
              </a:rPr>
              <a:t>  Procedure </a:t>
            </a:r>
            <a:r>
              <a:rPr lang="en-ID" altLang="en-US" sz="2000">
                <a:solidFill>
                  <a:schemeClr val="tx1"/>
                </a:solidFill>
                <a:sym typeface="+mn-ea"/>
              </a:rPr>
              <a:t>what_</a:t>
            </a:r>
            <a:r>
              <a:rPr lang="en-ID" altLang="en-US" sz="2000">
                <a:solidFill>
                  <a:schemeClr val="tx1"/>
                </a:solidFill>
                <a:sym typeface="+mn-ea"/>
              </a:rPr>
              <a:t>relation ( person1, person2 )</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2.</a:t>
            </a:r>
            <a:r>
              <a:rPr lang="en-ID" altLang="en-US" sz="2000">
                <a:solidFill>
                  <a:schemeClr val="tx1"/>
                </a:solidFill>
                <a:sym typeface="+mn-ea"/>
              </a:rPr>
              <a:t>   begin</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3.</a:t>
            </a:r>
            <a:r>
              <a:rPr lang="en-ID" altLang="en-US" sz="2000">
                <a:solidFill>
                  <a:schemeClr val="tx1"/>
                </a:solidFill>
                <a:sym typeface="+mn-ea"/>
              </a:rPr>
              <a:t>   	level1 = </a:t>
            </a:r>
            <a:r>
              <a:rPr lang="en-ID" altLang="en-US" sz="2000">
                <a:solidFill>
                  <a:schemeClr val="accent1"/>
                </a:solidFill>
                <a:sym typeface="+mn-ea"/>
              </a:rPr>
              <a:t>scan_family</a:t>
            </a:r>
            <a:r>
              <a:rPr lang="en-ID" altLang="en-US" sz="2000">
                <a:solidFill>
                  <a:schemeClr val="tx1"/>
                </a:solidFill>
                <a:sym typeface="+mn-ea"/>
              </a:rPr>
              <a:t> ( name of person1 )</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4.</a:t>
            </a:r>
            <a:r>
              <a:rPr lang="en-ID" altLang="en-US" sz="2000">
                <a:solidFill>
                  <a:schemeClr val="tx1"/>
                </a:solidFill>
                <a:sym typeface="+mn-ea"/>
              </a:rPr>
              <a:t>   	level2 = </a:t>
            </a:r>
            <a:r>
              <a:rPr lang="en-ID" altLang="en-US" sz="2000">
                <a:solidFill>
                  <a:schemeClr val="accent1"/>
                </a:solidFill>
                <a:sym typeface="+mn-ea"/>
              </a:rPr>
              <a:t>scan_family </a:t>
            </a:r>
            <a:r>
              <a:rPr lang="en-ID" altLang="en-US" sz="2000">
                <a:solidFill>
                  <a:schemeClr val="tx1"/>
                </a:solidFill>
                <a:sym typeface="+mn-ea"/>
              </a:rPr>
              <a:t>( name of person2 )</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5. </a:t>
            </a:r>
            <a:r>
              <a:rPr lang="en-ID" altLang="en-US" sz="2000">
                <a:solidFill>
                  <a:schemeClr val="tx1"/>
                </a:solidFill>
                <a:sym typeface="+mn-ea"/>
              </a:rPr>
              <a:t>	switch ( level1 - level2 ) begin</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6.</a:t>
            </a:r>
            <a:r>
              <a:rPr lang="en-ID" altLang="en-US" sz="2000">
                <a:solidFill>
                  <a:schemeClr val="tx1"/>
                </a:solidFill>
                <a:sym typeface="+mn-ea"/>
              </a:rPr>
              <a:t> 		</a:t>
            </a:r>
            <a:r>
              <a:rPr lang="en-ID" altLang="en-US" sz="2000">
                <a:solidFill>
                  <a:schemeClr val="accent6"/>
                </a:solidFill>
                <a:sym typeface="+mn-ea"/>
              </a:rPr>
              <a:t>// based on data person1 and person2</a:t>
            </a:r>
            <a:endParaRPr lang="en-ID" altLang="en-US" sz="2000">
              <a:solidFill>
                <a:schemeClr val="accent6"/>
              </a:solidFill>
              <a:sym typeface="+mn-ea"/>
            </a:endParaRPr>
          </a:p>
          <a:p>
            <a:pPr marL="0" indent="0" algn="just">
              <a:buNone/>
            </a:pPr>
            <a:r>
              <a:rPr lang="en-ID" altLang="en-US" sz="2000">
                <a:solidFill>
                  <a:schemeClr val="bg2">
                    <a:lumMod val="50000"/>
                  </a:schemeClr>
                </a:solidFill>
                <a:sym typeface="+mn-ea"/>
              </a:rPr>
              <a:t>7. </a:t>
            </a:r>
            <a:r>
              <a:rPr lang="en-ID" altLang="en-US" sz="2000">
                <a:solidFill>
                  <a:schemeClr val="tx1"/>
                </a:solidFill>
                <a:sym typeface="+mn-ea"/>
              </a:rPr>
              <a:t>		case 0	: person1 (sibling or cousin) person2</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8.</a:t>
            </a:r>
            <a:r>
              <a:rPr lang="en-ID" altLang="en-US" sz="2000">
                <a:solidFill>
                  <a:schemeClr val="tx1"/>
                </a:solidFill>
                <a:sym typeface="+mn-ea"/>
              </a:rPr>
              <a:t> 		case 1	: person1 (son/daughter or nephew/niece) person2</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9. </a:t>
            </a:r>
            <a:r>
              <a:rPr lang="en-ID" altLang="en-US" sz="2000">
                <a:solidFill>
                  <a:schemeClr val="tx1"/>
                </a:solidFill>
                <a:sym typeface="+mn-ea"/>
              </a:rPr>
              <a:t>		case -1	: person1 (father/mother or uncle/aunty) person2</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10.</a:t>
            </a:r>
            <a:r>
              <a:rPr lang="en-ID" altLang="en-US" sz="2000">
                <a:solidFill>
                  <a:schemeClr val="tx1"/>
                </a:solidFill>
                <a:sym typeface="+mn-ea"/>
              </a:rPr>
              <a:t>		case 2	: person1 (grand son/daughter) person2</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11.</a:t>
            </a:r>
            <a:r>
              <a:rPr lang="en-ID" altLang="en-US" sz="2000">
                <a:solidFill>
                  <a:schemeClr val="tx1"/>
                </a:solidFill>
                <a:sym typeface="+mn-ea"/>
              </a:rPr>
              <a:t>		case -2	: person1 (grand father/mother) person2</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12.</a:t>
            </a:r>
            <a:r>
              <a:rPr lang="en-ID" altLang="en-US" sz="2000">
                <a:solidFill>
                  <a:schemeClr val="tx1"/>
                </a:solidFill>
                <a:sym typeface="+mn-ea"/>
              </a:rPr>
              <a:t>		default	: too far relationship</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13.</a:t>
            </a:r>
            <a:r>
              <a:rPr lang="en-ID" altLang="en-US" sz="2000">
                <a:solidFill>
                  <a:schemeClr val="tx1"/>
                </a:solidFill>
                <a:sym typeface="+mn-ea"/>
              </a:rPr>
              <a:t>	endswitch</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14. </a:t>
            </a:r>
            <a:r>
              <a:rPr lang="en-ID" altLang="en-US" sz="2000">
                <a:solidFill>
                  <a:schemeClr val="tx1"/>
                </a:solidFill>
                <a:sym typeface="+mn-ea"/>
              </a:rPr>
              <a:t>end.</a:t>
            </a:r>
            <a:endParaRPr lang="en-ID" altLang="en-US" sz="2000">
              <a:solidFill>
                <a:schemeClr val="tx1"/>
              </a:solidFill>
              <a:sym typeface="+mn-ea"/>
            </a:endParaRPr>
          </a:p>
        </p:txBody>
      </p:sp>
      <p:sp>
        <p:nvSpPr>
          <p:cNvPr id="8" name="Title 7"/>
          <p:cNvSpPr/>
          <p:nvPr>
            <p:ph type="title"/>
          </p:nvPr>
        </p:nvSpPr>
        <p:spPr>
          <a:xfrm rot="16200000">
            <a:off x="-2030730" y="2792095"/>
            <a:ext cx="6207760" cy="1357630"/>
          </a:xfrm>
        </p:spPr>
        <p:txBody>
          <a:bodyPr anchor="b" anchorCtr="0">
            <a:normAutofit fontScale="90000"/>
          </a:bodyPr>
          <a:p>
            <a:r>
              <a:rPr lang="en-ID" altLang="en-US"/>
              <a:t>Algoritma What is Relation between two person</a:t>
            </a:r>
            <a:endParaRPr lang="en-ID"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6"/>
          <p:cNvSpPr>
            <a:spLocks noGrp="1"/>
          </p:cNvSpPr>
          <p:nvPr/>
        </p:nvSpPr>
        <p:spPr>
          <a:xfrm>
            <a:off x="1751965" y="367030"/>
            <a:ext cx="10440000" cy="6208395"/>
          </a:xfrm>
          <a:prstGeom prst="rect">
            <a:avLst/>
          </a:prstGeom>
          <a:ln>
            <a:solidFill>
              <a:schemeClr val="bg2"/>
            </a:solidFill>
          </a:ln>
        </p:spPr>
        <p:txBody>
          <a:bodyPr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fontAlgn="t">
              <a:lnSpc>
                <a:spcPct val="100000"/>
              </a:lnSpc>
              <a:buNone/>
            </a:pPr>
            <a:r>
              <a:rPr lang="en-ID" altLang="en-US" sz="2000">
                <a:solidFill>
                  <a:schemeClr val="bg2">
                    <a:lumMod val="50000"/>
                  </a:schemeClr>
                </a:solidFill>
                <a:sym typeface="+mn-ea"/>
              </a:rPr>
              <a:t>1.</a:t>
            </a:r>
            <a:r>
              <a:rPr lang="en-ID" altLang="en-US" sz="2000">
                <a:solidFill>
                  <a:schemeClr val="accent5"/>
                </a:solidFill>
                <a:sym typeface="+mn-ea"/>
              </a:rPr>
              <a:t>   Function</a:t>
            </a:r>
            <a:r>
              <a:rPr lang="en-ID" altLang="en-US" sz="2000">
                <a:sym typeface="+mn-ea"/>
              </a:rPr>
              <a:t> scan_family ( who )</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2.</a:t>
            </a:r>
            <a:r>
              <a:rPr lang="en-ID" altLang="en-US" sz="2000">
                <a:sym typeface="+mn-ea"/>
              </a:rPr>
              <a:t>   begin</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3.</a:t>
            </a:r>
            <a:r>
              <a:rPr lang="en-ID" altLang="en-US" sz="2000">
                <a:sym typeface="+mn-ea"/>
              </a:rPr>
              <a:t> 	</a:t>
            </a:r>
            <a:r>
              <a:rPr lang="en-ID" altLang="en-US" sz="2000">
                <a:solidFill>
                  <a:schemeClr val="accent1"/>
                </a:solidFill>
                <a:sym typeface="+mn-ea"/>
              </a:rPr>
              <a:t>open file</a:t>
            </a:r>
            <a:r>
              <a:rPr lang="en-ID" altLang="en-US" sz="2000">
                <a:sym typeface="+mn-ea"/>
              </a:rPr>
              <a:t> “DataFamily.csv” in </a:t>
            </a:r>
            <a:r>
              <a:rPr lang="en-ID" altLang="en-US" sz="2000">
                <a:solidFill>
                  <a:srgbClr val="C00000"/>
                </a:solidFill>
                <a:sym typeface="+mn-ea"/>
              </a:rPr>
              <a:t>read </a:t>
            </a:r>
            <a:r>
              <a:rPr lang="en-ID" altLang="en-US" sz="2000">
                <a:sym typeface="+mn-ea"/>
              </a:rPr>
              <a:t>mode</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4.</a:t>
            </a:r>
            <a:r>
              <a:rPr lang="en-ID" altLang="en-US" sz="2000">
                <a:sym typeface="+mn-ea"/>
              </a:rPr>
              <a:t> 	</a:t>
            </a:r>
            <a:r>
              <a:rPr lang="en-ID" altLang="en-US" sz="2000">
                <a:solidFill>
                  <a:schemeClr val="accent2"/>
                </a:solidFill>
                <a:sym typeface="+mn-ea"/>
              </a:rPr>
              <a:t>string </a:t>
            </a:r>
            <a:r>
              <a:rPr lang="en-ID" altLang="en-US" sz="2000">
                <a:sym typeface="+mn-ea"/>
              </a:rPr>
              <a:t>line = read per line from “DataFamily.csv</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5. </a:t>
            </a:r>
            <a:r>
              <a:rPr lang="en-ID" altLang="en-US" sz="2000">
                <a:sym typeface="+mn-ea"/>
              </a:rPr>
              <a:t>	for every line parse line into data name, child’s name, sibling’s name, level</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6. </a:t>
            </a:r>
            <a:r>
              <a:rPr lang="en-ID" altLang="en-US" sz="2000">
                <a:sym typeface="+mn-ea"/>
              </a:rPr>
              <a:t>	if ( name same as who ) then </a:t>
            </a:r>
            <a:r>
              <a:rPr lang="en-ID" altLang="en-US" sz="2000">
                <a:solidFill>
                  <a:schemeClr val="accent1"/>
                </a:solidFill>
                <a:sym typeface="+mn-ea"/>
              </a:rPr>
              <a:t>return </a:t>
            </a:r>
            <a:r>
              <a:rPr lang="en-ID" altLang="en-US" sz="2000">
                <a:sym typeface="+mn-ea"/>
              </a:rPr>
              <a:t>level</a:t>
            </a:r>
            <a:endParaRPr lang="en-ID" altLang="en-US" sz="2000">
              <a:solidFill>
                <a:schemeClr val="accent1"/>
              </a:solidFill>
              <a:sym typeface="+mn-ea"/>
            </a:endParaRPr>
          </a:p>
          <a:p>
            <a:pPr marL="0" lvl="0" indent="0" algn="just" fontAlgn="t">
              <a:lnSpc>
                <a:spcPct val="100000"/>
              </a:lnSpc>
              <a:buNone/>
            </a:pPr>
            <a:r>
              <a:rPr lang="en-ID" altLang="en-US" sz="2000">
                <a:solidFill>
                  <a:schemeClr val="bg2">
                    <a:lumMod val="50000"/>
                  </a:schemeClr>
                </a:solidFill>
                <a:sym typeface="+mn-ea"/>
              </a:rPr>
              <a:t>7. </a:t>
            </a:r>
            <a:r>
              <a:rPr lang="en-ID" altLang="en-US" sz="2000">
                <a:solidFill>
                  <a:schemeClr val="accent1"/>
                </a:solidFill>
                <a:sym typeface="+mn-ea"/>
              </a:rPr>
              <a:t>	close file</a:t>
            </a:r>
            <a:r>
              <a:rPr lang="en-ID" altLang="en-US" sz="2000">
                <a:sym typeface="+mn-ea"/>
              </a:rPr>
              <a:t> “DataFamily.csv”</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8. </a:t>
            </a:r>
            <a:r>
              <a:rPr lang="en-ID" altLang="en-US" sz="2000">
                <a:sym typeface="+mn-ea"/>
              </a:rPr>
              <a:t>	</a:t>
            </a:r>
            <a:r>
              <a:rPr lang="en-ID" altLang="en-US" sz="2000">
                <a:solidFill>
                  <a:schemeClr val="accent1"/>
                </a:solidFill>
                <a:sym typeface="+mn-ea"/>
              </a:rPr>
              <a:t>return </a:t>
            </a:r>
            <a:r>
              <a:rPr lang="en-ID" altLang="en-US" sz="2000">
                <a:solidFill>
                  <a:schemeClr val="tx1"/>
                </a:solidFill>
                <a:sym typeface="+mn-ea"/>
              </a:rPr>
              <a:t>-1</a:t>
            </a:r>
            <a:endParaRPr lang="en-ID" altLang="en-US" sz="2000"/>
          </a:p>
          <a:p>
            <a:pPr marL="0" lvl="0" indent="0" algn="just" fontAlgn="t">
              <a:lnSpc>
                <a:spcPct val="100000"/>
              </a:lnSpc>
              <a:buNone/>
            </a:pPr>
            <a:r>
              <a:rPr lang="en-ID" altLang="en-US" sz="2000">
                <a:solidFill>
                  <a:schemeClr val="bg2">
                    <a:lumMod val="50000"/>
                  </a:schemeClr>
                </a:solidFill>
                <a:sym typeface="+mn-ea"/>
              </a:rPr>
              <a:t>9.</a:t>
            </a:r>
            <a:r>
              <a:rPr lang="en-ID" altLang="en-US" sz="2000">
                <a:sym typeface="+mn-ea"/>
              </a:rPr>
              <a:t>  end.</a:t>
            </a:r>
            <a:endParaRPr lang="en-ID" altLang="en-US" sz="2000"/>
          </a:p>
        </p:txBody>
      </p:sp>
      <p:sp>
        <p:nvSpPr>
          <p:cNvPr id="8" name="Title 7"/>
          <p:cNvSpPr/>
          <p:nvPr>
            <p:ph type="title"/>
          </p:nvPr>
        </p:nvSpPr>
        <p:spPr>
          <a:xfrm rot="16200000">
            <a:off x="-2030730" y="2792095"/>
            <a:ext cx="6207760" cy="1357630"/>
          </a:xfrm>
        </p:spPr>
        <p:txBody>
          <a:bodyPr>
            <a:normAutofit fontScale="90000"/>
          </a:bodyPr>
          <a:p>
            <a:r>
              <a:rPr lang="en-ID" altLang="en-US"/>
              <a:t>Algoritma Scanning</a:t>
            </a:r>
            <a:br>
              <a:rPr lang="en-ID" altLang="en-US"/>
            </a:br>
            <a:r>
              <a:rPr lang="en-ID" altLang="en-US"/>
              <a:t>DataFamily</a:t>
            </a:r>
            <a:r>
              <a:rPr lang="en-ID" altLang="en-US"/>
              <a:t>.csv</a:t>
            </a:r>
            <a:endParaRPr lang="en-ID"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6"/>
          <p:cNvSpPr>
            <a:spLocks noGrp="1"/>
          </p:cNvSpPr>
          <p:nvPr/>
        </p:nvSpPr>
        <p:spPr>
          <a:xfrm>
            <a:off x="1751965" y="367030"/>
            <a:ext cx="10440000" cy="6208395"/>
          </a:xfrm>
          <a:prstGeom prst="rect">
            <a:avLst/>
          </a:prstGeom>
          <a:ln>
            <a:solidFill>
              <a:schemeClr val="bg2"/>
            </a:solidFill>
          </a:ln>
        </p:spPr>
        <p:txBody>
          <a:bodyPr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fontAlgn="t">
              <a:lnSpc>
                <a:spcPct val="100000"/>
              </a:lnSpc>
              <a:buNone/>
            </a:pPr>
            <a:r>
              <a:rPr lang="en-ID" altLang="en-US" sz="2000">
                <a:solidFill>
                  <a:schemeClr val="bg2">
                    <a:lumMod val="50000"/>
                  </a:schemeClr>
                </a:solidFill>
                <a:sym typeface="+mn-ea"/>
              </a:rPr>
              <a:t>1.</a:t>
            </a:r>
            <a:r>
              <a:rPr lang="en-ID" altLang="en-US" sz="2000">
                <a:solidFill>
                  <a:schemeClr val="accent5"/>
                </a:solidFill>
                <a:sym typeface="+mn-ea"/>
              </a:rPr>
              <a:t>   Function</a:t>
            </a:r>
            <a:r>
              <a:rPr lang="en-ID" altLang="en-US" sz="2000">
                <a:sym typeface="+mn-ea"/>
              </a:rPr>
              <a:t> scan_people ( who )</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2.</a:t>
            </a:r>
            <a:r>
              <a:rPr lang="en-ID" altLang="en-US" sz="2000">
                <a:sym typeface="+mn-ea"/>
              </a:rPr>
              <a:t>   begin</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3.</a:t>
            </a:r>
            <a:r>
              <a:rPr lang="en-ID" altLang="en-US" sz="2000">
                <a:sym typeface="+mn-ea"/>
              </a:rPr>
              <a:t> 	</a:t>
            </a:r>
            <a:r>
              <a:rPr lang="en-ID" altLang="en-US" sz="2000">
                <a:solidFill>
                  <a:schemeClr val="accent1"/>
                </a:solidFill>
                <a:sym typeface="+mn-ea"/>
              </a:rPr>
              <a:t>open file </a:t>
            </a:r>
            <a:r>
              <a:rPr lang="en-ID" altLang="en-US" sz="2000">
                <a:solidFill>
                  <a:schemeClr val="tx1"/>
                </a:solidFill>
                <a:sym typeface="+mn-ea"/>
              </a:rPr>
              <a:t>“DataPeople.csv”</a:t>
            </a:r>
            <a:endParaRPr lang="en-ID" altLang="en-US" sz="2000">
              <a:solidFill>
                <a:schemeClr val="tx1"/>
              </a:solidFill>
              <a:sym typeface="+mn-ea"/>
            </a:endParaRPr>
          </a:p>
          <a:p>
            <a:pPr marL="0" lvl="0" indent="0" algn="just" fontAlgn="t">
              <a:lnSpc>
                <a:spcPct val="100000"/>
              </a:lnSpc>
              <a:buNone/>
            </a:pPr>
            <a:r>
              <a:rPr lang="en-ID" altLang="en-US" sz="2000">
                <a:solidFill>
                  <a:schemeClr val="bg2">
                    <a:lumMod val="50000"/>
                  </a:schemeClr>
                </a:solidFill>
                <a:sym typeface="+mn-ea"/>
              </a:rPr>
              <a:t>4.</a:t>
            </a:r>
            <a:r>
              <a:rPr lang="en-ID" altLang="en-US" sz="2000">
                <a:sym typeface="+mn-ea"/>
              </a:rPr>
              <a:t> 	looping search who in DataPeople.csv until found or end of file</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5. </a:t>
            </a:r>
            <a:r>
              <a:rPr lang="en-ID" altLang="en-US" sz="2000">
                <a:sym typeface="+mn-ea"/>
              </a:rPr>
              <a:t>	if found then </a:t>
            </a:r>
            <a:r>
              <a:rPr lang="en-ID" altLang="en-US" sz="2000">
                <a:solidFill>
                  <a:schemeClr val="accent1"/>
                </a:solidFill>
                <a:sym typeface="+mn-ea"/>
              </a:rPr>
              <a:t>return </a:t>
            </a:r>
            <a:r>
              <a:rPr lang="en-ID" altLang="en-US" sz="2000">
                <a:solidFill>
                  <a:schemeClr val="tx1"/>
                </a:solidFill>
                <a:sym typeface="+mn-ea"/>
              </a:rPr>
              <a:t>data of who</a:t>
            </a:r>
            <a:endParaRPr lang="en-ID" altLang="en-US" sz="2000">
              <a:solidFill>
                <a:schemeClr val="tx1"/>
              </a:solidFill>
              <a:sym typeface="+mn-ea"/>
            </a:endParaRPr>
          </a:p>
          <a:p>
            <a:pPr marL="0" lvl="0" indent="0" algn="just" fontAlgn="t">
              <a:lnSpc>
                <a:spcPct val="100000"/>
              </a:lnSpc>
              <a:buNone/>
            </a:pPr>
            <a:r>
              <a:rPr lang="en-ID" altLang="en-US" sz="2000">
                <a:solidFill>
                  <a:schemeClr val="bg2">
                    <a:lumMod val="50000"/>
                  </a:schemeClr>
                </a:solidFill>
                <a:sym typeface="+mn-ea"/>
              </a:rPr>
              <a:t>6.</a:t>
            </a:r>
            <a:r>
              <a:rPr lang="en-ID" altLang="en-US" sz="2000">
                <a:solidFill>
                  <a:schemeClr val="tx1"/>
                </a:solidFill>
                <a:sym typeface="+mn-ea"/>
              </a:rPr>
              <a:t> 	else return NULL</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7.  </a:t>
            </a:r>
            <a:r>
              <a:rPr lang="en-ID" altLang="en-US" sz="2000">
                <a:sym typeface="+mn-ea"/>
              </a:rPr>
              <a:t>end.</a:t>
            </a:r>
            <a:endParaRPr lang="en-ID" altLang="en-US" sz="2000"/>
          </a:p>
        </p:txBody>
      </p:sp>
      <p:sp>
        <p:nvSpPr>
          <p:cNvPr id="8" name="Title 7"/>
          <p:cNvSpPr/>
          <p:nvPr>
            <p:ph type="title"/>
          </p:nvPr>
        </p:nvSpPr>
        <p:spPr>
          <a:xfrm rot="16200000">
            <a:off x="-2030730" y="2792095"/>
            <a:ext cx="6207760" cy="1357630"/>
          </a:xfrm>
        </p:spPr>
        <p:txBody>
          <a:bodyPr>
            <a:normAutofit fontScale="90000"/>
          </a:bodyPr>
          <a:p>
            <a:r>
              <a:rPr lang="en-ID" altLang="en-US"/>
              <a:t>Algoritma Scanning</a:t>
            </a:r>
            <a:br>
              <a:rPr lang="en-ID" altLang="en-US"/>
            </a:br>
            <a:r>
              <a:rPr lang="en-ID" altLang="en-US"/>
              <a:t>LinkedList People</a:t>
            </a:r>
            <a:endParaRPr lang="en-ID"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0-12-25 061017"/>
          <p:cNvPicPr>
            <a:picLocks noChangeAspect="1"/>
          </p:cNvPicPr>
          <p:nvPr>
            <p:ph idx="1"/>
          </p:nvPr>
        </p:nvPicPr>
        <p:blipFill>
          <a:blip r:embed="rId1"/>
          <a:stretch>
            <a:fillRect/>
          </a:stretch>
        </p:blipFill>
        <p:spPr>
          <a:xfrm>
            <a:off x="208915" y="215265"/>
            <a:ext cx="3066415" cy="3147060"/>
          </a:xfrm>
          <a:prstGeom prst="rect">
            <a:avLst/>
          </a:prstGeom>
        </p:spPr>
      </p:pic>
      <p:pic>
        <p:nvPicPr>
          <p:cNvPr id="5" name="Picture 4" descr="Screenshot 2020-12-25 061101"/>
          <p:cNvPicPr>
            <a:picLocks noChangeAspect="1"/>
          </p:cNvPicPr>
          <p:nvPr/>
        </p:nvPicPr>
        <p:blipFill>
          <a:blip r:embed="rId2"/>
          <a:stretch>
            <a:fillRect/>
          </a:stretch>
        </p:blipFill>
        <p:spPr>
          <a:xfrm>
            <a:off x="193040" y="3509010"/>
            <a:ext cx="3082290" cy="3130550"/>
          </a:xfrm>
          <a:prstGeom prst="rect">
            <a:avLst/>
          </a:prstGeom>
        </p:spPr>
      </p:pic>
      <p:pic>
        <p:nvPicPr>
          <p:cNvPr id="6" name="Picture 5" descr="Screenshot 2020-12-25 061156"/>
          <p:cNvPicPr>
            <a:picLocks noChangeAspect="1"/>
          </p:cNvPicPr>
          <p:nvPr/>
        </p:nvPicPr>
        <p:blipFill>
          <a:blip r:embed="rId3"/>
          <a:stretch>
            <a:fillRect/>
          </a:stretch>
        </p:blipFill>
        <p:spPr>
          <a:xfrm>
            <a:off x="3429635" y="882650"/>
            <a:ext cx="8531860" cy="5093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2020-12-25 150848"/>
          <p:cNvPicPr>
            <a:picLocks noChangeAspect="1"/>
          </p:cNvPicPr>
          <p:nvPr/>
        </p:nvPicPr>
        <p:blipFill>
          <a:blip r:embed="rId1"/>
          <a:stretch>
            <a:fillRect/>
          </a:stretch>
        </p:blipFill>
        <p:spPr>
          <a:xfrm>
            <a:off x="191135" y="137795"/>
            <a:ext cx="5145405" cy="3082290"/>
          </a:xfrm>
          <a:prstGeom prst="rect">
            <a:avLst/>
          </a:prstGeom>
        </p:spPr>
      </p:pic>
      <p:pic>
        <p:nvPicPr>
          <p:cNvPr id="8" name="Picture 7" descr="Screenshot 2020-12-25 151019"/>
          <p:cNvPicPr>
            <a:picLocks noChangeAspect="1"/>
          </p:cNvPicPr>
          <p:nvPr/>
        </p:nvPicPr>
        <p:blipFill>
          <a:blip r:embed="rId2"/>
          <a:stretch>
            <a:fillRect/>
          </a:stretch>
        </p:blipFill>
        <p:spPr>
          <a:xfrm>
            <a:off x="106680" y="3547110"/>
            <a:ext cx="5229860" cy="3130550"/>
          </a:xfrm>
          <a:prstGeom prst="rect">
            <a:avLst/>
          </a:prstGeom>
        </p:spPr>
      </p:pic>
      <p:pic>
        <p:nvPicPr>
          <p:cNvPr id="9" name="Picture 8" descr="Screenshot 2020-12-25 151106"/>
          <p:cNvPicPr>
            <a:picLocks noChangeAspect="1"/>
          </p:cNvPicPr>
          <p:nvPr/>
        </p:nvPicPr>
        <p:blipFill>
          <a:blip r:embed="rId3"/>
          <a:stretch>
            <a:fillRect/>
          </a:stretch>
        </p:blipFill>
        <p:spPr>
          <a:xfrm>
            <a:off x="6800850" y="127635"/>
            <a:ext cx="5145405" cy="3092450"/>
          </a:xfrm>
          <a:prstGeom prst="rect">
            <a:avLst/>
          </a:prstGeom>
        </p:spPr>
      </p:pic>
      <p:pic>
        <p:nvPicPr>
          <p:cNvPr id="10" name="Picture 9" descr="Screenshot 2020-12-25 151316"/>
          <p:cNvPicPr>
            <a:picLocks noChangeAspect="1"/>
          </p:cNvPicPr>
          <p:nvPr/>
        </p:nvPicPr>
        <p:blipFill>
          <a:blip r:embed="rId4"/>
          <a:stretch>
            <a:fillRect/>
          </a:stretch>
        </p:blipFill>
        <p:spPr>
          <a:xfrm>
            <a:off x="6716395" y="3552190"/>
            <a:ext cx="5229860" cy="31254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0-12-25 151359"/>
          <p:cNvPicPr>
            <a:picLocks noChangeAspect="1"/>
          </p:cNvPicPr>
          <p:nvPr/>
        </p:nvPicPr>
        <p:blipFill>
          <a:blip r:embed="rId1"/>
          <a:stretch>
            <a:fillRect/>
          </a:stretch>
        </p:blipFill>
        <p:spPr>
          <a:xfrm>
            <a:off x="465455" y="502920"/>
            <a:ext cx="6223000" cy="3731260"/>
          </a:xfrm>
          <a:prstGeom prst="rect">
            <a:avLst/>
          </a:prstGeom>
        </p:spPr>
      </p:pic>
      <p:pic>
        <p:nvPicPr>
          <p:cNvPr id="4" name="Picture 3" descr="Screenshot 2020-12-25 151443"/>
          <p:cNvPicPr>
            <a:picLocks noChangeAspect="1"/>
          </p:cNvPicPr>
          <p:nvPr/>
        </p:nvPicPr>
        <p:blipFill>
          <a:blip r:embed="rId2"/>
          <a:stretch>
            <a:fillRect/>
          </a:stretch>
        </p:blipFill>
        <p:spPr>
          <a:xfrm>
            <a:off x="441325" y="2590800"/>
            <a:ext cx="6270625" cy="3757295"/>
          </a:xfrm>
          <a:prstGeom prst="rect">
            <a:avLst/>
          </a:prstGeom>
        </p:spPr>
      </p:pic>
      <p:pic>
        <p:nvPicPr>
          <p:cNvPr id="5" name="Picture 4" descr="Screenshot 2020-12-25 155850"/>
          <p:cNvPicPr>
            <a:picLocks noChangeAspect="1"/>
          </p:cNvPicPr>
          <p:nvPr/>
        </p:nvPicPr>
        <p:blipFill>
          <a:blip r:embed="rId3"/>
          <a:stretch>
            <a:fillRect/>
          </a:stretch>
        </p:blipFill>
        <p:spPr>
          <a:xfrm>
            <a:off x="7599045" y="1571625"/>
            <a:ext cx="3667125" cy="3714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D" altLang="en-US"/>
              <a:t>Latar Belakang</a:t>
            </a:r>
            <a:endParaRPr lang="en-ID" altLang="en-US"/>
          </a:p>
        </p:txBody>
      </p:sp>
      <p:sp>
        <p:nvSpPr>
          <p:cNvPr id="7" name="Content Placeholder 6"/>
          <p:cNvSpPr>
            <a:spLocks noGrp="1"/>
          </p:cNvSpPr>
          <p:nvPr>
            <p:ph idx="1"/>
          </p:nvPr>
        </p:nvSpPr>
        <p:spPr/>
        <p:txBody>
          <a:bodyPr/>
          <a:p>
            <a:pPr marL="0" indent="0" algn="just">
              <a:buNone/>
            </a:pPr>
            <a:r>
              <a:rPr lang="en-ID" altLang="en-US"/>
              <a:t>	</a:t>
            </a:r>
            <a:r>
              <a:rPr lang="en-US"/>
              <a:t>Di masyarakat, ada keluarga yang mencatat garis keturunannya dan ada juga yang tidak. Pencatatan garis keturunan pada umumnya dilakukan secara manual di media buku. Hal ini dikarenakan pencatatan digital membutuhkan kemampuan penggunaan komputer yang jarang di</a:t>
            </a:r>
            <a:r>
              <a:rPr lang="en-ID" altLang="en-US"/>
              <a:t>kuasai</a:t>
            </a:r>
            <a:r>
              <a:rPr lang="en-US"/>
              <a:t> orang tua kebanyakan. Akibatnya, ketika generasi muda menanyakan relasi dengan kerabat tak sedikit orang tua yang kebingungan menjelaskan silsilah keluarganya. Oleh karena itu, kami berencana membuat suatu inovasi berupa database silsilah keluarga untuk memudahkan pencatatan data keluarga dan penelusuran relasi antar dua anggota keluarga.</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838200" y="365125"/>
            <a:ext cx="5467350" cy="1325880"/>
          </a:xfrm>
        </p:spPr>
        <p:txBody>
          <a:bodyPr/>
          <a:p>
            <a:r>
              <a:rPr lang="en-ID" altLang="en-US"/>
              <a:t>Binary Tree Design</a:t>
            </a:r>
            <a:endParaRPr lang="en-ID" altLang="en-US"/>
          </a:p>
        </p:txBody>
      </p:sp>
      <p:sp>
        <p:nvSpPr>
          <p:cNvPr id="2" name="Content Placeholder 6"/>
          <p:cNvSpPr>
            <a:spLocks noGrp="1"/>
          </p:cNvSpPr>
          <p:nvPr/>
        </p:nvSpPr>
        <p:spPr>
          <a:xfrm>
            <a:off x="6304915" y="367030"/>
            <a:ext cx="5887085" cy="6208395"/>
          </a:xfrm>
          <a:prstGeom prst="rect">
            <a:avLst/>
          </a:prstGeom>
          <a:ln>
            <a:solidFill>
              <a:schemeClr val="bg2"/>
            </a:solidFill>
          </a:ln>
        </p:spPr>
        <p:txBody>
          <a:bodyPr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fontAlgn="t">
              <a:lnSpc>
                <a:spcPct val="100000"/>
              </a:lnSpc>
              <a:buNone/>
            </a:pPr>
            <a:r>
              <a:rPr lang="en-ID" altLang="en-US" sz="2000">
                <a:solidFill>
                  <a:schemeClr val="accent2"/>
                </a:solidFill>
                <a:sym typeface="+mn-ea"/>
              </a:rPr>
              <a:t>struct BinaryNode</a:t>
            </a:r>
            <a:r>
              <a:rPr lang="en-ID" altLang="en-US" sz="2000">
                <a:solidFill>
                  <a:schemeClr val="accent5"/>
                </a:solidFill>
                <a:sym typeface="+mn-ea"/>
              </a:rPr>
              <a:t> </a:t>
            </a:r>
            <a:r>
              <a:rPr lang="en-ID" altLang="en-US" sz="2000">
                <a:solidFill>
                  <a:schemeClr val="tx1"/>
                </a:solidFill>
                <a:sym typeface="+mn-ea"/>
              </a:rPr>
              <a:t>{</a:t>
            </a:r>
            <a:endParaRPr lang="en-ID" altLang="en-US" sz="2000">
              <a:solidFill>
                <a:schemeClr val="tx1"/>
              </a:solidFill>
              <a:sym typeface="+mn-ea"/>
            </a:endParaRPr>
          </a:p>
          <a:p>
            <a:pPr marL="0" lvl="0" indent="0" algn="just" fontAlgn="t">
              <a:lnSpc>
                <a:spcPct val="100000"/>
              </a:lnSpc>
              <a:buNone/>
            </a:pPr>
            <a:r>
              <a:rPr lang="en-ID" altLang="en-US" sz="2000"/>
              <a:t>	char *name;</a:t>
            </a:r>
            <a:endParaRPr lang="en-ID" altLang="en-US" sz="2000"/>
          </a:p>
          <a:p>
            <a:pPr marL="0" lvl="0" indent="0" algn="just" fontAlgn="t">
              <a:lnSpc>
                <a:spcPct val="100000"/>
              </a:lnSpc>
              <a:buNone/>
            </a:pPr>
            <a:r>
              <a:rPr lang="en-ID" altLang="en-US" sz="2000"/>
              <a:t>	int level;</a:t>
            </a:r>
            <a:endParaRPr lang="en-ID" altLang="en-US" sz="2000"/>
          </a:p>
          <a:p>
            <a:pPr marL="0" lvl="0" indent="0" algn="just" fontAlgn="t">
              <a:lnSpc>
                <a:spcPct val="100000"/>
              </a:lnSpc>
              <a:buNone/>
            </a:pPr>
            <a:r>
              <a:rPr lang="en-ID" altLang="en-US" sz="2000"/>
              <a:t>	</a:t>
            </a:r>
            <a:r>
              <a:rPr lang="en-ID" altLang="en-US" sz="2000">
                <a:solidFill>
                  <a:schemeClr val="accent2"/>
                </a:solidFill>
              </a:rPr>
              <a:t>struct BinaryNode</a:t>
            </a:r>
            <a:r>
              <a:rPr lang="en-ID" altLang="en-US" sz="2000"/>
              <a:t>* child;</a:t>
            </a:r>
            <a:endParaRPr lang="en-ID" altLang="en-US" sz="2000"/>
          </a:p>
          <a:p>
            <a:pPr marL="0" lvl="0" indent="0" algn="just" fontAlgn="t">
              <a:lnSpc>
                <a:spcPct val="100000"/>
              </a:lnSpc>
              <a:buNone/>
            </a:pPr>
            <a:r>
              <a:rPr lang="en-ID" altLang="en-US" sz="2000"/>
              <a:t>	</a:t>
            </a:r>
            <a:r>
              <a:rPr lang="en-ID" altLang="en-US" sz="2000">
                <a:solidFill>
                  <a:schemeClr val="accent2"/>
                </a:solidFill>
              </a:rPr>
              <a:t>struct BinaryNode</a:t>
            </a:r>
            <a:r>
              <a:rPr lang="en-ID" altLang="en-US" sz="2000"/>
              <a:t> *sibling;</a:t>
            </a:r>
            <a:endParaRPr lang="en-ID" altLang="en-US" sz="2000"/>
          </a:p>
          <a:p>
            <a:pPr marL="0" lvl="0" indent="0" algn="just" fontAlgn="t">
              <a:lnSpc>
                <a:spcPct val="100000"/>
              </a:lnSpc>
              <a:buNone/>
            </a:pPr>
            <a:r>
              <a:rPr lang="en-ID" altLang="en-US" sz="2000"/>
              <a:t>}</a:t>
            </a:r>
            <a:endParaRPr lang="en-ID" altLang="en-US" sz="2000"/>
          </a:p>
          <a:p>
            <a:pPr marL="0" lvl="0" indent="0" algn="just" fontAlgn="t">
              <a:lnSpc>
                <a:spcPct val="100000"/>
              </a:lnSpc>
              <a:buNone/>
            </a:pPr>
            <a:endParaRPr lang="en-ID" altLang="en-US" sz="2000"/>
          </a:p>
          <a:p>
            <a:pPr marL="0" lvl="0" indent="0" algn="just" fontAlgn="t">
              <a:lnSpc>
                <a:spcPct val="100000"/>
              </a:lnSpc>
              <a:buNone/>
            </a:pPr>
            <a:r>
              <a:rPr lang="en-ID" altLang="en-US" sz="2000"/>
              <a:t>typedef	</a:t>
            </a:r>
            <a:r>
              <a:rPr lang="en-ID" altLang="en-US" sz="2000">
                <a:solidFill>
                  <a:schemeClr val="accent2"/>
                </a:solidFill>
              </a:rPr>
              <a:t>struct BinaryNode</a:t>
            </a:r>
            <a:r>
              <a:rPr lang="en-ID" altLang="en-US" sz="2000"/>
              <a:t> BinaryTree;</a:t>
            </a:r>
            <a:endParaRPr lang="en-ID" altLang="en-US" sz="2000"/>
          </a:p>
          <a:p>
            <a:pPr marL="0" lvl="0" indent="0" algn="just" fontAlgn="t">
              <a:lnSpc>
                <a:spcPct val="100000"/>
              </a:lnSpc>
              <a:buNone/>
            </a:pPr>
            <a:r>
              <a:rPr lang="en-ID" altLang="en-US" sz="2000"/>
              <a:t>typedef  </a:t>
            </a:r>
            <a:r>
              <a:rPr lang="en-ID" altLang="en-US" sz="2000">
                <a:solidFill>
                  <a:schemeClr val="accent2"/>
                </a:solidFill>
              </a:rPr>
              <a:t>BinaryTree</a:t>
            </a:r>
            <a:r>
              <a:rPr lang="en-ID" altLang="en-US" sz="2000"/>
              <a:t>* BinaryTreePtr;</a:t>
            </a:r>
            <a:endParaRPr lang="en-ID" altLang="en-US" sz="2000"/>
          </a:p>
        </p:txBody>
      </p:sp>
      <p:grpSp>
        <p:nvGrpSpPr>
          <p:cNvPr id="25" name="Group 24"/>
          <p:cNvGrpSpPr/>
          <p:nvPr/>
        </p:nvGrpSpPr>
        <p:grpSpPr>
          <a:xfrm>
            <a:off x="370205" y="1909445"/>
            <a:ext cx="5556250" cy="3038475"/>
            <a:chOff x="-589" y="3391"/>
            <a:chExt cx="10193" cy="5575"/>
          </a:xfrm>
        </p:grpSpPr>
        <p:sp>
          <p:nvSpPr>
            <p:cNvPr id="5" name="Rectangles 4"/>
            <p:cNvSpPr/>
            <p:nvPr/>
          </p:nvSpPr>
          <p:spPr>
            <a:xfrm>
              <a:off x="2185" y="3391"/>
              <a:ext cx="1376" cy="13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ID" altLang="en-US" sz="1200"/>
                <a:t>FIRST</a:t>
              </a:r>
              <a:endParaRPr lang="en-ID" altLang="en-US" sz="1200"/>
            </a:p>
            <a:p>
              <a:pPr algn="ctr"/>
              <a:r>
                <a:rPr lang="en-ID" altLang="en-US" sz="1200"/>
                <a:t>CHILD</a:t>
              </a:r>
              <a:endParaRPr lang="en-ID" altLang="en-US" sz="1200"/>
            </a:p>
          </p:txBody>
        </p:sp>
        <p:sp>
          <p:nvSpPr>
            <p:cNvPr id="8" name="Rectangles 7"/>
            <p:cNvSpPr/>
            <p:nvPr/>
          </p:nvSpPr>
          <p:spPr>
            <a:xfrm>
              <a:off x="3561" y="3391"/>
              <a:ext cx="1376" cy="13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D" altLang="en-US" sz="1200"/>
                <a:t>ROOT</a:t>
              </a:r>
              <a:endParaRPr lang="en-ID" altLang="en-US" sz="1200"/>
            </a:p>
          </p:txBody>
        </p:sp>
        <p:sp>
          <p:nvSpPr>
            <p:cNvPr id="9" name="Rectangles 8"/>
            <p:cNvSpPr/>
            <p:nvPr/>
          </p:nvSpPr>
          <p:spPr>
            <a:xfrm>
              <a:off x="4937" y="3391"/>
              <a:ext cx="1376" cy="1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D" altLang="en-US" sz="1200"/>
                <a:t>NULL</a:t>
              </a:r>
              <a:endParaRPr lang="en-ID" altLang="en-US" sz="1200"/>
            </a:p>
          </p:txBody>
        </p:sp>
        <p:sp>
          <p:nvSpPr>
            <p:cNvPr id="10" name="Rectangles 9"/>
            <p:cNvSpPr/>
            <p:nvPr/>
          </p:nvSpPr>
          <p:spPr>
            <a:xfrm>
              <a:off x="787" y="5497"/>
              <a:ext cx="1376" cy="13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ID" altLang="en-US" sz="1200"/>
                <a:t>FIRST</a:t>
              </a:r>
              <a:endParaRPr lang="en-ID" altLang="en-US" sz="1200"/>
            </a:p>
            <a:p>
              <a:pPr algn="ctr"/>
              <a:r>
                <a:rPr lang="en-ID" altLang="en-US" sz="1200"/>
                <a:t>CHILD</a:t>
              </a:r>
              <a:endParaRPr lang="en-ID" altLang="en-US" sz="1200"/>
            </a:p>
          </p:txBody>
        </p:sp>
        <p:sp>
          <p:nvSpPr>
            <p:cNvPr id="11" name="Rectangles 10"/>
            <p:cNvSpPr/>
            <p:nvPr/>
          </p:nvSpPr>
          <p:spPr>
            <a:xfrm>
              <a:off x="2163" y="5497"/>
              <a:ext cx="1376" cy="13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D" altLang="en-US" sz="1200"/>
                <a:t>DATA</a:t>
              </a:r>
              <a:endParaRPr lang="en-ID" altLang="en-US" sz="1200"/>
            </a:p>
          </p:txBody>
        </p:sp>
        <p:sp>
          <p:nvSpPr>
            <p:cNvPr id="12" name="Rectangles 11"/>
            <p:cNvSpPr/>
            <p:nvPr/>
          </p:nvSpPr>
          <p:spPr>
            <a:xfrm>
              <a:off x="3539" y="5497"/>
              <a:ext cx="1376" cy="13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ID" altLang="en-US" sz="1200"/>
                <a:t>NEXT SIBLING</a:t>
              </a:r>
              <a:endParaRPr lang="en-ID" altLang="en-US" sz="1200"/>
            </a:p>
          </p:txBody>
        </p:sp>
        <p:sp>
          <p:nvSpPr>
            <p:cNvPr id="14" name="Rectangles 13"/>
            <p:cNvSpPr/>
            <p:nvPr/>
          </p:nvSpPr>
          <p:spPr>
            <a:xfrm>
              <a:off x="5476" y="5497"/>
              <a:ext cx="1376" cy="1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D" altLang="en-US" sz="1200"/>
                <a:t>NULL</a:t>
              </a:r>
              <a:endParaRPr lang="en-ID" altLang="en-US" sz="1200"/>
            </a:p>
          </p:txBody>
        </p:sp>
        <p:sp>
          <p:nvSpPr>
            <p:cNvPr id="15" name="Rectangles 14"/>
            <p:cNvSpPr/>
            <p:nvPr/>
          </p:nvSpPr>
          <p:spPr>
            <a:xfrm>
              <a:off x="6852" y="5497"/>
              <a:ext cx="1376" cy="13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D" altLang="en-US" sz="1200"/>
                <a:t>DATA</a:t>
              </a:r>
              <a:endParaRPr lang="en-ID" altLang="en-US" sz="1200"/>
            </a:p>
          </p:txBody>
        </p:sp>
        <p:sp>
          <p:nvSpPr>
            <p:cNvPr id="16" name="Rectangles 15"/>
            <p:cNvSpPr/>
            <p:nvPr/>
          </p:nvSpPr>
          <p:spPr>
            <a:xfrm>
              <a:off x="8228" y="5497"/>
              <a:ext cx="1376" cy="1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D" altLang="en-US" sz="1200"/>
                <a:t>NULL</a:t>
              </a:r>
              <a:endParaRPr lang="en-ID" altLang="en-US" sz="1200"/>
            </a:p>
          </p:txBody>
        </p:sp>
        <p:cxnSp>
          <p:nvCxnSpPr>
            <p:cNvPr id="18" name="Elbow Connector 17"/>
            <p:cNvCxnSpPr>
              <a:stCxn id="12" idx="0"/>
              <a:endCxn id="15" idx="0"/>
            </p:cNvCxnSpPr>
            <p:nvPr/>
          </p:nvCxnSpPr>
          <p:spPr>
            <a:xfrm rot="16200000">
              <a:off x="5883" y="3841"/>
              <a:ext cx="5" cy="3313"/>
            </a:xfrm>
            <a:prstGeom prst="bentConnector3">
              <a:avLst>
                <a:gd name="adj1" fmla="val 756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s 18"/>
            <p:cNvSpPr/>
            <p:nvPr/>
          </p:nvSpPr>
          <p:spPr>
            <a:xfrm>
              <a:off x="-589" y="7590"/>
              <a:ext cx="1376" cy="1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D" altLang="en-US" sz="1200"/>
                <a:t>NULL</a:t>
              </a:r>
              <a:endParaRPr lang="en-ID" altLang="en-US" sz="1200"/>
            </a:p>
          </p:txBody>
        </p:sp>
        <p:sp>
          <p:nvSpPr>
            <p:cNvPr id="20" name="Rectangles 19"/>
            <p:cNvSpPr/>
            <p:nvPr/>
          </p:nvSpPr>
          <p:spPr>
            <a:xfrm>
              <a:off x="787" y="7590"/>
              <a:ext cx="1376" cy="13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D" altLang="en-US" sz="1200"/>
                <a:t>DATA</a:t>
              </a:r>
              <a:endParaRPr lang="en-ID" altLang="en-US" sz="1200"/>
            </a:p>
          </p:txBody>
        </p:sp>
        <p:sp>
          <p:nvSpPr>
            <p:cNvPr id="21" name="Rectangles 20"/>
            <p:cNvSpPr/>
            <p:nvPr/>
          </p:nvSpPr>
          <p:spPr>
            <a:xfrm>
              <a:off x="2163" y="7590"/>
              <a:ext cx="1376" cy="1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D" altLang="en-US" sz="1200"/>
                <a:t>NULL</a:t>
              </a:r>
              <a:endParaRPr lang="en-ID" altLang="en-US" sz="1200"/>
            </a:p>
          </p:txBody>
        </p:sp>
        <p:cxnSp>
          <p:nvCxnSpPr>
            <p:cNvPr id="23" name="Straight Arrow Connector 22"/>
            <p:cNvCxnSpPr>
              <a:stCxn id="5" idx="2"/>
              <a:endCxn id="11" idx="0"/>
            </p:cNvCxnSpPr>
            <p:nvPr/>
          </p:nvCxnSpPr>
          <p:spPr>
            <a:xfrm flipH="1">
              <a:off x="2851" y="4767"/>
              <a:ext cx="22" cy="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20" idx="0"/>
            </p:cNvCxnSpPr>
            <p:nvPr/>
          </p:nvCxnSpPr>
          <p:spPr>
            <a:xfrm>
              <a:off x="1475" y="6873"/>
              <a:ext cx="0" cy="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838200" y="365125"/>
            <a:ext cx="5467350" cy="1325880"/>
          </a:xfrm>
        </p:spPr>
        <p:txBody>
          <a:bodyPr/>
          <a:p>
            <a:r>
              <a:rPr lang="en-ID" altLang="en-US"/>
              <a:t>Linked List Design</a:t>
            </a:r>
            <a:endParaRPr lang="en-ID" altLang="en-US"/>
          </a:p>
        </p:txBody>
      </p:sp>
      <p:sp>
        <p:nvSpPr>
          <p:cNvPr id="2" name="Content Placeholder 6"/>
          <p:cNvSpPr>
            <a:spLocks noGrp="1"/>
          </p:cNvSpPr>
          <p:nvPr/>
        </p:nvSpPr>
        <p:spPr>
          <a:xfrm>
            <a:off x="6304915" y="367030"/>
            <a:ext cx="5887085" cy="6208395"/>
          </a:xfrm>
          <a:prstGeom prst="rect">
            <a:avLst/>
          </a:prstGeom>
          <a:ln>
            <a:solidFill>
              <a:schemeClr val="bg2"/>
            </a:solidFill>
          </a:ln>
        </p:spPr>
        <p:txBody>
          <a:bodyPr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fontAlgn="t">
              <a:lnSpc>
                <a:spcPct val="100000"/>
              </a:lnSpc>
              <a:buNone/>
            </a:pPr>
            <a:r>
              <a:rPr lang="en-ID" altLang="en-US" sz="2000">
                <a:solidFill>
                  <a:schemeClr val="accent2"/>
                </a:solidFill>
                <a:sym typeface="+mn-ea"/>
              </a:rPr>
              <a:t>struct ListNode</a:t>
            </a:r>
            <a:r>
              <a:rPr lang="en-ID" altLang="en-US" sz="2000">
                <a:solidFill>
                  <a:schemeClr val="accent5"/>
                </a:solidFill>
                <a:sym typeface="+mn-ea"/>
              </a:rPr>
              <a:t> </a:t>
            </a:r>
            <a:r>
              <a:rPr lang="en-ID" altLang="en-US" sz="2000">
                <a:solidFill>
                  <a:schemeClr val="tx1"/>
                </a:solidFill>
                <a:sym typeface="+mn-ea"/>
              </a:rPr>
              <a:t>{</a:t>
            </a:r>
            <a:endParaRPr lang="en-ID" altLang="en-US" sz="2000">
              <a:solidFill>
                <a:schemeClr val="tx1"/>
              </a:solidFill>
              <a:sym typeface="+mn-ea"/>
            </a:endParaRPr>
          </a:p>
          <a:p>
            <a:pPr marL="0" lvl="0" indent="0" algn="just" fontAlgn="t">
              <a:lnSpc>
                <a:spcPct val="100000"/>
              </a:lnSpc>
              <a:buNone/>
            </a:pPr>
            <a:r>
              <a:rPr lang="en-ID" altLang="en-US" sz="2000"/>
              <a:t>	char *name;</a:t>
            </a:r>
            <a:endParaRPr lang="en-ID" altLang="en-US" sz="2000"/>
          </a:p>
          <a:p>
            <a:pPr marL="0" lvl="0" indent="0" algn="just" fontAlgn="t">
              <a:lnSpc>
                <a:spcPct val="100000"/>
              </a:lnSpc>
              <a:buNone/>
            </a:pPr>
            <a:r>
              <a:rPr lang="en-ID" altLang="en-US" sz="2000"/>
              <a:t>	char *parent;</a:t>
            </a:r>
            <a:endParaRPr lang="en-ID" altLang="en-US" sz="2000"/>
          </a:p>
          <a:p>
            <a:pPr marL="0" lvl="0" indent="0" algn="just" fontAlgn="t">
              <a:lnSpc>
                <a:spcPct val="100000"/>
              </a:lnSpc>
              <a:buNone/>
            </a:pPr>
            <a:r>
              <a:rPr lang="en-ID" altLang="en-US" sz="2000"/>
              <a:t>	int age;</a:t>
            </a:r>
            <a:endParaRPr lang="en-ID" altLang="en-US" sz="2000"/>
          </a:p>
          <a:p>
            <a:pPr marL="0" lvl="0" indent="0" algn="just" fontAlgn="t">
              <a:lnSpc>
                <a:spcPct val="100000"/>
              </a:lnSpc>
              <a:buNone/>
            </a:pPr>
            <a:r>
              <a:rPr lang="en-ID" altLang="en-US" sz="2000"/>
              <a:t>	int gender;</a:t>
            </a:r>
            <a:endParaRPr lang="en-ID" altLang="en-US" sz="2000"/>
          </a:p>
          <a:p>
            <a:pPr marL="0" lvl="0" indent="0" algn="just" fontAlgn="t">
              <a:lnSpc>
                <a:spcPct val="100000"/>
              </a:lnSpc>
              <a:buNone/>
            </a:pPr>
            <a:r>
              <a:rPr lang="en-ID" altLang="en-US" sz="2000"/>
              <a:t>	</a:t>
            </a:r>
            <a:r>
              <a:rPr lang="en-ID" altLang="en-US" sz="2000">
                <a:solidFill>
                  <a:schemeClr val="accent2"/>
                </a:solidFill>
              </a:rPr>
              <a:t>struct ListNode</a:t>
            </a:r>
            <a:r>
              <a:rPr lang="en-ID" altLang="en-US" sz="2000"/>
              <a:t>* next;</a:t>
            </a:r>
            <a:endParaRPr lang="en-ID" altLang="en-US" sz="2000"/>
          </a:p>
          <a:p>
            <a:pPr marL="0" lvl="0" indent="0" algn="just" fontAlgn="t">
              <a:lnSpc>
                <a:spcPct val="100000"/>
              </a:lnSpc>
              <a:buNone/>
            </a:pPr>
            <a:r>
              <a:rPr lang="en-ID" altLang="en-US" sz="2000"/>
              <a:t>}</a:t>
            </a:r>
            <a:endParaRPr lang="en-ID" altLang="en-US" sz="2000"/>
          </a:p>
          <a:p>
            <a:pPr marL="0" lvl="0" indent="0" algn="just" fontAlgn="t">
              <a:lnSpc>
                <a:spcPct val="100000"/>
              </a:lnSpc>
              <a:buNone/>
            </a:pPr>
            <a:endParaRPr lang="en-ID" altLang="en-US" sz="2000"/>
          </a:p>
          <a:p>
            <a:pPr marL="0" lvl="0" indent="0" algn="just" fontAlgn="t">
              <a:lnSpc>
                <a:spcPct val="100000"/>
              </a:lnSpc>
              <a:buNone/>
            </a:pPr>
            <a:r>
              <a:rPr lang="en-ID" altLang="en-US" sz="2000"/>
              <a:t>typedef	</a:t>
            </a:r>
            <a:r>
              <a:rPr lang="en-ID" altLang="en-US" sz="2000">
                <a:solidFill>
                  <a:schemeClr val="accent2"/>
                </a:solidFill>
              </a:rPr>
              <a:t>struct ListNode </a:t>
            </a:r>
            <a:r>
              <a:rPr lang="en-ID" altLang="en-US" sz="2000"/>
              <a:t>LinkedList</a:t>
            </a:r>
            <a:r>
              <a:rPr lang="en-ID" altLang="en-US" sz="2000"/>
              <a:t>;</a:t>
            </a:r>
            <a:endParaRPr lang="en-ID" altLang="en-US" sz="2000"/>
          </a:p>
          <a:p>
            <a:pPr marL="0" lvl="0" indent="0" algn="just" fontAlgn="t">
              <a:lnSpc>
                <a:spcPct val="100000"/>
              </a:lnSpc>
              <a:buNone/>
            </a:pPr>
            <a:r>
              <a:rPr lang="en-ID" altLang="en-US" sz="2000"/>
              <a:t>typedef  </a:t>
            </a:r>
            <a:r>
              <a:rPr lang="en-ID" altLang="en-US" sz="2000">
                <a:solidFill>
                  <a:schemeClr val="accent2"/>
                </a:solidFill>
              </a:rPr>
              <a:t>LinkedList</a:t>
            </a:r>
            <a:r>
              <a:rPr lang="en-ID" altLang="en-US" sz="2000"/>
              <a:t>* LinkedListPtr;</a:t>
            </a:r>
            <a:endParaRPr lang="en-ID" altLang="en-US" sz="2000"/>
          </a:p>
        </p:txBody>
      </p:sp>
      <p:grpSp>
        <p:nvGrpSpPr>
          <p:cNvPr id="25" name="Group 24"/>
          <p:cNvGrpSpPr/>
          <p:nvPr/>
        </p:nvGrpSpPr>
        <p:grpSpPr>
          <a:xfrm>
            <a:off x="574796" y="3096438"/>
            <a:ext cx="5088005" cy="752670"/>
            <a:chOff x="-1106" y="5492"/>
            <a:chExt cx="9334" cy="1381"/>
          </a:xfrm>
        </p:grpSpPr>
        <p:sp>
          <p:nvSpPr>
            <p:cNvPr id="5" name="Rectangles 4"/>
            <p:cNvSpPr/>
            <p:nvPr/>
          </p:nvSpPr>
          <p:spPr>
            <a:xfrm>
              <a:off x="-1106" y="5492"/>
              <a:ext cx="1376" cy="13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D" altLang="en-US" sz="1200"/>
                <a:t>DATA</a:t>
              </a:r>
              <a:endParaRPr lang="en-ID" altLang="en-US" sz="1200"/>
            </a:p>
          </p:txBody>
        </p:sp>
        <p:sp>
          <p:nvSpPr>
            <p:cNvPr id="8" name="Rectangles 7"/>
            <p:cNvSpPr/>
            <p:nvPr/>
          </p:nvSpPr>
          <p:spPr>
            <a:xfrm>
              <a:off x="270" y="5492"/>
              <a:ext cx="1376" cy="13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ID" altLang="en-US" sz="1200"/>
                <a:t>NEXT</a:t>
              </a:r>
              <a:endParaRPr lang="en-ID" altLang="en-US" sz="1200"/>
            </a:p>
          </p:txBody>
        </p:sp>
        <p:sp>
          <p:nvSpPr>
            <p:cNvPr id="11" name="Rectangles 10"/>
            <p:cNvSpPr/>
            <p:nvPr/>
          </p:nvSpPr>
          <p:spPr>
            <a:xfrm>
              <a:off x="2163" y="5497"/>
              <a:ext cx="1376" cy="13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D" altLang="en-US" sz="1200"/>
                <a:t>DATA</a:t>
              </a:r>
              <a:endParaRPr lang="en-ID" altLang="en-US" sz="1200"/>
            </a:p>
          </p:txBody>
        </p:sp>
        <p:sp>
          <p:nvSpPr>
            <p:cNvPr id="12" name="Rectangles 11"/>
            <p:cNvSpPr/>
            <p:nvPr/>
          </p:nvSpPr>
          <p:spPr>
            <a:xfrm>
              <a:off x="3539" y="5497"/>
              <a:ext cx="1376" cy="13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ID" altLang="en-US" sz="1200"/>
                <a:t>NEXT</a:t>
              </a:r>
              <a:endParaRPr lang="en-ID" altLang="en-US" sz="1200"/>
            </a:p>
          </p:txBody>
        </p:sp>
        <p:sp>
          <p:nvSpPr>
            <p:cNvPr id="14" name="Rectangles 13"/>
            <p:cNvSpPr/>
            <p:nvPr/>
          </p:nvSpPr>
          <p:spPr>
            <a:xfrm>
              <a:off x="5476" y="5497"/>
              <a:ext cx="1376" cy="13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D" altLang="en-US" sz="1200"/>
                <a:t>DATA</a:t>
              </a:r>
              <a:endParaRPr lang="en-ID" altLang="en-US" sz="1200"/>
            </a:p>
          </p:txBody>
        </p:sp>
        <p:sp>
          <p:nvSpPr>
            <p:cNvPr id="15" name="Rectangles 14"/>
            <p:cNvSpPr/>
            <p:nvPr/>
          </p:nvSpPr>
          <p:spPr>
            <a:xfrm>
              <a:off x="6852" y="5497"/>
              <a:ext cx="1376" cy="13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ID" altLang="en-US" sz="1200"/>
                <a:t>NEXT</a:t>
              </a:r>
              <a:endParaRPr lang="en-ID" altLang="en-US" sz="1200"/>
            </a:p>
          </p:txBody>
        </p:sp>
        <p:cxnSp>
          <p:nvCxnSpPr>
            <p:cNvPr id="23" name="Straight Arrow Connector 22"/>
            <p:cNvCxnSpPr>
              <a:stCxn id="8" idx="3"/>
              <a:endCxn id="11" idx="1"/>
            </p:cNvCxnSpPr>
            <p:nvPr/>
          </p:nvCxnSpPr>
          <p:spPr>
            <a:xfrm>
              <a:off x="1645" y="6180"/>
              <a:ext cx="517" cy="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 name="Straight Arrow Connector 2"/>
          <p:cNvCxnSpPr>
            <a:endCxn id="14" idx="1"/>
          </p:cNvCxnSpPr>
          <p:nvPr/>
        </p:nvCxnSpPr>
        <p:spPr>
          <a:xfrm>
            <a:off x="3856990" y="3469640"/>
            <a:ext cx="30543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6"/>
          <p:cNvSpPr>
            <a:spLocks noGrp="1"/>
          </p:cNvSpPr>
          <p:nvPr/>
        </p:nvSpPr>
        <p:spPr>
          <a:xfrm>
            <a:off x="1751965" y="367030"/>
            <a:ext cx="10440000" cy="6208395"/>
          </a:xfrm>
          <a:prstGeom prst="rect">
            <a:avLst/>
          </a:prstGeom>
          <a:ln>
            <a:solidFill>
              <a:schemeClr val="bg2"/>
            </a:solidFill>
          </a:ln>
        </p:spPr>
        <p:txBody>
          <a:bodyPr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fontAlgn="t">
              <a:lnSpc>
                <a:spcPct val="100000"/>
              </a:lnSpc>
              <a:buNone/>
            </a:pPr>
            <a:r>
              <a:rPr lang="en-ID" altLang="en-US" sz="2000">
                <a:solidFill>
                  <a:schemeClr val="bg2">
                    <a:lumMod val="50000"/>
                  </a:schemeClr>
                </a:solidFill>
                <a:sym typeface="+mn-ea"/>
              </a:rPr>
              <a:t>1.</a:t>
            </a:r>
            <a:r>
              <a:rPr lang="en-ID" altLang="en-US" sz="2000">
                <a:solidFill>
                  <a:schemeClr val="accent5"/>
                </a:solidFill>
                <a:sym typeface="+mn-ea"/>
              </a:rPr>
              <a:t>   Function</a:t>
            </a:r>
            <a:r>
              <a:rPr lang="en-ID" altLang="en-US" sz="2000">
                <a:sym typeface="+mn-ea"/>
              </a:rPr>
              <a:t> read_people ( )</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2.</a:t>
            </a:r>
            <a:r>
              <a:rPr lang="en-ID" altLang="en-US" sz="2000">
                <a:sym typeface="+mn-ea"/>
              </a:rPr>
              <a:t>   begin</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3. </a:t>
            </a:r>
            <a:r>
              <a:rPr lang="en-ID" altLang="en-US" sz="2000">
                <a:solidFill>
                  <a:schemeClr val="accent2"/>
                </a:solidFill>
                <a:sym typeface="+mn-ea"/>
              </a:rPr>
              <a:t>	LinkedListPtr</a:t>
            </a:r>
            <a:r>
              <a:rPr lang="en-ID" altLang="en-US" sz="2000">
                <a:sym typeface="+mn-ea"/>
              </a:rPr>
              <a:t> People;</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4.</a:t>
            </a:r>
            <a:r>
              <a:rPr lang="en-ID" altLang="en-US" sz="2000">
                <a:sym typeface="+mn-ea"/>
              </a:rPr>
              <a:t> 	</a:t>
            </a:r>
            <a:r>
              <a:rPr lang="en-ID" altLang="en-US" sz="2000">
                <a:solidFill>
                  <a:schemeClr val="accent1"/>
                </a:solidFill>
                <a:sym typeface="+mn-ea"/>
              </a:rPr>
              <a:t>open file</a:t>
            </a:r>
            <a:r>
              <a:rPr lang="en-ID" altLang="en-US" sz="2000">
                <a:sym typeface="+mn-ea"/>
              </a:rPr>
              <a:t> “DataPeople.csv” in </a:t>
            </a:r>
            <a:r>
              <a:rPr lang="en-ID" altLang="en-US" sz="2000">
                <a:solidFill>
                  <a:srgbClr val="C00000"/>
                </a:solidFill>
                <a:sym typeface="+mn-ea"/>
              </a:rPr>
              <a:t>read </a:t>
            </a:r>
            <a:r>
              <a:rPr lang="en-ID" altLang="en-US" sz="2000">
                <a:sym typeface="+mn-ea"/>
              </a:rPr>
              <a:t>mode</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5.</a:t>
            </a:r>
            <a:r>
              <a:rPr lang="en-ID" altLang="en-US" sz="2000">
                <a:sym typeface="+mn-ea"/>
              </a:rPr>
              <a:t> 	</a:t>
            </a:r>
            <a:r>
              <a:rPr lang="en-ID" altLang="en-US" sz="2000">
                <a:solidFill>
                  <a:schemeClr val="accent2"/>
                </a:solidFill>
                <a:sym typeface="+mn-ea"/>
              </a:rPr>
              <a:t>string </a:t>
            </a:r>
            <a:r>
              <a:rPr lang="en-ID" altLang="en-US" sz="2000">
                <a:sym typeface="+mn-ea"/>
              </a:rPr>
              <a:t>line = read per line from “DataPeople.csv</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6. </a:t>
            </a:r>
            <a:r>
              <a:rPr lang="en-ID" altLang="en-US" sz="2000">
                <a:sym typeface="+mn-ea"/>
              </a:rPr>
              <a:t>	parse line into data parent, name, gender, age</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7. </a:t>
            </a:r>
            <a:r>
              <a:rPr lang="en-ID" altLang="en-US" sz="2000">
                <a:sym typeface="+mn-ea"/>
              </a:rPr>
              <a:t>	</a:t>
            </a:r>
            <a:r>
              <a:rPr lang="en-ID" altLang="en-US" sz="2000">
                <a:solidFill>
                  <a:schemeClr val="accent1"/>
                </a:solidFill>
                <a:sym typeface="+mn-ea"/>
              </a:rPr>
              <a:t>insert_list </a:t>
            </a:r>
            <a:r>
              <a:rPr lang="en-ID" altLang="en-US" sz="2000">
                <a:solidFill>
                  <a:schemeClr val="tx1"/>
                </a:solidFill>
                <a:sym typeface="+mn-ea"/>
              </a:rPr>
              <a:t>( People, parent, name, gender, age )</a:t>
            </a:r>
            <a:r>
              <a:rPr lang="en-ID" altLang="en-US" sz="2000">
                <a:solidFill>
                  <a:schemeClr val="accent1"/>
                </a:solidFill>
                <a:sym typeface="+mn-ea"/>
              </a:rPr>
              <a:t> </a:t>
            </a:r>
            <a:endParaRPr lang="en-ID" altLang="en-US" sz="2000">
              <a:solidFill>
                <a:schemeClr val="accent1"/>
              </a:solidFill>
              <a:sym typeface="+mn-ea"/>
            </a:endParaRPr>
          </a:p>
          <a:p>
            <a:pPr marL="0" lvl="0" indent="0" algn="just" fontAlgn="t">
              <a:lnSpc>
                <a:spcPct val="100000"/>
              </a:lnSpc>
              <a:buNone/>
            </a:pPr>
            <a:r>
              <a:rPr lang="en-ID" altLang="en-US" sz="2000">
                <a:solidFill>
                  <a:schemeClr val="bg2">
                    <a:lumMod val="50000"/>
                  </a:schemeClr>
                </a:solidFill>
                <a:sym typeface="+mn-ea"/>
              </a:rPr>
              <a:t>8. </a:t>
            </a:r>
            <a:r>
              <a:rPr lang="en-ID" altLang="en-US" sz="2000">
                <a:solidFill>
                  <a:schemeClr val="accent1"/>
                </a:solidFill>
                <a:sym typeface="+mn-ea"/>
              </a:rPr>
              <a:t>	close file</a:t>
            </a:r>
            <a:r>
              <a:rPr lang="en-ID" altLang="en-US" sz="2000">
                <a:sym typeface="+mn-ea"/>
              </a:rPr>
              <a:t> “DataPeople.csv”</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9. </a:t>
            </a:r>
            <a:r>
              <a:rPr lang="en-ID" altLang="en-US" sz="2000">
                <a:sym typeface="+mn-ea"/>
              </a:rPr>
              <a:t>	</a:t>
            </a:r>
            <a:r>
              <a:rPr lang="en-ID" altLang="en-US" sz="2000">
                <a:solidFill>
                  <a:schemeClr val="accent1"/>
                </a:solidFill>
                <a:sym typeface="+mn-ea"/>
              </a:rPr>
              <a:t>return </a:t>
            </a:r>
            <a:r>
              <a:rPr lang="en-ID" altLang="en-US" sz="2000">
                <a:sym typeface="+mn-ea"/>
              </a:rPr>
              <a:t>People</a:t>
            </a:r>
            <a:endParaRPr lang="en-ID" altLang="en-US" sz="2000"/>
          </a:p>
          <a:p>
            <a:pPr marL="0" lvl="0" indent="0" algn="just" fontAlgn="t">
              <a:lnSpc>
                <a:spcPct val="100000"/>
              </a:lnSpc>
              <a:buNone/>
            </a:pPr>
            <a:r>
              <a:rPr lang="en-ID" altLang="en-US" sz="2000">
                <a:solidFill>
                  <a:schemeClr val="bg2">
                    <a:lumMod val="50000"/>
                  </a:schemeClr>
                </a:solidFill>
                <a:sym typeface="+mn-ea"/>
              </a:rPr>
              <a:t>10.</a:t>
            </a:r>
            <a:r>
              <a:rPr lang="en-ID" altLang="en-US" sz="2000">
                <a:sym typeface="+mn-ea"/>
              </a:rPr>
              <a:t> end.</a:t>
            </a:r>
            <a:endParaRPr lang="en-ID" altLang="en-US" sz="2000"/>
          </a:p>
        </p:txBody>
      </p:sp>
      <p:sp>
        <p:nvSpPr>
          <p:cNvPr id="8" name="Title 7"/>
          <p:cNvSpPr/>
          <p:nvPr>
            <p:ph type="title"/>
          </p:nvPr>
        </p:nvSpPr>
        <p:spPr>
          <a:xfrm rot="16200000">
            <a:off x="-2030730" y="2792095"/>
            <a:ext cx="6207760" cy="1357630"/>
          </a:xfrm>
        </p:spPr>
        <p:txBody>
          <a:bodyPr>
            <a:normAutofit fontScale="90000"/>
          </a:bodyPr>
          <a:p>
            <a:r>
              <a:rPr lang="en-ID" altLang="en-US"/>
              <a:t>Algoritma Reading</a:t>
            </a:r>
            <a:br>
              <a:rPr lang="en-ID" altLang="en-US"/>
            </a:br>
            <a:r>
              <a:rPr lang="en-ID" altLang="en-US"/>
              <a:t>DataPeople.csv</a:t>
            </a:r>
            <a:endParaRPr lang="en-ID"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6"/>
          <p:cNvSpPr>
            <a:spLocks noGrp="1"/>
          </p:cNvSpPr>
          <p:nvPr/>
        </p:nvSpPr>
        <p:spPr>
          <a:xfrm>
            <a:off x="1751965" y="367030"/>
            <a:ext cx="10440000" cy="6208395"/>
          </a:xfrm>
          <a:prstGeom prst="rect">
            <a:avLst/>
          </a:prstGeom>
          <a:ln>
            <a:solidFill>
              <a:schemeClr val="bg2"/>
            </a:solidFill>
          </a:ln>
        </p:spPr>
        <p:txBody>
          <a:bodyPr vert="horz"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D" altLang="en-US" sz="2000">
                <a:solidFill>
                  <a:schemeClr val="bg2">
                    <a:lumMod val="50000"/>
                  </a:schemeClr>
                </a:solidFill>
                <a:sym typeface="+mn-ea"/>
              </a:rPr>
              <a:t>1.</a:t>
            </a:r>
            <a:r>
              <a:rPr lang="en-ID" altLang="en-US" sz="2000">
                <a:solidFill>
                  <a:schemeClr val="accent1"/>
                </a:solidFill>
                <a:sym typeface="+mn-ea"/>
              </a:rPr>
              <a:t>   Procedure</a:t>
            </a:r>
            <a:r>
              <a:rPr lang="en-ID" altLang="en-US" sz="2000">
                <a:sym typeface="+mn-ea"/>
              </a:rPr>
              <a:t> insert_list ( People, parent, name, gender, age )</a:t>
            </a:r>
            <a:endParaRPr lang="en-ID" altLang="en-US" sz="2000">
              <a:sym typeface="+mn-ea"/>
            </a:endParaRPr>
          </a:p>
          <a:p>
            <a:pPr marL="0" indent="0" algn="just">
              <a:buNone/>
            </a:pPr>
            <a:r>
              <a:rPr lang="en-ID" altLang="en-US" sz="2000">
                <a:solidFill>
                  <a:schemeClr val="bg2">
                    <a:lumMod val="50000"/>
                  </a:schemeClr>
                </a:solidFill>
                <a:sym typeface="+mn-ea"/>
              </a:rPr>
              <a:t>2.</a:t>
            </a:r>
            <a:r>
              <a:rPr lang="en-ID" altLang="en-US" sz="2000">
                <a:sym typeface="+mn-ea"/>
              </a:rPr>
              <a:t>   begin</a:t>
            </a:r>
            <a:endParaRPr lang="en-ID" altLang="en-US" sz="2000">
              <a:sym typeface="+mn-ea"/>
            </a:endParaRPr>
          </a:p>
          <a:p>
            <a:pPr marL="0" indent="0" algn="just">
              <a:buNone/>
            </a:pPr>
            <a:r>
              <a:rPr lang="en-ID" altLang="en-US" sz="2000">
                <a:solidFill>
                  <a:schemeClr val="bg2">
                    <a:lumMod val="50000"/>
                  </a:schemeClr>
                </a:solidFill>
                <a:sym typeface="+mn-ea"/>
              </a:rPr>
              <a:t>3.</a:t>
            </a:r>
            <a:r>
              <a:rPr lang="en-ID" altLang="en-US" sz="2000">
                <a:solidFill>
                  <a:schemeClr val="accent2"/>
                </a:solidFill>
                <a:sym typeface="+mn-ea"/>
              </a:rPr>
              <a:t>  	LinkedListPtr</a:t>
            </a:r>
            <a:r>
              <a:rPr lang="en-ID" altLang="en-US" sz="2000">
                <a:sym typeface="+mn-ea"/>
              </a:rPr>
              <a:t> new, prev, curr</a:t>
            </a:r>
            <a:endParaRPr lang="en-ID" altLang="en-US" sz="2000">
              <a:sym typeface="+mn-ea"/>
            </a:endParaRPr>
          </a:p>
          <a:p>
            <a:pPr marL="0" indent="0" algn="just">
              <a:buNone/>
            </a:pPr>
            <a:r>
              <a:rPr lang="en-ID" altLang="en-US" sz="2000">
                <a:solidFill>
                  <a:schemeClr val="bg2">
                    <a:lumMod val="50000"/>
                  </a:schemeClr>
                </a:solidFill>
                <a:sym typeface="+mn-ea"/>
              </a:rPr>
              <a:t>4.  </a:t>
            </a:r>
            <a:r>
              <a:rPr lang="en-ID" altLang="en-US" sz="2000">
                <a:sym typeface="+mn-ea"/>
              </a:rPr>
              <a:t>	simpan data personal (parent, name, gender, age) di new</a:t>
            </a:r>
            <a:endParaRPr lang="en-ID" altLang="en-US" sz="2000">
              <a:sym typeface="+mn-ea"/>
            </a:endParaRPr>
          </a:p>
          <a:p>
            <a:pPr marL="0" indent="0" algn="just">
              <a:buNone/>
            </a:pPr>
            <a:r>
              <a:rPr lang="en-ID" altLang="en-US" sz="2000">
                <a:solidFill>
                  <a:schemeClr val="bg2">
                    <a:lumMod val="50000"/>
                  </a:schemeClr>
                </a:solidFill>
                <a:sym typeface="+mn-ea"/>
              </a:rPr>
              <a:t>5.</a:t>
            </a:r>
            <a:r>
              <a:rPr lang="en-ID" altLang="en-US" sz="2000">
                <a:sym typeface="+mn-ea"/>
              </a:rPr>
              <a:t> 	next of new = </a:t>
            </a:r>
            <a:r>
              <a:rPr lang="en-ID" altLang="en-US" sz="2000">
                <a:solidFill>
                  <a:schemeClr val="accent2"/>
                </a:solidFill>
                <a:sym typeface="+mn-ea"/>
              </a:rPr>
              <a:t>NULL</a:t>
            </a:r>
            <a:endParaRPr lang="en-ID" altLang="en-US" sz="2000">
              <a:sym typeface="+mn-ea"/>
            </a:endParaRPr>
          </a:p>
          <a:p>
            <a:pPr marL="0" indent="0" algn="just">
              <a:buNone/>
            </a:pPr>
            <a:r>
              <a:rPr lang="en-ID" altLang="en-US" sz="2000">
                <a:solidFill>
                  <a:schemeClr val="bg2">
                    <a:lumMod val="50000"/>
                  </a:schemeClr>
                </a:solidFill>
                <a:sym typeface="+mn-ea"/>
              </a:rPr>
              <a:t>6.</a:t>
            </a:r>
            <a:r>
              <a:rPr lang="en-ID" altLang="en-US" sz="2000">
                <a:sym typeface="+mn-ea"/>
              </a:rPr>
              <a:t> 	next of prev = </a:t>
            </a:r>
            <a:r>
              <a:rPr lang="en-ID" altLang="en-US" sz="2000">
                <a:solidFill>
                  <a:schemeClr val="accent2"/>
                </a:solidFill>
                <a:sym typeface="+mn-ea"/>
              </a:rPr>
              <a:t>NULL</a:t>
            </a:r>
            <a:endParaRPr lang="en-ID" altLang="en-US" sz="2000">
              <a:sym typeface="+mn-ea"/>
            </a:endParaRPr>
          </a:p>
          <a:p>
            <a:pPr marL="0" indent="0" algn="just">
              <a:buNone/>
            </a:pPr>
            <a:r>
              <a:rPr lang="en-ID" altLang="en-US" sz="2000">
                <a:solidFill>
                  <a:schemeClr val="bg2">
                    <a:lumMod val="50000"/>
                  </a:schemeClr>
                </a:solidFill>
                <a:sym typeface="+mn-ea"/>
              </a:rPr>
              <a:t>7. </a:t>
            </a:r>
            <a:r>
              <a:rPr lang="en-ID" altLang="en-US" sz="2000">
                <a:sym typeface="+mn-ea"/>
              </a:rPr>
              <a:t>	curr = People</a:t>
            </a:r>
            <a:endParaRPr lang="en-ID" altLang="en-US" sz="2000">
              <a:sym typeface="+mn-ea"/>
            </a:endParaRPr>
          </a:p>
          <a:p>
            <a:pPr marL="0" indent="0" algn="just">
              <a:buNone/>
            </a:pPr>
            <a:r>
              <a:rPr lang="en-ID" altLang="en-US" sz="2000">
                <a:solidFill>
                  <a:schemeClr val="bg2">
                    <a:lumMod val="50000"/>
                  </a:schemeClr>
                </a:solidFill>
                <a:sym typeface="+mn-ea"/>
              </a:rPr>
              <a:t>8.</a:t>
            </a:r>
            <a:r>
              <a:rPr lang="en-ID" altLang="en-US" sz="2000">
                <a:solidFill>
                  <a:schemeClr val="accent6"/>
                </a:solidFill>
                <a:sym typeface="+mn-ea"/>
              </a:rPr>
              <a:t> 	</a:t>
            </a:r>
            <a:r>
              <a:rPr lang="en-ID" altLang="en-US" sz="2000">
                <a:solidFill>
                  <a:schemeClr val="tx1"/>
                </a:solidFill>
                <a:sym typeface="+mn-ea"/>
              </a:rPr>
              <a:t>find position to insert by comparing parent and age</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9.</a:t>
            </a:r>
            <a:r>
              <a:rPr lang="en-ID" altLang="en-US" sz="2000">
                <a:solidFill>
                  <a:schemeClr val="tx1"/>
                </a:solidFill>
                <a:sym typeface="+mn-ea"/>
              </a:rPr>
              <a:t> 	insert from beginning in People if People is empty or parent is lowest in lexicographically</a:t>
            </a:r>
            <a:endParaRPr lang="en-ID" altLang="en-US" sz="2000">
              <a:solidFill>
                <a:schemeClr val="tx1"/>
              </a:solidFill>
              <a:sym typeface="+mn-ea"/>
            </a:endParaRPr>
          </a:p>
          <a:p>
            <a:pPr marL="0" indent="0" algn="just">
              <a:buNone/>
            </a:pPr>
            <a:r>
              <a:rPr lang="en-ID" altLang="en-US" sz="2000">
                <a:solidFill>
                  <a:schemeClr val="bg2">
                    <a:lumMod val="50000"/>
                  </a:schemeClr>
                </a:solidFill>
                <a:sym typeface="+mn-ea"/>
              </a:rPr>
              <a:t>10.</a:t>
            </a:r>
            <a:r>
              <a:rPr lang="en-ID" altLang="en-US" sz="2000">
                <a:solidFill>
                  <a:schemeClr val="tx1"/>
                </a:solidFill>
                <a:sym typeface="+mn-ea"/>
              </a:rPr>
              <a:t> 	otherwise insert between prev and curr in People</a:t>
            </a:r>
            <a:endParaRPr lang="en-ID" altLang="en-US" sz="2000">
              <a:solidFill>
                <a:schemeClr val="tx1"/>
              </a:solidFill>
              <a:sym typeface="+mn-ea"/>
            </a:endParaRPr>
          </a:p>
          <a:p>
            <a:pPr marL="0" indent="0" algn="just">
              <a:buNone/>
            </a:pPr>
            <a:r>
              <a:rPr lang="en-ID" altLang="en-US" sz="2000">
                <a:solidFill>
                  <a:schemeClr val="bg2">
                    <a:lumMod val="50000"/>
                  </a:schemeClr>
                </a:solidFill>
              </a:rPr>
              <a:t>11.</a:t>
            </a:r>
            <a:r>
              <a:rPr lang="en-ID" altLang="en-US" sz="2000"/>
              <a:t> end.</a:t>
            </a:r>
            <a:endParaRPr lang="en-ID" altLang="en-US" sz="2000"/>
          </a:p>
        </p:txBody>
      </p:sp>
      <p:sp>
        <p:nvSpPr>
          <p:cNvPr id="8" name="Title 7"/>
          <p:cNvSpPr/>
          <p:nvPr>
            <p:ph type="title"/>
          </p:nvPr>
        </p:nvSpPr>
        <p:spPr>
          <a:xfrm rot="16200000">
            <a:off x="-2030730" y="2792095"/>
            <a:ext cx="6207760" cy="1357630"/>
          </a:xfrm>
        </p:spPr>
        <p:txBody>
          <a:bodyPr anchor="b" anchorCtr="0">
            <a:normAutofit fontScale="90000"/>
          </a:bodyPr>
          <a:p>
            <a:r>
              <a:rPr lang="en-ID" altLang="en-US"/>
              <a:t>Algoritma Inserting</a:t>
            </a:r>
            <a:br>
              <a:rPr lang="en-ID" altLang="en-US"/>
            </a:br>
            <a:r>
              <a:rPr lang="en-ID" altLang="en-US"/>
              <a:t>Linked List People</a:t>
            </a:r>
            <a:endParaRPr lang="en-ID"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6"/>
          <p:cNvSpPr>
            <a:spLocks noGrp="1"/>
          </p:cNvSpPr>
          <p:nvPr/>
        </p:nvSpPr>
        <p:spPr>
          <a:xfrm>
            <a:off x="1751965" y="366395"/>
            <a:ext cx="10440000" cy="6208395"/>
          </a:xfrm>
          <a:prstGeom prst="rect">
            <a:avLst/>
          </a:prstGeom>
          <a:ln>
            <a:solidFill>
              <a:schemeClr val="bg2"/>
            </a:solidFill>
          </a:ln>
        </p:spPr>
        <p:txBody>
          <a:bodyPr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fontAlgn="t">
              <a:lnSpc>
                <a:spcPct val="100000"/>
              </a:lnSpc>
              <a:buNone/>
            </a:pPr>
            <a:r>
              <a:rPr lang="en-ID" altLang="en-US" sz="2000">
                <a:solidFill>
                  <a:schemeClr val="bg2">
                    <a:lumMod val="50000"/>
                  </a:schemeClr>
                </a:solidFill>
                <a:sym typeface="+mn-ea"/>
              </a:rPr>
              <a:t>1.</a:t>
            </a:r>
            <a:r>
              <a:rPr lang="en-ID" altLang="en-US" sz="2000">
                <a:solidFill>
                  <a:schemeClr val="accent1"/>
                </a:solidFill>
                <a:sym typeface="+mn-ea"/>
              </a:rPr>
              <a:t>   Procedure</a:t>
            </a:r>
            <a:r>
              <a:rPr lang="en-ID" altLang="en-US" sz="2000">
                <a:sym typeface="+mn-ea"/>
              </a:rPr>
              <a:t> write_people ( People )</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2.</a:t>
            </a:r>
            <a:r>
              <a:rPr lang="en-ID" altLang="en-US" sz="2000">
                <a:sym typeface="+mn-ea"/>
              </a:rPr>
              <a:t>   begin</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3. </a:t>
            </a:r>
            <a:r>
              <a:rPr lang="en-ID" altLang="en-US" sz="2000">
                <a:sym typeface="+mn-ea"/>
              </a:rPr>
              <a:t>	</a:t>
            </a:r>
            <a:r>
              <a:rPr lang="en-ID" altLang="en-US" sz="2000">
                <a:solidFill>
                  <a:schemeClr val="accent1"/>
                </a:solidFill>
                <a:sym typeface="+mn-ea"/>
              </a:rPr>
              <a:t>open file</a:t>
            </a:r>
            <a:r>
              <a:rPr lang="en-ID" altLang="en-US" sz="2000">
                <a:sym typeface="+mn-ea"/>
              </a:rPr>
              <a:t> “DataPeople.csv” in </a:t>
            </a:r>
            <a:r>
              <a:rPr lang="en-ID" altLang="en-US" sz="2000">
                <a:solidFill>
                  <a:srgbClr val="C00000"/>
                </a:solidFill>
                <a:sym typeface="+mn-ea"/>
              </a:rPr>
              <a:t>overwrite </a:t>
            </a:r>
            <a:r>
              <a:rPr lang="en-ID" altLang="en-US" sz="2000">
                <a:sym typeface="+mn-ea"/>
              </a:rPr>
              <a:t>mode</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4. </a:t>
            </a:r>
            <a:r>
              <a:rPr lang="en-ID" altLang="en-US" sz="2000">
                <a:sym typeface="+mn-ea"/>
              </a:rPr>
              <a:t>	print table header to the first line of “DataPeople.csv”</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5.</a:t>
            </a:r>
            <a:r>
              <a:rPr lang="en-ID" altLang="en-US" sz="2000">
                <a:sym typeface="+mn-ea"/>
              </a:rPr>
              <a:t> 	</a:t>
            </a:r>
            <a:r>
              <a:rPr lang="en-ID" altLang="en-US" sz="2000">
                <a:solidFill>
                  <a:schemeClr val="tx1"/>
                </a:solidFill>
                <a:sym typeface="+mn-ea"/>
              </a:rPr>
              <a:t>while </a:t>
            </a:r>
            <a:r>
              <a:rPr lang="en-ID" altLang="en-US" sz="2000">
                <a:sym typeface="+mn-ea"/>
              </a:rPr>
              <a:t>People exist</a:t>
            </a:r>
            <a:r>
              <a:rPr lang="en-ID" altLang="en-US" sz="2000">
                <a:sym typeface="+mn-ea"/>
              </a:rPr>
              <a:t> begin</a:t>
            </a:r>
            <a:endParaRPr lang="en-ID" altLang="en-US" sz="2000">
              <a:solidFill>
                <a:schemeClr val="accent4"/>
              </a:solidFill>
              <a:sym typeface="+mn-ea"/>
            </a:endParaRPr>
          </a:p>
          <a:p>
            <a:pPr marL="0" lvl="0" indent="0" algn="just" fontAlgn="t">
              <a:lnSpc>
                <a:spcPct val="100000"/>
              </a:lnSpc>
              <a:buNone/>
            </a:pPr>
            <a:r>
              <a:rPr lang="en-ID" altLang="en-US" sz="2000">
                <a:solidFill>
                  <a:schemeClr val="bg2">
                    <a:lumMod val="50000"/>
                  </a:schemeClr>
                </a:solidFill>
                <a:sym typeface="+mn-ea"/>
              </a:rPr>
              <a:t>6. </a:t>
            </a:r>
            <a:r>
              <a:rPr lang="en-ID" altLang="en-US" sz="2000">
                <a:solidFill>
                  <a:schemeClr val="accent4"/>
                </a:solidFill>
                <a:sym typeface="+mn-ea"/>
              </a:rPr>
              <a:t>		</a:t>
            </a:r>
            <a:r>
              <a:rPr lang="en-ID" altLang="en-US" sz="2000">
                <a:sym typeface="+mn-ea"/>
              </a:rPr>
              <a:t>file print data of People with “;” as delimit</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7.</a:t>
            </a:r>
            <a:r>
              <a:rPr lang="en-ID" altLang="en-US" sz="2000">
                <a:sym typeface="+mn-ea"/>
              </a:rPr>
              <a:t>		People = next of People</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8.</a:t>
            </a:r>
            <a:r>
              <a:rPr lang="en-ID" altLang="en-US" sz="2000">
                <a:sym typeface="+mn-ea"/>
              </a:rPr>
              <a:t>	</a:t>
            </a:r>
            <a:r>
              <a:rPr lang="en-ID" altLang="en-US" sz="2000">
                <a:solidFill>
                  <a:schemeClr val="tx1"/>
                </a:solidFill>
                <a:sym typeface="+mn-ea"/>
              </a:rPr>
              <a:t>endwhile</a:t>
            </a:r>
            <a:endParaRPr lang="en-ID" altLang="en-US" sz="2000">
              <a:solidFill>
                <a:schemeClr val="accent4"/>
              </a:solidFill>
              <a:sym typeface="+mn-ea"/>
            </a:endParaRPr>
          </a:p>
          <a:p>
            <a:pPr marL="0" lvl="0" indent="0" algn="just" fontAlgn="t">
              <a:lnSpc>
                <a:spcPct val="100000"/>
              </a:lnSpc>
              <a:buNone/>
            </a:pPr>
            <a:r>
              <a:rPr lang="en-ID" altLang="en-US" sz="2000">
                <a:solidFill>
                  <a:schemeClr val="bg2">
                    <a:lumMod val="50000"/>
                  </a:schemeClr>
                </a:solidFill>
                <a:sym typeface="+mn-ea"/>
              </a:rPr>
              <a:t>9.</a:t>
            </a:r>
            <a:r>
              <a:rPr lang="en-ID" altLang="en-US" sz="2000">
                <a:solidFill>
                  <a:schemeClr val="accent4"/>
                </a:solidFill>
                <a:sym typeface="+mn-ea"/>
              </a:rPr>
              <a:t>.	</a:t>
            </a:r>
            <a:r>
              <a:rPr lang="en-ID" altLang="en-US" sz="2000">
                <a:solidFill>
                  <a:schemeClr val="accent1"/>
                </a:solidFill>
                <a:sym typeface="+mn-ea"/>
              </a:rPr>
              <a:t>close file</a:t>
            </a:r>
            <a:r>
              <a:rPr lang="en-ID" altLang="en-US" sz="2000">
                <a:sym typeface="+mn-ea"/>
              </a:rPr>
              <a:t> “DataPeople.csv”</a:t>
            </a:r>
            <a:endParaRPr lang="en-ID" altLang="en-US" sz="2000"/>
          </a:p>
          <a:p>
            <a:pPr marL="0" lvl="0" indent="0" algn="just" fontAlgn="t">
              <a:lnSpc>
                <a:spcPct val="100000"/>
              </a:lnSpc>
              <a:buNone/>
            </a:pPr>
            <a:r>
              <a:rPr lang="en-ID" altLang="en-US" sz="2000">
                <a:solidFill>
                  <a:schemeClr val="bg2">
                    <a:lumMod val="50000"/>
                  </a:schemeClr>
                </a:solidFill>
                <a:sym typeface="+mn-ea"/>
              </a:rPr>
              <a:t>10.</a:t>
            </a:r>
            <a:r>
              <a:rPr lang="en-ID" altLang="en-US" sz="2000">
                <a:sym typeface="+mn-ea"/>
              </a:rPr>
              <a:t> end.</a:t>
            </a:r>
            <a:endParaRPr lang="en-ID" altLang="en-US" sz="2000"/>
          </a:p>
        </p:txBody>
      </p:sp>
      <p:sp>
        <p:nvSpPr>
          <p:cNvPr id="8" name="Title 7"/>
          <p:cNvSpPr/>
          <p:nvPr>
            <p:ph type="title"/>
          </p:nvPr>
        </p:nvSpPr>
        <p:spPr>
          <a:xfrm rot="16200000">
            <a:off x="-2030730" y="2792730"/>
            <a:ext cx="6207760" cy="1356995"/>
          </a:xfrm>
        </p:spPr>
        <p:txBody>
          <a:bodyPr anchor="b" anchorCtr="0">
            <a:normAutofit fontScale="90000"/>
          </a:bodyPr>
          <a:p>
            <a:r>
              <a:rPr lang="en-ID" altLang="en-US"/>
              <a:t>Algoritma Writing</a:t>
            </a:r>
            <a:br>
              <a:rPr lang="en-ID" altLang="en-US"/>
            </a:br>
            <a:r>
              <a:rPr lang="en-ID" altLang="en-US"/>
              <a:t>DataPeople.csv</a:t>
            </a:r>
            <a:endParaRPr lang="en-ID"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6"/>
          <p:cNvSpPr>
            <a:spLocks noGrp="1"/>
          </p:cNvSpPr>
          <p:nvPr/>
        </p:nvSpPr>
        <p:spPr>
          <a:xfrm>
            <a:off x="1751965" y="367030"/>
            <a:ext cx="10440000" cy="6208395"/>
          </a:xfrm>
          <a:prstGeom prst="rect">
            <a:avLst/>
          </a:prstGeom>
          <a:ln>
            <a:solidFill>
              <a:schemeClr val="bg2"/>
            </a:solidFill>
          </a:ln>
        </p:spPr>
        <p:txBody>
          <a:bodyPr vert="horz"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fontAlgn="t">
              <a:lnSpc>
                <a:spcPct val="100000"/>
              </a:lnSpc>
              <a:buNone/>
            </a:pPr>
            <a:r>
              <a:rPr lang="en-ID" altLang="en-US" sz="2000">
                <a:solidFill>
                  <a:schemeClr val="bg2">
                    <a:lumMod val="50000"/>
                  </a:schemeClr>
                </a:solidFill>
                <a:sym typeface="+mn-ea"/>
              </a:rPr>
              <a:t>1.</a:t>
            </a:r>
            <a:r>
              <a:rPr lang="en-ID" altLang="en-US" sz="2000">
                <a:solidFill>
                  <a:schemeClr val="accent1"/>
                </a:solidFill>
                <a:sym typeface="+mn-ea"/>
              </a:rPr>
              <a:t>   Function </a:t>
            </a:r>
            <a:r>
              <a:rPr lang="en-ID" altLang="en-US" sz="2000">
                <a:sym typeface="+mn-ea"/>
              </a:rPr>
              <a:t>convert_family ( )</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2.</a:t>
            </a:r>
            <a:r>
              <a:rPr lang="en-ID" altLang="en-US" sz="2000">
                <a:sym typeface="+mn-ea"/>
              </a:rPr>
              <a:t>   begin</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3. </a:t>
            </a:r>
            <a:r>
              <a:rPr lang="en-ID" altLang="en-US" sz="2000">
                <a:sym typeface="+mn-ea"/>
              </a:rPr>
              <a:t> 	</a:t>
            </a:r>
            <a:r>
              <a:rPr lang="en-ID" altLang="en-US" sz="2000">
                <a:solidFill>
                  <a:schemeClr val="accent2"/>
                </a:solidFill>
                <a:sym typeface="+mn-ea"/>
              </a:rPr>
              <a:t>LinkedListPtr </a:t>
            </a:r>
            <a:r>
              <a:rPr lang="en-ID" altLang="en-US" sz="2000">
                <a:sym typeface="+mn-ea"/>
              </a:rPr>
              <a:t>People = </a:t>
            </a:r>
            <a:r>
              <a:rPr lang="en-ID" altLang="en-US" sz="2000">
                <a:solidFill>
                  <a:schemeClr val="accent1"/>
                </a:solidFill>
                <a:sym typeface="+mn-ea"/>
              </a:rPr>
              <a:t>read_people</a:t>
            </a:r>
            <a:r>
              <a:rPr lang="en-ID" altLang="en-US" sz="2000">
                <a:sym typeface="+mn-ea"/>
              </a:rPr>
              <a:t>()</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4.</a:t>
            </a:r>
            <a:r>
              <a:rPr lang="en-ID" altLang="en-US" sz="2000">
                <a:sym typeface="+mn-ea"/>
              </a:rPr>
              <a:t>  	</a:t>
            </a:r>
            <a:r>
              <a:rPr lang="en-ID" altLang="en-US" sz="2000">
                <a:solidFill>
                  <a:schemeClr val="accent2"/>
                </a:solidFill>
                <a:sym typeface="+mn-ea"/>
              </a:rPr>
              <a:t>string </a:t>
            </a:r>
            <a:r>
              <a:rPr lang="en-ID" altLang="en-US" sz="2000">
                <a:sym typeface="+mn-ea"/>
              </a:rPr>
              <a:t>root = name of first People</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5.</a:t>
            </a:r>
            <a:r>
              <a:rPr lang="en-ID" altLang="en-US" sz="2000">
                <a:sym typeface="+mn-ea"/>
              </a:rPr>
              <a:t>  	</a:t>
            </a:r>
            <a:r>
              <a:rPr lang="en-ID" altLang="en-US" sz="2000">
                <a:solidFill>
                  <a:schemeClr val="accent2"/>
                </a:solidFill>
                <a:sym typeface="+mn-ea"/>
              </a:rPr>
              <a:t>BinaryTreePtr </a:t>
            </a:r>
            <a:r>
              <a:rPr lang="en-ID" altLang="en-US" sz="2000">
                <a:sym typeface="+mn-ea"/>
              </a:rPr>
              <a:t>Family = </a:t>
            </a:r>
            <a:r>
              <a:rPr lang="en-ID" altLang="en-US" sz="2000">
                <a:solidFill>
                  <a:schemeClr val="accent1"/>
                </a:solidFill>
                <a:sym typeface="+mn-ea"/>
              </a:rPr>
              <a:t>create_tree</a:t>
            </a:r>
            <a:r>
              <a:rPr lang="en-ID" altLang="en-US" sz="2000">
                <a:sym typeface="+mn-ea"/>
              </a:rPr>
              <a:t> ( People, root, 0 )</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6.</a:t>
            </a:r>
            <a:r>
              <a:rPr lang="en-ID" altLang="en-US" sz="2000">
                <a:solidFill>
                  <a:schemeClr val="accent1"/>
                </a:solidFill>
                <a:sym typeface="+mn-ea"/>
              </a:rPr>
              <a:t>  	return </a:t>
            </a:r>
            <a:r>
              <a:rPr lang="en-ID" altLang="en-US" sz="2000">
                <a:sym typeface="+mn-ea"/>
              </a:rPr>
              <a:t>Family</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7.</a:t>
            </a:r>
            <a:r>
              <a:rPr lang="en-ID" altLang="en-US" sz="2000">
                <a:sym typeface="+mn-ea"/>
              </a:rPr>
              <a:t>   end.</a:t>
            </a:r>
            <a:endParaRPr lang="en-ID" altLang="en-US" sz="2000"/>
          </a:p>
        </p:txBody>
      </p:sp>
      <p:sp>
        <p:nvSpPr>
          <p:cNvPr id="8" name="Title 7"/>
          <p:cNvSpPr/>
          <p:nvPr>
            <p:ph type="title"/>
          </p:nvPr>
        </p:nvSpPr>
        <p:spPr>
          <a:xfrm rot="16200000">
            <a:off x="-2030730" y="2792095"/>
            <a:ext cx="6207760" cy="1357630"/>
          </a:xfrm>
        </p:spPr>
        <p:txBody>
          <a:bodyPr anchor="b" anchorCtr="0">
            <a:normAutofit fontScale="90000"/>
          </a:bodyPr>
          <a:p>
            <a:r>
              <a:rPr lang="en-ID" altLang="en-US"/>
              <a:t>Algoritma Converting</a:t>
            </a:r>
            <a:br>
              <a:rPr lang="en-ID" altLang="en-US"/>
            </a:br>
            <a:r>
              <a:rPr lang="en-ID" altLang="en-US"/>
              <a:t>Linked List to Binary Tree</a:t>
            </a:r>
            <a:endParaRPr lang="en-ID"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6"/>
          <p:cNvSpPr>
            <a:spLocks noGrp="1"/>
          </p:cNvSpPr>
          <p:nvPr/>
        </p:nvSpPr>
        <p:spPr>
          <a:xfrm>
            <a:off x="1751965" y="367030"/>
            <a:ext cx="10440000" cy="6208395"/>
          </a:xfrm>
          <a:prstGeom prst="rect">
            <a:avLst/>
          </a:prstGeom>
          <a:ln>
            <a:solidFill>
              <a:schemeClr val="bg2"/>
            </a:solidFill>
          </a:ln>
        </p:spPr>
        <p:txBody>
          <a:bodyPr vert="horz"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fontAlgn="t">
              <a:lnSpc>
                <a:spcPct val="100000"/>
              </a:lnSpc>
              <a:buNone/>
            </a:pPr>
            <a:r>
              <a:rPr lang="en-ID" altLang="en-US" sz="2000">
                <a:solidFill>
                  <a:schemeClr val="bg2">
                    <a:lumMod val="50000"/>
                  </a:schemeClr>
                </a:solidFill>
                <a:sym typeface="+mn-ea"/>
              </a:rPr>
              <a:t>1.</a:t>
            </a:r>
            <a:r>
              <a:rPr lang="en-ID" altLang="en-US" sz="2000">
                <a:solidFill>
                  <a:schemeClr val="accent5"/>
                </a:solidFill>
                <a:sym typeface="+mn-ea"/>
              </a:rPr>
              <a:t>   Function</a:t>
            </a:r>
            <a:r>
              <a:rPr lang="en-ID" altLang="en-US" sz="2000">
                <a:sym typeface="+mn-ea"/>
              </a:rPr>
              <a:t> create_tree ( People, name, level )</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2.</a:t>
            </a:r>
            <a:r>
              <a:rPr lang="en-ID" altLang="en-US" sz="2000">
                <a:sym typeface="+mn-ea"/>
              </a:rPr>
              <a:t>   begin</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3.</a:t>
            </a:r>
            <a:r>
              <a:rPr lang="en-ID" altLang="en-US" sz="2000">
                <a:sym typeface="+mn-ea"/>
              </a:rPr>
              <a:t>  	</a:t>
            </a:r>
            <a:r>
              <a:rPr lang="en-ID" altLang="en-US" sz="2000">
                <a:solidFill>
                  <a:schemeClr val="accent2"/>
                </a:solidFill>
                <a:sym typeface="+mn-ea"/>
              </a:rPr>
              <a:t>BinaryTreePtr</a:t>
            </a:r>
            <a:r>
              <a:rPr lang="en-ID" altLang="en-US" sz="2000">
                <a:sym typeface="+mn-ea"/>
              </a:rPr>
              <a:t> Parent = NULL</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4.</a:t>
            </a:r>
            <a:r>
              <a:rPr lang="en-ID" altLang="en-US" sz="2000">
                <a:sym typeface="+mn-ea"/>
              </a:rPr>
              <a:t>  	data of Parent are parent and level</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5.</a:t>
            </a:r>
            <a:r>
              <a:rPr lang="en-ID" altLang="en-US" sz="2000">
                <a:sym typeface="+mn-ea"/>
              </a:rPr>
              <a:t>  	find child of parent in People</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6.</a:t>
            </a:r>
            <a:r>
              <a:rPr lang="en-ID" altLang="en-US" sz="2000">
                <a:sym typeface="+mn-ea"/>
              </a:rPr>
              <a:t>  	if exist then </a:t>
            </a:r>
            <a:r>
              <a:rPr lang="en-ID" altLang="en-US" sz="2000">
                <a:sym typeface="+mn-ea"/>
              </a:rPr>
              <a:t>add </a:t>
            </a:r>
            <a:r>
              <a:rPr lang="en-ID" altLang="en-US" sz="2000">
                <a:solidFill>
                  <a:schemeClr val="accent1"/>
                </a:solidFill>
                <a:sym typeface="+mn-ea"/>
              </a:rPr>
              <a:t>create_tree </a:t>
            </a:r>
            <a:r>
              <a:rPr lang="en-ID" altLang="en-US" sz="2000">
                <a:sym typeface="+mn-ea"/>
              </a:rPr>
              <a:t>( People, child, level+1 )</a:t>
            </a:r>
            <a:r>
              <a:rPr lang="en-ID" altLang="en-US" sz="2000">
                <a:sym typeface="+mn-ea"/>
              </a:rPr>
              <a:t> as down child of Parent</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7.</a:t>
            </a:r>
            <a:r>
              <a:rPr lang="en-ID" altLang="en-US" sz="2000">
                <a:sym typeface="+mn-ea"/>
              </a:rPr>
              <a:t>  	find sibling of parent in People</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8.</a:t>
            </a:r>
            <a:r>
              <a:rPr lang="en-ID" altLang="en-US" sz="2000">
                <a:sym typeface="+mn-ea"/>
              </a:rPr>
              <a:t> 	if exist then add </a:t>
            </a:r>
            <a:r>
              <a:rPr lang="en-ID" altLang="en-US" sz="2000">
                <a:solidFill>
                  <a:schemeClr val="accent1"/>
                </a:solidFill>
                <a:sym typeface="+mn-ea"/>
              </a:rPr>
              <a:t>create_tree</a:t>
            </a:r>
            <a:r>
              <a:rPr lang="en-ID" altLang="en-US" sz="2000">
                <a:sym typeface="+mn-ea"/>
              </a:rPr>
              <a:t> ( People, sibling, level ) as right child of Parent</a:t>
            </a:r>
            <a:endParaRPr lang="en-ID" altLang="en-US" sz="2000">
              <a:sym typeface="+mn-ea"/>
            </a:endParaRPr>
          </a:p>
          <a:p>
            <a:pPr marL="0" lvl="0" indent="0" algn="just" fontAlgn="t">
              <a:lnSpc>
                <a:spcPct val="100000"/>
              </a:lnSpc>
              <a:buNone/>
            </a:pPr>
            <a:r>
              <a:rPr lang="en-ID" altLang="en-US" sz="2000">
                <a:solidFill>
                  <a:schemeClr val="bg2">
                    <a:lumMod val="50000"/>
                  </a:schemeClr>
                </a:solidFill>
                <a:sym typeface="+mn-ea"/>
              </a:rPr>
              <a:t>9.</a:t>
            </a:r>
            <a:r>
              <a:rPr lang="en-ID" altLang="en-US" sz="2000">
                <a:sym typeface="+mn-ea"/>
              </a:rPr>
              <a:t> 	</a:t>
            </a:r>
            <a:r>
              <a:rPr lang="en-ID" altLang="en-US" sz="2000">
                <a:solidFill>
                  <a:schemeClr val="accent1"/>
                </a:solidFill>
                <a:sym typeface="+mn-ea"/>
              </a:rPr>
              <a:t>return </a:t>
            </a:r>
            <a:r>
              <a:rPr lang="en-ID" altLang="en-US" sz="2000">
                <a:sym typeface="+mn-ea"/>
              </a:rPr>
              <a:t>Parent</a:t>
            </a:r>
            <a:endParaRPr lang="en-ID" altLang="en-US" sz="2000">
              <a:sym typeface="+mn-ea"/>
            </a:endParaRPr>
          </a:p>
          <a:p>
            <a:pPr marL="0" lvl="0" indent="0" algn="just" fontAlgn="t">
              <a:lnSpc>
                <a:spcPct val="100000"/>
              </a:lnSpc>
              <a:buNone/>
            </a:pPr>
            <a:r>
              <a:rPr lang="en-ID" altLang="en-US" sz="2000">
                <a:solidFill>
                  <a:schemeClr val="bg2">
                    <a:lumMod val="50000"/>
                  </a:schemeClr>
                </a:solidFill>
              </a:rPr>
              <a:t>10.</a:t>
            </a:r>
            <a:r>
              <a:rPr lang="en-ID" altLang="en-US" sz="2000"/>
              <a:t> end.</a:t>
            </a:r>
            <a:endParaRPr lang="en-ID" altLang="en-US" sz="2000"/>
          </a:p>
        </p:txBody>
      </p:sp>
      <p:sp>
        <p:nvSpPr>
          <p:cNvPr id="8" name="Title 7"/>
          <p:cNvSpPr/>
          <p:nvPr>
            <p:ph type="title"/>
          </p:nvPr>
        </p:nvSpPr>
        <p:spPr>
          <a:xfrm rot="16200000">
            <a:off x="-2030730" y="2792095"/>
            <a:ext cx="6207760" cy="1357630"/>
          </a:xfrm>
        </p:spPr>
        <p:txBody>
          <a:bodyPr anchor="b" anchorCtr="0">
            <a:normAutofit fontScale="90000"/>
          </a:bodyPr>
          <a:p>
            <a:r>
              <a:rPr lang="en-ID" altLang="en-US"/>
              <a:t>Algoritma Creating</a:t>
            </a:r>
            <a:br>
              <a:rPr lang="en-ID" altLang="en-US"/>
            </a:br>
            <a:r>
              <a:rPr lang="en-ID" altLang="en-US"/>
              <a:t>Binary Tree</a:t>
            </a:r>
            <a:endParaRPr lang="en-ID"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4729</Words>
  <Application>WPS Presentation</Application>
  <PresentationFormat>Widescreen</PresentationFormat>
  <Paragraphs>192</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Database Silsilah Keluarga</vt:lpstr>
      <vt:lpstr>Latar Belakang</vt:lpstr>
      <vt:lpstr>Binary Tree Design</vt:lpstr>
      <vt:lpstr>Linked List Design</vt:lpstr>
      <vt:lpstr>Algoritma Reading DataPeople.csv</vt:lpstr>
      <vt:lpstr>Algoritma Inserting Linked List People</vt:lpstr>
      <vt:lpstr>Algoritma Writing DataPeople.csv</vt:lpstr>
      <vt:lpstr>Algoritma Converting Linked List to Binary Tree</vt:lpstr>
      <vt:lpstr>Algoritma Creating Binary Tree</vt:lpstr>
      <vt:lpstr>Algoritma Writing DataFamily.csv</vt:lpstr>
      <vt:lpstr>Algoritma What is Relation between two person</vt:lpstr>
      <vt:lpstr>Algoritma Scanning DataFamily.csv</vt:lpstr>
      <vt:lpstr>Algoritma Scanning LinkedList People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CHAND</cp:lastModifiedBy>
  <cp:revision>267</cp:revision>
  <dcterms:created xsi:type="dcterms:W3CDTF">2020-12-16T03:37:00Z</dcterms:created>
  <dcterms:modified xsi:type="dcterms:W3CDTF">2020-12-25T09:10:30Z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