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8" r:id="rId4"/>
    <p:sldId id="259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4457C-732A-4AC7-9F81-85EB70670E2F}" type="datetimeFigureOut">
              <a:rPr lang="uk-UA" smtClean="0"/>
              <a:t>20.12.2012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4ECF-BB0E-4CE9-851A-3D8A8170439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7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B4ECF-BB0E-4CE9-851A-3D8A81704397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1683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1. Звіти - це приклад який навів, це мабуть </a:t>
            </a:r>
            <a:r>
              <a:rPr lang="uk-UA" dirty="0" err="1" smtClean="0"/>
              <a:t>найпоширений</a:t>
            </a:r>
            <a:r>
              <a:rPr lang="uk-UA" dirty="0" smtClean="0"/>
              <a:t> </a:t>
            </a:r>
          </a:p>
          <a:p>
            <a:r>
              <a:rPr lang="uk-UA" dirty="0" smtClean="0"/>
              <a:t>2. Розподілене виконання </a:t>
            </a:r>
            <a:r>
              <a:rPr lang="uk-UA" dirty="0" err="1" smtClean="0"/>
              <a:t>завданнь</a:t>
            </a:r>
            <a:r>
              <a:rPr lang="uk-UA" dirty="0" smtClean="0"/>
              <a:t> - Мап може не тільки вигрібати цікаві данні, воно може ще робити щось </a:t>
            </a:r>
            <a:r>
              <a:rPr lang="uk-UA" dirty="0" err="1" smtClean="0"/>
              <a:t>ресурсоємне</a:t>
            </a:r>
            <a:r>
              <a:rPr lang="uk-UA" dirty="0" smtClean="0"/>
              <a:t>, ну </a:t>
            </a:r>
            <a:r>
              <a:rPr lang="uk-UA" dirty="0" err="1" smtClean="0"/>
              <a:t>Редьюс</a:t>
            </a:r>
            <a:r>
              <a:rPr lang="uk-UA" dirty="0" smtClean="0"/>
              <a:t> вже </a:t>
            </a:r>
            <a:r>
              <a:rPr lang="uk-UA" dirty="0" err="1" smtClean="0"/>
              <a:t>будет</a:t>
            </a:r>
            <a:r>
              <a:rPr lang="uk-UA" dirty="0" smtClean="0"/>
              <a:t> просто для </a:t>
            </a:r>
            <a:r>
              <a:rPr lang="uk-UA" dirty="0" err="1" smtClean="0"/>
              <a:t>отрмання</a:t>
            </a:r>
            <a:r>
              <a:rPr lang="uk-UA" dirty="0" smtClean="0"/>
              <a:t> результатів</a:t>
            </a:r>
          </a:p>
          <a:p>
            <a:r>
              <a:rPr lang="uk-UA" dirty="0" smtClean="0"/>
              <a:t>3. Індексація - дуже схоже на звіти, але майже не використовується </a:t>
            </a:r>
            <a:r>
              <a:rPr lang="uk-UA" dirty="0" err="1" smtClean="0"/>
              <a:t>редьюс</a:t>
            </a:r>
            <a:r>
              <a:rPr lang="uk-UA" dirty="0" smtClean="0"/>
              <a:t>, може також фільтрувати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B4ECF-BB0E-4CE9-851A-3D8A81704397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1216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Не швидкий</a:t>
            </a:r>
          </a:p>
          <a:p>
            <a:r>
              <a:rPr lang="ru-RU" dirty="0" smtClean="0"/>
              <a:t>2. Є речі які слкдано зробити, наприклад Average, Сортування(в Хадупі все просто), бігання по деревах</a:t>
            </a:r>
          </a:p>
          <a:p>
            <a:r>
              <a:rPr lang="ru-RU" dirty="0" smtClean="0"/>
              <a:t>3. А є речі неможливі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B4ECF-BB0E-4CE9-851A-3D8A81704397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879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&gt; Мене давно збуджувала назва </a:t>
            </a:r>
            <a:r>
              <a:rPr lang="en-US" dirty="0" err="1" smtClean="0"/>
              <a:t>MapReduce</a:t>
            </a:r>
            <a:r>
              <a:rPr lang="en-US" dirty="0" smtClean="0"/>
              <a:t>, </a:t>
            </a:r>
            <a:r>
              <a:rPr lang="uk-UA" dirty="0" smtClean="0"/>
              <a:t>а от зрозуміти що це і навіщо воно мені потрібно я довго не міг.</a:t>
            </a:r>
          </a:p>
          <a:p>
            <a:r>
              <a:rPr lang="uk-UA" dirty="0" smtClean="0"/>
              <a:t>&gt; Теоретично моя доповідь розрахована на приблизно таку людину: чув про </a:t>
            </a:r>
            <a:r>
              <a:rPr lang="en-US" dirty="0" err="1" smtClean="0"/>
              <a:t>MapReduce</a:t>
            </a:r>
            <a:r>
              <a:rPr lang="en-US" dirty="0" smtClean="0"/>
              <a:t>, </a:t>
            </a:r>
            <a:r>
              <a:rPr lang="uk-UA" dirty="0" smtClean="0"/>
              <a:t>щось читав. Цілком можливо що після моєї </a:t>
            </a:r>
            <a:r>
              <a:rPr lang="uk-UA" dirty="0" err="1" smtClean="0"/>
              <a:t>доповді</a:t>
            </a:r>
            <a:r>
              <a:rPr lang="uk-UA" dirty="0" smtClean="0"/>
              <a:t> нічого так і не стане зрозуміло ;), коротше якщо що питайте, якщо вам </a:t>
            </a:r>
            <a:r>
              <a:rPr lang="uk-UA" dirty="0" err="1" smtClean="0"/>
              <a:t>сдалється</a:t>
            </a:r>
            <a:r>
              <a:rPr lang="uk-UA" dirty="0" smtClean="0"/>
              <a:t> що якусь частину ви розумієте краще, кажіть.</a:t>
            </a:r>
          </a:p>
          <a:p>
            <a:r>
              <a:rPr lang="uk-UA" dirty="0" smtClean="0"/>
              <a:t>&gt; І я майже не слова не розповім про реалізації </a:t>
            </a:r>
            <a:r>
              <a:rPr lang="uk-UA" dirty="0" err="1" smtClean="0"/>
              <a:t>МапРедьюс</a:t>
            </a:r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2. Результат</a:t>
            </a:r>
          </a:p>
          <a:p>
            <a:endParaRPr lang="uk-UA" dirty="0" smtClean="0"/>
          </a:p>
          <a:p>
            <a:r>
              <a:rPr lang="uk-UA" dirty="0" smtClean="0"/>
              <a:t>&gt; Теоретично зрозуміти що то є, навіщо воно потрібно і як користуватись</a:t>
            </a:r>
          </a:p>
          <a:p>
            <a:r>
              <a:rPr lang="uk-UA" dirty="0" smtClean="0"/>
              <a:t>&gt; Знати де шукати, де читати, що не читати, де не шукати</a:t>
            </a:r>
          </a:p>
          <a:p>
            <a:r>
              <a:rPr lang="uk-UA" dirty="0" smtClean="0"/>
              <a:t>&gt; Подивитись хто і як використовує цю штуку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B4ECF-BB0E-4CE9-851A-3D8A81704397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433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1. Невеличкий екскурс </a:t>
            </a:r>
            <a:r>
              <a:rPr lang="en-US" dirty="0" smtClean="0"/>
              <a:t>Aggregate Data Models </a:t>
            </a:r>
            <a:r>
              <a:rPr lang="uk-UA" dirty="0" smtClean="0"/>
              <a:t>на противагу Реляційним Дата Моделям (</a:t>
            </a:r>
            <a:r>
              <a:rPr lang="en-US" dirty="0" err="1" smtClean="0"/>
              <a:t>NoSQL</a:t>
            </a:r>
            <a:r>
              <a:rPr lang="en-US" dirty="0" smtClean="0"/>
              <a:t> Distilled)</a:t>
            </a:r>
          </a:p>
          <a:p>
            <a:r>
              <a:rPr lang="en-US" dirty="0" smtClean="0"/>
              <a:t>2. </a:t>
            </a:r>
            <a:r>
              <a:rPr lang="uk-UA" dirty="0" smtClean="0"/>
              <a:t>Продажів зрозуміло дуже багато, використовується </a:t>
            </a:r>
            <a:r>
              <a:rPr lang="uk-UA" dirty="0" err="1" smtClean="0"/>
              <a:t>шардінг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B4ECF-BB0E-4CE9-851A-3D8A81704397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416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1. Завдання </a:t>
            </a:r>
            <a:r>
              <a:rPr lang="uk-UA" dirty="0" err="1" smtClean="0"/>
              <a:t>можно</a:t>
            </a:r>
            <a:r>
              <a:rPr lang="uk-UA" dirty="0" smtClean="0"/>
              <a:t> вирішити </a:t>
            </a:r>
            <a:r>
              <a:rPr lang="en-US" dirty="0" smtClean="0"/>
              <a:t>SQL, </a:t>
            </a:r>
            <a:r>
              <a:rPr lang="uk-UA" dirty="0" err="1" smtClean="0"/>
              <a:t>едине</a:t>
            </a:r>
            <a:r>
              <a:rPr lang="uk-UA" dirty="0" smtClean="0"/>
              <a:t> чому я вставив сюди цей код, щоб було зрозуміло що той звіт робить. Я потім ще повернусь до порівняння з </a:t>
            </a:r>
            <a:r>
              <a:rPr lang="en-US" dirty="0" smtClean="0"/>
              <a:t>SQL</a:t>
            </a:r>
          </a:p>
          <a:p>
            <a:r>
              <a:rPr lang="en-US" dirty="0" smtClean="0"/>
              <a:t>2. </a:t>
            </a:r>
            <a:r>
              <a:rPr lang="uk-UA" dirty="0" smtClean="0"/>
              <a:t>А ось для розуміння нам краще </a:t>
            </a:r>
            <a:r>
              <a:rPr lang="uk-UA" dirty="0" err="1" smtClean="0"/>
              <a:t>підійде</a:t>
            </a:r>
            <a:r>
              <a:rPr lang="uk-UA" dirty="0" smtClean="0"/>
              <a:t> реалізація простим </a:t>
            </a:r>
            <a:r>
              <a:rPr lang="en-US" dirty="0" smtClean="0"/>
              <a:t>foreach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B4ECF-BB0E-4CE9-851A-3D8A81704397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295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Цей foreach просто чудовоий, але в нього є декілька проблема</a:t>
            </a:r>
          </a:p>
          <a:p>
            <a:r>
              <a:rPr lang="ru-RU" dirty="0" smtClean="0"/>
              <a:t>  - все в пам'яті, у нас дуже багато данних</a:t>
            </a:r>
          </a:p>
          <a:p>
            <a:r>
              <a:rPr lang="ru-RU" dirty="0" smtClean="0"/>
              <a:t>  - все в одному потоці, погано ж</a:t>
            </a:r>
          </a:p>
          <a:p>
            <a:r>
              <a:rPr lang="ru-RU" dirty="0" smtClean="0"/>
              <a:t>  - все на одному диханні, якщо така штука працю 8 годин, то э проблема ;)</a:t>
            </a:r>
          </a:p>
          <a:p>
            <a:r>
              <a:rPr lang="ru-RU" dirty="0" smtClean="0"/>
              <a:t>  Проблема проста, ми просто не влазимо по ресрусах.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B4ECF-BB0E-4CE9-851A-3D8A81704397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586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2. Проблема проста, і решення просте, нам просто потрібно поділити работу на невеличкі шматочки.</a:t>
            </a:r>
          </a:p>
          <a:p>
            <a:r>
              <a:rPr lang="ru-RU" dirty="0" smtClean="0"/>
              <a:t>  - насправді код робить дві речі, ВитгаєДанні а потім їх Агрегує. </a:t>
            </a:r>
          </a:p>
          <a:p>
            <a:r>
              <a:rPr lang="ru-RU" dirty="0" smtClean="0"/>
              <a:t>  - це нас дуже влаштовує, адже ми можемо поділити виконання на дві частини.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B4ECF-BB0E-4CE9-851A-3D8A81704397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601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3. На справді це і є сестри </a:t>
            </a:r>
            <a:r>
              <a:rPr lang="en-US" dirty="0" smtClean="0"/>
              <a:t>Map </a:t>
            </a:r>
            <a:r>
              <a:rPr lang="uk-UA" dirty="0" smtClean="0"/>
              <a:t>і </a:t>
            </a:r>
            <a:r>
              <a:rPr lang="en-US" dirty="0" smtClean="0"/>
              <a:t>Reduce</a:t>
            </a:r>
          </a:p>
          <a:p>
            <a:r>
              <a:rPr lang="en-US" dirty="0" smtClean="0"/>
              <a:t>  - </a:t>
            </a:r>
            <a:r>
              <a:rPr lang="uk-UA" dirty="0" smtClean="0"/>
              <a:t>Мап насправді може приймати і один елемент, але приймаючи колекцію і повертаючи колекцію, </a:t>
            </a:r>
            <a:r>
              <a:rPr lang="uk-UA" dirty="0" err="1" smtClean="0"/>
              <a:t>сігнатура</a:t>
            </a:r>
            <a:r>
              <a:rPr lang="uk-UA" dirty="0" smtClean="0"/>
              <a:t> </a:t>
            </a:r>
            <a:r>
              <a:rPr lang="uk-UA" dirty="0" err="1" smtClean="0"/>
              <a:t>фінкції</a:t>
            </a:r>
            <a:r>
              <a:rPr lang="uk-UA" dirty="0" smtClean="0"/>
              <a:t> стає більш загальна, ну і плюс деякі операції краще робити в </a:t>
            </a:r>
            <a:r>
              <a:rPr lang="uk-UA" dirty="0" err="1" smtClean="0"/>
              <a:t>батчах</a:t>
            </a:r>
            <a:endParaRPr lang="uk-UA" dirty="0" smtClean="0"/>
          </a:p>
          <a:p>
            <a:r>
              <a:rPr lang="uk-UA" dirty="0" smtClean="0"/>
              <a:t>  - З </a:t>
            </a:r>
            <a:r>
              <a:rPr lang="uk-UA" dirty="0" err="1" smtClean="0"/>
              <a:t>Редьюсом</a:t>
            </a:r>
            <a:r>
              <a:rPr lang="uk-UA" dirty="0" smtClean="0"/>
              <a:t> все дещо складніше, я не зміг </a:t>
            </a:r>
            <a:r>
              <a:rPr lang="uk-UA" dirty="0" err="1" smtClean="0"/>
              <a:t>вигатади</a:t>
            </a:r>
            <a:r>
              <a:rPr lang="uk-UA" dirty="0" smtClean="0"/>
              <a:t> як його легко написати, він просто </a:t>
            </a:r>
            <a:r>
              <a:rPr lang="uk-UA" dirty="0" err="1" smtClean="0"/>
              <a:t>агрегує</a:t>
            </a:r>
            <a:r>
              <a:rPr lang="uk-UA" dirty="0" smtClean="0"/>
              <a:t> данні</a:t>
            </a:r>
          </a:p>
          <a:p>
            <a:r>
              <a:rPr lang="uk-UA" dirty="0" smtClean="0"/>
              <a:t>  - А ось тепер найголовніше. Все те що біло сірим може зробити </a:t>
            </a:r>
            <a:r>
              <a:rPr lang="uk-UA" dirty="0" err="1" smtClean="0"/>
              <a:t>інраструктура</a:t>
            </a:r>
            <a:r>
              <a:rPr lang="uk-UA" dirty="0" smtClean="0"/>
              <a:t>. А там вже відкриваються вже дуже великі можливості.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B4ECF-BB0E-4CE9-851A-3D8A81704397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732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1. Пам'ять, тут все зрозуміло, розмір потрібної пам'яті повністю контролюється</a:t>
            </a:r>
          </a:p>
          <a:p>
            <a:r>
              <a:rPr lang="uk-UA" dirty="0" smtClean="0"/>
              <a:t>2. Паралельна обробка. Без питань. </a:t>
            </a:r>
            <a:r>
              <a:rPr lang="uk-UA" dirty="0" err="1" smtClean="0"/>
              <a:t>Оби</a:t>
            </a:r>
            <a:r>
              <a:rPr lang="uk-UA" dirty="0" smtClean="0"/>
              <a:t> два Мап і </a:t>
            </a:r>
            <a:r>
              <a:rPr lang="uk-UA" dirty="0" err="1" smtClean="0"/>
              <a:t>Редьюс</a:t>
            </a:r>
            <a:r>
              <a:rPr lang="uk-UA" dirty="0" smtClean="0"/>
              <a:t> можуть виконуватись паралельно, більше того якщо навіть всі Мапи ще не закінчились, теоретично </a:t>
            </a:r>
            <a:r>
              <a:rPr lang="uk-UA" dirty="0" err="1" smtClean="0"/>
              <a:t>можно</a:t>
            </a:r>
            <a:r>
              <a:rPr lang="uk-UA" dirty="0" smtClean="0"/>
              <a:t> починати виконувати </a:t>
            </a:r>
            <a:r>
              <a:rPr lang="uk-UA" dirty="0" err="1" smtClean="0"/>
              <a:t>Редьюси</a:t>
            </a:r>
            <a:endParaRPr lang="uk-UA" dirty="0" smtClean="0"/>
          </a:p>
          <a:p>
            <a:r>
              <a:rPr lang="uk-UA" dirty="0" smtClean="0"/>
              <a:t>3. </a:t>
            </a:r>
            <a:r>
              <a:rPr lang="uk-UA" dirty="0" err="1" smtClean="0"/>
              <a:t>Шардінг</a:t>
            </a:r>
            <a:r>
              <a:rPr lang="uk-UA" dirty="0" smtClean="0"/>
              <a:t>, все без проблем розкидається по </a:t>
            </a:r>
            <a:r>
              <a:rPr lang="uk-UA" dirty="0" err="1" smtClean="0"/>
              <a:t>нодах</a:t>
            </a:r>
            <a:r>
              <a:rPr lang="uk-UA" dirty="0" smtClean="0"/>
              <a:t>, </a:t>
            </a:r>
            <a:r>
              <a:rPr lang="uk-UA" dirty="0" err="1" smtClean="0"/>
              <a:t>бліьше</a:t>
            </a:r>
            <a:r>
              <a:rPr lang="uk-UA" dirty="0" smtClean="0"/>
              <a:t> того і данні можуть збиратися з різних </a:t>
            </a:r>
            <a:r>
              <a:rPr lang="uk-UA" dirty="0" err="1" smtClean="0"/>
              <a:t>нод</a:t>
            </a:r>
            <a:endParaRPr lang="uk-UA" dirty="0" smtClean="0"/>
          </a:p>
          <a:p>
            <a:r>
              <a:rPr lang="uk-UA" dirty="0" smtClean="0"/>
              <a:t>4. Данні між Мапами і </a:t>
            </a:r>
            <a:r>
              <a:rPr lang="uk-UA" dirty="0" err="1" smtClean="0"/>
              <a:t>Редьюсами</a:t>
            </a:r>
            <a:r>
              <a:rPr lang="uk-UA" dirty="0" smtClean="0"/>
              <a:t> можна зберігати(</a:t>
            </a:r>
            <a:r>
              <a:rPr lang="uk-UA" dirty="0" err="1" smtClean="0"/>
              <a:t>кешувати</a:t>
            </a:r>
            <a:r>
              <a:rPr lang="uk-UA" dirty="0" smtClean="0"/>
              <a:t>), тоді наприклад якщо додався один документ, то можна зробити Мап тільки для нього, і </a:t>
            </a:r>
            <a:r>
              <a:rPr lang="uk-UA" dirty="0" err="1" smtClean="0"/>
              <a:t>перепрогнати</a:t>
            </a:r>
            <a:r>
              <a:rPr lang="uk-UA" dirty="0" smtClean="0"/>
              <a:t> тільки </a:t>
            </a:r>
            <a:r>
              <a:rPr lang="uk-UA" dirty="0" err="1" smtClean="0"/>
              <a:t>Редьюси</a:t>
            </a:r>
            <a:r>
              <a:rPr lang="uk-UA" dirty="0" smtClean="0"/>
              <a:t>.</a:t>
            </a:r>
          </a:p>
          <a:p>
            <a:r>
              <a:rPr lang="uk-UA" dirty="0" smtClean="0"/>
              <a:t>5. __</a:t>
            </a:r>
            <a:r>
              <a:rPr lang="en-US" dirty="0" smtClean="0"/>
              <a:t>Scalability (</a:t>
            </a:r>
            <a:r>
              <a:rPr lang="uk-UA" dirty="0" err="1" smtClean="0"/>
              <a:t>Масштабовність</a:t>
            </a:r>
            <a:r>
              <a:rPr lang="uk-UA" dirty="0" smtClean="0"/>
              <a:t>)__, якщо по простому, то роботу </a:t>
            </a:r>
            <a:r>
              <a:rPr lang="uk-UA" dirty="0" err="1" smtClean="0"/>
              <a:t>можно</a:t>
            </a:r>
            <a:r>
              <a:rPr lang="uk-UA" dirty="0" smtClean="0"/>
              <a:t> розбити на маленькі шматочки, і </a:t>
            </a:r>
            <a:r>
              <a:rPr lang="uk-UA" dirty="0" err="1" smtClean="0"/>
              <a:t>виконвути</a:t>
            </a:r>
            <a:r>
              <a:rPr lang="uk-UA" dirty="0" smtClean="0"/>
              <a:t> її будь де і яким завгодно способом. А це означає майже лінійну </a:t>
            </a:r>
            <a:r>
              <a:rPr lang="uk-UA" dirty="0" err="1" smtClean="0"/>
              <a:t>маштабованість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B4ECF-BB0E-4CE9-851A-3D8A81704397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443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1. Це остання штука потрібна для розуміння, якщо наприклад взяти в майже будь яку </a:t>
            </a:r>
            <a:r>
              <a:rPr lang="uk-UA" dirty="0" err="1" smtClean="0"/>
              <a:t>документно</a:t>
            </a:r>
            <a:r>
              <a:rPr lang="uk-UA" dirty="0" smtClean="0"/>
              <a:t> орієнтовану БД, то документи вже там.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Важилиов</a:t>
            </a:r>
            <a:r>
              <a:rPr lang="uk-UA" dirty="0" smtClean="0"/>
              <a:t> розуміти що, на кожному етапі будь який </a:t>
            </a:r>
            <a:r>
              <a:rPr lang="uk-UA" dirty="0" err="1" smtClean="0"/>
              <a:t>хост</a:t>
            </a:r>
            <a:r>
              <a:rPr lang="uk-UA" dirty="0" smtClean="0"/>
              <a:t> для </a:t>
            </a:r>
            <a:r>
              <a:rPr lang="uk-UA" dirty="0" err="1" smtClean="0"/>
              <a:t>МапРдьюс</a:t>
            </a:r>
            <a:r>
              <a:rPr lang="uk-UA" dirty="0" smtClean="0"/>
              <a:t> спробую мінімізувати затрати на виконання. Так наприклад </a:t>
            </a:r>
            <a:r>
              <a:rPr lang="uk-UA" dirty="0" err="1" smtClean="0"/>
              <a:t>Хадуп</a:t>
            </a:r>
            <a:r>
              <a:rPr lang="uk-UA" dirty="0" smtClean="0"/>
              <a:t> ніколи не показують у вигляді двох кубиків Мап та </a:t>
            </a:r>
            <a:r>
              <a:rPr lang="uk-UA" dirty="0" err="1" smtClean="0"/>
              <a:t>Редьюс</a:t>
            </a:r>
            <a:r>
              <a:rPr lang="uk-UA" dirty="0" smtClean="0"/>
              <a:t>, між Мап і </a:t>
            </a:r>
            <a:r>
              <a:rPr lang="uk-UA" dirty="0" err="1" smtClean="0"/>
              <a:t>Редьюс</a:t>
            </a:r>
            <a:r>
              <a:rPr lang="uk-UA" dirty="0" smtClean="0"/>
              <a:t> ще втикають </a:t>
            </a:r>
            <a:r>
              <a:rPr lang="uk-UA" dirty="0" err="1" smtClean="0"/>
              <a:t>Кобайнери</a:t>
            </a:r>
            <a:r>
              <a:rPr lang="uk-UA" dirty="0" smtClean="0"/>
              <a:t>, </a:t>
            </a:r>
            <a:r>
              <a:rPr lang="uk-UA" dirty="0" err="1" smtClean="0"/>
              <a:t>Партішенери</a:t>
            </a:r>
            <a:r>
              <a:rPr lang="uk-UA" dirty="0" smtClean="0"/>
              <a:t> і </a:t>
            </a:r>
            <a:r>
              <a:rPr lang="uk-UA" dirty="0" err="1" smtClean="0"/>
              <a:t>Шаффле</a:t>
            </a:r>
            <a:r>
              <a:rPr lang="uk-UA" dirty="0" smtClean="0"/>
              <a:t> </a:t>
            </a:r>
            <a:r>
              <a:rPr lang="uk-UA" dirty="0" err="1" smtClean="0"/>
              <a:t>енд</a:t>
            </a:r>
            <a:r>
              <a:rPr lang="uk-UA" dirty="0" smtClean="0"/>
              <a:t> Сорт.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B4ECF-BB0E-4CE9-851A-3D8A81704397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900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A0CE-B042-4DDA-9ED5-092391D72588}" type="datetimeFigureOut">
              <a:rPr lang="uk-UA" smtClean="0"/>
              <a:t>20.12.2012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E54A-FC17-462E-86F9-F2F2911CD02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597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A0CE-B042-4DDA-9ED5-092391D72588}" type="datetimeFigureOut">
              <a:rPr lang="uk-UA" smtClean="0"/>
              <a:t>20.12.2012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E54A-FC17-462E-86F9-F2F2911CD02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136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A0CE-B042-4DDA-9ED5-092391D72588}" type="datetimeFigureOut">
              <a:rPr lang="uk-UA" smtClean="0"/>
              <a:t>20.12.2012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E54A-FC17-462E-86F9-F2F2911CD02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832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A0CE-B042-4DDA-9ED5-092391D72588}" type="datetimeFigureOut">
              <a:rPr lang="uk-UA" smtClean="0"/>
              <a:t>20.12.2012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E54A-FC17-462E-86F9-F2F2911CD02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250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A0CE-B042-4DDA-9ED5-092391D72588}" type="datetimeFigureOut">
              <a:rPr lang="uk-UA" smtClean="0"/>
              <a:t>20.12.2012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E54A-FC17-462E-86F9-F2F2911CD02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40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A0CE-B042-4DDA-9ED5-092391D72588}" type="datetimeFigureOut">
              <a:rPr lang="uk-UA" smtClean="0"/>
              <a:t>20.12.2012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E54A-FC17-462E-86F9-F2F2911CD02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00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A0CE-B042-4DDA-9ED5-092391D72588}" type="datetimeFigureOut">
              <a:rPr lang="uk-UA" smtClean="0"/>
              <a:t>20.12.2012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E54A-FC17-462E-86F9-F2F2911CD02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82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A0CE-B042-4DDA-9ED5-092391D72588}" type="datetimeFigureOut">
              <a:rPr lang="uk-UA" smtClean="0"/>
              <a:t>20.12.2012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E54A-FC17-462E-86F9-F2F2911CD02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279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A0CE-B042-4DDA-9ED5-092391D72588}" type="datetimeFigureOut">
              <a:rPr lang="uk-UA" smtClean="0"/>
              <a:t>20.12.2012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E54A-FC17-462E-86F9-F2F2911CD02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98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A0CE-B042-4DDA-9ED5-092391D72588}" type="datetimeFigureOut">
              <a:rPr lang="uk-UA" smtClean="0"/>
              <a:t>20.12.2012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E54A-FC17-462E-86F9-F2F2911CD02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25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A0CE-B042-4DDA-9ED5-092391D72588}" type="datetimeFigureOut">
              <a:rPr lang="uk-UA" smtClean="0"/>
              <a:t>20.12.2012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E54A-FC17-462E-86F9-F2F2911CD02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480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A0CE-B042-4DDA-9ED5-092391D72588}" type="datetimeFigureOut">
              <a:rPr lang="uk-UA" smtClean="0"/>
              <a:t>20.12.2012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E54A-FC17-462E-86F9-F2F2911CD02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280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MapReduce</a:t>
            </a:r>
            <a:endParaRPr lang="uk-UA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chaliy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56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Юзкейси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Звіти</a:t>
            </a:r>
          </a:p>
          <a:p>
            <a:r>
              <a:rPr lang="uk-UA" dirty="0" smtClean="0"/>
              <a:t>Розподілене виконання завдань</a:t>
            </a:r>
          </a:p>
          <a:p>
            <a:r>
              <a:rPr lang="uk-UA" dirty="0" smtClean="0"/>
              <a:t>Індексація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502229" y="4433207"/>
            <a:ext cx="869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Епічна стаття - </a:t>
            </a:r>
            <a:r>
              <a:rPr lang="en-US" dirty="0" smtClean="0"/>
              <a:t>http://highlyscalable.wordpress.com/2012/02/01/mapreduce-patterns/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021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Повільний</a:t>
            </a:r>
          </a:p>
          <a:p>
            <a:r>
              <a:rPr lang="uk-UA" dirty="0"/>
              <a:t>С</a:t>
            </a:r>
            <a:r>
              <a:rPr lang="uk-UA" dirty="0" smtClean="0">
                <a:effectLst/>
              </a:rPr>
              <a:t>кладно </a:t>
            </a:r>
            <a:r>
              <a:rPr lang="en-US" dirty="0" smtClean="0">
                <a:effectLst/>
              </a:rPr>
              <a:t>[</a:t>
            </a:r>
            <a:r>
              <a:rPr lang="uk-UA" dirty="0" smtClean="0">
                <a:effectLst/>
              </a:rPr>
              <a:t>виражати</a:t>
            </a:r>
            <a:r>
              <a:rPr lang="en-US" dirty="0"/>
              <a:t>]</a:t>
            </a:r>
            <a:r>
              <a:rPr lang="uk-UA" dirty="0" smtClean="0">
                <a:effectLst/>
              </a:rPr>
              <a:t> деякі речі</a:t>
            </a:r>
          </a:p>
          <a:p>
            <a:r>
              <a:rPr lang="uk-UA" dirty="0" smtClean="0"/>
              <a:t>А деякі просто не можливо</a:t>
            </a:r>
          </a:p>
          <a:p>
            <a:r>
              <a:rPr lang="uk-UA" dirty="0" smtClean="0"/>
              <a:t>Інфраструктура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37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Дякую за увагу</a:t>
            </a:r>
            <a:r>
              <a:rPr lang="en-US" dirty="0" smtClean="0"/>
              <a:t>!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 smtClean="0"/>
              <a:t>Питайте!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549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Вихлоп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Навіщо воно в загалі!?</a:t>
            </a:r>
          </a:p>
          <a:p>
            <a:r>
              <a:rPr lang="ru-RU" dirty="0" smtClean="0"/>
              <a:t>Де шукати, де не шукати</a:t>
            </a:r>
          </a:p>
          <a:p>
            <a:r>
              <a:rPr lang="ru-RU" dirty="0" smtClean="0"/>
              <a:t>Хто і як використовує</a:t>
            </a:r>
          </a:p>
          <a:p>
            <a:r>
              <a:rPr lang="ru-RU" dirty="0" smtClean="0"/>
              <a:t>Може і я зрозумію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99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Купа продаж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/>
              <a:t>Звіт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uk-UA" dirty="0" smtClean="0"/>
              <a:t>Квартальний звіт по продажах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1229859" y="2303579"/>
            <a:ext cx="3567792" cy="28931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1400" dirty="0"/>
              <a:t>{</a:t>
            </a: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Дата</a:t>
            </a:r>
            <a:r>
              <a:rPr lang="uk-UA" sz="1400" dirty="0"/>
              <a:t>: </a:t>
            </a:r>
            <a:r>
              <a:rPr lang="uk-UA" sz="1400" dirty="0" smtClean="0">
                <a:solidFill>
                  <a:srgbClr val="00B0F0"/>
                </a:solidFill>
              </a:rPr>
              <a:t>2008-11-08T13:45</a:t>
            </a:r>
            <a:endParaRPr lang="uk-UA" sz="1400" dirty="0">
              <a:solidFill>
                <a:srgbClr val="00B0F0"/>
              </a:solidFill>
            </a:endParaRP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Адреса</a:t>
            </a:r>
            <a:r>
              <a:rPr lang="uk-UA" sz="1400" dirty="0"/>
              <a:t>: {}</a:t>
            </a: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Продукти</a:t>
            </a:r>
            <a:r>
              <a:rPr lang="uk-UA" sz="1400" dirty="0"/>
              <a:t>: [{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Продукт1</a:t>
            </a:r>
            <a:r>
              <a:rPr lang="uk-UA" sz="1400" dirty="0"/>
              <a:t>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Кількість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2</a:t>
            </a:r>
            <a:r>
              <a:rPr lang="uk-UA" sz="1400" dirty="0"/>
              <a:t>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Сума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10</a:t>
            </a:r>
          </a:p>
          <a:p>
            <a:r>
              <a:rPr lang="uk-UA" sz="1400" dirty="0"/>
              <a:t>    },{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Продукт2,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Кількість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3,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Сума</a:t>
            </a:r>
            <a:r>
              <a:rPr lang="uk-UA" sz="1400" dirty="0"/>
              <a:t>: </a:t>
            </a:r>
            <a:r>
              <a:rPr lang="uk-UA" sz="1400" dirty="0" smtClean="0">
                <a:solidFill>
                  <a:srgbClr val="00B0F0"/>
                </a:solidFill>
              </a:rPr>
              <a:t>15</a:t>
            </a:r>
            <a:endParaRPr lang="uk-UA" sz="1400" dirty="0">
              <a:solidFill>
                <a:srgbClr val="00B0F0"/>
              </a:solidFill>
            </a:endParaRPr>
          </a:p>
          <a:p>
            <a:r>
              <a:rPr lang="uk-UA" sz="1400" dirty="0"/>
              <a:t>    }]  </a:t>
            </a:r>
          </a:p>
          <a:p>
            <a:r>
              <a:rPr lang="uk-UA" sz="1400" dirty="0" smtClean="0"/>
              <a:t>}</a:t>
            </a:r>
            <a:endParaRPr lang="uk-UA" sz="1400" dirty="0"/>
          </a:p>
        </p:txBody>
      </p:sp>
      <p:sp>
        <p:nvSpPr>
          <p:cNvPr id="9" name="Right Arrow 8"/>
          <p:cNvSpPr/>
          <p:nvPr/>
        </p:nvSpPr>
        <p:spPr>
          <a:xfrm>
            <a:off x="5608864" y="3526971"/>
            <a:ext cx="783772" cy="832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1382259" y="2455979"/>
            <a:ext cx="3567792" cy="28931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1400" dirty="0"/>
              <a:t>{</a:t>
            </a: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Дата</a:t>
            </a:r>
            <a:r>
              <a:rPr lang="uk-UA" sz="1400" dirty="0"/>
              <a:t>: </a:t>
            </a:r>
            <a:r>
              <a:rPr lang="uk-UA" sz="1400" dirty="0" smtClean="0">
                <a:solidFill>
                  <a:srgbClr val="00B0F0"/>
                </a:solidFill>
              </a:rPr>
              <a:t>2008-11-08T13:45</a:t>
            </a:r>
            <a:endParaRPr lang="uk-UA" sz="1400" dirty="0">
              <a:solidFill>
                <a:srgbClr val="00B0F0"/>
              </a:solidFill>
            </a:endParaRP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Адреса</a:t>
            </a:r>
            <a:r>
              <a:rPr lang="uk-UA" sz="1400" dirty="0"/>
              <a:t>: {}</a:t>
            </a: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Продукти</a:t>
            </a:r>
            <a:r>
              <a:rPr lang="uk-UA" sz="1400" dirty="0"/>
              <a:t>: [{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Продукт1</a:t>
            </a:r>
            <a:r>
              <a:rPr lang="uk-UA" sz="1400" dirty="0"/>
              <a:t>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Кількість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2</a:t>
            </a:r>
            <a:r>
              <a:rPr lang="uk-UA" sz="1400" dirty="0"/>
              <a:t>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Сума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10</a:t>
            </a:r>
          </a:p>
          <a:p>
            <a:r>
              <a:rPr lang="uk-UA" sz="1400" dirty="0"/>
              <a:t>    },{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Продукт2,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Кількість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3,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Сума</a:t>
            </a:r>
            <a:r>
              <a:rPr lang="uk-UA" sz="1400" dirty="0"/>
              <a:t>: </a:t>
            </a:r>
            <a:r>
              <a:rPr lang="uk-UA" sz="1400" dirty="0" smtClean="0">
                <a:solidFill>
                  <a:srgbClr val="00B0F0"/>
                </a:solidFill>
              </a:rPr>
              <a:t>15</a:t>
            </a:r>
            <a:endParaRPr lang="uk-UA" sz="1400" dirty="0">
              <a:solidFill>
                <a:srgbClr val="00B0F0"/>
              </a:solidFill>
            </a:endParaRPr>
          </a:p>
          <a:p>
            <a:r>
              <a:rPr lang="uk-UA" sz="1400" dirty="0"/>
              <a:t>    }]  </a:t>
            </a:r>
          </a:p>
          <a:p>
            <a:r>
              <a:rPr lang="uk-UA" sz="1400" dirty="0" smtClean="0"/>
              <a:t>}</a:t>
            </a:r>
            <a:endParaRPr lang="uk-UA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34659" y="2608379"/>
            <a:ext cx="3567792" cy="28931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1400" dirty="0"/>
              <a:t>{</a:t>
            </a: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Дата</a:t>
            </a:r>
            <a:r>
              <a:rPr lang="uk-UA" sz="1400" dirty="0"/>
              <a:t>: </a:t>
            </a:r>
            <a:r>
              <a:rPr lang="uk-UA" sz="1400" dirty="0" smtClean="0">
                <a:solidFill>
                  <a:srgbClr val="00B0F0"/>
                </a:solidFill>
              </a:rPr>
              <a:t>2008-11-08T13:45</a:t>
            </a:r>
            <a:endParaRPr lang="uk-UA" sz="1400" dirty="0">
              <a:solidFill>
                <a:srgbClr val="00B0F0"/>
              </a:solidFill>
            </a:endParaRP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Адреса</a:t>
            </a:r>
            <a:r>
              <a:rPr lang="uk-UA" sz="1400" dirty="0"/>
              <a:t>: {}</a:t>
            </a: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Продукти</a:t>
            </a:r>
            <a:r>
              <a:rPr lang="uk-UA" sz="1400" dirty="0"/>
              <a:t>: [{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Продукт1</a:t>
            </a:r>
            <a:r>
              <a:rPr lang="uk-UA" sz="1400" dirty="0"/>
              <a:t>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Кількість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2</a:t>
            </a:r>
            <a:r>
              <a:rPr lang="uk-UA" sz="1400" dirty="0"/>
              <a:t>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Сума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10</a:t>
            </a:r>
          </a:p>
          <a:p>
            <a:r>
              <a:rPr lang="uk-UA" sz="1400" dirty="0"/>
              <a:t>    },{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Продукт2,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Кількість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3,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Сума</a:t>
            </a:r>
            <a:r>
              <a:rPr lang="uk-UA" sz="1400" dirty="0"/>
              <a:t>: </a:t>
            </a:r>
            <a:r>
              <a:rPr lang="uk-UA" sz="1400" dirty="0" smtClean="0">
                <a:solidFill>
                  <a:srgbClr val="00B0F0"/>
                </a:solidFill>
              </a:rPr>
              <a:t>15</a:t>
            </a:r>
            <a:endParaRPr lang="uk-UA" sz="1400" dirty="0">
              <a:solidFill>
                <a:srgbClr val="00B0F0"/>
              </a:solidFill>
            </a:endParaRPr>
          </a:p>
          <a:p>
            <a:r>
              <a:rPr lang="uk-UA" sz="1400" dirty="0"/>
              <a:t>    }]  </a:t>
            </a:r>
          </a:p>
          <a:p>
            <a:r>
              <a:rPr lang="uk-UA" sz="1400" dirty="0" smtClean="0"/>
              <a:t>}</a:t>
            </a:r>
            <a:endParaRPr lang="uk-UA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87059" y="2760779"/>
            <a:ext cx="3567792" cy="28931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1400" dirty="0"/>
              <a:t>{</a:t>
            </a: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Дата</a:t>
            </a:r>
            <a:r>
              <a:rPr lang="uk-UA" sz="1400" dirty="0"/>
              <a:t>: </a:t>
            </a:r>
            <a:r>
              <a:rPr lang="uk-UA" sz="1400" dirty="0" smtClean="0">
                <a:solidFill>
                  <a:srgbClr val="00B0F0"/>
                </a:solidFill>
              </a:rPr>
              <a:t>2008-11-08T13:45</a:t>
            </a:r>
            <a:endParaRPr lang="uk-UA" sz="1400" dirty="0">
              <a:solidFill>
                <a:srgbClr val="00B0F0"/>
              </a:solidFill>
            </a:endParaRP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Адреса</a:t>
            </a:r>
            <a:r>
              <a:rPr lang="uk-UA" sz="1400" dirty="0"/>
              <a:t>: {}</a:t>
            </a: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Продукти</a:t>
            </a:r>
            <a:r>
              <a:rPr lang="uk-UA" sz="1400" dirty="0"/>
              <a:t>: [{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Продукт1</a:t>
            </a:r>
            <a:r>
              <a:rPr lang="uk-UA" sz="1400" dirty="0"/>
              <a:t>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Кількість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2</a:t>
            </a:r>
            <a:r>
              <a:rPr lang="uk-UA" sz="1400" dirty="0"/>
              <a:t>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Сума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10</a:t>
            </a:r>
          </a:p>
          <a:p>
            <a:r>
              <a:rPr lang="uk-UA" sz="1400" dirty="0"/>
              <a:t>    },{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Продукт2,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Кількість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3,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Сума</a:t>
            </a:r>
            <a:r>
              <a:rPr lang="uk-UA" sz="1400" dirty="0"/>
              <a:t>: </a:t>
            </a:r>
            <a:r>
              <a:rPr lang="uk-UA" sz="1400" dirty="0" smtClean="0">
                <a:solidFill>
                  <a:srgbClr val="00B0F0"/>
                </a:solidFill>
              </a:rPr>
              <a:t>15</a:t>
            </a:r>
            <a:endParaRPr lang="uk-UA" sz="1400" dirty="0">
              <a:solidFill>
                <a:srgbClr val="00B0F0"/>
              </a:solidFill>
            </a:endParaRPr>
          </a:p>
          <a:p>
            <a:r>
              <a:rPr lang="uk-UA" sz="1400" dirty="0"/>
              <a:t>    }]  </a:t>
            </a:r>
          </a:p>
          <a:p>
            <a:r>
              <a:rPr lang="uk-UA" sz="1400" dirty="0" smtClean="0"/>
              <a:t>}</a:t>
            </a:r>
            <a:endParaRPr lang="uk-UA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39459" y="2913179"/>
            <a:ext cx="3567792" cy="28931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1400" dirty="0"/>
              <a:t>{</a:t>
            </a: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Дата</a:t>
            </a:r>
            <a:r>
              <a:rPr lang="uk-UA" sz="1400" dirty="0"/>
              <a:t>: </a:t>
            </a:r>
            <a:r>
              <a:rPr lang="uk-UA" sz="1400" dirty="0" smtClean="0">
                <a:solidFill>
                  <a:srgbClr val="00B0F0"/>
                </a:solidFill>
              </a:rPr>
              <a:t>2008-11-08T13:45</a:t>
            </a:r>
            <a:endParaRPr lang="uk-UA" sz="1400" dirty="0">
              <a:solidFill>
                <a:srgbClr val="00B0F0"/>
              </a:solidFill>
            </a:endParaRP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Адреса</a:t>
            </a:r>
            <a:r>
              <a:rPr lang="uk-UA" sz="1400" dirty="0"/>
              <a:t>: {}</a:t>
            </a:r>
          </a:p>
          <a:p>
            <a:r>
              <a:rPr lang="uk-UA" sz="1400" dirty="0"/>
              <a:t>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Продукти</a:t>
            </a:r>
            <a:r>
              <a:rPr lang="uk-UA" sz="1400" dirty="0"/>
              <a:t>: [{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Продукт1</a:t>
            </a:r>
            <a:r>
              <a:rPr lang="uk-UA" sz="1400" dirty="0"/>
              <a:t>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Кількість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2</a:t>
            </a:r>
            <a:r>
              <a:rPr lang="uk-UA" sz="1400" dirty="0"/>
              <a:t>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Сума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10</a:t>
            </a:r>
          </a:p>
          <a:p>
            <a:r>
              <a:rPr lang="uk-UA" sz="1400" dirty="0"/>
              <a:t>    },{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Продукт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Продукт2,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Кількість</a:t>
            </a:r>
            <a:r>
              <a:rPr lang="uk-UA" sz="1400" dirty="0"/>
              <a:t>: </a:t>
            </a:r>
            <a:r>
              <a:rPr lang="uk-UA" sz="1400" dirty="0">
                <a:solidFill>
                  <a:srgbClr val="00B0F0"/>
                </a:solidFill>
              </a:rPr>
              <a:t>3,</a:t>
            </a:r>
          </a:p>
          <a:p>
            <a:r>
              <a:rPr lang="uk-UA" sz="1400" dirty="0"/>
              <a:t>        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</a:rPr>
              <a:t>Сума</a:t>
            </a:r>
            <a:r>
              <a:rPr lang="uk-UA" sz="1400" dirty="0"/>
              <a:t>: </a:t>
            </a:r>
            <a:r>
              <a:rPr lang="uk-UA" sz="1400" dirty="0" smtClean="0">
                <a:solidFill>
                  <a:srgbClr val="00B0F0"/>
                </a:solidFill>
              </a:rPr>
              <a:t>15</a:t>
            </a:r>
            <a:endParaRPr lang="uk-UA" sz="1400" dirty="0">
              <a:solidFill>
                <a:srgbClr val="00B0F0"/>
              </a:solidFill>
            </a:endParaRPr>
          </a:p>
          <a:p>
            <a:r>
              <a:rPr lang="uk-UA" sz="1400" dirty="0"/>
              <a:t>    }]  </a:t>
            </a:r>
          </a:p>
          <a:p>
            <a:r>
              <a:rPr lang="uk-UA" sz="1400" dirty="0" smtClean="0"/>
              <a:t>}</a:t>
            </a:r>
            <a:endParaRPr lang="uk-UA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7478" y="3343185"/>
            <a:ext cx="3575957" cy="1200329"/>
          </a:xfrm>
          <a:prstGeom prst="rect">
            <a:avLst/>
          </a:prstGeom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dirty="0" smtClean="0"/>
              <a:t>Перший квартал: 2 345 345</a:t>
            </a:r>
          </a:p>
          <a:p>
            <a:r>
              <a:rPr lang="uk-UA" dirty="0" smtClean="0"/>
              <a:t>Другий квартал: 3 748 985</a:t>
            </a:r>
          </a:p>
          <a:p>
            <a:r>
              <a:rPr lang="uk-UA" dirty="0" smtClean="0"/>
              <a:t>Третій квартал: 3 605 452</a:t>
            </a:r>
          </a:p>
          <a:p>
            <a:r>
              <a:rPr lang="uk-UA" dirty="0" smtClean="0"/>
              <a:t>Четвертий квартал: 4 162 045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2328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Загальне рішення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2163536"/>
            <a:ext cx="385626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o.Total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orders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o</a:t>
            </a:r>
          </a:p>
          <a:p>
            <a:r>
              <a:rPr lang="en-US" dirty="0">
                <a:solidFill>
                  <a:srgbClr val="00B0F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QUARTER</a:t>
            </a:r>
            <a:r>
              <a:rPr lang="en-US" dirty="0"/>
              <a:t>(</a:t>
            </a:r>
            <a:r>
              <a:rPr lang="en-US" dirty="0" err="1"/>
              <a:t>o.Date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1114" y="3860925"/>
            <a:ext cx="443593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report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double[4];</a:t>
            </a:r>
          </a:p>
          <a:p>
            <a:r>
              <a:rPr lang="en-US" dirty="0"/>
              <a:t>foreach (</a:t>
            </a: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sale in sales)</a:t>
            </a:r>
          </a:p>
          <a:p>
            <a:r>
              <a:rPr lang="uk-UA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quarter = </a:t>
            </a:r>
            <a:r>
              <a:rPr lang="en-US" dirty="0" err="1"/>
              <a:t>sale.Date.Quarter</a:t>
            </a:r>
            <a:r>
              <a:rPr lang="en-US" dirty="0"/>
              <a:t>;</a:t>
            </a:r>
          </a:p>
          <a:p>
            <a:r>
              <a:rPr lang="en-US" dirty="0"/>
              <a:t>    report[quarter] += </a:t>
            </a:r>
            <a:r>
              <a:rPr lang="en-US" dirty="0" err="1"/>
              <a:t>sale.Total</a:t>
            </a:r>
            <a:r>
              <a:rPr lang="en-US" dirty="0"/>
              <a:t>;</a:t>
            </a:r>
          </a:p>
          <a:p>
            <a:r>
              <a:rPr lang="uk-UA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74244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561114" y="3407905"/>
            <a:ext cx="143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Імперативно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35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Від </a:t>
            </a:r>
            <a:r>
              <a:rPr lang="en-US" dirty="0" smtClean="0"/>
              <a:t>foreach </a:t>
            </a:r>
            <a:r>
              <a:rPr lang="uk-UA" dirty="0" smtClean="0"/>
              <a:t>до небес…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900020" y="1560315"/>
            <a:ext cx="3676651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report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double[4];</a:t>
            </a:r>
          </a:p>
          <a:p>
            <a:r>
              <a:rPr lang="en-US" dirty="0">
                <a:solidFill>
                  <a:srgbClr val="00B0F0"/>
                </a:solidFill>
              </a:rPr>
              <a:t>foreach</a:t>
            </a:r>
            <a:r>
              <a:rPr lang="en-US" dirty="0"/>
              <a:t> (</a:t>
            </a: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sale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 sales)</a:t>
            </a:r>
          </a:p>
          <a:p>
            <a:r>
              <a:rPr lang="uk-UA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quarter = </a:t>
            </a:r>
            <a:r>
              <a:rPr lang="en-US" dirty="0" err="1"/>
              <a:t>sale.Date.Quarter</a:t>
            </a:r>
            <a:r>
              <a:rPr lang="en-US" dirty="0"/>
              <a:t>;</a:t>
            </a:r>
          </a:p>
          <a:p>
            <a:r>
              <a:rPr lang="en-US" dirty="0"/>
              <a:t>    report[quarter] += </a:t>
            </a:r>
            <a:r>
              <a:rPr lang="en-US" dirty="0" err="1"/>
              <a:t>sale.Total</a:t>
            </a:r>
            <a:r>
              <a:rPr lang="en-US" dirty="0"/>
              <a:t>;</a:t>
            </a:r>
          </a:p>
          <a:p>
            <a:r>
              <a:rPr lang="uk-UA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2236" y="2754332"/>
            <a:ext cx="42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Як зробити так щоб воно працювало?</a:t>
            </a:r>
            <a:endParaRPr lang="uk-UA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2031515">
            <a:off x="5429431" y="2780867"/>
            <a:ext cx="644979" cy="6001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3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Від </a:t>
            </a:r>
            <a:r>
              <a:rPr lang="en-US" dirty="0" smtClean="0"/>
              <a:t>foreach </a:t>
            </a:r>
            <a:r>
              <a:rPr lang="uk-UA" dirty="0" smtClean="0"/>
              <a:t>до небес…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900020" y="1560315"/>
            <a:ext cx="3676651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report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double[4];</a:t>
            </a:r>
          </a:p>
          <a:p>
            <a:r>
              <a:rPr lang="en-US" dirty="0">
                <a:solidFill>
                  <a:srgbClr val="00B0F0"/>
                </a:solidFill>
              </a:rPr>
              <a:t>foreach</a:t>
            </a:r>
            <a:r>
              <a:rPr lang="en-US" dirty="0"/>
              <a:t> (</a:t>
            </a: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sale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 sales)</a:t>
            </a:r>
          </a:p>
          <a:p>
            <a:r>
              <a:rPr lang="uk-UA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quarter = </a:t>
            </a:r>
            <a:r>
              <a:rPr lang="en-US" dirty="0" err="1"/>
              <a:t>sale.Date.Quarter</a:t>
            </a:r>
            <a:r>
              <a:rPr lang="en-US" dirty="0"/>
              <a:t>;</a:t>
            </a:r>
          </a:p>
          <a:p>
            <a:r>
              <a:rPr lang="en-US" dirty="0"/>
              <a:t>    report[quarter] += </a:t>
            </a:r>
            <a:r>
              <a:rPr lang="en-US" dirty="0" err="1"/>
              <a:t>sale.Total</a:t>
            </a:r>
            <a:r>
              <a:rPr lang="en-US" dirty="0"/>
              <a:t>;</a:t>
            </a:r>
          </a:p>
          <a:p>
            <a:r>
              <a:rPr lang="uk-UA" dirty="0"/>
              <a:t>}</a:t>
            </a:r>
          </a:p>
        </p:txBody>
      </p:sp>
      <p:sp>
        <p:nvSpPr>
          <p:cNvPr id="11" name="Right Arrow 10"/>
          <p:cNvSpPr/>
          <p:nvPr/>
        </p:nvSpPr>
        <p:spPr>
          <a:xfrm rot="1749217">
            <a:off x="4678998" y="3434508"/>
            <a:ext cx="644978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5622493" y="3624209"/>
            <a:ext cx="529862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saleQuarterFacts</a:t>
            </a:r>
            <a:r>
              <a:rPr lang="en-US" dirty="0" smtClean="0"/>
              <a:t> = </a:t>
            </a:r>
            <a:r>
              <a:rPr lang="en-US" dirty="0" err="1" smtClean="0"/>
              <a:t>sales.Select</a:t>
            </a:r>
            <a:r>
              <a:rPr lang="en-US" dirty="0" smtClean="0"/>
              <a:t>(s =&gt; new </a:t>
            </a:r>
          </a:p>
          <a:p>
            <a:r>
              <a:rPr lang="en-US" dirty="0" smtClean="0"/>
              <a:t>{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Quarter = </a:t>
            </a:r>
            <a:r>
              <a:rPr lang="en-US" dirty="0" err="1" smtClean="0"/>
              <a:t>s.Date.Quarter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 Total = </a:t>
            </a:r>
            <a:r>
              <a:rPr lang="en-US" dirty="0" err="1" smtClean="0"/>
              <a:t>s.Total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foreach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saleFact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err="1" smtClean="0"/>
              <a:t>saleQuarterFacts</a:t>
            </a:r>
            <a:r>
              <a:rPr lang="en-US" dirty="0" smtClean="0"/>
              <a:t>)</a:t>
            </a:r>
            <a:r>
              <a:rPr lang="uk-UA" dirty="0" smtClean="0"/>
              <a:t>{</a:t>
            </a:r>
          </a:p>
          <a:p>
            <a:r>
              <a:rPr lang="uk-UA" dirty="0" smtClean="0"/>
              <a:t>    </a:t>
            </a:r>
            <a:r>
              <a:rPr lang="en-US" dirty="0" smtClean="0"/>
              <a:t>report[</a:t>
            </a:r>
            <a:r>
              <a:rPr lang="en-US" dirty="0" err="1" smtClean="0"/>
              <a:t>saleFact.Quarter</a:t>
            </a:r>
            <a:r>
              <a:rPr lang="en-US" dirty="0" smtClean="0"/>
              <a:t>] += </a:t>
            </a:r>
            <a:r>
              <a:rPr lang="en-US" dirty="0" err="1" smtClean="0"/>
              <a:t>saleFact.Total</a:t>
            </a:r>
            <a:r>
              <a:rPr lang="en-US" dirty="0" smtClean="0"/>
              <a:t>;</a:t>
            </a:r>
          </a:p>
          <a:p>
            <a:r>
              <a:rPr lang="uk-UA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73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Від </a:t>
            </a:r>
            <a:r>
              <a:rPr lang="en-US" dirty="0" smtClean="0"/>
              <a:t>foreach </a:t>
            </a:r>
            <a:r>
              <a:rPr lang="uk-UA" dirty="0" smtClean="0"/>
              <a:t>до небес…</a:t>
            </a:r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443593" y="2935916"/>
            <a:ext cx="447947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saleQuarterFacts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sales.Select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smtClean="0"/>
              <a:t>s =&gt; new </a:t>
            </a:r>
          </a:p>
          <a:p>
            <a:r>
              <a:rPr lang="en-US" dirty="0" smtClean="0"/>
              <a:t>{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Quarter = </a:t>
            </a:r>
            <a:r>
              <a:rPr lang="en-US" dirty="0" err="1" smtClean="0"/>
              <a:t>s.Date.Quarter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 Total = </a:t>
            </a:r>
            <a:r>
              <a:rPr lang="en-US" dirty="0" err="1" smtClean="0"/>
              <a:t>s.Total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foreach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saleFact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saleQuarterFacts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uk-UA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r>
              <a:rPr lang="uk-UA" dirty="0" smtClean="0"/>
              <a:t>    </a:t>
            </a:r>
            <a:r>
              <a:rPr lang="en-US" dirty="0" smtClean="0"/>
              <a:t>report[</a:t>
            </a:r>
            <a:r>
              <a:rPr lang="en-US" dirty="0" err="1" smtClean="0"/>
              <a:t>saleFact.Quarter</a:t>
            </a:r>
            <a:r>
              <a:rPr lang="en-US" dirty="0" smtClean="0"/>
              <a:t>] += </a:t>
            </a:r>
            <a:r>
              <a:rPr lang="en-US" dirty="0" err="1" smtClean="0"/>
              <a:t>saleFact.Total</a:t>
            </a:r>
            <a:r>
              <a:rPr lang="en-US" dirty="0" smtClean="0"/>
              <a:t>;</a:t>
            </a:r>
          </a:p>
          <a:p>
            <a:r>
              <a:rPr lang="uk-UA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7465" y="1412422"/>
            <a:ext cx="5951764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IEnumerable</a:t>
            </a:r>
            <a:r>
              <a:rPr lang="en-US" dirty="0"/>
              <a:t> Map(</a:t>
            </a:r>
            <a:r>
              <a:rPr lang="en-US" dirty="0" err="1"/>
              <a:t>IEnumerable</a:t>
            </a:r>
            <a:r>
              <a:rPr lang="en-US" dirty="0"/>
              <a:t> items){</a:t>
            </a:r>
          </a:p>
          <a:p>
            <a:r>
              <a:rPr lang="en-US" dirty="0"/>
              <a:t>    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item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 items){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yield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uk-UA" dirty="0" smtClean="0"/>
              <a:t>{</a:t>
            </a:r>
            <a:endParaRPr lang="uk-UA" dirty="0"/>
          </a:p>
          <a:p>
            <a:r>
              <a:rPr lang="en-US" dirty="0"/>
              <a:t>            Quarter = </a:t>
            </a:r>
            <a:r>
              <a:rPr lang="en-US" dirty="0" err="1"/>
              <a:t>sale.Date.Quarter</a:t>
            </a:r>
            <a:r>
              <a:rPr lang="en-US" dirty="0"/>
              <a:t>,</a:t>
            </a:r>
          </a:p>
          <a:p>
            <a:r>
              <a:rPr lang="en-US" dirty="0"/>
              <a:t>            Total = </a:t>
            </a:r>
            <a:r>
              <a:rPr lang="en-US" dirty="0" err="1"/>
              <a:t>sale.Total</a:t>
            </a:r>
            <a:r>
              <a:rPr lang="en-US" dirty="0"/>
              <a:t> </a:t>
            </a:r>
          </a:p>
          <a:p>
            <a:r>
              <a:rPr lang="uk-UA" dirty="0"/>
              <a:t>        }</a:t>
            </a:r>
          </a:p>
          <a:p>
            <a:r>
              <a:rPr lang="uk-UA" dirty="0"/>
              <a:t>    }</a:t>
            </a:r>
          </a:p>
          <a:p>
            <a:r>
              <a:rPr lang="uk-UA" dirty="0"/>
              <a:t>}</a:t>
            </a:r>
          </a:p>
          <a:p>
            <a:endParaRPr lang="uk-UA" dirty="0"/>
          </a:p>
          <a:p>
            <a:r>
              <a:rPr lang="en-US" dirty="0">
                <a:solidFill>
                  <a:srgbClr val="00B0F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IEnumerable</a:t>
            </a:r>
            <a:r>
              <a:rPr lang="en-US" dirty="0"/>
              <a:t> Reduce(</a:t>
            </a:r>
            <a:r>
              <a:rPr lang="en-US" dirty="0" err="1"/>
              <a:t>IEnumerable</a:t>
            </a:r>
            <a:r>
              <a:rPr lang="en-US" dirty="0"/>
              <a:t> items){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( from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 items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group </a:t>
            </a:r>
            <a:r>
              <a:rPr lang="en-US" dirty="0">
                <a:solidFill>
                  <a:srgbClr val="00B0F0"/>
                </a:solidFill>
              </a:rPr>
              <a:t>by </a:t>
            </a:r>
            <a:r>
              <a:rPr lang="en-US" dirty="0" err="1"/>
              <a:t>i.Quarter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into</a:t>
            </a:r>
            <a:r>
              <a:rPr lang="en-US" dirty="0"/>
              <a:t> </a:t>
            </a:r>
            <a:r>
              <a:rPr lang="en-US" dirty="0" err="1"/>
              <a:t>gi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select </a:t>
            </a:r>
            <a:r>
              <a:rPr lang="en-US" dirty="0">
                <a:solidFill>
                  <a:srgbClr val="00B0F0"/>
                </a:solidFill>
              </a:rPr>
              <a:t>new </a:t>
            </a:r>
            <a:r>
              <a:rPr lang="uk-UA" dirty="0" smtClean="0"/>
              <a:t>{</a:t>
            </a:r>
            <a:endParaRPr lang="uk-UA" dirty="0"/>
          </a:p>
          <a:p>
            <a:r>
              <a:rPr lang="en-US" dirty="0"/>
              <a:t>                </a:t>
            </a:r>
            <a:r>
              <a:rPr lang="en-US" dirty="0" smtClean="0"/>
              <a:t>        Quarter </a:t>
            </a:r>
            <a:r>
              <a:rPr lang="en-US" dirty="0"/>
              <a:t>= </a:t>
            </a:r>
            <a:r>
              <a:rPr lang="en-US" dirty="0" err="1"/>
              <a:t>gi.Key</a:t>
            </a:r>
            <a:r>
              <a:rPr lang="en-US" dirty="0"/>
              <a:t>,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        Total </a:t>
            </a:r>
            <a:r>
              <a:rPr lang="en-US" dirty="0"/>
              <a:t>= </a:t>
            </a:r>
            <a:r>
              <a:rPr lang="en-US" dirty="0" err="1"/>
              <a:t>gi.Sum</a:t>
            </a:r>
            <a:r>
              <a:rPr lang="en-US" dirty="0"/>
              <a:t>(x =&gt; </a:t>
            </a:r>
            <a:r>
              <a:rPr lang="en-US" dirty="0" err="1"/>
              <a:t>x.Total</a:t>
            </a:r>
            <a:r>
              <a:rPr lang="en-US" dirty="0"/>
              <a:t>)</a:t>
            </a:r>
          </a:p>
          <a:p>
            <a:r>
              <a:rPr lang="uk-UA" dirty="0"/>
              <a:t>                </a:t>
            </a:r>
            <a:r>
              <a:rPr lang="en-US" dirty="0" smtClean="0"/>
              <a:t>   </a:t>
            </a:r>
            <a:r>
              <a:rPr lang="uk-UA" dirty="0" smtClean="0"/>
              <a:t>} </a:t>
            </a:r>
            <a:r>
              <a:rPr lang="uk-UA" dirty="0"/>
              <a:t>)</a:t>
            </a:r>
          </a:p>
          <a:p>
            <a:r>
              <a:rPr lang="uk-UA" dirty="0"/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854322" y="3714750"/>
            <a:ext cx="1051886" cy="602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02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Небеса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Пам’ять</a:t>
            </a:r>
          </a:p>
          <a:p>
            <a:r>
              <a:rPr lang="uk-UA" dirty="0" smtClean="0"/>
              <a:t>Паралельні обробки</a:t>
            </a:r>
          </a:p>
          <a:p>
            <a:r>
              <a:rPr lang="uk-UA" dirty="0" err="1" smtClean="0"/>
              <a:t>Шардінг</a:t>
            </a:r>
            <a:endParaRPr lang="en-US" dirty="0" smtClean="0"/>
          </a:p>
          <a:p>
            <a:r>
              <a:rPr lang="uk-UA" dirty="0" smtClean="0"/>
              <a:t>Зберігання проміжних даних</a:t>
            </a:r>
          </a:p>
          <a:p>
            <a:r>
              <a:rPr lang="en-US" sz="4800" dirty="0" smtClean="0"/>
              <a:t>Scalability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3199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Клей (Інфраструктура)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232797" y="2351294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1385197" y="2503694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1537597" y="2656094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1689997" y="2808494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Rectangle 8"/>
          <p:cNvSpPr/>
          <p:nvPr/>
        </p:nvSpPr>
        <p:spPr>
          <a:xfrm>
            <a:off x="1842397" y="2960894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ectangle 9"/>
          <p:cNvSpPr/>
          <p:nvPr/>
        </p:nvSpPr>
        <p:spPr>
          <a:xfrm>
            <a:off x="1994797" y="3113294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Rectangle 16"/>
          <p:cNvSpPr/>
          <p:nvPr/>
        </p:nvSpPr>
        <p:spPr>
          <a:xfrm>
            <a:off x="976983" y="2592820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Rectangle 17"/>
          <p:cNvSpPr/>
          <p:nvPr/>
        </p:nvSpPr>
        <p:spPr>
          <a:xfrm>
            <a:off x="1129383" y="2745220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Rectangle 18"/>
          <p:cNvSpPr/>
          <p:nvPr/>
        </p:nvSpPr>
        <p:spPr>
          <a:xfrm>
            <a:off x="1281783" y="2897620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Rectangle 19"/>
          <p:cNvSpPr/>
          <p:nvPr/>
        </p:nvSpPr>
        <p:spPr>
          <a:xfrm>
            <a:off x="1434183" y="3050020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Rectangle 20"/>
          <p:cNvSpPr/>
          <p:nvPr/>
        </p:nvSpPr>
        <p:spPr>
          <a:xfrm>
            <a:off x="1586583" y="3202420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Rectangle 21"/>
          <p:cNvSpPr/>
          <p:nvPr/>
        </p:nvSpPr>
        <p:spPr>
          <a:xfrm>
            <a:off x="1738983" y="3354820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Rectangle 22"/>
          <p:cNvSpPr/>
          <p:nvPr/>
        </p:nvSpPr>
        <p:spPr>
          <a:xfrm>
            <a:off x="1088561" y="3124857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Rectangle 23"/>
          <p:cNvSpPr/>
          <p:nvPr/>
        </p:nvSpPr>
        <p:spPr>
          <a:xfrm>
            <a:off x="1240961" y="3277257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Rectangle 24"/>
          <p:cNvSpPr/>
          <p:nvPr/>
        </p:nvSpPr>
        <p:spPr>
          <a:xfrm>
            <a:off x="1393361" y="3429657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Rectangle 25"/>
          <p:cNvSpPr/>
          <p:nvPr/>
        </p:nvSpPr>
        <p:spPr>
          <a:xfrm>
            <a:off x="1545761" y="3582057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Rectangle 26"/>
          <p:cNvSpPr/>
          <p:nvPr/>
        </p:nvSpPr>
        <p:spPr>
          <a:xfrm>
            <a:off x="1698161" y="3734457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Rectangle 27"/>
          <p:cNvSpPr/>
          <p:nvPr/>
        </p:nvSpPr>
        <p:spPr>
          <a:xfrm>
            <a:off x="1850561" y="3886857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Rectangle 28"/>
          <p:cNvSpPr/>
          <p:nvPr/>
        </p:nvSpPr>
        <p:spPr>
          <a:xfrm>
            <a:off x="602786" y="2909186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Rectangle 29"/>
          <p:cNvSpPr/>
          <p:nvPr/>
        </p:nvSpPr>
        <p:spPr>
          <a:xfrm>
            <a:off x="755186" y="3061586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Rectangle 30"/>
          <p:cNvSpPr/>
          <p:nvPr/>
        </p:nvSpPr>
        <p:spPr>
          <a:xfrm>
            <a:off x="907586" y="3213986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Rectangle 31"/>
          <p:cNvSpPr/>
          <p:nvPr/>
        </p:nvSpPr>
        <p:spPr>
          <a:xfrm>
            <a:off x="1059986" y="3366386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Rectangle 32"/>
          <p:cNvSpPr/>
          <p:nvPr/>
        </p:nvSpPr>
        <p:spPr>
          <a:xfrm>
            <a:off x="1212386" y="3518786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Rectangle 33"/>
          <p:cNvSpPr/>
          <p:nvPr/>
        </p:nvSpPr>
        <p:spPr>
          <a:xfrm>
            <a:off x="1364786" y="3671186"/>
            <a:ext cx="506185" cy="5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Rounded Rectangle 34"/>
          <p:cNvSpPr/>
          <p:nvPr/>
        </p:nvSpPr>
        <p:spPr>
          <a:xfrm>
            <a:off x="2996300" y="2909186"/>
            <a:ext cx="1085850" cy="595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uk-UA" dirty="0"/>
          </a:p>
        </p:txBody>
      </p:sp>
      <p:sp>
        <p:nvSpPr>
          <p:cNvPr id="36" name="Rounded Rectangle 35"/>
          <p:cNvSpPr/>
          <p:nvPr/>
        </p:nvSpPr>
        <p:spPr>
          <a:xfrm>
            <a:off x="3148700" y="3095606"/>
            <a:ext cx="1085850" cy="595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uk-UA" dirty="0"/>
          </a:p>
        </p:txBody>
      </p:sp>
      <p:sp>
        <p:nvSpPr>
          <p:cNvPr id="37" name="Rounded Rectangle 36"/>
          <p:cNvSpPr/>
          <p:nvPr/>
        </p:nvSpPr>
        <p:spPr>
          <a:xfrm>
            <a:off x="3148700" y="3061586"/>
            <a:ext cx="1085850" cy="595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uk-UA" dirty="0"/>
          </a:p>
        </p:txBody>
      </p:sp>
      <p:sp>
        <p:nvSpPr>
          <p:cNvPr id="38" name="Rounded Rectangle 37"/>
          <p:cNvSpPr/>
          <p:nvPr/>
        </p:nvSpPr>
        <p:spPr>
          <a:xfrm>
            <a:off x="3301100" y="3213986"/>
            <a:ext cx="1085850" cy="595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uk-UA" dirty="0"/>
          </a:p>
        </p:txBody>
      </p:sp>
      <p:sp>
        <p:nvSpPr>
          <p:cNvPr id="39" name="Rounded Rectangle 38"/>
          <p:cNvSpPr/>
          <p:nvPr/>
        </p:nvSpPr>
        <p:spPr>
          <a:xfrm>
            <a:off x="3453500" y="3366386"/>
            <a:ext cx="1085850" cy="595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uk-UA" dirty="0"/>
          </a:p>
        </p:txBody>
      </p:sp>
      <p:sp>
        <p:nvSpPr>
          <p:cNvPr id="40" name="Rounded Rectangle 39"/>
          <p:cNvSpPr/>
          <p:nvPr/>
        </p:nvSpPr>
        <p:spPr>
          <a:xfrm>
            <a:off x="3605900" y="3518786"/>
            <a:ext cx="1085850" cy="595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uk-UA" dirty="0"/>
          </a:p>
        </p:txBody>
      </p:sp>
      <p:sp>
        <p:nvSpPr>
          <p:cNvPr id="42" name="Rounded Rectangle 41"/>
          <p:cNvSpPr/>
          <p:nvPr/>
        </p:nvSpPr>
        <p:spPr>
          <a:xfrm>
            <a:off x="5119032" y="2857478"/>
            <a:ext cx="1314450" cy="595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uk-UA" dirty="0"/>
          </a:p>
        </p:txBody>
      </p:sp>
      <p:sp>
        <p:nvSpPr>
          <p:cNvPr id="43" name="Rounded Rectangle 42"/>
          <p:cNvSpPr/>
          <p:nvPr/>
        </p:nvSpPr>
        <p:spPr>
          <a:xfrm>
            <a:off x="5271432" y="3009878"/>
            <a:ext cx="1314450" cy="595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uk-UA" dirty="0"/>
          </a:p>
        </p:txBody>
      </p:sp>
      <p:sp>
        <p:nvSpPr>
          <p:cNvPr id="44" name="Rounded Rectangle 43"/>
          <p:cNvSpPr/>
          <p:nvPr/>
        </p:nvSpPr>
        <p:spPr>
          <a:xfrm>
            <a:off x="5423832" y="3162278"/>
            <a:ext cx="1314450" cy="595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uk-UA" dirty="0"/>
          </a:p>
        </p:txBody>
      </p:sp>
      <p:sp>
        <p:nvSpPr>
          <p:cNvPr id="45" name="Rounded Rectangle 44"/>
          <p:cNvSpPr/>
          <p:nvPr/>
        </p:nvSpPr>
        <p:spPr>
          <a:xfrm>
            <a:off x="5576232" y="3314678"/>
            <a:ext cx="1314450" cy="595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uk-UA" dirty="0"/>
          </a:p>
        </p:txBody>
      </p:sp>
      <p:sp>
        <p:nvSpPr>
          <p:cNvPr id="46" name="Rounded Rectangle 45"/>
          <p:cNvSpPr/>
          <p:nvPr/>
        </p:nvSpPr>
        <p:spPr>
          <a:xfrm>
            <a:off x="5728632" y="3467078"/>
            <a:ext cx="1314450" cy="595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uk-UA" dirty="0"/>
          </a:p>
        </p:txBody>
      </p:sp>
      <p:sp>
        <p:nvSpPr>
          <p:cNvPr id="47" name="Rounded Rectangle 46"/>
          <p:cNvSpPr/>
          <p:nvPr/>
        </p:nvSpPr>
        <p:spPr>
          <a:xfrm>
            <a:off x="7433603" y="2958170"/>
            <a:ext cx="1314450" cy="595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uk-UA" dirty="0"/>
          </a:p>
        </p:txBody>
      </p:sp>
      <p:sp>
        <p:nvSpPr>
          <p:cNvPr id="50" name="Rounded Rectangle 49"/>
          <p:cNvSpPr/>
          <p:nvPr/>
        </p:nvSpPr>
        <p:spPr>
          <a:xfrm>
            <a:off x="7586003" y="3110570"/>
            <a:ext cx="1314450" cy="595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uk-UA" dirty="0"/>
          </a:p>
        </p:txBody>
      </p:sp>
      <p:sp>
        <p:nvSpPr>
          <p:cNvPr id="51" name="Rounded Rectangle 50"/>
          <p:cNvSpPr/>
          <p:nvPr/>
        </p:nvSpPr>
        <p:spPr>
          <a:xfrm>
            <a:off x="7738403" y="3262970"/>
            <a:ext cx="1314450" cy="595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uk-UA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2824843" y="1992086"/>
            <a:ext cx="0" cy="35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936677" y="1995463"/>
            <a:ext cx="0" cy="35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756321" y="2745220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Rectangle 56"/>
          <p:cNvSpPr/>
          <p:nvPr/>
        </p:nvSpPr>
        <p:spPr>
          <a:xfrm>
            <a:off x="9908721" y="2897620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Rectangle 57"/>
          <p:cNvSpPr/>
          <p:nvPr/>
        </p:nvSpPr>
        <p:spPr>
          <a:xfrm>
            <a:off x="10061121" y="3050020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Rectangle 58"/>
          <p:cNvSpPr/>
          <p:nvPr/>
        </p:nvSpPr>
        <p:spPr>
          <a:xfrm>
            <a:off x="10213521" y="3202420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Rectangle 59"/>
          <p:cNvSpPr/>
          <p:nvPr/>
        </p:nvSpPr>
        <p:spPr>
          <a:xfrm>
            <a:off x="10365921" y="3354820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Rectangle 60"/>
          <p:cNvSpPr/>
          <p:nvPr/>
        </p:nvSpPr>
        <p:spPr>
          <a:xfrm>
            <a:off x="9603921" y="2889454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Rectangle 61"/>
          <p:cNvSpPr/>
          <p:nvPr/>
        </p:nvSpPr>
        <p:spPr>
          <a:xfrm>
            <a:off x="9756321" y="3041854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Rectangle 62"/>
          <p:cNvSpPr/>
          <p:nvPr/>
        </p:nvSpPr>
        <p:spPr>
          <a:xfrm>
            <a:off x="9908721" y="3194254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Rectangle 63"/>
          <p:cNvSpPr/>
          <p:nvPr/>
        </p:nvSpPr>
        <p:spPr>
          <a:xfrm>
            <a:off x="10061121" y="3346654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Rectangle 64"/>
          <p:cNvSpPr/>
          <p:nvPr/>
        </p:nvSpPr>
        <p:spPr>
          <a:xfrm>
            <a:off x="10213521" y="3499054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Rectangle 65"/>
          <p:cNvSpPr/>
          <p:nvPr/>
        </p:nvSpPr>
        <p:spPr>
          <a:xfrm>
            <a:off x="9624310" y="3173842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Rectangle 66"/>
          <p:cNvSpPr/>
          <p:nvPr/>
        </p:nvSpPr>
        <p:spPr>
          <a:xfrm>
            <a:off x="9776710" y="3326242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Rectangle 67"/>
          <p:cNvSpPr/>
          <p:nvPr/>
        </p:nvSpPr>
        <p:spPr>
          <a:xfrm>
            <a:off x="9929110" y="3478642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Rectangle 68"/>
          <p:cNvSpPr/>
          <p:nvPr/>
        </p:nvSpPr>
        <p:spPr>
          <a:xfrm>
            <a:off x="10081510" y="3631042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Rectangle 69"/>
          <p:cNvSpPr/>
          <p:nvPr/>
        </p:nvSpPr>
        <p:spPr>
          <a:xfrm>
            <a:off x="10233910" y="3783442"/>
            <a:ext cx="310243" cy="310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71" name="Straight Connector 70"/>
          <p:cNvCxnSpPr/>
          <p:nvPr/>
        </p:nvCxnSpPr>
        <p:spPr>
          <a:xfrm>
            <a:off x="9285519" y="1992086"/>
            <a:ext cx="0" cy="35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3529" y="4980214"/>
            <a:ext cx="18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Вихідні данні</a:t>
            </a:r>
            <a:endParaRPr lang="uk-UA" dirty="0"/>
          </a:p>
        </p:txBody>
      </p:sp>
      <p:sp>
        <p:nvSpPr>
          <p:cNvPr id="74" name="TextBox 73"/>
          <p:cNvSpPr txBox="1"/>
          <p:nvPr/>
        </p:nvSpPr>
        <p:spPr>
          <a:xfrm>
            <a:off x="2930996" y="4971427"/>
            <a:ext cx="188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Витягаємо важливе</a:t>
            </a:r>
            <a:endParaRPr lang="uk-UA" dirty="0"/>
          </a:p>
        </p:txBody>
      </p:sp>
      <p:sp>
        <p:nvSpPr>
          <p:cNvPr id="75" name="TextBox 74"/>
          <p:cNvSpPr txBox="1"/>
          <p:nvPr/>
        </p:nvSpPr>
        <p:spPr>
          <a:xfrm>
            <a:off x="6047025" y="4906013"/>
            <a:ext cx="18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err="1" smtClean="0"/>
              <a:t>Агрегуємо</a:t>
            </a:r>
            <a:endParaRPr lang="uk-UA" dirty="0"/>
          </a:p>
        </p:txBody>
      </p:sp>
      <p:sp>
        <p:nvSpPr>
          <p:cNvPr id="76" name="TextBox 75"/>
          <p:cNvSpPr txBox="1"/>
          <p:nvPr/>
        </p:nvSpPr>
        <p:spPr>
          <a:xfrm>
            <a:off x="9350836" y="4893720"/>
            <a:ext cx="18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Зберігаємо</a:t>
            </a:r>
            <a:endParaRPr lang="uk-UA" dirty="0"/>
          </a:p>
        </p:txBody>
      </p:sp>
      <p:sp>
        <p:nvSpPr>
          <p:cNvPr id="77" name="Right Arrow 76"/>
          <p:cNvSpPr/>
          <p:nvPr/>
        </p:nvSpPr>
        <p:spPr>
          <a:xfrm>
            <a:off x="2605775" y="3282021"/>
            <a:ext cx="390525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Right Arrow 77"/>
          <p:cNvSpPr/>
          <p:nvPr/>
        </p:nvSpPr>
        <p:spPr>
          <a:xfrm>
            <a:off x="4765242" y="3255125"/>
            <a:ext cx="390525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Right Arrow 78"/>
          <p:cNvSpPr/>
          <p:nvPr/>
        </p:nvSpPr>
        <p:spPr>
          <a:xfrm>
            <a:off x="7038345" y="3251405"/>
            <a:ext cx="390525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Right Arrow 79"/>
          <p:cNvSpPr/>
          <p:nvPr/>
        </p:nvSpPr>
        <p:spPr>
          <a:xfrm>
            <a:off x="9173925" y="3280101"/>
            <a:ext cx="390525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01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1290</Words>
  <Application>Microsoft Office PowerPoint</Application>
  <PresentationFormat>Widescreen</PresentationFormat>
  <Paragraphs>226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MapReduce</vt:lpstr>
      <vt:lpstr>Вихлоп</vt:lpstr>
      <vt:lpstr>Приклад</vt:lpstr>
      <vt:lpstr>Загальне рішення</vt:lpstr>
      <vt:lpstr>Від foreach до небес…</vt:lpstr>
      <vt:lpstr>Від foreach до небес…</vt:lpstr>
      <vt:lpstr>Від foreach до небес…</vt:lpstr>
      <vt:lpstr>Небеса</vt:lpstr>
      <vt:lpstr>Клей (Інфраструктура)</vt:lpstr>
      <vt:lpstr>Юзкейси</vt:lpstr>
      <vt:lpstr>Проблеми</vt:lpstr>
      <vt:lpstr>Дякую за увагу!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Map/Reduce</dc:title>
  <dc:creator>Mike Chaliy</dc:creator>
  <cp:lastModifiedBy>Mike Chaliy</cp:lastModifiedBy>
  <cp:revision>82</cp:revision>
  <dcterms:created xsi:type="dcterms:W3CDTF">2012-12-20T09:36:07Z</dcterms:created>
  <dcterms:modified xsi:type="dcterms:W3CDTF">2012-12-20T15:46:45Z</dcterms:modified>
</cp:coreProperties>
</file>