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70" r:id="rId12"/>
    <p:sldId id="267" r:id="rId13"/>
  </p:sldIdLst>
  <p:sldSz cx="9144000" cy="6858000" type="screen4x3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xmlns:mc="http://schemas.openxmlformats.org/markup-compatibility/2006" xmlns:a14="http://schemas.microsoft.com/office/drawing/2010/main" val="FF0000" mc:Ignorable=""/>
    </p:penClr>
    <p:extLst>
      <p:ext uri="{EC167BDD-8182-4AB7-AECC-EB403E3ABB37}">
        <p14:laserClr xmlns:p14="http://schemas.microsoft.com/office/powerpoint/2010/main">
          <a:srgbClr xmlns:mc="http://schemas.openxmlformats.org/markup-compatibility/2006" xmlns:a14="http://schemas.microsoft.com/office/drawing/2010/main" val="FF0000" mc:Ignorable="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37" autoAdjust="0"/>
    <p:restoredTop sz="56752" autoAdjust="0"/>
  </p:normalViewPr>
  <p:slideViewPr>
    <p:cSldViewPr>
      <p:cViewPr>
        <p:scale>
          <a:sx n="66" d="100"/>
          <a:sy n="66" d="100"/>
        </p:scale>
        <p:origin x="-1284" y="2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-2544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8795E7-4F6A-43BD-AE2A-3662C2C8454F}" type="datetimeFigureOut">
              <a:rPr lang="uk-UA" smtClean="0"/>
              <a:t>11.02.2010</a:t>
            </a:fld>
            <a:endParaRPr lang="uk-U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56941C-5228-4EA6-8389-1CAB4E5EADF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11187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Тут надо</a:t>
            </a:r>
            <a:r>
              <a:rPr lang="ru-RU" baseline="0" dirty="0" smtClean="0"/>
              <a:t> модчать!</a:t>
            </a:r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56941C-5228-4EA6-8389-1CAB4E5EADFD}" type="slidenum">
              <a:rPr lang="uk-UA" smtClean="0"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042583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 smtClean="0"/>
              <a:t>Статическая</a:t>
            </a:r>
            <a:r>
              <a:rPr lang="uk-UA" baseline="0" dirty="0" smtClean="0"/>
              <a:t> типизация, всякие интерфейс</a:t>
            </a:r>
            <a:r>
              <a:rPr lang="ru-RU" baseline="0" dirty="0" smtClean="0"/>
              <a:t>ы, </a:t>
            </a:r>
            <a:r>
              <a:rPr lang="en-US" baseline="0" dirty="0" smtClean="0"/>
              <a:t>WSDL</a:t>
            </a:r>
            <a:r>
              <a:rPr lang="ru-RU" baseline="0" dirty="0" smtClean="0"/>
              <a:t>, </a:t>
            </a:r>
            <a:r>
              <a:rPr lang="en-US" baseline="0" dirty="0" smtClean="0"/>
              <a:t>XSD</a:t>
            </a:r>
            <a:r>
              <a:rPr lang="uk-UA" baseline="0" dirty="0" smtClean="0"/>
              <a:t> все </a:t>
            </a:r>
            <a:r>
              <a:rPr lang="ru-RU" baseline="0" dirty="0" smtClean="0"/>
              <a:t>это контракты.</a:t>
            </a:r>
            <a:endParaRPr lang="en-US" baseline="0" dirty="0" smtClean="0"/>
          </a:p>
          <a:p>
            <a:endParaRPr lang="ru-RU" baseline="0" dirty="0" smtClean="0"/>
          </a:p>
          <a:p>
            <a:r>
              <a:rPr lang="ru-RU" baseline="0" dirty="0" smtClean="0"/>
              <a:t>К сожалению этого не достаточно. Так например нет возможности описать что в метод нельзя передать не нулл обьект. Или то что строка не должна быть пустой. И тогда в нашем коде появляються всякого рода проверки на нулл.</a:t>
            </a:r>
            <a:endParaRPr lang="uk-UA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56941C-5228-4EA6-8389-1CAB4E5EADFD}" type="slidenum">
              <a:rPr lang="uk-UA" smtClean="0"/>
              <a:t>10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964520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 smtClean="0"/>
              <a:t>И тогда в нашем коде появляються всякого рода проверки на нулл.</a:t>
            </a:r>
            <a:endParaRPr lang="ru-RU" dirty="0" smtClean="0"/>
          </a:p>
          <a:p>
            <a:endParaRPr lang="ru-RU" baseline="0" dirty="0" smtClean="0"/>
          </a:p>
          <a:p>
            <a:r>
              <a:rPr lang="ru-RU" baseline="0" dirty="0" smtClean="0"/>
              <a:t>А есть еще проверка на </a:t>
            </a:r>
            <a:r>
              <a:rPr lang="ru-RU" baseline="0" smtClean="0"/>
              <a:t>результат..</a:t>
            </a:r>
            <a:endParaRPr lang="ru-R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56941C-5228-4EA6-8389-1CAB4E5EADFD}" type="slidenum">
              <a:rPr lang="uk-UA" smtClean="0"/>
              <a:t>11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241020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56941C-5228-4EA6-8389-1CAB4E5EADFD}" type="slidenum">
              <a:rPr lang="uk-UA" smtClean="0"/>
              <a:t>12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457055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56941C-5228-4EA6-8389-1CAB4E5EADFD}" type="slidenum">
              <a:rPr lang="uk-UA" smtClean="0"/>
              <a:t>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534815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Это одна из милионов других методик проектирования.. </a:t>
            </a:r>
          </a:p>
          <a:p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Интересно что она позиционируеться больше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как дополнение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uk-UA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56941C-5228-4EA6-8389-1CAB4E5EADFD}" type="slidenum">
              <a:rPr lang="uk-UA" smtClean="0"/>
              <a:t>3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550940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Занимаеться уменьшением интеграционных проблем.</a:t>
            </a:r>
          </a:p>
          <a:p>
            <a:endParaRPr lang="uk-UA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Метафора этого всего </a:t>
            </a:r>
            <a:r>
              <a:rPr lang="ru-RU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контракт</a:t>
            </a:r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ru-RU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Например вы продаете машины. Ваш покупатель готов покупать тока красные машины. Вы подписываете котракт, и в нем четко указываеться это обстоятельство.</a:t>
            </a:r>
            <a:endParaRPr lang="uk-UA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56941C-5228-4EA6-8389-1CAB4E5EADFD}" type="slidenum">
              <a:rPr lang="uk-UA" smtClean="0"/>
              <a:t>4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623502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Продаете две машины...</a:t>
            </a:r>
            <a:endParaRPr lang="ru-RU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uk-UA" dirty="0" smtClean="0"/>
          </a:p>
          <a:p>
            <a:endParaRPr lang="uk-UA" dirty="0" smtClean="0"/>
          </a:p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56941C-5228-4EA6-8389-1CAB4E5EADFD}" type="slidenum">
              <a:rPr lang="uk-UA" smtClean="0"/>
              <a:t>5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816979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Еще</a:t>
            </a:r>
            <a:r>
              <a:rPr lang="ru-RU" baseline="0" dirty="0" smtClean="0"/>
              <a:t> две...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56941C-5228-4EA6-8389-1CAB4E5EADFD}" type="slidenum">
              <a:rPr lang="uk-UA" smtClean="0"/>
              <a:t>6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905345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uk-UA" dirty="0" smtClean="0"/>
              <a:t>И тут в</a:t>
            </a:r>
            <a:r>
              <a:rPr lang="ru-RU" dirty="0" smtClean="0"/>
              <a:t>ы</a:t>
            </a:r>
            <a:r>
              <a:rPr lang="ru-RU" baseline="0" dirty="0" smtClean="0"/>
              <a:t> решаете втулить что-то левое. И...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56941C-5228-4EA6-8389-1CAB4E5EADFD}" type="slidenum">
              <a:rPr lang="uk-UA" smtClean="0"/>
              <a:t>7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226816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Бабах...</a:t>
            </a:r>
          </a:p>
          <a:p>
            <a:endParaRPr lang="ru-RU" dirty="0" smtClean="0"/>
          </a:p>
          <a:p>
            <a:r>
              <a:rPr lang="ru-RU" dirty="0" smtClean="0"/>
              <a:t>Собсно это и есть метафора. Если бы</a:t>
            </a:r>
            <a:r>
              <a:rPr lang="ru-RU" baseline="0" dirty="0" smtClean="0"/>
              <a:t> была гарантия того что вы не подложите свинью, всем бы было проще. Проблема в том что кто-то должен гарантировать что вы этого не сделаете. Я не знаю кто у нас регулирует такие вещи у нас в стране. Но вот в мире </a:t>
            </a:r>
            <a:r>
              <a:rPr lang="uk-UA" baseline="0" dirty="0" smtClean="0"/>
              <a:t>машин</a:t>
            </a:r>
            <a:r>
              <a:rPr lang="ru-RU" baseline="0" dirty="0" smtClean="0"/>
              <a:t> выполнение контрактов таки можно гарантировать.</a:t>
            </a:r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56941C-5228-4EA6-8389-1CAB4E5EADFD}" type="slidenum">
              <a:rPr lang="uk-UA" smtClean="0"/>
              <a:t>8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153442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56941C-5228-4EA6-8389-1CAB4E5EADFD}" type="slidenum">
              <a:rPr lang="uk-UA" smtClean="0"/>
              <a:t>9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0263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uk-U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9E829-C13F-48D8-97ED-CB68553E7E0B}" type="datetimeFigureOut">
              <a:rPr lang="uk-UA" smtClean="0"/>
              <a:t>11.02.2010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B1CAD-100E-4807-B23D-186B468E312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34759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9E829-C13F-48D8-97ED-CB68553E7E0B}" type="datetimeFigureOut">
              <a:rPr lang="uk-UA" smtClean="0"/>
              <a:t>11.02.2010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B1CAD-100E-4807-B23D-186B468E312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4477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9E829-C13F-48D8-97ED-CB68553E7E0B}" type="datetimeFigureOut">
              <a:rPr lang="uk-UA" smtClean="0"/>
              <a:t>11.02.2010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B1CAD-100E-4807-B23D-186B468E312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90047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9E829-C13F-48D8-97ED-CB68553E7E0B}" type="datetimeFigureOut">
              <a:rPr lang="uk-UA" smtClean="0"/>
              <a:t>11.02.2010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B1CAD-100E-4807-B23D-186B468E312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92082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9E829-C13F-48D8-97ED-CB68553E7E0B}" type="datetimeFigureOut">
              <a:rPr lang="uk-UA" smtClean="0"/>
              <a:t>11.02.2010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B1CAD-100E-4807-B23D-186B468E312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97203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9E829-C13F-48D8-97ED-CB68553E7E0B}" type="datetimeFigureOut">
              <a:rPr lang="uk-UA" smtClean="0"/>
              <a:t>11.02.2010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B1CAD-100E-4807-B23D-186B468E312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05212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9E829-C13F-48D8-97ED-CB68553E7E0B}" type="datetimeFigureOut">
              <a:rPr lang="uk-UA" smtClean="0"/>
              <a:t>11.02.2010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B1CAD-100E-4807-B23D-186B468E312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97589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9E829-C13F-48D8-97ED-CB68553E7E0B}" type="datetimeFigureOut">
              <a:rPr lang="uk-UA" smtClean="0"/>
              <a:t>11.02.2010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B1CAD-100E-4807-B23D-186B468E312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46292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9E829-C13F-48D8-97ED-CB68553E7E0B}" type="datetimeFigureOut">
              <a:rPr lang="uk-UA" smtClean="0"/>
              <a:t>11.02.2010</a:t>
            </a:fld>
            <a:endParaRPr lang="uk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B1CAD-100E-4807-B23D-186B468E312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12881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9E829-C13F-48D8-97ED-CB68553E7E0B}" type="datetimeFigureOut">
              <a:rPr lang="uk-UA" smtClean="0"/>
              <a:t>11.02.2010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B1CAD-100E-4807-B23D-186B468E312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42678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9E829-C13F-48D8-97ED-CB68553E7E0B}" type="datetimeFigureOut">
              <a:rPr lang="uk-UA" smtClean="0"/>
              <a:t>11.02.2010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B1CAD-100E-4807-B23D-186B468E312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77836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B9E829-C13F-48D8-97ED-CB68553E7E0B}" type="datetimeFigureOut">
              <a:rPr lang="uk-UA" smtClean="0"/>
              <a:t>11.02.2010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2B1CAD-100E-4807-B23D-186B468E312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72221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mike@chaliy.nam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chaliy.name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hyperlink" Target="http://en.wikipedia.org/wiki/Computer_software" TargetMode="External"/><Relationship Id="rId7" Type="http://schemas.openxmlformats.org/officeDocument/2006/relationships/hyperlink" Target="http://en.wikipedia.org/wiki/Conceptual_metaphor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en.wikipedia.org/wiki/Abstract_data_type" TargetMode="External"/><Relationship Id="rId5" Type="http://schemas.openxmlformats.org/officeDocument/2006/relationships/hyperlink" Target="http://en.wikipedia.org/wiki/Component-based_software_engineering#Software_component" TargetMode="External"/><Relationship Id="rId4" Type="http://schemas.openxmlformats.org/officeDocument/2006/relationships/hyperlink" Target="http://en.wikipedia.org/wiki/Formal_method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Design by Contract </a:t>
            </a:r>
            <a:r>
              <a:rPr lang="uk-UA" dirty="0" smtClean="0"/>
              <a:t>и </a:t>
            </a:r>
            <a:r>
              <a:rPr lang="en-US" dirty="0" smtClean="0"/>
              <a:t>Microsoft Code Con</a:t>
            </a:r>
            <a:r>
              <a:rPr lang="en-US" dirty="0"/>
              <a:t>t</a:t>
            </a:r>
            <a:r>
              <a:rPr lang="en-US" dirty="0" smtClean="0"/>
              <a:t>racts </a:t>
            </a:r>
            <a:r>
              <a:rPr lang="uk-UA" dirty="0" smtClean="0"/>
              <a:t>вчасности.</a:t>
            </a:r>
            <a:endParaRPr lang="uk-UA" dirty="0"/>
          </a:p>
        </p:txBody>
      </p:sp>
      <p:sp>
        <p:nvSpPr>
          <p:cNvPr id="5" name="TextBox 4"/>
          <p:cNvSpPr txBox="1"/>
          <p:nvPr/>
        </p:nvSpPr>
        <p:spPr>
          <a:xfrm>
            <a:off x="5580112" y="4221088"/>
            <a:ext cx="27363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Mike </a:t>
            </a:r>
            <a:r>
              <a:rPr lang="en-US" dirty="0" err="1" smtClean="0"/>
              <a:t>Chaliy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mike@chaliy.name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http://chaliy.name</a:t>
            </a:r>
            <a:endParaRPr lang="en-US" dirty="0" smtClean="0"/>
          </a:p>
          <a:p>
            <a:r>
              <a:rPr lang="en-US" dirty="0" smtClean="0"/>
              <a:t>Quality Assurance Engineer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5847486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Ну и что же </a:t>
            </a:r>
            <a:r>
              <a:rPr lang="ru-RU" dirty="0" smtClean="0"/>
              <a:t>это?</a:t>
            </a:r>
            <a:endParaRPr lang="uk-U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Статическая типизация</a:t>
            </a:r>
          </a:p>
          <a:p>
            <a:r>
              <a:rPr lang="ru-RU" dirty="0" smtClean="0"/>
              <a:t>Интерфейсы</a:t>
            </a:r>
          </a:p>
          <a:p>
            <a:r>
              <a:rPr lang="en-US" dirty="0" smtClean="0"/>
              <a:t>WSDL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9014909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476672"/>
            <a:ext cx="5524500" cy="193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780928"/>
            <a:ext cx="4933950" cy="146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87510197"/>
      </p:ext>
    </p:extLst>
  </p:cSld>
  <p:clrMapOvr>
    <a:masterClrMapping/>
  </p:clrMapOvr>
  <p:transition xmlns:p14="http://schemas.microsoft.com/office/powerpoint/2010/main">
    <p:split orient="vert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Microsoft Code Contracts</a:t>
            </a:r>
            <a:endParaRPr lang="uk-U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929731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План</a:t>
            </a:r>
            <a:endParaRPr lang="uk-U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Продам </a:t>
            </a:r>
            <a:r>
              <a:rPr lang="en-US" dirty="0" smtClean="0"/>
              <a:t>Design by Contract</a:t>
            </a:r>
          </a:p>
          <a:p>
            <a:r>
              <a:rPr lang="uk-UA" dirty="0" smtClean="0"/>
              <a:t>Прорекламирую </a:t>
            </a:r>
            <a:r>
              <a:rPr lang="en-US" dirty="0" smtClean="0"/>
              <a:t>Code Contracts</a:t>
            </a:r>
          </a:p>
          <a:p>
            <a:r>
              <a:rPr lang="uk-UA" dirty="0" smtClean="0"/>
              <a:t>Всякий </a:t>
            </a:r>
            <a:r>
              <a:rPr lang="en-US" dirty="0" err="1" smtClean="0"/>
              <a:t>Misc</a:t>
            </a:r>
            <a:endParaRPr lang="en-US" dirty="0" smtClean="0"/>
          </a:p>
          <a:p>
            <a:r>
              <a:rPr lang="uk-UA" dirty="0" smtClean="0"/>
              <a:t>По</a:t>
            </a:r>
            <a:r>
              <a:rPr lang="ru-RU" dirty="0" smtClean="0"/>
              <a:t>пытаюсь ответить на вопросы</a:t>
            </a:r>
            <a:r>
              <a:rPr lang="uk-UA" dirty="0" smtClean="0"/>
              <a:t> 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756264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 dirty="0" smtClean="0"/>
              <a:t>Методика разработки</a:t>
            </a:r>
            <a:endParaRPr lang="uk-U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708782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 dirty="0" smtClean="0"/>
              <a:t>В чем соль?</a:t>
            </a:r>
            <a:endParaRPr lang="uk-U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0343577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35696" y="836712"/>
            <a:ext cx="576064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" name="Rectangle 3"/>
          <p:cNvSpPr/>
          <p:nvPr/>
        </p:nvSpPr>
        <p:spPr>
          <a:xfrm>
            <a:off x="1988096" y="1844824"/>
            <a:ext cx="576064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285806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35696" y="836712"/>
            <a:ext cx="576064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" name="Rectangle 3"/>
          <p:cNvSpPr/>
          <p:nvPr/>
        </p:nvSpPr>
        <p:spPr>
          <a:xfrm>
            <a:off x="1988096" y="1844824"/>
            <a:ext cx="576064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" name="Rectangle 4"/>
          <p:cNvSpPr/>
          <p:nvPr/>
        </p:nvSpPr>
        <p:spPr>
          <a:xfrm>
            <a:off x="1187624" y="2924944"/>
            <a:ext cx="576064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" name="Rectangle 5"/>
          <p:cNvSpPr/>
          <p:nvPr/>
        </p:nvSpPr>
        <p:spPr>
          <a:xfrm>
            <a:off x="2140496" y="3861048"/>
            <a:ext cx="576064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29928155"/>
      </p:ext>
    </p:extLst>
  </p:cSld>
  <p:clrMapOvr>
    <a:masterClrMapping/>
  </p:clrMapOvr>
  <p:transition xmlns:p14="http://schemas.microsoft.com/office/powerpoint/2010/main">
    <p:split orient="vert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35696" y="836712"/>
            <a:ext cx="576064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" name="Rectangle 3"/>
          <p:cNvSpPr/>
          <p:nvPr/>
        </p:nvSpPr>
        <p:spPr>
          <a:xfrm>
            <a:off x="1988096" y="1844824"/>
            <a:ext cx="576064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" name="Rectangle 4"/>
          <p:cNvSpPr/>
          <p:nvPr/>
        </p:nvSpPr>
        <p:spPr>
          <a:xfrm>
            <a:off x="1187624" y="2924944"/>
            <a:ext cx="576064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" name="Rectangle 5"/>
          <p:cNvSpPr/>
          <p:nvPr/>
        </p:nvSpPr>
        <p:spPr>
          <a:xfrm>
            <a:off x="2140496" y="3861048"/>
            <a:ext cx="576064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" name="Rectangle 6"/>
          <p:cNvSpPr/>
          <p:nvPr/>
        </p:nvSpPr>
        <p:spPr>
          <a:xfrm>
            <a:off x="1619672" y="5013176"/>
            <a:ext cx="5760640" cy="648072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FF0000" mc:Ignorable="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>
              <a:solidFill>
                <a:srgbClr xmlns:mc="http://schemas.openxmlformats.org/markup-compatibility/2006" xmlns:a14="http://schemas.microsoft.com/office/drawing/2010/main" val="FF0000" mc:Ignorable="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6607405"/>
      </p:ext>
    </p:extLst>
  </p:cSld>
  <p:clrMapOvr>
    <a:masterClrMapping/>
  </p:clrMapOvr>
  <p:transition xmlns:p14="http://schemas.microsoft.com/office/powerpoint/2010/main">
    <p:split orient="vert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upload.wikimedia.org/wikipedia/commons/a/a8/Windows_XP_BSO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7384"/>
            <a:ext cx="9144000" cy="6885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78189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71600" y="692696"/>
            <a:ext cx="756084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Design by Contract</a:t>
            </a:r>
            <a:r>
              <a:rPr lang="en-US" sz="2400" dirty="0"/>
              <a:t> (</a:t>
            </a:r>
            <a:r>
              <a:rPr lang="en-US" sz="2400" dirty="0" err="1"/>
              <a:t>DbC</a:t>
            </a:r>
            <a:r>
              <a:rPr lang="en-US" sz="2400" dirty="0"/>
              <a:t>) or </a:t>
            </a:r>
            <a:r>
              <a:rPr lang="en-US" sz="2400" i="1" dirty="0"/>
              <a:t>Programming by Contract</a:t>
            </a:r>
            <a:r>
              <a:rPr lang="en-US" sz="2400" dirty="0"/>
              <a:t> is an approach to designing </a:t>
            </a:r>
            <a:r>
              <a:rPr lang="en-US" sz="2400" dirty="0">
                <a:hlinkClick r:id="rId3" action="ppaction://hlinkfile" tooltip="Computer software"/>
              </a:rPr>
              <a:t>computer software</a:t>
            </a:r>
            <a:r>
              <a:rPr lang="en-US" sz="2400" dirty="0"/>
              <a:t>. It prescribes that software designers should define </a:t>
            </a:r>
            <a:r>
              <a:rPr lang="en-US" sz="2400" dirty="0">
                <a:hlinkClick r:id="rId4" action="ppaction://hlinkfile" tooltip="Formal methods"/>
              </a:rPr>
              <a:t>formal</a:t>
            </a:r>
            <a:r>
              <a:rPr lang="en-US" sz="2400" dirty="0"/>
              <a:t>, precise and verifiable interface specifications for </a:t>
            </a:r>
            <a:r>
              <a:rPr lang="en-US" sz="2400" dirty="0">
                <a:hlinkClick r:id="rId5" action="ppaction://hlinkfile" tooltip="Component-based software engineering"/>
              </a:rPr>
              <a:t>software components</a:t>
            </a:r>
            <a:r>
              <a:rPr lang="en-US" sz="2400" dirty="0"/>
              <a:t>, which extend the ordinary definition of </a:t>
            </a:r>
            <a:r>
              <a:rPr lang="en-US" sz="2400" dirty="0">
                <a:hlinkClick r:id="rId6" action="ppaction://hlinkfile" tooltip="Abstract data type"/>
              </a:rPr>
              <a:t>abstract data types</a:t>
            </a:r>
            <a:r>
              <a:rPr lang="en-US" sz="2400" dirty="0"/>
              <a:t> with preconditions, </a:t>
            </a:r>
            <a:r>
              <a:rPr lang="en-US" sz="2400" dirty="0" err="1"/>
              <a:t>postconditions</a:t>
            </a:r>
            <a:r>
              <a:rPr lang="en-US" sz="2400" dirty="0"/>
              <a:t> and invariants. These specifications are referred to as "contracts", in accordance with a </a:t>
            </a:r>
            <a:r>
              <a:rPr lang="en-US" sz="2400" dirty="0">
                <a:hlinkClick r:id="rId7" action="ppaction://hlinkfile" tooltip="Conceptual metaphor"/>
              </a:rPr>
              <a:t>conceptual metaphor</a:t>
            </a:r>
            <a:r>
              <a:rPr lang="en-US" sz="2400" dirty="0"/>
              <a:t> with the conditions and obligations of business contracts.</a:t>
            </a:r>
            <a:endParaRPr lang="uk-UA" sz="2400" dirty="0"/>
          </a:p>
        </p:txBody>
      </p:sp>
      <p:pic>
        <p:nvPicPr>
          <p:cNvPr id="2050" name="Picture 2" descr="http://upload.wikimedia.org/wikipedia/en/b/bc/Wiki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4437112"/>
            <a:ext cx="1285875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87443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xmlns:mc="http://schemas.openxmlformats.org/markup-compatibility/2006" xmlns:a14="http://schemas.microsoft.com/office/drawing/2010/main" val="1F497D" mc:Ignorable=""/>
      </a:dk2>
      <a:lt2>
        <a:srgbClr xmlns:mc="http://schemas.openxmlformats.org/markup-compatibility/2006" xmlns:a14="http://schemas.microsoft.com/office/drawing/2010/main" val="EEECE1" mc:Ignorable=""/>
      </a:lt2>
      <a:accent1>
        <a:srgbClr xmlns:mc="http://schemas.openxmlformats.org/markup-compatibility/2006" xmlns:a14="http://schemas.microsoft.com/office/drawing/2010/main" val="4F81BD" mc:Ignorable=""/>
      </a:accent1>
      <a:accent2>
        <a:srgbClr xmlns:mc="http://schemas.openxmlformats.org/markup-compatibility/2006" xmlns:a14="http://schemas.microsoft.com/office/drawing/2010/main" val="C0504D" mc:Ignorable=""/>
      </a:accent2>
      <a:accent3>
        <a:srgbClr xmlns:mc="http://schemas.openxmlformats.org/markup-compatibility/2006" xmlns:a14="http://schemas.microsoft.com/office/drawing/2010/main" val="9BBB59" mc:Ignorable=""/>
      </a:accent3>
      <a:accent4>
        <a:srgbClr xmlns:mc="http://schemas.openxmlformats.org/markup-compatibility/2006" xmlns:a14="http://schemas.microsoft.com/office/drawing/2010/main" val="8064A2" mc:Ignorable=""/>
      </a:accent4>
      <a:accent5>
        <a:srgbClr xmlns:mc="http://schemas.openxmlformats.org/markup-compatibility/2006" xmlns:a14="http://schemas.microsoft.com/office/drawing/2010/main" val="4BACC6" mc:Ignorable=""/>
      </a:accent5>
      <a:accent6>
        <a:srgbClr xmlns:mc="http://schemas.openxmlformats.org/markup-compatibility/2006" xmlns:a14="http://schemas.microsoft.com/office/drawing/2010/main" val="F79646" mc:Ignorable=""/>
      </a:accent6>
      <a:hlink>
        <a:srgbClr xmlns:mc="http://schemas.openxmlformats.org/markup-compatibility/2006" xmlns:a14="http://schemas.microsoft.com/office/drawing/2010/main" val="0000FF" mc:Ignorable=""/>
      </a:hlink>
      <a:folHlink>
        <a:srgbClr xmlns:mc="http://schemas.openxmlformats.org/markup-compatibility/2006" xmlns:a14="http://schemas.microsoft.com/office/drawing/2010/main" val="800080" mc:Ignorable="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xmlns:mc="http://schemas.openxmlformats.org/markup-compatibility/2006" xmlns:a14="http://schemas.microsoft.com/office/drawing/2010/main" val="000000" mc:Ignorable="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xmlns:mc="http://schemas.openxmlformats.org/markup-compatibility/2006" xmlns:a14="http://schemas.microsoft.com/office/drawing/2010/main" val="1F497D" mc:Ignorable=""/>
      </a:dk2>
      <a:lt2>
        <a:srgbClr xmlns:mc="http://schemas.openxmlformats.org/markup-compatibility/2006" xmlns:a14="http://schemas.microsoft.com/office/drawing/2010/main" val="EEECE1" mc:Ignorable=""/>
      </a:lt2>
      <a:accent1>
        <a:srgbClr xmlns:mc="http://schemas.openxmlformats.org/markup-compatibility/2006" xmlns:a14="http://schemas.microsoft.com/office/drawing/2010/main" val="4F81BD" mc:Ignorable=""/>
      </a:accent1>
      <a:accent2>
        <a:srgbClr xmlns:mc="http://schemas.openxmlformats.org/markup-compatibility/2006" xmlns:a14="http://schemas.microsoft.com/office/drawing/2010/main" val="C0504D" mc:Ignorable=""/>
      </a:accent2>
      <a:accent3>
        <a:srgbClr xmlns:mc="http://schemas.openxmlformats.org/markup-compatibility/2006" xmlns:a14="http://schemas.microsoft.com/office/drawing/2010/main" val="9BBB59" mc:Ignorable=""/>
      </a:accent3>
      <a:accent4>
        <a:srgbClr xmlns:mc="http://schemas.openxmlformats.org/markup-compatibility/2006" xmlns:a14="http://schemas.microsoft.com/office/drawing/2010/main" val="8064A2" mc:Ignorable=""/>
      </a:accent4>
      <a:accent5>
        <a:srgbClr xmlns:mc="http://schemas.openxmlformats.org/markup-compatibility/2006" xmlns:a14="http://schemas.microsoft.com/office/drawing/2010/main" val="4BACC6" mc:Ignorable=""/>
      </a:accent5>
      <a:accent6>
        <a:srgbClr xmlns:mc="http://schemas.openxmlformats.org/markup-compatibility/2006" xmlns:a14="http://schemas.microsoft.com/office/drawing/2010/main" val="F79646" mc:Ignorable=""/>
      </a:accent6>
      <a:hlink>
        <a:srgbClr xmlns:mc="http://schemas.openxmlformats.org/markup-compatibility/2006" xmlns:a14="http://schemas.microsoft.com/office/drawing/2010/main" val="0000FF" mc:Ignorable=""/>
      </a:hlink>
      <a:folHlink>
        <a:srgbClr xmlns:mc="http://schemas.openxmlformats.org/markup-compatibility/2006" xmlns:a14="http://schemas.microsoft.com/office/drawing/2010/main" val="800080" mc:Ignorable="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xmlns:mc="http://schemas.openxmlformats.org/markup-compatibility/2006" xmlns:a14="http://schemas.microsoft.com/office/drawing/2010/main" val="000000" mc:Ignorable="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1213</TotalTime>
  <Words>349</Words>
  <Application>Microsoft Office PowerPoint</Application>
  <PresentationFormat>On-screen Show (4:3)</PresentationFormat>
  <Paragraphs>52</Paragraphs>
  <Slides>12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Design by Contract и Microsoft Code Contracts вчасности.</vt:lpstr>
      <vt:lpstr>План</vt:lpstr>
      <vt:lpstr>Методика разработки</vt:lpstr>
      <vt:lpstr>В чем соль?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Ну и что же это?</vt:lpstr>
      <vt:lpstr>PowerPoint Presentation</vt:lpstr>
      <vt:lpstr>Microsoft Code Contracts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Contracts</dc:title>
  <dc:creator>M</dc:creator>
  <cp:keywords>Code Contracts, Design by Cintract</cp:keywords>
  <cp:lastModifiedBy>M</cp:lastModifiedBy>
  <cp:revision>67</cp:revision>
  <dcterms:created xsi:type="dcterms:W3CDTF">2010-02-10T17:54:24Z</dcterms:created>
  <dcterms:modified xsi:type="dcterms:W3CDTF">2010-02-11T14:19:56Z</dcterms:modified>
  <cp:category>Uneta</cp:category>
</cp:coreProperties>
</file>