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9" r:id="rId13"/>
    <p:sldId id="280" r:id="rId14"/>
    <p:sldId id="282" r:id="rId15"/>
    <p:sldId id="283" r:id="rId16"/>
    <p:sldId id="284" r:id="rId17"/>
    <p:sldId id="285" r:id="rId18"/>
    <p:sldId id="268" r:id="rId19"/>
    <p:sldId id="269" r:id="rId20"/>
    <p:sldId id="286" r:id="rId21"/>
    <p:sldId id="281" r:id="rId22"/>
    <p:sldId id="270" r:id="rId23"/>
    <p:sldId id="272" r:id="rId24"/>
    <p:sldId id="273" r:id="rId25"/>
    <p:sldId id="274" r:id="rId26"/>
    <p:sldId id="275" r:id="rId27"/>
    <p:sldId id="276" r:id="rId28"/>
    <p:sldId id="278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uxmag.com/articles/touch-free-interactions-as-an-innovative-approach-to-audience-engagement" TargetMode="External"/><Relationship Id="rId2" Type="http://schemas.openxmlformats.org/officeDocument/2006/relationships/hyperlink" Target="http://elekslabs.com/2015/03/how-we-made-a-killer-behance-portfolio-review-with-microsoft-kin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ehance.net/gallery/22512541/behance-portfolio-review-kinect-installation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and implementation of the user interaction system using gesture recognition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err="1"/>
              <a:t>bachelor</a:t>
            </a:r>
            <a:r>
              <a:rPr lang="uk-UA" dirty="0"/>
              <a:t> </a:t>
            </a:r>
            <a:r>
              <a:rPr lang="uk-UA" dirty="0" err="1"/>
              <a:t>qualification</a:t>
            </a:r>
            <a:r>
              <a:rPr lang="uk-UA" dirty="0"/>
              <a:t> </a:t>
            </a:r>
            <a:r>
              <a:rPr lang="uk-UA" dirty="0" err="1"/>
              <a:t>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6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 dirty="0"/>
              <a:t>Project navigation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 dirty="0"/>
              <a:t>Intuitive</a:t>
            </a:r>
          </a:p>
          <a:p>
            <a:r>
              <a:rPr lang="en-US" sz="1800" dirty="0"/>
              <a:t>Effect of turning pages</a:t>
            </a:r>
          </a:p>
        </p:txBody>
      </p:sp>
      <p:pic>
        <p:nvPicPr>
          <p:cNvPr id="17" name="Рисунок 16" descr="C:\Users\mike\Downloads\Star Gestur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861" y="1236345"/>
            <a:ext cx="6120765" cy="40024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Стрілка вправо 2"/>
          <p:cNvSpPr/>
          <p:nvPr/>
        </p:nvSpPr>
        <p:spPr>
          <a:xfrm>
            <a:off x="9163446" y="2438398"/>
            <a:ext cx="978408" cy="1024157"/>
          </a:xfrm>
          <a:prstGeom prst="rightArrow">
            <a:avLst/>
          </a:prstGeom>
          <a:gradFill>
            <a:gsLst>
              <a:gs pos="0">
                <a:schemeClr val="dk1">
                  <a:tint val="60000"/>
                  <a:lumMod val="104000"/>
                  <a:alpha val="64000"/>
                </a:schemeClr>
              </a:gs>
              <a:gs pos="100000">
                <a:schemeClr val="dk1">
                  <a:tint val="84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Стрілка вправо 19"/>
          <p:cNvSpPr/>
          <p:nvPr/>
        </p:nvSpPr>
        <p:spPr>
          <a:xfrm rot="10800000">
            <a:off x="5756826" y="2438399"/>
            <a:ext cx="978408" cy="1024157"/>
          </a:xfrm>
          <a:prstGeom prst="rightArrow">
            <a:avLst/>
          </a:prstGeom>
          <a:gradFill>
            <a:gsLst>
              <a:gs pos="0">
                <a:schemeClr val="dk1">
                  <a:tint val="60000"/>
                  <a:lumMod val="104000"/>
                  <a:alpha val="64000"/>
                </a:schemeClr>
              </a:gs>
              <a:gs pos="100000">
                <a:schemeClr val="dk1">
                  <a:tint val="84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941202" y="1530862"/>
            <a:ext cx="6237359" cy="350851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 dirty="0"/>
              <a:t>Project score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 dirty="0"/>
              <a:t>Effect of making WOW</a:t>
            </a:r>
          </a:p>
        </p:txBody>
      </p:sp>
    </p:spTree>
    <p:extLst>
      <p:ext uri="{BB962C8B-B14F-4D97-AF65-F5344CB8AC3E}">
        <p14:creationId xmlns:p14="http://schemas.microsoft.com/office/powerpoint/2010/main" val="300480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selection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Gesture recognition hardware</a:t>
            </a:r>
          </a:p>
          <a:p>
            <a:r>
              <a:rPr lang="en-US" dirty="0"/>
              <a:t>Gesture recognition software</a:t>
            </a:r>
          </a:p>
          <a:p>
            <a:r>
              <a:rPr lang="en-US" dirty="0"/>
              <a:t>Presentation implementation</a:t>
            </a:r>
          </a:p>
          <a:p>
            <a:r>
              <a:rPr lang="en-US" dirty="0"/>
              <a:t>Presentation communication</a:t>
            </a:r>
          </a:p>
          <a:p>
            <a:r>
              <a:rPr lang="en-US" dirty="0"/>
              <a:t>Cross module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0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Gesture recognition hardware</a:t>
            </a:r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03189"/>
              </p:ext>
            </p:extLst>
          </p:nvPr>
        </p:nvGraphicFramePr>
        <p:xfrm>
          <a:off x="1484311" y="2468880"/>
          <a:ext cx="10018712" cy="3157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5568">
                  <a:extLst>
                    <a:ext uri="{9D8B030D-6E8A-4147-A177-3AD203B41FA5}">
                      <a16:colId xmlns:a16="http://schemas.microsoft.com/office/drawing/2014/main" val="3567863828"/>
                    </a:ext>
                  </a:extLst>
                </a:gridCol>
                <a:gridCol w="2098634">
                  <a:extLst>
                    <a:ext uri="{9D8B030D-6E8A-4147-A177-3AD203B41FA5}">
                      <a16:colId xmlns:a16="http://schemas.microsoft.com/office/drawing/2014/main" val="3698722970"/>
                    </a:ext>
                  </a:extLst>
                </a:gridCol>
                <a:gridCol w="2176668">
                  <a:extLst>
                    <a:ext uri="{9D8B030D-6E8A-4147-A177-3AD203B41FA5}">
                      <a16:colId xmlns:a16="http://schemas.microsoft.com/office/drawing/2014/main" val="3667998543"/>
                    </a:ext>
                  </a:extLst>
                </a:gridCol>
                <a:gridCol w="1998747">
                  <a:extLst>
                    <a:ext uri="{9D8B030D-6E8A-4147-A177-3AD203B41FA5}">
                      <a16:colId xmlns:a16="http://schemas.microsoft.com/office/drawing/2014/main" val="884473691"/>
                    </a:ext>
                  </a:extLst>
                </a:gridCol>
                <a:gridCol w="1879095">
                  <a:extLst>
                    <a:ext uri="{9D8B030D-6E8A-4147-A177-3AD203B41FA5}">
                      <a16:colId xmlns:a16="http://schemas.microsoft.com/office/drawing/2014/main" val="364720063"/>
                    </a:ext>
                  </a:extLst>
                </a:gridCol>
              </a:tblGrid>
              <a:tr h="48064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Leap Motion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Microsoft Kinect 1.0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Microsoft Kinect 2.0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PlayStation Move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extLst>
                  <a:ext uri="{0D108BD9-81ED-4DB2-BD59-A6C34878D82A}">
                    <a16:rowId xmlns:a16="http://schemas.microsoft.com/office/drawing/2014/main" val="3204062454"/>
                  </a:ext>
                </a:extLst>
              </a:tr>
              <a:tr h="72096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Опис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Давач жестів на короткій дистанції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Ігровий давач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Ігровий та промисловий давач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Ігровий давач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extLst>
                  <a:ext uri="{0D108BD9-81ED-4DB2-BD59-A6C34878D82A}">
                    <a16:rowId xmlns:a16="http://schemas.microsoft.com/office/drawing/2014/main" val="4026696750"/>
                  </a:ext>
                </a:extLst>
              </a:tr>
              <a:tr h="48064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Радіус дії давача(м)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0.3-1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2-6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0.3-6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2-6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extLst>
                  <a:ext uri="{0D108BD9-81ED-4DB2-BD59-A6C34878D82A}">
                    <a16:rowId xmlns:a16="http://schemas.microsoft.com/office/drawing/2014/main" val="2270540605"/>
                  </a:ext>
                </a:extLst>
              </a:tr>
              <a:tr h="24032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Жести тіла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Ні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Так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Так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Ні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extLst>
                  <a:ext uri="{0D108BD9-81ED-4DB2-BD59-A6C34878D82A}">
                    <a16:rowId xmlns:a16="http://schemas.microsoft.com/office/drawing/2014/main" val="3253106328"/>
                  </a:ext>
                </a:extLst>
              </a:tr>
              <a:tr h="72096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Кількість об’єктів стеження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extLst>
                  <a:ext uri="{0D108BD9-81ED-4DB2-BD59-A6C34878D82A}">
                    <a16:rowId xmlns:a16="http://schemas.microsoft.com/office/drawing/2014/main" val="3471869600"/>
                  </a:ext>
                </a:extLst>
              </a:tr>
              <a:tr h="24032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SDK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.NET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.NET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.NET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Ні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extLst>
                  <a:ext uri="{0D108BD9-81ED-4DB2-BD59-A6C34878D82A}">
                    <a16:rowId xmlns:a16="http://schemas.microsoft.com/office/drawing/2014/main" val="2538682026"/>
                  </a:ext>
                </a:extLst>
              </a:tr>
              <a:tr h="24032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Ціна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2000 грн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2600 грн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5000 грн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98" marR="51498" marT="0" marB="0"/>
                </a:tc>
                <a:extLst>
                  <a:ext uri="{0D108BD9-81ED-4DB2-BD59-A6C34878D82A}">
                    <a16:rowId xmlns:a16="http://schemas.microsoft.com/office/drawing/2014/main" val="107576502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8330268" y="5798955"/>
            <a:ext cx="317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Winner: Microsoft Kinect 2.0</a:t>
            </a:r>
          </a:p>
        </p:txBody>
      </p:sp>
    </p:spTree>
    <p:extLst>
      <p:ext uri="{BB962C8B-B14F-4D97-AF65-F5344CB8AC3E}">
        <p14:creationId xmlns:p14="http://schemas.microsoft.com/office/powerpoint/2010/main" val="383011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Gesture recognition software</a:t>
            </a:r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470582"/>
              </p:ext>
            </p:extLst>
          </p:nvPr>
        </p:nvGraphicFramePr>
        <p:xfrm>
          <a:off x="1711353" y="3268980"/>
          <a:ext cx="9404059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0771">
                  <a:extLst>
                    <a:ext uri="{9D8B030D-6E8A-4147-A177-3AD203B41FA5}">
                      <a16:colId xmlns:a16="http://schemas.microsoft.com/office/drawing/2014/main" val="2661331573"/>
                    </a:ext>
                  </a:extLst>
                </a:gridCol>
                <a:gridCol w="2350771">
                  <a:extLst>
                    <a:ext uri="{9D8B030D-6E8A-4147-A177-3AD203B41FA5}">
                      <a16:colId xmlns:a16="http://schemas.microsoft.com/office/drawing/2014/main" val="2605066134"/>
                    </a:ext>
                  </a:extLst>
                </a:gridCol>
                <a:gridCol w="2350771">
                  <a:extLst>
                    <a:ext uri="{9D8B030D-6E8A-4147-A177-3AD203B41FA5}">
                      <a16:colId xmlns:a16="http://schemas.microsoft.com/office/drawing/2014/main" val="2128588054"/>
                    </a:ext>
                  </a:extLst>
                </a:gridCol>
                <a:gridCol w="2351746">
                  <a:extLst>
                    <a:ext uri="{9D8B030D-6E8A-4147-A177-3AD203B41FA5}">
                      <a16:colId xmlns:a16="http://schemas.microsoft.com/office/drawing/2014/main" val="9898997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59865" algn="r"/>
                        </a:tabLs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uk-UA" sz="1400">
                          <a:effectLst/>
                        </a:rPr>
                        <a:t>Вимога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59865" algn="r"/>
                        </a:tabLst>
                      </a:pPr>
                      <a:r>
                        <a:rPr lang="uk-UA" sz="1400">
                          <a:effectLst/>
                        </a:rPr>
                        <a:t>OpenNI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59865" algn="r"/>
                        </a:tabLst>
                      </a:pPr>
                      <a:r>
                        <a:rPr lang="uk-UA" sz="1400">
                          <a:effectLst/>
                        </a:rPr>
                        <a:t>OpenKinect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59865" algn="r"/>
                        </a:tabLst>
                      </a:pPr>
                      <a:r>
                        <a:rPr lang="uk-UA" sz="1400" dirty="0">
                          <a:effectLst/>
                        </a:rPr>
                        <a:t>Kinect SDK 2.0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1804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Підтримка Kinect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Так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Так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Так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2187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Швидкість розпізнавання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Середня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Середня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Швидка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261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Відкритість код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Так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Застарілий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Ні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3601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8661212" y="5010389"/>
            <a:ext cx="24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Winner: Kinect SDK 2.0</a:t>
            </a:r>
          </a:p>
        </p:txBody>
      </p:sp>
    </p:spTree>
    <p:extLst>
      <p:ext uri="{BB962C8B-B14F-4D97-AF65-F5344CB8AC3E}">
        <p14:creationId xmlns:p14="http://schemas.microsoft.com/office/powerpoint/2010/main" val="68181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implementation</a:t>
            </a:r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764407"/>
              </p:ext>
            </p:extLst>
          </p:nvPr>
        </p:nvGraphicFramePr>
        <p:xfrm>
          <a:off x="1837188" y="2468880"/>
          <a:ext cx="9244668" cy="3154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0927">
                  <a:extLst>
                    <a:ext uri="{9D8B030D-6E8A-4147-A177-3AD203B41FA5}">
                      <a16:colId xmlns:a16="http://schemas.microsoft.com/office/drawing/2014/main" val="3603098179"/>
                    </a:ext>
                  </a:extLst>
                </a:gridCol>
                <a:gridCol w="2310927">
                  <a:extLst>
                    <a:ext uri="{9D8B030D-6E8A-4147-A177-3AD203B41FA5}">
                      <a16:colId xmlns:a16="http://schemas.microsoft.com/office/drawing/2014/main" val="244180683"/>
                    </a:ext>
                  </a:extLst>
                </a:gridCol>
                <a:gridCol w="2310927">
                  <a:extLst>
                    <a:ext uri="{9D8B030D-6E8A-4147-A177-3AD203B41FA5}">
                      <a16:colId xmlns:a16="http://schemas.microsoft.com/office/drawing/2014/main" val="4253664218"/>
                    </a:ext>
                  </a:extLst>
                </a:gridCol>
                <a:gridCol w="2311887">
                  <a:extLst>
                    <a:ext uri="{9D8B030D-6E8A-4147-A177-3AD203B41FA5}">
                      <a16:colId xmlns:a16="http://schemas.microsoft.com/office/drawing/2014/main" val="3245438975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59865" algn="r"/>
                        </a:tabLst>
                      </a:pPr>
                      <a:r>
                        <a:rPr lang="uk-UA" sz="1400">
                          <a:effectLst/>
                        </a:rPr>
                        <a:t>Вимога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59865" algn="r"/>
                        </a:tabLst>
                      </a:pPr>
                      <a:r>
                        <a:rPr lang="uk-UA" sz="1400">
                          <a:effectLst/>
                        </a:rPr>
                        <a:t>WPF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59865" algn="r"/>
                        </a:tabLst>
                      </a:pPr>
                      <a:r>
                        <a:rPr lang="uk-UA" sz="1400">
                          <a:effectLst/>
                        </a:rPr>
                        <a:t>HTML5/JS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59865" algn="r"/>
                        </a:tabLst>
                      </a:pPr>
                      <a:r>
                        <a:rPr lang="uk-UA" sz="1400">
                          <a:effectLst/>
                        </a:rPr>
                        <a:t>Direct3D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/>
                </a:tc>
                <a:extLst>
                  <a:ext uri="{0D108BD9-81ED-4DB2-BD59-A6C34878D82A}">
                    <a16:rowId xmlns:a16="http://schemas.microsoft.com/office/drawing/2014/main" val="1999430180"/>
                  </a:ext>
                </a:extLst>
              </a:tr>
              <a:tr h="124968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Швидкість промальовування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Апаратно прискорене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Апаратно прискорене, але використовуючи DOM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Апаратно прискорене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/>
                </a:tc>
                <a:extLst>
                  <a:ext uri="{0D108BD9-81ED-4DB2-BD59-A6C34878D82A}">
                    <a16:rowId xmlns:a16="http://schemas.microsoft.com/office/drawing/2014/main" val="3635531874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Наявність бібліотек UI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Не відповідає потребам проекту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Дуже широке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Підтримує тільки ручний рендерінг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/>
                </a:tc>
                <a:extLst>
                  <a:ext uri="{0D108BD9-81ED-4DB2-BD59-A6C34878D82A}">
                    <a16:rowId xmlns:a16="http://schemas.microsoft.com/office/drawing/2014/main" val="346506892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Комунікація з Kinect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Пряма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Через сервер (WebSocets)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N/A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/>
                </a:tc>
                <a:extLst>
                  <a:ext uri="{0D108BD9-81ED-4DB2-BD59-A6C34878D82A}">
                    <a16:rowId xmlns:a16="http://schemas.microsoft.com/office/drawing/2014/main" val="73460191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Відкритий код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Ні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Частково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Ні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7" marR="66947" marT="0" marB="0"/>
                </a:tc>
                <a:extLst>
                  <a:ext uri="{0D108BD9-81ED-4DB2-BD59-A6C34878D82A}">
                    <a16:rowId xmlns:a16="http://schemas.microsoft.com/office/drawing/2014/main" val="382454366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8627656" y="5849289"/>
            <a:ext cx="24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Winner: HTML5/JS</a:t>
            </a:r>
          </a:p>
        </p:txBody>
      </p:sp>
    </p:spTree>
    <p:extLst>
      <p:ext uri="{BB962C8B-B14F-4D97-AF65-F5344CB8AC3E}">
        <p14:creationId xmlns:p14="http://schemas.microsoft.com/office/powerpoint/2010/main" val="51408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communication</a:t>
            </a:r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863525"/>
              </p:ext>
            </p:extLst>
          </p:nvPr>
        </p:nvGraphicFramePr>
        <p:xfrm>
          <a:off x="1912690" y="2667000"/>
          <a:ext cx="9244667" cy="2431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2059">
                  <a:extLst>
                    <a:ext uri="{9D8B030D-6E8A-4147-A177-3AD203B41FA5}">
                      <a16:colId xmlns:a16="http://schemas.microsoft.com/office/drawing/2014/main" val="2610835536"/>
                    </a:ext>
                  </a:extLst>
                </a:gridCol>
                <a:gridCol w="1465092">
                  <a:extLst>
                    <a:ext uri="{9D8B030D-6E8A-4147-A177-3AD203B41FA5}">
                      <a16:colId xmlns:a16="http://schemas.microsoft.com/office/drawing/2014/main" val="439159152"/>
                    </a:ext>
                  </a:extLst>
                </a:gridCol>
                <a:gridCol w="1988338">
                  <a:extLst>
                    <a:ext uri="{9D8B030D-6E8A-4147-A177-3AD203B41FA5}">
                      <a16:colId xmlns:a16="http://schemas.microsoft.com/office/drawing/2014/main" val="32650682"/>
                    </a:ext>
                  </a:extLst>
                </a:gridCol>
                <a:gridCol w="3339178">
                  <a:extLst>
                    <a:ext uri="{9D8B030D-6E8A-4147-A177-3AD203B41FA5}">
                      <a16:colId xmlns:a16="http://schemas.microsoft.com/office/drawing/2014/main" val="3307093511"/>
                    </a:ext>
                  </a:extLst>
                </a:gridCol>
              </a:tblGrid>
              <a:tr h="16055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1" marR="44631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HTTP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1" marR="44631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HTTP Poll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1" marR="44631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 err="1">
                          <a:effectLst/>
                        </a:rPr>
                        <a:t>WebSockets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1" marR="44631" marT="0" marB="0"/>
                </a:tc>
                <a:extLst>
                  <a:ext uri="{0D108BD9-81ED-4DB2-BD59-A6C34878D82A}">
                    <a16:rowId xmlns:a16="http://schemas.microsoft.com/office/drawing/2014/main" val="4225725959"/>
                  </a:ext>
                </a:extLst>
              </a:tr>
              <a:tr h="80278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Функціональність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1" marR="44631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Ні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1" marR="44631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Так, але потрібно вирішувати проблеми довгих запитів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1" marR="44631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Так, потребує функціонал пере підключення до сервера.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1" marR="44631" marT="0" marB="0"/>
                </a:tc>
                <a:extLst>
                  <a:ext uri="{0D108BD9-81ED-4DB2-BD59-A6C34878D82A}">
                    <a16:rowId xmlns:a16="http://schemas.microsoft.com/office/drawing/2014/main" val="354942341"/>
                  </a:ext>
                </a:extLst>
              </a:tr>
              <a:tr h="32111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Дуплексний режим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1" marR="44631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Ні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1" marR="44631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Емулюється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1" marR="44631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Так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1" marR="44631" marT="0" marB="0"/>
                </a:tc>
                <a:extLst>
                  <a:ext uri="{0D108BD9-81ED-4DB2-BD59-A6C34878D82A}">
                    <a16:rowId xmlns:a16="http://schemas.microsoft.com/office/drawing/2014/main" val="736289413"/>
                  </a:ext>
                </a:extLst>
              </a:tr>
              <a:tr h="64222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Швидкість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1" marR="44631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Висока, але не реального часу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1" marR="44631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Висока, але не реального часу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1" marR="44631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Дуже висока, за рахунок використання бінарних даних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1" marR="44631" marT="0" marB="0"/>
                </a:tc>
                <a:extLst>
                  <a:ext uri="{0D108BD9-81ED-4DB2-BD59-A6C34878D82A}">
                    <a16:rowId xmlns:a16="http://schemas.microsoft.com/office/drawing/2014/main" val="2450461371"/>
                  </a:ext>
                </a:extLst>
              </a:tr>
              <a:tr h="4816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Відео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1" marR="44631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Так, але потребує стрімінг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1" marR="44631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Так, але потребує стрімінг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1" marR="44631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Так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31" marR="44631" marT="0" marB="0"/>
                </a:tc>
                <a:extLst>
                  <a:ext uri="{0D108BD9-81ED-4DB2-BD59-A6C34878D82A}">
                    <a16:rowId xmlns:a16="http://schemas.microsoft.com/office/drawing/2014/main" val="412992625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flipH="1">
            <a:off x="8703157" y="5480173"/>
            <a:ext cx="24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Winner: </a:t>
            </a:r>
            <a:r>
              <a:rPr lang="uk-UA" dirty="0" err="1"/>
              <a:t>WebSockets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01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module communication</a:t>
            </a:r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718134"/>
              </p:ext>
            </p:extLst>
          </p:nvPr>
        </p:nvGraphicFramePr>
        <p:xfrm>
          <a:off x="1484310" y="3268980"/>
          <a:ext cx="10018713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4418">
                  <a:extLst>
                    <a:ext uri="{9D8B030D-6E8A-4147-A177-3AD203B41FA5}">
                      <a16:colId xmlns:a16="http://schemas.microsoft.com/office/drawing/2014/main" val="658643368"/>
                    </a:ext>
                  </a:extLst>
                </a:gridCol>
                <a:gridCol w="2504418">
                  <a:extLst>
                    <a:ext uri="{9D8B030D-6E8A-4147-A177-3AD203B41FA5}">
                      <a16:colId xmlns:a16="http://schemas.microsoft.com/office/drawing/2014/main" val="3111603389"/>
                    </a:ext>
                  </a:extLst>
                </a:gridCol>
                <a:gridCol w="2504418">
                  <a:extLst>
                    <a:ext uri="{9D8B030D-6E8A-4147-A177-3AD203B41FA5}">
                      <a16:colId xmlns:a16="http://schemas.microsoft.com/office/drawing/2014/main" val="990365089"/>
                    </a:ext>
                  </a:extLst>
                </a:gridCol>
                <a:gridCol w="2505459">
                  <a:extLst>
                    <a:ext uri="{9D8B030D-6E8A-4147-A177-3AD203B41FA5}">
                      <a16:colId xmlns:a16="http://schemas.microsoft.com/office/drawing/2014/main" val="36891328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RabbitMQ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TCP/HTTP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ZeroMQ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3266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Швидкість розсилки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Висока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Дуже висока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Дуже висока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0210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Pub/Sub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Так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Ні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Так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515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Розгортання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Так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Ні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Ні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370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Підтримка .NET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Так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Так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Так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049413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8703157" y="5480173"/>
            <a:ext cx="24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Winner: </a:t>
            </a:r>
            <a:r>
              <a:rPr lang="uk-UA" dirty="0" err="1"/>
              <a:t>ZeroMQ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69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7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202" y="1515268"/>
            <a:ext cx="6237359" cy="35397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/>
              <a:t>Technical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 dirty="0"/>
              <a:t>Microsoft Kinect 2.0</a:t>
            </a:r>
          </a:p>
          <a:p>
            <a:r>
              <a:rPr lang="en-US" sz="1800" dirty="0"/>
              <a:t>HTML5/JS User Interface</a:t>
            </a:r>
          </a:p>
          <a:p>
            <a:r>
              <a:rPr lang="en-US" sz="1800" dirty="0"/>
              <a:t>Distributed installation</a:t>
            </a:r>
          </a:p>
          <a:p>
            <a:r>
              <a:rPr lang="en-US" sz="1800" dirty="0"/>
              <a:t>Central statistics server </a:t>
            </a:r>
          </a:p>
        </p:txBody>
      </p:sp>
    </p:spTree>
    <p:extLst>
      <p:ext uri="{BB962C8B-B14F-4D97-AF65-F5344CB8AC3E}">
        <p14:creationId xmlns:p14="http://schemas.microsoft.com/office/powerpoint/2010/main" val="94349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Analyze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4436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941202" y="2037647"/>
            <a:ext cx="6237359" cy="249494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Cross component communication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 dirty="0"/>
              <a:t>USB 3.0 for Kinect</a:t>
            </a:r>
          </a:p>
          <a:p>
            <a:r>
              <a:rPr lang="en-US" sz="1800" dirty="0" err="1"/>
              <a:t>WebSockets</a:t>
            </a:r>
            <a:r>
              <a:rPr lang="en-US" sz="1800" dirty="0"/>
              <a:t> for UI</a:t>
            </a:r>
          </a:p>
          <a:p>
            <a:r>
              <a:rPr lang="en-US" sz="1800" dirty="0" err="1"/>
              <a:t>ZeroMQ</a:t>
            </a:r>
            <a:r>
              <a:rPr lang="en-US" sz="1800" dirty="0"/>
              <a:t> Pub/Sub between components</a:t>
            </a:r>
          </a:p>
        </p:txBody>
      </p:sp>
    </p:spTree>
    <p:extLst>
      <p:ext uri="{BB962C8B-B14F-4D97-AF65-F5344CB8AC3E}">
        <p14:creationId xmlns:p14="http://schemas.microsoft.com/office/powerpoint/2010/main" val="289469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UI: HTML5\JS\CSS, AngularJS, </a:t>
            </a:r>
            <a:r>
              <a:rPr lang="en-US" dirty="0" err="1"/>
              <a:t>WebSockets</a:t>
            </a:r>
            <a:endParaRPr lang="en-US" dirty="0"/>
          </a:p>
          <a:p>
            <a:r>
              <a:rPr lang="en-US" dirty="0"/>
              <a:t>Installation Server: .NET, C#, </a:t>
            </a:r>
            <a:r>
              <a:rPr lang="en-US" dirty="0" err="1"/>
              <a:t>ReactiveExtensions</a:t>
            </a:r>
            <a:r>
              <a:rPr lang="en-US" dirty="0"/>
              <a:t>, Fleck</a:t>
            </a:r>
          </a:p>
          <a:p>
            <a:r>
              <a:rPr lang="en-US" dirty="0"/>
              <a:t>Stats Server: .NET, C#, </a:t>
            </a:r>
            <a:r>
              <a:rPr lang="en-US" dirty="0" err="1"/>
              <a:t>NancyFx</a:t>
            </a:r>
            <a:r>
              <a:rPr lang="en-US" dirty="0"/>
              <a:t>, SQLite</a:t>
            </a:r>
          </a:p>
          <a:p>
            <a:r>
              <a:rPr lang="en-US" dirty="0"/>
              <a:t>Admin UI: HTML5\JS, ReactJS </a:t>
            </a:r>
          </a:p>
        </p:txBody>
      </p:sp>
    </p:spTree>
    <p:extLst>
      <p:ext uri="{BB962C8B-B14F-4D97-AF65-F5344CB8AC3E}">
        <p14:creationId xmlns:p14="http://schemas.microsoft.com/office/powerpoint/2010/main" val="3790483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941202" y="1187807"/>
            <a:ext cx="6237359" cy="41946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 dirty="0"/>
              <a:t>Physical installation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 dirty="0"/>
              <a:t>UI Projected</a:t>
            </a:r>
          </a:p>
          <a:p>
            <a:r>
              <a:rPr lang="en-US" sz="1800" dirty="0"/>
              <a:t>Kinect observation area</a:t>
            </a:r>
          </a:p>
          <a:p>
            <a:r>
              <a:rPr lang="en-US" sz="1800" dirty="0"/>
              <a:t>Different areas for different engagement schemas</a:t>
            </a:r>
          </a:p>
        </p:txBody>
      </p:sp>
    </p:spTree>
    <p:extLst>
      <p:ext uri="{BB962C8B-B14F-4D97-AF65-F5344CB8AC3E}">
        <p14:creationId xmlns:p14="http://schemas.microsoft.com/office/powerpoint/2010/main" val="3419672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813" y="1011765"/>
            <a:ext cx="6042137" cy="45467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 dirty="0"/>
              <a:t>Project World UI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 dirty="0"/>
              <a:t>Projects are sorted by scores</a:t>
            </a:r>
          </a:p>
          <a:p>
            <a:r>
              <a:rPr lang="en-US" sz="1800" dirty="0"/>
              <a:t>3D Perspective used</a:t>
            </a:r>
          </a:p>
          <a:p>
            <a:r>
              <a:rPr lang="en-US" sz="1800" dirty="0"/>
              <a:t>X,Y Position is random</a:t>
            </a:r>
          </a:p>
          <a:p>
            <a:r>
              <a:rPr lang="en-US" sz="1800" dirty="0"/>
              <a:t>Engagement animation</a:t>
            </a:r>
          </a:p>
        </p:txBody>
      </p:sp>
    </p:spTree>
    <p:extLst>
      <p:ext uri="{BB962C8B-B14F-4D97-AF65-F5344CB8AC3E}">
        <p14:creationId xmlns:p14="http://schemas.microsoft.com/office/powerpoint/2010/main" val="2767112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813" y="1011765"/>
            <a:ext cx="6042137" cy="45467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/>
              <a:t>Project UI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 dirty="0"/>
              <a:t>Project overview</a:t>
            </a:r>
          </a:p>
          <a:p>
            <a:r>
              <a:rPr lang="en-US" sz="1800" dirty="0"/>
              <a:t>Ability to drag top-down</a:t>
            </a:r>
          </a:p>
          <a:p>
            <a:r>
              <a:rPr lang="en-US" sz="1800" dirty="0"/>
              <a:t>Ability to score project</a:t>
            </a:r>
          </a:p>
          <a:p>
            <a:r>
              <a:rPr lang="en-US" sz="1800" dirty="0"/>
              <a:t>Engagement animation</a:t>
            </a:r>
          </a:p>
        </p:txBody>
      </p:sp>
    </p:spTree>
    <p:extLst>
      <p:ext uri="{BB962C8B-B14F-4D97-AF65-F5344CB8AC3E}">
        <p14:creationId xmlns:p14="http://schemas.microsoft.com/office/powerpoint/2010/main" val="3033906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10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state of the are still seeks research</a:t>
            </a:r>
          </a:p>
          <a:p>
            <a:r>
              <a:rPr lang="en-US" dirty="0"/>
              <a:t>Still lacks precision and </a:t>
            </a:r>
            <a:r>
              <a:rPr lang="en-US" dirty="0" err="1"/>
              <a:t>intuitivity</a:t>
            </a:r>
            <a:endParaRPr lang="en-US" dirty="0"/>
          </a:p>
          <a:p>
            <a:r>
              <a:rPr lang="en-US" dirty="0"/>
              <a:t>Mix of NUI types are important</a:t>
            </a:r>
          </a:p>
          <a:p>
            <a:r>
              <a:rPr lang="en-US" b="1" dirty="0"/>
              <a:t>Mass usage already possible!</a:t>
            </a:r>
          </a:p>
        </p:txBody>
      </p:sp>
    </p:spTree>
    <p:extLst>
      <p:ext uri="{BB962C8B-B14F-4D97-AF65-F5344CB8AC3E}">
        <p14:creationId xmlns:p14="http://schemas.microsoft.com/office/powerpoint/2010/main" val="2707316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Research results on options for both technology and user interaction</a:t>
            </a:r>
          </a:p>
          <a:p>
            <a:r>
              <a:rPr lang="en-US" dirty="0"/>
              <a:t>Usage statistics for further research</a:t>
            </a:r>
          </a:p>
          <a:p>
            <a:r>
              <a:rPr lang="en-US" dirty="0"/>
              <a:t>Real installation during ELEKS event</a:t>
            </a:r>
          </a:p>
          <a:p>
            <a:r>
              <a:rPr lang="en-US" dirty="0"/>
              <a:t>Articles</a:t>
            </a:r>
          </a:p>
          <a:p>
            <a:pPr lvl="1"/>
            <a:r>
              <a:rPr lang="en-US" dirty="0" err="1"/>
              <a:t>EleksLabs</a:t>
            </a:r>
            <a:r>
              <a:rPr lang="en-US" dirty="0"/>
              <a:t> - </a:t>
            </a:r>
            <a:r>
              <a:rPr lang="uk-UA" dirty="0" err="1"/>
              <a:t>How</a:t>
            </a:r>
            <a:r>
              <a:rPr lang="uk-UA" dirty="0"/>
              <a:t> </a:t>
            </a:r>
            <a:r>
              <a:rPr lang="uk-UA" dirty="0" err="1"/>
              <a:t>we</a:t>
            </a:r>
            <a:r>
              <a:rPr lang="uk-UA" dirty="0"/>
              <a:t> </a:t>
            </a:r>
            <a:r>
              <a:rPr lang="uk-UA" dirty="0" err="1"/>
              <a:t>Made</a:t>
            </a:r>
            <a:r>
              <a:rPr lang="uk-UA" dirty="0"/>
              <a:t> a </a:t>
            </a:r>
            <a:r>
              <a:rPr lang="uk-UA" dirty="0" err="1"/>
              <a:t>Killer</a:t>
            </a:r>
            <a:r>
              <a:rPr lang="uk-UA" dirty="0"/>
              <a:t> </a:t>
            </a:r>
            <a:r>
              <a:rPr lang="uk-UA" dirty="0" err="1"/>
              <a:t>Behance</a:t>
            </a:r>
            <a:r>
              <a:rPr lang="uk-UA" dirty="0"/>
              <a:t> </a:t>
            </a:r>
            <a:r>
              <a:rPr lang="uk-UA" dirty="0" err="1"/>
              <a:t>Portfolio</a:t>
            </a:r>
            <a:r>
              <a:rPr lang="uk-UA" dirty="0"/>
              <a:t> </a:t>
            </a:r>
            <a:r>
              <a:rPr lang="uk-UA" dirty="0" err="1"/>
              <a:t>Review</a:t>
            </a:r>
            <a:r>
              <a:rPr lang="uk-UA" dirty="0"/>
              <a:t> </a:t>
            </a:r>
            <a:r>
              <a:rPr lang="uk-UA" dirty="0" err="1"/>
              <a:t>with</a:t>
            </a:r>
            <a:r>
              <a:rPr lang="uk-UA" dirty="0"/>
              <a:t> Microsoft Kinect -  </a:t>
            </a:r>
            <a:r>
              <a:rPr lang="uk-UA" u="sng" dirty="0">
                <a:hlinkClick r:id="rId2"/>
              </a:rPr>
              <a:t>http://elekslabs.com/2015/03/how-we-made-a-killer-behance-portfolio-review-with-microsoft-kinect.html</a:t>
            </a:r>
            <a:endParaRPr lang="en-US" u="sng" dirty="0"/>
          </a:p>
          <a:p>
            <a:pPr lvl="1"/>
            <a:r>
              <a:rPr lang="en-US" dirty="0" err="1"/>
              <a:t>UxMag</a:t>
            </a:r>
            <a:r>
              <a:rPr lang="en-US" dirty="0"/>
              <a:t> - </a:t>
            </a:r>
            <a:r>
              <a:rPr lang="uk-UA" dirty="0" err="1"/>
              <a:t>Touch-Free</a:t>
            </a:r>
            <a:r>
              <a:rPr lang="uk-UA" dirty="0"/>
              <a:t> </a:t>
            </a:r>
            <a:r>
              <a:rPr lang="uk-UA" dirty="0" err="1"/>
              <a:t>Interactions</a:t>
            </a:r>
            <a:r>
              <a:rPr lang="uk-UA" dirty="0"/>
              <a:t> </a:t>
            </a:r>
            <a:r>
              <a:rPr lang="uk-UA" dirty="0" err="1"/>
              <a:t>as</a:t>
            </a:r>
            <a:r>
              <a:rPr lang="uk-UA" dirty="0"/>
              <a:t> </a:t>
            </a:r>
            <a:r>
              <a:rPr lang="uk-UA" dirty="0" err="1"/>
              <a:t>an</a:t>
            </a:r>
            <a:r>
              <a:rPr lang="uk-UA" dirty="0"/>
              <a:t> </a:t>
            </a:r>
            <a:r>
              <a:rPr lang="uk-UA" dirty="0" err="1"/>
              <a:t>Innovative</a:t>
            </a:r>
            <a:r>
              <a:rPr lang="uk-UA" dirty="0"/>
              <a:t> </a:t>
            </a:r>
            <a:r>
              <a:rPr lang="uk-UA" dirty="0" err="1"/>
              <a:t>Approach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Audience</a:t>
            </a:r>
            <a:r>
              <a:rPr lang="uk-UA" dirty="0"/>
              <a:t> </a:t>
            </a:r>
            <a:r>
              <a:rPr lang="uk-UA" dirty="0" err="1"/>
              <a:t>Engagement</a:t>
            </a:r>
            <a:r>
              <a:rPr lang="uk-UA" dirty="0"/>
              <a:t> - </a:t>
            </a:r>
            <a:r>
              <a:rPr lang="uk-UA" u="sng" dirty="0">
                <a:hlinkClick r:id="rId3"/>
              </a:rPr>
              <a:t>https://uxmag.com/articles/touch-free-interactions-as-an-innovative-approach-to-audience-engagement</a:t>
            </a:r>
            <a:endParaRPr lang="en-US" u="sng" dirty="0"/>
          </a:p>
          <a:p>
            <a:pPr lvl="1"/>
            <a:r>
              <a:rPr lang="en-US" dirty="0" err="1"/>
              <a:t>Behance</a:t>
            </a:r>
            <a:r>
              <a:rPr lang="en-US" dirty="0"/>
              <a:t> - </a:t>
            </a:r>
            <a:r>
              <a:rPr lang="uk-UA" dirty="0" err="1"/>
              <a:t>Behance</a:t>
            </a:r>
            <a:r>
              <a:rPr lang="uk-UA" dirty="0"/>
              <a:t> </a:t>
            </a:r>
            <a:r>
              <a:rPr lang="uk-UA" dirty="0" err="1"/>
              <a:t>Portfolio</a:t>
            </a:r>
            <a:r>
              <a:rPr lang="uk-UA" dirty="0"/>
              <a:t> </a:t>
            </a:r>
            <a:r>
              <a:rPr lang="uk-UA" dirty="0" err="1"/>
              <a:t>Review</a:t>
            </a:r>
            <a:r>
              <a:rPr lang="uk-UA" dirty="0"/>
              <a:t> Kinect </a:t>
            </a:r>
            <a:r>
              <a:rPr lang="uk-UA" dirty="0" err="1"/>
              <a:t>Installation</a:t>
            </a:r>
            <a:r>
              <a:rPr lang="uk-UA" dirty="0"/>
              <a:t> - </a:t>
            </a:r>
            <a:r>
              <a:rPr lang="uk-UA" u="sng" dirty="0">
                <a:hlinkClick r:id="rId4"/>
              </a:rPr>
              <a:t>https://www.behance.net/gallery/22512541/behance-portfolio-review-kinect-installation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28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Mykhailo </a:t>
            </a:r>
            <a:r>
              <a:rPr lang="en-US" dirty="0" err="1"/>
              <a:t>Chalyi</a:t>
            </a:r>
            <a:r>
              <a:rPr lang="en-US" dirty="0"/>
              <a:t> , @</a:t>
            </a:r>
            <a:r>
              <a:rPr lang="en-US" dirty="0" err="1"/>
              <a:t>chaliy</a:t>
            </a:r>
            <a:endParaRPr lang="en-US" dirty="0"/>
          </a:p>
          <a:p>
            <a:r>
              <a:rPr lang="en-US" dirty="0"/>
              <a:t>Lviv Polytechnic, KNz-41</a:t>
            </a:r>
          </a:p>
          <a:p>
            <a:r>
              <a:rPr lang="en-US" dirty="0"/>
              <a:t>Email: mike@chaliy.name</a:t>
            </a:r>
          </a:p>
        </p:txBody>
      </p:sp>
    </p:spTree>
    <p:extLst>
      <p:ext uri="{BB962C8B-B14F-4D97-AF65-F5344CB8AC3E}">
        <p14:creationId xmlns:p14="http://schemas.microsoft.com/office/powerpoint/2010/main" val="3015598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394268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9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art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NUI – early adaptation, towards to mass adaptation</a:t>
            </a:r>
          </a:p>
          <a:p>
            <a:r>
              <a:rPr lang="en-US" dirty="0"/>
              <a:t>Many variants</a:t>
            </a:r>
          </a:p>
          <a:p>
            <a:pPr lvl="1"/>
            <a:r>
              <a:rPr lang="en-US" dirty="0"/>
              <a:t>Natural Language User Interface</a:t>
            </a:r>
          </a:p>
          <a:p>
            <a:pPr lvl="1"/>
            <a:r>
              <a:rPr lang="en-US" dirty="0"/>
              <a:t>Tangible</a:t>
            </a:r>
            <a:r>
              <a:rPr lang="uk-UA" dirty="0"/>
              <a:t> </a:t>
            </a:r>
            <a:r>
              <a:rPr lang="en-US" dirty="0"/>
              <a:t>User</a:t>
            </a:r>
            <a:r>
              <a:rPr lang="uk-UA" dirty="0"/>
              <a:t> </a:t>
            </a:r>
            <a:r>
              <a:rPr lang="en-US" dirty="0"/>
              <a:t>Interface</a:t>
            </a:r>
          </a:p>
          <a:p>
            <a:pPr lvl="1"/>
            <a:r>
              <a:rPr lang="en-US" dirty="0"/>
              <a:t>Kinetic User Interface </a:t>
            </a:r>
          </a:p>
          <a:p>
            <a:pPr lvl="1"/>
            <a:r>
              <a:rPr lang="en-US" dirty="0"/>
              <a:t>.. and many others</a:t>
            </a:r>
          </a:p>
        </p:txBody>
      </p:sp>
    </p:spTree>
    <p:extLst>
      <p:ext uri="{BB962C8B-B14F-4D97-AF65-F5344CB8AC3E}">
        <p14:creationId xmlns:p14="http://schemas.microsoft.com/office/powerpoint/2010/main" val="256790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of NUI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 adaptation</a:t>
            </a:r>
          </a:p>
          <a:p>
            <a:r>
              <a:rPr lang="en-US" dirty="0"/>
              <a:t>Design of the patterns</a:t>
            </a:r>
          </a:p>
          <a:p>
            <a:r>
              <a:rPr lang="en-US" dirty="0"/>
              <a:t>Diversity of implementations</a:t>
            </a:r>
          </a:p>
          <a:p>
            <a:r>
              <a:rPr lang="en-US" dirty="0"/>
              <a:t>Further research</a:t>
            </a:r>
          </a:p>
        </p:txBody>
      </p:sp>
    </p:spTree>
    <p:extLst>
      <p:ext uri="{BB962C8B-B14F-4D97-AF65-F5344CB8AC3E}">
        <p14:creationId xmlns:p14="http://schemas.microsoft.com/office/powerpoint/2010/main" val="426718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statement and analyze</a:t>
            </a:r>
          </a:p>
        </p:txBody>
      </p:sp>
    </p:spTree>
    <p:extLst>
      <p:ext uri="{BB962C8B-B14F-4D97-AF65-F5344CB8AC3E}">
        <p14:creationId xmlns:p14="http://schemas.microsoft.com/office/powerpoint/2010/main" val="75301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complex solutions</a:t>
            </a:r>
          </a:p>
          <a:p>
            <a:r>
              <a:rPr lang="en-US" dirty="0"/>
              <a:t>Physical limitations of the hardware</a:t>
            </a:r>
          </a:p>
          <a:p>
            <a:r>
              <a:rPr lang="en-US" dirty="0"/>
              <a:t>Ability to engage mass user</a:t>
            </a:r>
          </a:p>
        </p:txBody>
      </p:sp>
    </p:spTree>
    <p:extLst>
      <p:ext uri="{BB962C8B-B14F-4D97-AF65-F5344CB8AC3E}">
        <p14:creationId xmlns:p14="http://schemas.microsoft.com/office/powerpoint/2010/main" val="210123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behavior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should be engaged to process</a:t>
            </a:r>
          </a:p>
          <a:p>
            <a:r>
              <a:rPr lang="en-US" dirty="0"/>
              <a:t>User expects intuitively usable interfaces</a:t>
            </a:r>
          </a:p>
          <a:p>
            <a:r>
              <a:rPr lang="en-US" dirty="0"/>
              <a:t>User expects to use his existing knowledge </a:t>
            </a:r>
          </a:p>
        </p:txBody>
      </p:sp>
    </p:spTree>
    <p:extLst>
      <p:ext uri="{BB962C8B-B14F-4D97-AF65-F5344CB8AC3E}">
        <p14:creationId xmlns:p14="http://schemas.microsoft.com/office/powerpoint/2010/main" val="303959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941202" y="1257978"/>
            <a:ext cx="6237359" cy="40542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/>
              <a:t>Initial engagement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 dirty="0"/>
              <a:t>Engage</a:t>
            </a:r>
          </a:p>
          <a:p>
            <a:r>
              <a:rPr lang="en-US" sz="1800" dirty="0"/>
              <a:t>Ensure intuitive</a:t>
            </a:r>
          </a:p>
        </p:txBody>
      </p:sp>
    </p:spTree>
    <p:extLst>
      <p:ext uri="{BB962C8B-B14F-4D97-AF65-F5344CB8AC3E}">
        <p14:creationId xmlns:p14="http://schemas.microsoft.com/office/powerpoint/2010/main" val="338003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TM03457496[[fn=Паралакс]]</Template>
  <TotalTime>63</TotalTime>
  <Words>601</Words>
  <Application>Microsoft Office PowerPoint</Application>
  <PresentationFormat>Широкий екран</PresentationFormat>
  <Paragraphs>215</Paragraphs>
  <Slides>29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29</vt:i4>
      </vt:variant>
    </vt:vector>
  </HeadingPairs>
  <TitlesOfParts>
    <vt:vector size="33" baseType="lpstr">
      <vt:lpstr>Arial</vt:lpstr>
      <vt:lpstr>Corbel</vt:lpstr>
      <vt:lpstr>Times New Roman</vt:lpstr>
      <vt:lpstr>Паралакс</vt:lpstr>
      <vt:lpstr>Design and implementation of the user interaction system using gesture recognition</vt:lpstr>
      <vt:lpstr>Agenda</vt:lpstr>
      <vt:lpstr>Introduction</vt:lpstr>
      <vt:lpstr>Current state of the art</vt:lpstr>
      <vt:lpstr>Perspective of NUI</vt:lpstr>
      <vt:lpstr>Analyze</vt:lpstr>
      <vt:lpstr>Problem statement</vt:lpstr>
      <vt:lpstr>User behavior</vt:lpstr>
      <vt:lpstr>Initial engagement</vt:lpstr>
      <vt:lpstr>Project navigation</vt:lpstr>
      <vt:lpstr>Project score</vt:lpstr>
      <vt:lpstr>Technology selection</vt:lpstr>
      <vt:lpstr>Gesture recognition hardware</vt:lpstr>
      <vt:lpstr>Gesture recognition software</vt:lpstr>
      <vt:lpstr>Presentation implementation</vt:lpstr>
      <vt:lpstr>Presentation communication</vt:lpstr>
      <vt:lpstr>Cross module communication</vt:lpstr>
      <vt:lpstr>Solution</vt:lpstr>
      <vt:lpstr>Technical solution</vt:lpstr>
      <vt:lpstr>Cross component communication</vt:lpstr>
      <vt:lpstr>Technology Stack</vt:lpstr>
      <vt:lpstr>Physical installation</vt:lpstr>
      <vt:lpstr>Project World UI</vt:lpstr>
      <vt:lpstr>Project UI</vt:lpstr>
      <vt:lpstr>Conclusions</vt:lpstr>
      <vt:lpstr>Findings</vt:lpstr>
      <vt:lpstr>Deliverables</vt:lpstr>
      <vt:lpstr>Contacts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Mike Chaliy</dc:creator>
  <cp:lastModifiedBy>Mike Chaliy</cp:lastModifiedBy>
  <cp:revision>67</cp:revision>
  <dcterms:created xsi:type="dcterms:W3CDTF">2016-06-20T20:07:13Z</dcterms:created>
  <dcterms:modified xsi:type="dcterms:W3CDTF">2016-06-22T11:38:31Z</dcterms:modified>
</cp:coreProperties>
</file>