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15200" cy="9601200"/>
  <p:embeddedFontLst>
    <p:embeddedFont>
      <p:font typeface="Caveat" pitchFamily="2" charset="77"/>
      <p:regular r:id="rId15"/>
      <p:bold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ill Sans" panose="020B0502020104020203" pitchFamily="34" charset="-79"/>
      <p:regular r:id="rId21"/>
      <p:bold r:id="rId22"/>
    </p:embeddedFont>
    <p:embeddedFont>
      <p:font typeface="Montserrat Medium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TiUKVPNrrVIEpy6HueIimYDI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0804EB-AA87-49D4-BBD5-CAF856DF7976}">
  <a:tblStyle styleId="{300804EB-AA87-49D4-BBD5-CAF856DF7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According to evidence from prior PRI research, children who experienced preschool settings with a) more positive peer interactions and b) teachers who had a more positive emotional tone and c) spent more time positively reinforcing behavior had significantly greater social competence and fewer problem behaviors in first grade (Spivak &amp; Farran, 2014).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Discussion topic: Why do you think emotionally supportive classrooms environments were especially important for children with lower entering skills?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person's 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the 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emotion or feelings displayed to others through 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facial expressions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hand gestures, voice tone, and other emotional signs such as laughter or tears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Refer teachers to handout for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 </a:t>
            </a:r>
            <a:r>
              <a:rPr lang="en-US" sz="1200">
                <a:solidFill>
                  <a:srgbClr val="2E75B5"/>
                </a:solidFill>
              </a:rPr>
              <a:t>also aids in development of behavioral self-regulation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Statements like </a:t>
            </a:r>
            <a:r>
              <a:rPr lang="en-US" sz="1200" b="1" i="1">
                <a:solidFill>
                  <a:srgbClr val="31849B"/>
                </a:solidFill>
              </a:rPr>
              <a:t>…</a:t>
            </a:r>
            <a:r>
              <a:rPr lang="en-US" sz="1200">
                <a:solidFill>
                  <a:schemeClr val="dk1"/>
                </a:solidFill>
              </a:rPr>
              <a:t>“Kiss your brain!” </a:t>
            </a:r>
            <a:r>
              <a:rPr lang="en-US" sz="1200" b="1">
                <a:solidFill>
                  <a:schemeClr val="dk1"/>
                </a:solidFill>
              </a:rPr>
              <a:t>  </a:t>
            </a:r>
            <a:r>
              <a:rPr lang="en-US" sz="1200">
                <a:solidFill>
                  <a:schemeClr val="dk1"/>
                </a:solidFill>
              </a:rPr>
              <a:t>“Good job!”</a:t>
            </a:r>
            <a:r>
              <a:rPr lang="en-US" sz="1200" b="1">
                <a:solidFill>
                  <a:schemeClr val="dk1"/>
                </a:solidFill>
              </a:rPr>
              <a:t>   </a:t>
            </a:r>
            <a:r>
              <a:rPr lang="en-US" sz="1200">
                <a:solidFill>
                  <a:schemeClr val="dk1"/>
                </a:solidFill>
              </a:rPr>
              <a:t>“High five!”</a:t>
            </a:r>
            <a:r>
              <a:rPr lang="en-US" sz="1200" b="1">
                <a:solidFill>
                  <a:schemeClr val="dk1"/>
                </a:solidFill>
              </a:rPr>
              <a:t>   </a:t>
            </a:r>
            <a:r>
              <a:rPr lang="en-US" sz="1200">
                <a:solidFill>
                  <a:schemeClr val="dk1"/>
                </a:solidFill>
              </a:rPr>
              <a:t>“You’re so smart!”</a:t>
            </a:r>
            <a:r>
              <a:rPr lang="en-US" sz="1200" b="1">
                <a:solidFill>
                  <a:schemeClr val="dk1"/>
                </a:solidFill>
              </a:rPr>
              <a:t>   </a:t>
            </a:r>
            <a:r>
              <a:rPr lang="en-US" sz="1200">
                <a:solidFill>
                  <a:schemeClr val="dk1"/>
                </a:solidFill>
              </a:rPr>
              <a:t>“Great! That’s the right answer!” are quick, easy ways to positively acknowledge a child’s behavior or contribution; meaningful praise has the potential to make a child feel special and gives feedback about the behaviors and attributes that are most valued in the classroom.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</a:rPr>
              <a:t>Discussion point: </a:t>
            </a:r>
            <a:r>
              <a:rPr lang="en-US" sz="1200" b="1">
                <a:solidFill>
                  <a:schemeClr val="dk1"/>
                </a:solidFill>
              </a:rPr>
              <a:t>Think about the behaviors that your reinforce in your classroom. What messages are children getting about what matters most in your community of learners?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With redirections, the teacher/EA’s intent is to </a:t>
            </a:r>
            <a:r>
              <a:rPr lang="en-US" i="1">
                <a:solidFill>
                  <a:schemeClr val="dk1"/>
                </a:solidFill>
              </a:rPr>
              <a:t>change the child’s behavior</a:t>
            </a:r>
            <a:r>
              <a:rPr lang="en-US">
                <a:solidFill>
                  <a:schemeClr val="dk1"/>
                </a:solidFill>
              </a:rPr>
              <a:t>; to say to the child, </a:t>
            </a:r>
            <a:r>
              <a:rPr lang="en-US" b="1">
                <a:solidFill>
                  <a:schemeClr val="dk1"/>
                </a:solidFill>
              </a:rPr>
              <a:t>“I want you to do something </a:t>
            </a:r>
            <a:r>
              <a:rPr lang="en-US" b="1" i="1">
                <a:solidFill>
                  <a:schemeClr val="dk1"/>
                </a:solidFill>
              </a:rPr>
              <a:t>different</a:t>
            </a:r>
            <a:r>
              <a:rPr lang="en-US" b="1">
                <a:solidFill>
                  <a:schemeClr val="dk1"/>
                </a:solidFill>
              </a:rPr>
              <a:t> from what you are doing.”</a:t>
            </a:r>
            <a:r>
              <a:rPr lang="en-US">
                <a:solidFill>
                  <a:schemeClr val="dk1"/>
                </a:solidFill>
              </a:rPr>
              <a:t> Teacher/EA uses disapproving facial expressions, verbal comments, tone of voice, and/or physical contact with children. Statements do </a:t>
            </a:r>
            <a:r>
              <a:rPr lang="en-US" u="sng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have to be negative in tone to be a redirection</a:t>
            </a:r>
            <a:r>
              <a:rPr lang="en-US" b="1">
                <a:solidFill>
                  <a:schemeClr val="dk1"/>
                </a:solidFill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Non-verbal Examples of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Behavior Redirection: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Grimacing, frowning, side-to-side head-shaking, gesturing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Verbal Examples of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Behavior Redirection: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“Criss-cross applesauce, Jonathan.”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“Put a bubble in it, Janie.”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“Are you making a good choice?”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</a:rPr>
              <a:t>Threats and sarcasm are disrespectful and potentially damaging to children.  These are </a:t>
            </a:r>
            <a:r>
              <a:rPr lang="en-US" sz="1200" b="1" u="sng">
                <a:solidFill>
                  <a:schemeClr val="dk1"/>
                </a:solidFill>
              </a:rPr>
              <a:t>inappropriate</a:t>
            </a:r>
            <a:r>
              <a:rPr lang="en-US" sz="1200" b="1">
                <a:solidFill>
                  <a:schemeClr val="dk1"/>
                </a:solidFill>
              </a:rPr>
              <a:t> forms of redirection.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Suggested measurable action – teacher’s can tally one another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With redirections, the teacher/EA’s intent is to </a:t>
            </a:r>
            <a:r>
              <a:rPr lang="en-US" i="1">
                <a:solidFill>
                  <a:schemeClr val="dk1"/>
                </a:solidFill>
              </a:rPr>
              <a:t>change the child’s behavior</a:t>
            </a:r>
            <a:r>
              <a:rPr lang="en-US">
                <a:solidFill>
                  <a:schemeClr val="dk1"/>
                </a:solidFill>
              </a:rPr>
              <a:t>; to say to the child, </a:t>
            </a:r>
            <a:r>
              <a:rPr lang="en-US" b="1">
                <a:solidFill>
                  <a:schemeClr val="dk1"/>
                </a:solidFill>
              </a:rPr>
              <a:t>“I want you to do something </a:t>
            </a:r>
            <a:r>
              <a:rPr lang="en-US" b="1" i="1">
                <a:solidFill>
                  <a:schemeClr val="dk1"/>
                </a:solidFill>
              </a:rPr>
              <a:t>different</a:t>
            </a:r>
            <a:r>
              <a:rPr lang="en-US" b="1">
                <a:solidFill>
                  <a:schemeClr val="dk1"/>
                </a:solidFill>
              </a:rPr>
              <a:t> from what you are doing.”</a:t>
            </a:r>
            <a:r>
              <a:rPr lang="en-US">
                <a:solidFill>
                  <a:schemeClr val="dk1"/>
                </a:solidFill>
              </a:rPr>
              <a:t> Teacher/EA uses disapproving facial expressions, verbal comments, tone of voice, and/or physical contact with children. Statements do </a:t>
            </a:r>
            <a:r>
              <a:rPr lang="en-US" u="sng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have to be negative in tone to be a redirection</a:t>
            </a:r>
            <a:r>
              <a:rPr lang="en-US" b="1">
                <a:solidFill>
                  <a:schemeClr val="dk1"/>
                </a:solidFill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Non-verbal Examples of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Behavior Redirection: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Grimacing, frowning, side-to-side head-shaking, gesturing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Verbal Examples of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Behavior Redirection: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“Criss-cross applesauce, Jonathan.”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“Put a bubble in it, Janie.”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“Are you making a good choice?”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</a:rPr>
              <a:t>Threats and sarcasm are disrespectful and potentially damaging to children.  These are </a:t>
            </a:r>
            <a:r>
              <a:rPr lang="en-US" sz="1200" b="1" u="sng">
                <a:solidFill>
                  <a:schemeClr val="dk1"/>
                </a:solidFill>
              </a:rPr>
              <a:t>inappropriate</a:t>
            </a:r>
            <a:r>
              <a:rPr lang="en-US" sz="1200" b="1">
                <a:solidFill>
                  <a:schemeClr val="dk1"/>
                </a:solidFill>
              </a:rPr>
              <a:t> forms of redirection.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448091" y="3085765"/>
            <a:ext cx="8240108" cy="2789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81192" y="3382109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  <a:defRPr sz="4000" cap="non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577124" y="4901475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l="49887" t="20650" r="10660" b="38817"/>
          <a:stretch/>
        </p:blipFill>
        <p:spPr>
          <a:xfrm>
            <a:off x="4633126" y="6053551"/>
            <a:ext cx="1287415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/>
          <p:nvPr/>
        </p:nvSpPr>
        <p:spPr>
          <a:xfrm>
            <a:off x="2415075" y="4820849"/>
            <a:ext cx="751500" cy="670800"/>
          </a:xfrm>
          <a:prstGeom prst="ellipse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921" y="4901932"/>
            <a:ext cx="465940" cy="5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425" y="6230275"/>
            <a:ext cx="123250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581192" y="2085127"/>
            <a:ext cx="7989752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solidFill>
                  <a:schemeClr val="dk1"/>
                </a:solidFill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solidFill>
                  <a:schemeClr val="dk1"/>
                </a:solidFill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solidFill>
                  <a:schemeClr val="dk1"/>
                </a:solidFill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/>
          <p:nvPr/>
        </p:nvSpPr>
        <p:spPr>
          <a:xfrm>
            <a:off x="8283190" y="6148813"/>
            <a:ext cx="47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37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100" b="1" i="0" u="none" strike="noStrike" cap="none">
              <a:solidFill>
                <a:srgbClr val="9537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307140" y="6197896"/>
            <a:ext cx="8452314" cy="527354"/>
            <a:chOff x="307140" y="6197896"/>
            <a:chExt cx="8452314" cy="527354"/>
          </a:xfrm>
        </p:grpSpPr>
        <p:grpSp>
          <p:nvGrpSpPr>
            <p:cNvPr id="32" name="Google Shape;32;p15"/>
            <p:cNvGrpSpPr/>
            <p:nvPr/>
          </p:nvGrpSpPr>
          <p:grpSpPr>
            <a:xfrm>
              <a:off x="1466726" y="6197896"/>
              <a:ext cx="7292728" cy="527354"/>
              <a:chOff x="1466726" y="5602559"/>
              <a:chExt cx="7292728" cy="527354"/>
            </a:xfrm>
          </p:grpSpPr>
          <p:pic>
            <p:nvPicPr>
              <p:cNvPr id="33" name="Google Shape;33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46150" y="5626400"/>
                <a:ext cx="224592" cy="2572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" name="Google Shape;34;p15"/>
              <p:cNvGrpSpPr/>
              <p:nvPr/>
            </p:nvGrpSpPr>
            <p:grpSpPr>
              <a:xfrm>
                <a:off x="1466726" y="5602559"/>
                <a:ext cx="7292728" cy="527354"/>
                <a:chOff x="1466726" y="6192784"/>
                <a:chExt cx="7292728" cy="527354"/>
              </a:xfrm>
            </p:grpSpPr>
            <p:pic>
              <p:nvPicPr>
                <p:cNvPr id="35" name="Google Shape;35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9887" t="20650" r="10660" b="38817"/>
                <a:stretch/>
              </p:blipFill>
              <p:spPr>
                <a:xfrm>
                  <a:off x="1466726" y="6242306"/>
                  <a:ext cx="824966" cy="351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" name="Google Shape;36;p15"/>
                <p:cNvSpPr txBox="1"/>
                <p:nvPr/>
              </p:nvSpPr>
              <p:spPr>
                <a:xfrm>
                  <a:off x="4444554" y="6192784"/>
                  <a:ext cx="4314900" cy="33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veat"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CHALK</a:t>
                  </a:r>
                  <a:r>
                    <a:rPr lang="en-US" sz="1200">
                      <a:solidFill>
                        <a:srgbClr val="FFFFFF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      </a:t>
                  </a:r>
                  <a:r>
                    <a:rPr lang="en-US" sz="1200" i="0" u="none" strike="noStrike" cap="none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Professional Development Serie</a:t>
                  </a: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</a:t>
                  </a: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|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" name="Google Shape;37;p15"/>
                <p:cNvSpPr/>
                <p:nvPr/>
              </p:nvSpPr>
              <p:spPr>
                <a:xfrm>
                  <a:off x="4654203" y="6473838"/>
                  <a:ext cx="37290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rgbClr val="C88E0E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PROMOTING HIGH LEVELS OF ENGAGEMENT IN LEARNING</a:t>
                  </a:r>
                  <a:endParaRPr sz="1000" b="0" i="0" u="none" strike="noStrike" cap="none">
                    <a:solidFill>
                      <a:srgbClr val="C88E0E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38" name="Google Shape;3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40" y="6285650"/>
              <a:ext cx="1083397" cy="25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solidFill>
                  <a:schemeClr val="dk1"/>
                </a:solidFill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solidFill>
                  <a:schemeClr val="dk1"/>
                </a:solidFill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solidFill>
                  <a:schemeClr val="dk1"/>
                </a:solidFill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solidFill>
                  <a:schemeClr val="dk1"/>
                </a:solidFill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solidFill>
                  <a:schemeClr val="dk1"/>
                </a:solidFill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solidFill>
                  <a:schemeClr val="dk1"/>
                </a:solidFill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solidFill>
                  <a:schemeClr val="dk1"/>
                </a:solidFill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/>
          <p:nvPr/>
        </p:nvSpPr>
        <p:spPr>
          <a:xfrm>
            <a:off x="8283190" y="6148813"/>
            <a:ext cx="47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9537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100" b="1" i="0" u="none" strike="noStrike" cap="none">
              <a:solidFill>
                <a:srgbClr val="9537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5" name="Google Shape;45;p16"/>
          <p:cNvGrpSpPr/>
          <p:nvPr/>
        </p:nvGrpSpPr>
        <p:grpSpPr>
          <a:xfrm>
            <a:off x="307140" y="6197896"/>
            <a:ext cx="8452314" cy="527354"/>
            <a:chOff x="307140" y="6197896"/>
            <a:chExt cx="8452314" cy="527354"/>
          </a:xfrm>
        </p:grpSpPr>
        <p:grpSp>
          <p:nvGrpSpPr>
            <p:cNvPr id="46" name="Google Shape;46;p16"/>
            <p:cNvGrpSpPr/>
            <p:nvPr/>
          </p:nvGrpSpPr>
          <p:grpSpPr>
            <a:xfrm>
              <a:off x="1466726" y="6197896"/>
              <a:ext cx="7292728" cy="527354"/>
              <a:chOff x="1466726" y="5602559"/>
              <a:chExt cx="7292728" cy="527354"/>
            </a:xfrm>
          </p:grpSpPr>
          <p:pic>
            <p:nvPicPr>
              <p:cNvPr id="47" name="Google Shape;47;p1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46150" y="5626400"/>
                <a:ext cx="224592" cy="2572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" name="Google Shape;48;p16"/>
              <p:cNvGrpSpPr/>
              <p:nvPr/>
            </p:nvGrpSpPr>
            <p:grpSpPr>
              <a:xfrm>
                <a:off x="1466726" y="5602559"/>
                <a:ext cx="7292728" cy="527354"/>
                <a:chOff x="1466726" y="6192784"/>
                <a:chExt cx="7292728" cy="527354"/>
              </a:xfrm>
            </p:grpSpPr>
            <p:pic>
              <p:nvPicPr>
                <p:cNvPr id="49" name="Google Shape;49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9887" t="20650" r="10660" b="38817"/>
                <a:stretch/>
              </p:blipFill>
              <p:spPr>
                <a:xfrm>
                  <a:off x="1466726" y="6242306"/>
                  <a:ext cx="824966" cy="351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" name="Google Shape;50;p16"/>
                <p:cNvSpPr txBox="1"/>
                <p:nvPr/>
              </p:nvSpPr>
              <p:spPr>
                <a:xfrm>
                  <a:off x="4444554" y="6192784"/>
                  <a:ext cx="4314900" cy="33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veat"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CHALK</a:t>
                  </a:r>
                  <a:r>
                    <a:rPr lang="en-US" sz="1200">
                      <a:solidFill>
                        <a:srgbClr val="FFFFFF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      </a:t>
                  </a:r>
                  <a:r>
                    <a:rPr lang="en-US" sz="1200" i="0" u="none" strike="noStrike" cap="none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Professional Development Serie</a:t>
                  </a: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</a:t>
                  </a: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|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" name="Google Shape;51;p16"/>
                <p:cNvSpPr/>
                <p:nvPr/>
              </p:nvSpPr>
              <p:spPr>
                <a:xfrm>
                  <a:off x="4654203" y="6473838"/>
                  <a:ext cx="37290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rgbClr val="C88E0E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PROMOTING HIGH LEVELS OF ENGAGEMENT IN LEARNING</a:t>
                  </a:r>
                  <a:endParaRPr sz="1000" b="0" i="0" u="none" strike="noStrike" cap="none">
                    <a:solidFill>
                      <a:srgbClr val="C88E0E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52" name="Google Shape;5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40" y="6285650"/>
              <a:ext cx="1083397" cy="25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17"/>
          <p:cNvGrpSpPr/>
          <p:nvPr/>
        </p:nvGrpSpPr>
        <p:grpSpPr>
          <a:xfrm>
            <a:off x="307140" y="6197896"/>
            <a:ext cx="8452314" cy="527354"/>
            <a:chOff x="307140" y="6197896"/>
            <a:chExt cx="8452314" cy="527354"/>
          </a:xfrm>
        </p:grpSpPr>
        <p:grpSp>
          <p:nvGrpSpPr>
            <p:cNvPr id="64" name="Google Shape;64;p17"/>
            <p:cNvGrpSpPr/>
            <p:nvPr/>
          </p:nvGrpSpPr>
          <p:grpSpPr>
            <a:xfrm>
              <a:off x="1466726" y="6197896"/>
              <a:ext cx="7292728" cy="527354"/>
              <a:chOff x="1466726" y="5602559"/>
              <a:chExt cx="7292728" cy="527354"/>
            </a:xfrm>
          </p:grpSpPr>
          <p:pic>
            <p:nvPicPr>
              <p:cNvPr id="65" name="Google Shape;65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46150" y="5626400"/>
                <a:ext cx="224592" cy="2572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6" name="Google Shape;66;p17"/>
              <p:cNvGrpSpPr/>
              <p:nvPr/>
            </p:nvGrpSpPr>
            <p:grpSpPr>
              <a:xfrm>
                <a:off x="1466726" y="5602559"/>
                <a:ext cx="7292728" cy="527354"/>
                <a:chOff x="1466726" y="6192784"/>
                <a:chExt cx="7292728" cy="527354"/>
              </a:xfrm>
            </p:grpSpPr>
            <p:pic>
              <p:nvPicPr>
                <p:cNvPr id="67" name="Google Shape;67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9887" t="20650" r="10660" b="38817"/>
                <a:stretch/>
              </p:blipFill>
              <p:spPr>
                <a:xfrm>
                  <a:off x="1466726" y="6242306"/>
                  <a:ext cx="824966" cy="351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8" name="Google Shape;68;p17"/>
                <p:cNvSpPr txBox="1"/>
                <p:nvPr/>
              </p:nvSpPr>
              <p:spPr>
                <a:xfrm>
                  <a:off x="4444554" y="6192784"/>
                  <a:ext cx="4314900" cy="33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veat"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CHALK</a:t>
                  </a:r>
                  <a:r>
                    <a:rPr lang="en-US" sz="1200">
                      <a:solidFill>
                        <a:srgbClr val="FFFFFF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      </a:t>
                  </a:r>
                  <a:r>
                    <a:rPr lang="en-US" sz="1200" i="0" u="none" strike="noStrike" cap="none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Professional Development Serie</a:t>
                  </a: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</a:t>
                  </a: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|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4654203" y="6473838"/>
                  <a:ext cx="37290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rgbClr val="C88E0E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PROMOTING HIGH LEVELS OF ENGAGEMENT IN LEARNING</a:t>
                  </a:r>
                  <a:endParaRPr sz="1000" b="0" i="0" u="none" strike="noStrike" cap="none">
                    <a:solidFill>
                      <a:srgbClr val="C88E0E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70" name="Google Shape;7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40" y="6285650"/>
              <a:ext cx="1083397" cy="25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452646" y="48752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8"/>
          <p:cNvGrpSpPr/>
          <p:nvPr/>
        </p:nvGrpSpPr>
        <p:grpSpPr>
          <a:xfrm>
            <a:off x="307140" y="6197896"/>
            <a:ext cx="8452314" cy="527354"/>
            <a:chOff x="307140" y="6197896"/>
            <a:chExt cx="8452314" cy="527354"/>
          </a:xfrm>
        </p:grpSpPr>
        <p:grpSp>
          <p:nvGrpSpPr>
            <p:cNvPr id="79" name="Google Shape;79;p18"/>
            <p:cNvGrpSpPr/>
            <p:nvPr/>
          </p:nvGrpSpPr>
          <p:grpSpPr>
            <a:xfrm>
              <a:off x="1466726" y="6197896"/>
              <a:ext cx="7292728" cy="527354"/>
              <a:chOff x="1466726" y="5602559"/>
              <a:chExt cx="7292728" cy="527354"/>
            </a:xfrm>
          </p:grpSpPr>
          <p:pic>
            <p:nvPicPr>
              <p:cNvPr id="80" name="Google Shape;80;p1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46150" y="5626400"/>
                <a:ext cx="224592" cy="2572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1" name="Google Shape;81;p18"/>
              <p:cNvGrpSpPr/>
              <p:nvPr/>
            </p:nvGrpSpPr>
            <p:grpSpPr>
              <a:xfrm>
                <a:off x="1466726" y="5602559"/>
                <a:ext cx="7292728" cy="527354"/>
                <a:chOff x="1466726" y="6192784"/>
                <a:chExt cx="7292728" cy="527354"/>
              </a:xfrm>
            </p:grpSpPr>
            <p:pic>
              <p:nvPicPr>
                <p:cNvPr id="82" name="Google Shape;82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9887" t="20650" r="10660" b="38817"/>
                <a:stretch/>
              </p:blipFill>
              <p:spPr>
                <a:xfrm>
                  <a:off x="1466726" y="6242306"/>
                  <a:ext cx="824966" cy="351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" name="Google Shape;83;p18"/>
                <p:cNvSpPr txBox="1"/>
                <p:nvPr/>
              </p:nvSpPr>
              <p:spPr>
                <a:xfrm>
                  <a:off x="4444554" y="6192784"/>
                  <a:ext cx="4314900" cy="33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veat"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CHALK</a:t>
                  </a:r>
                  <a:r>
                    <a:rPr lang="en-US" sz="1200">
                      <a:solidFill>
                        <a:srgbClr val="FFFFFF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      </a:t>
                  </a:r>
                  <a:r>
                    <a:rPr lang="en-US" sz="1200" i="0" u="none" strike="noStrike" cap="none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Professional Development Serie</a:t>
                  </a: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</a:t>
                  </a: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|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" name="Google Shape;84;p18"/>
                <p:cNvSpPr/>
                <p:nvPr/>
              </p:nvSpPr>
              <p:spPr>
                <a:xfrm>
                  <a:off x="4654203" y="6473838"/>
                  <a:ext cx="37290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rgbClr val="C88E0E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PROMOTING HIGH LEVELS OF ENGAGEMENT IN LEARNING</a:t>
                  </a:r>
                  <a:endParaRPr sz="1000" b="0" i="0" u="none" strike="noStrike" cap="none">
                    <a:solidFill>
                      <a:srgbClr val="C88E0E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85" name="Google Shape;8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40" y="6285650"/>
              <a:ext cx="1083397" cy="25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2" name="Google Shape;92;p19"/>
          <p:cNvGrpSpPr/>
          <p:nvPr/>
        </p:nvGrpSpPr>
        <p:grpSpPr>
          <a:xfrm>
            <a:off x="307140" y="6197896"/>
            <a:ext cx="8452314" cy="527354"/>
            <a:chOff x="307140" y="6197896"/>
            <a:chExt cx="8452314" cy="527354"/>
          </a:xfrm>
        </p:grpSpPr>
        <p:grpSp>
          <p:nvGrpSpPr>
            <p:cNvPr id="93" name="Google Shape;93;p19"/>
            <p:cNvGrpSpPr/>
            <p:nvPr/>
          </p:nvGrpSpPr>
          <p:grpSpPr>
            <a:xfrm>
              <a:off x="1466726" y="6197896"/>
              <a:ext cx="7292728" cy="527354"/>
              <a:chOff x="1466726" y="5602559"/>
              <a:chExt cx="7292728" cy="527354"/>
            </a:xfrm>
          </p:grpSpPr>
          <p:pic>
            <p:nvPicPr>
              <p:cNvPr id="94" name="Google Shape;94;p1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46150" y="5626400"/>
                <a:ext cx="224592" cy="2572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5" name="Google Shape;95;p19"/>
              <p:cNvGrpSpPr/>
              <p:nvPr/>
            </p:nvGrpSpPr>
            <p:grpSpPr>
              <a:xfrm>
                <a:off x="1466726" y="5602559"/>
                <a:ext cx="7292728" cy="527354"/>
                <a:chOff x="1466726" y="6192784"/>
                <a:chExt cx="7292728" cy="527354"/>
              </a:xfrm>
            </p:grpSpPr>
            <p:pic>
              <p:nvPicPr>
                <p:cNvPr id="96" name="Google Shape;96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49887" t="20650" r="10660" b="38817"/>
                <a:stretch/>
              </p:blipFill>
              <p:spPr>
                <a:xfrm>
                  <a:off x="1466726" y="6242306"/>
                  <a:ext cx="824966" cy="351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" name="Google Shape;97;p19"/>
                <p:cNvSpPr txBox="1"/>
                <p:nvPr/>
              </p:nvSpPr>
              <p:spPr>
                <a:xfrm>
                  <a:off x="4444554" y="6192784"/>
                  <a:ext cx="4314900" cy="33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veat"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CHALK</a:t>
                  </a:r>
                  <a:r>
                    <a:rPr lang="en-US" sz="1200">
                      <a:solidFill>
                        <a:srgbClr val="FFFFFF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      </a:t>
                  </a:r>
                  <a:r>
                    <a:rPr lang="en-US" sz="1200" i="0" u="none" strike="noStrike" cap="none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Professional Development Serie</a:t>
                  </a:r>
                  <a:r>
                    <a:rPr lang="en-US" sz="1200">
                      <a:solidFill>
                        <a:srgbClr val="000000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</a:t>
                  </a: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|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" name="Google Shape;98;p19"/>
                <p:cNvSpPr/>
                <p:nvPr/>
              </p:nvSpPr>
              <p:spPr>
                <a:xfrm>
                  <a:off x="4654203" y="6473838"/>
                  <a:ext cx="37290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 b="0" i="0" u="none" strike="noStrike" cap="none">
                      <a:solidFill>
                        <a:srgbClr val="C88E0E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PROMOTING HIGH LEVELS OF ENGAGEMENT IN LEARNING</a:t>
                  </a:r>
                  <a:endParaRPr sz="1000" b="0" i="0" u="none" strike="noStrike" cap="none">
                    <a:solidFill>
                      <a:srgbClr val="C88E0E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99" name="Google Shape;9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40" y="6285650"/>
              <a:ext cx="1083397" cy="25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7C0D4"/>
              </a:buClr>
              <a:buSzPts val="2000"/>
              <a:buFont typeface="Gill Sans"/>
              <a:buNone/>
              <a:defRPr sz="2000" b="0"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7C0D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77C0D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anderbilt.edu/mnpspartnershi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xels.com/png-svg/preview/128018/hand-drawn-wall-clock" TargetMode="External"/><Relationship Id="rId13" Type="http://schemas.openxmlformats.org/officeDocument/2006/relationships/hyperlink" Target="http://clipart-library.com/" TargetMode="External"/><Relationship Id="rId3" Type="http://schemas.openxmlformats.org/officeDocument/2006/relationships/hyperlink" Target="http://www.myiconfinder.com/icon/bend-bulb-color-glow-hint-idea-lamp-light-lightbulb-off-on-hand-draw-drawn-sktch-sktching-drawing-line-outline-out/874" TargetMode="External"/><Relationship Id="rId7" Type="http://schemas.openxmlformats.org/officeDocument/2006/relationships/hyperlink" Target="https://www.vexels.com/png-svg/preview/128423/pie-chart-hand-drawn-doodle" TargetMode="External"/><Relationship Id="rId12" Type="http://schemas.openxmlformats.org/officeDocument/2006/relationships/hyperlink" Target="http://clipart-library.com/clipart/684192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exels.com/png-svg/preview/127943/hand-drawn-bar-graph" TargetMode="External"/><Relationship Id="rId11" Type="http://schemas.openxmlformats.org/officeDocument/2006/relationships/hyperlink" Target="https://www.vexels.com/png-svg/preview/127459/cog-wheel-hand-drawn-icon" TargetMode="External"/><Relationship Id="rId5" Type="http://schemas.openxmlformats.org/officeDocument/2006/relationships/hyperlink" Target="https://www.vexels.com/png-svg/preview/127978/hand-drawn-magnifying-glass" TargetMode="External"/><Relationship Id="rId15" Type="http://schemas.openxmlformats.org/officeDocument/2006/relationships/hyperlink" Target="https://www.emojidex.com/" TargetMode="External"/><Relationship Id="rId10" Type="http://schemas.openxmlformats.org/officeDocument/2006/relationships/hyperlink" Target="https://www.vexels.com/png-svg/preview/127982/hand-drawn-open-book" TargetMode="External"/><Relationship Id="rId4" Type="http://schemas.openxmlformats.org/officeDocument/2006/relationships/hyperlink" Target="http://www.myiconfinder.com/Graphicfuel" TargetMode="External"/><Relationship Id="rId9" Type="http://schemas.openxmlformats.org/officeDocument/2006/relationships/hyperlink" Target="https://www.vexels.com/png-svg/preview/127949/hand-drawn-cloud-bubble" TargetMode="External"/><Relationship Id="rId14" Type="http://schemas.openxmlformats.org/officeDocument/2006/relationships/hyperlink" Target="https://www.emojidex.com/emoji/%E3%82%B9%E3%83%9E%E3%82%A4%E3%83%AA%E3%83%BC(%E6%B8%8B%E9%9D%A2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part-library.com/clipart/684192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ojidex.com/emoji/%E3%82%B9%E3%83%9E%E3%82%A4%E3%83%AA%E3%83%BC(%E6%B8%8B%E9%9D%A2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581192" y="3382109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veat"/>
              <a:buNone/>
            </a:pPr>
            <a:r>
              <a:rPr lang="en-US"/>
              <a:t>Creating a Positive Climate</a:t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l="2555" t="29703" r="11348" b="3720"/>
          <a:stretch/>
        </p:blipFill>
        <p:spPr>
          <a:xfrm>
            <a:off x="444314" y="625040"/>
            <a:ext cx="2305879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4">
            <a:alphaModFix/>
          </a:blip>
          <a:srcRect l="2030" t="28672" r="16811" b="7468"/>
          <a:stretch/>
        </p:blipFill>
        <p:spPr>
          <a:xfrm>
            <a:off x="6420023" y="625040"/>
            <a:ext cx="2266121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5">
            <a:alphaModFix/>
          </a:blip>
          <a:srcRect t="16755" b="30916"/>
          <a:stretch/>
        </p:blipFill>
        <p:spPr>
          <a:xfrm>
            <a:off x="2881358" y="625040"/>
            <a:ext cx="3407501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1060175" y="4957725"/>
            <a:ext cx="74262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CHALK             PROFESSIONAL DEVELOPMENT SERIES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3"/>
              <a:buFont typeface="Century Gothic"/>
              <a:buNone/>
            </a:pPr>
            <a:r>
              <a:rPr lang="en-US"/>
              <a:t>FIVE WAYS TO IMPROVE TEACHER TONE</a:t>
            </a:r>
            <a:endParaRPr sz="3200"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1937199"/>
            <a:ext cx="7496269" cy="42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/>
              <a:t>SPECIAL THANKS &amp; ADDITIONAL RESOURCES</a:t>
            </a:r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body" idx="1"/>
          </p:nvPr>
        </p:nvSpPr>
        <p:spPr>
          <a:xfrm>
            <a:off x="447675" y="2323297"/>
            <a:ext cx="5009736" cy="91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/>
              <a:t>We are grateful to the following MNPS Pre-K Instructional Coaches and Multi-Classroom Leaders for their invaluable feedback in developing these materials:</a:t>
            </a:r>
            <a:endParaRPr sz="1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012"/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SeTara DeThrow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Carrie Head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Susan McClain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Stephanie Mullins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Holly Stone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Ashley Aldridge Wilson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>
                <a:solidFill>
                  <a:schemeClr val="accent2"/>
                </a:solidFill>
              </a:rPr>
              <a:t>Rhiannon Wilson </a:t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4375659" y="5676871"/>
            <a:ext cx="37830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https://my.vanderbilt.edu/mnpspartnership/ </a:t>
            </a:r>
            <a:endParaRPr sz="16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950" y="1446365"/>
            <a:ext cx="3776224" cy="423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/>
          <p:nvPr/>
        </p:nvSpPr>
        <p:spPr>
          <a:xfrm>
            <a:off x="4261847" y="1950921"/>
            <a:ext cx="4331645" cy="4172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536647" y="1992492"/>
            <a:ext cx="3541212" cy="41312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485843" y="1950923"/>
            <a:ext cx="3541212" cy="4098895"/>
          </a:xfrm>
          <a:prstGeom prst="rect">
            <a:avLst/>
          </a:prstGeom>
          <a:noFill/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485843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INDIVIDUAL IMAGE SOURCES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672679" y="2103117"/>
            <a:ext cx="3167540" cy="3657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>
                <a:solidFill>
                  <a:schemeClr val="dk1"/>
                </a:solidFill>
              </a:rPr>
              <a:t>FREQUENTLY USED IMAGES*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9" name="Google Shape;249;p12"/>
          <p:cNvSpPr txBox="1">
            <a:spLocks noGrp="1"/>
          </p:cNvSpPr>
          <p:nvPr>
            <p:ph type="body" idx="2"/>
          </p:nvPr>
        </p:nvSpPr>
        <p:spPr>
          <a:xfrm>
            <a:off x="720635" y="2612017"/>
            <a:ext cx="307405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Lightbulb</a:t>
            </a:r>
            <a:r>
              <a:rPr lang="en-US" sz="1600"/>
              <a:t> |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myiconfinder.com</a:t>
            </a:r>
            <a:endParaRPr sz="1600"/>
          </a:p>
          <a:p>
            <a:pPr marL="306000" lvl="0" indent="-306000" algn="l" rtl="0">
              <a:spcBef>
                <a:spcPts val="3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Designed by Vexels.com:</a:t>
            </a:r>
            <a:endParaRPr sz="1600"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Hand drawn magnifying glass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Hand drawn bar graph</a:t>
            </a:r>
            <a:r>
              <a:rPr lang="en-US" u="sng"/>
              <a:t> 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Pie chart hand drawn doodle</a:t>
            </a:r>
            <a:r>
              <a:rPr lang="en-US" u="sng"/>
              <a:t> 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Hand drawn wall clock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Hand drawn cloud bubble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Hand drawn open book</a:t>
            </a:r>
            <a:endParaRPr/>
          </a:p>
          <a:p>
            <a:pPr marL="457200" lvl="2" indent="0" algn="l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Cog wheel hand drawn icon</a:t>
            </a:r>
            <a:endParaRPr/>
          </a:p>
          <a:p>
            <a:pPr marL="306000" lvl="0" indent="-212527" algn="l" rtl="0">
              <a:spcBef>
                <a:spcPts val="320"/>
              </a:spcBef>
              <a:spcAft>
                <a:spcPts val="0"/>
              </a:spcAft>
              <a:buSzPts val="1472"/>
              <a:buNone/>
            </a:pPr>
            <a:endParaRPr sz="1600"/>
          </a:p>
        </p:txBody>
      </p:sp>
      <p:sp>
        <p:nvSpPr>
          <p:cNvPr id="250" name="Google Shape;250;p12"/>
          <p:cNvSpPr txBox="1">
            <a:spLocks noGrp="1"/>
          </p:cNvSpPr>
          <p:nvPr>
            <p:ph type="body" idx="3"/>
          </p:nvPr>
        </p:nvSpPr>
        <p:spPr>
          <a:xfrm>
            <a:off x="4725013" y="2101473"/>
            <a:ext cx="3601635" cy="3657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>
                <a:solidFill>
                  <a:schemeClr val="dk1"/>
                </a:solidFill>
              </a:rPr>
              <a:t>ADDITIONAL IMAGE SOURCES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4"/>
          </p:nvPr>
        </p:nvSpPr>
        <p:spPr>
          <a:xfrm>
            <a:off x="4545174" y="2586017"/>
            <a:ext cx="4002138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/>
              <a:t>Slide 7: </a:t>
            </a:r>
            <a:r>
              <a:rPr lang="en-US" sz="1600" u="sng">
                <a:solidFill>
                  <a:schemeClr val="hlink"/>
                </a:solidFill>
                <a:hlinkClick r:id="rId12"/>
              </a:rPr>
              <a:t>Children lined up</a:t>
            </a:r>
            <a:r>
              <a:rPr lang="en-US" sz="1600"/>
              <a:t> | </a:t>
            </a:r>
            <a:r>
              <a:rPr lang="en-US" sz="1600" u="sng">
                <a:solidFill>
                  <a:schemeClr val="hlink"/>
                </a:solidFill>
                <a:hlinkClick r:id="rId13"/>
              </a:rPr>
              <a:t>clipart-library.com</a:t>
            </a:r>
            <a:endParaRPr sz="160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600"/>
              <a:t>Slide 8: </a:t>
            </a:r>
            <a:r>
              <a:rPr lang="en-US" sz="1600" u="sng">
                <a:solidFill>
                  <a:schemeClr val="hlink"/>
                </a:solidFill>
                <a:hlinkClick r:id="rId14"/>
              </a:rPr>
              <a:t>Grimace emoji </a:t>
            </a:r>
            <a:r>
              <a:rPr lang="en-US" sz="1600"/>
              <a:t>| </a:t>
            </a:r>
            <a:r>
              <a:rPr lang="en-US" sz="1600" u="sng">
                <a:solidFill>
                  <a:schemeClr val="hlink"/>
                </a:solidFill>
                <a:hlinkClick r:id="rId15"/>
              </a:rPr>
              <a:t>emojidex.com</a:t>
            </a:r>
            <a:endParaRPr sz="160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/>
          </a:p>
        </p:txBody>
      </p:sp>
      <p:sp>
        <p:nvSpPr>
          <p:cNvPr id="252" name="Google Shape;252;p12"/>
          <p:cNvSpPr/>
          <p:nvPr/>
        </p:nvSpPr>
        <p:spPr>
          <a:xfrm>
            <a:off x="632202" y="5197751"/>
            <a:ext cx="3250919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*These graphics are used as icons throughout the series. For example this </a:t>
            </a:r>
            <a:r>
              <a:rPr lang="en-US" sz="1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lightbulb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clipart appears beside most “Discussion Point” questions. 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4294175" y="1955542"/>
            <a:ext cx="4331645" cy="4096512"/>
          </a:xfrm>
          <a:prstGeom prst="rect">
            <a:avLst/>
          </a:prstGeom>
          <a:noFill/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531497" y="2892288"/>
            <a:ext cx="3334825" cy="377687"/>
          </a:xfrm>
          <a:prstGeom prst="parallelogram">
            <a:avLst>
              <a:gd name="adj" fmla="val 25000"/>
            </a:avLst>
          </a:prstGeom>
          <a:solidFill>
            <a:srgbClr val="FCF0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/>
              <a:t>THE “MAGIC 8” CLASSROOM PRACTICES</a:t>
            </a:r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581192" y="2085127"/>
            <a:ext cx="7989752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Reduce time spent in transition 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Improving level of instruction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Creating a positive climate 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Increasing teacher listening to children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Planning sequential activities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Promoting associative and cooperative practices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Fostering high levels of engagement 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Providing math opportunities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C88E0E"/>
                </a:solidFill>
              </a:rPr>
              <a:t>        ★ 2017-18 Initiative: Focus on Literacy ★</a:t>
            </a:r>
            <a:endParaRPr>
              <a:solidFill>
                <a:srgbClr val="C88E0E"/>
              </a:solidFill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5745" y="2623148"/>
            <a:ext cx="3165382" cy="356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577124" y="1902047"/>
            <a:ext cx="7989752" cy="247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Children who are emotionally supported in their classrooms will </a:t>
            </a:r>
            <a:br>
              <a:rPr lang="en-US"/>
            </a:br>
            <a:endParaRPr b="1">
              <a:solidFill>
                <a:srgbClr val="31849B"/>
              </a:solidFill>
            </a:endParaRPr>
          </a:p>
          <a:p>
            <a:pPr marL="0" lvl="0" indent="0" algn="ctr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 b="1">
              <a:solidFill>
                <a:srgbClr val="31849B"/>
              </a:solidFill>
            </a:endParaRPr>
          </a:p>
          <a:p>
            <a:pPr marL="0" lvl="0" indent="0" algn="ctr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/>
          </a:p>
          <a:p>
            <a:pPr marL="0" lvl="0" indent="0" algn="ctr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01649" y="2444977"/>
            <a:ext cx="6603185" cy="2167974"/>
            <a:chOff x="51990" y="341425"/>
            <a:chExt cx="6603185" cy="2167974"/>
          </a:xfrm>
        </p:grpSpPr>
        <p:sp>
          <p:nvSpPr>
            <p:cNvPr id="156" name="Google Shape;156;p3"/>
            <p:cNvSpPr/>
            <p:nvPr/>
          </p:nvSpPr>
          <p:spPr>
            <a:xfrm>
              <a:off x="5122211" y="659024"/>
              <a:ext cx="1532964" cy="1533043"/>
            </a:xfrm>
            <a:prstGeom prst="ellipse">
              <a:avLst/>
            </a:prstGeom>
            <a:solidFill>
              <a:srgbClr val="BF504D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173485" y="710135"/>
              <a:ext cx="1431073" cy="1430822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22225" cap="rnd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5377924" y="914576"/>
              <a:ext cx="1022195" cy="1021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Take academic risks!</a:t>
              </a:r>
              <a:endPara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2700000">
              <a:off x="3531386" y="658917"/>
              <a:ext cx="1532989" cy="1532989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589246" y="710135"/>
              <a:ext cx="1431073" cy="1430822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222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3793685" y="914576"/>
              <a:ext cx="1022195" cy="1021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Be more highly engaged in learning activities</a:t>
              </a:r>
              <a:endPara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 rot="2700000">
              <a:off x="1953721" y="658917"/>
              <a:ext cx="1532989" cy="1532989"/>
            </a:xfrm>
            <a:prstGeom prst="teardrop">
              <a:avLst>
                <a:gd name="adj" fmla="val 100000"/>
              </a:avLst>
            </a:prstGeom>
            <a:solidFill>
              <a:srgbClr val="C88D0B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005007" y="710135"/>
              <a:ext cx="1431073" cy="1430822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22225" cap="rnd" cmpd="sng">
              <a:solidFill>
                <a:srgbClr val="C88D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2209446" y="914576"/>
              <a:ext cx="1022195" cy="1021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Interact more with teachers and peers</a:t>
              </a:r>
              <a:endPara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 rot="2700000">
              <a:off x="369482" y="658917"/>
              <a:ext cx="1532989" cy="1532989"/>
            </a:xfrm>
            <a:prstGeom prst="teardrop">
              <a:avLst>
                <a:gd name="adj" fmla="val 100000"/>
              </a:avLst>
            </a:prstGeom>
            <a:solidFill>
              <a:srgbClr val="1D497D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20768" y="710135"/>
              <a:ext cx="1431073" cy="1430822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22225" cap="rnd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625207" y="914576"/>
              <a:ext cx="1022195" cy="1021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Feel valued and safe</a:t>
              </a:r>
              <a:endPara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6"/>
              <a:buFont typeface="Century Gothic"/>
              <a:buNone/>
            </a:pPr>
            <a:r>
              <a:rPr lang="en-US" sz="2500"/>
              <a:t>WHY CLASSROOM EMOTIONAL CLIMATE MATTERS</a:t>
            </a:r>
            <a:endParaRPr sz="2500"/>
          </a:p>
        </p:txBody>
      </p:sp>
      <p:grpSp>
        <p:nvGrpSpPr>
          <p:cNvPr id="169" name="Google Shape;169;p3"/>
          <p:cNvGrpSpPr/>
          <p:nvPr/>
        </p:nvGrpSpPr>
        <p:grpSpPr>
          <a:xfrm>
            <a:off x="777240" y="4731068"/>
            <a:ext cx="7589520" cy="1380500"/>
            <a:chOff x="777240" y="4763126"/>
            <a:chExt cx="7589520" cy="1380500"/>
          </a:xfrm>
        </p:grpSpPr>
        <p:sp>
          <p:nvSpPr>
            <p:cNvPr id="170" name="Google Shape;170;p3"/>
            <p:cNvSpPr/>
            <p:nvPr/>
          </p:nvSpPr>
          <p:spPr>
            <a:xfrm>
              <a:off x="777240" y="4763126"/>
              <a:ext cx="7589520" cy="1380500"/>
            </a:xfrm>
            <a:prstGeom prst="rect">
              <a:avLst/>
            </a:prstGeom>
            <a:solidFill>
              <a:srgbClr val="FCF0D3"/>
            </a:solidFill>
            <a:ln w="22225" cap="rnd" cmpd="sng">
              <a:solidFill>
                <a:srgbClr val="367D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999554" y="5154022"/>
              <a:ext cx="58004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lang="en-US" sz="1400" b="0" i="0" u="none" strike="noStrike" cap="none">
                  <a:solidFill>
                    <a:srgbClr val="205867"/>
                  </a:solidFill>
                  <a:latin typeface="Gill Sans"/>
                  <a:ea typeface="Gill Sans"/>
                  <a:cs typeface="Gill Sans"/>
                  <a:sym typeface="Gill Sans"/>
                </a:rPr>
                <a:t>Children who experienced emotionally supportive classrooms</a:t>
              </a:r>
              <a:r>
                <a:rPr lang="en-US" sz="1400" b="0" i="1" u="none" strike="noStrike" cap="none">
                  <a:solidFill>
                    <a:srgbClr val="205867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400" b="0" i="0" u="none" strike="noStrike" cap="none">
                  <a:solidFill>
                    <a:srgbClr val="205867"/>
                  </a:solidFill>
                  <a:latin typeface="Gill Sans"/>
                  <a:ea typeface="Gill Sans"/>
                  <a:cs typeface="Gill Sans"/>
                  <a:sym typeface="Gill Sans"/>
                </a:rPr>
                <a:t>showed much stronger gains in spelling and writing, vocabulary, and math knowledge. </a:t>
              </a:r>
              <a:endParaRPr sz="1400" b="0" i="0" u="none" strike="noStrike" cap="none">
                <a:solidFill>
                  <a:srgbClr val="205867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lang="en-US" sz="1400" b="1" i="0" u="none" strike="noStrike" cap="none">
                  <a:solidFill>
                    <a:srgbClr val="205867"/>
                  </a:solidFill>
                  <a:latin typeface="Gill Sans"/>
                  <a:ea typeface="Gill Sans"/>
                  <a:cs typeface="Gill Sans"/>
                  <a:sym typeface="Gill Sans"/>
                </a:rPr>
                <a:t>This was especially true for children who entered pre-k with lower skills than their peers!</a:t>
              </a:r>
              <a:endParaRPr sz="1400" b="1" i="0" u="none" strike="noStrike" cap="none">
                <a:solidFill>
                  <a:srgbClr val="205867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796653" y="4854514"/>
              <a:ext cx="420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veat"/>
                  <a:ea typeface="Caveat"/>
                  <a:cs typeface="Caveat"/>
                  <a:sym typeface="Caveat"/>
                </a:rPr>
                <a:t>In MNPS ELC Classrooms</a:t>
              </a:r>
              <a:endParaRPr sz="1800" b="0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/>
            </a:blip>
            <a:srcRect l="4891" t="15083" r="4745" b="15125"/>
            <a:stretch/>
          </p:blipFill>
          <p:spPr>
            <a:xfrm>
              <a:off x="6828567" y="5095875"/>
              <a:ext cx="1113951" cy="860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3"/>
              <a:buFont typeface="Century Gothic"/>
              <a:buNone/>
            </a:pPr>
            <a:r>
              <a:rPr lang="en-US"/>
              <a:t>MARKERS OF A POSITIVE EMOTIONAL CLASSROOM CLIMATE</a:t>
            </a:r>
            <a:endParaRPr/>
          </a:p>
        </p:txBody>
      </p:sp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581191" y="1896063"/>
            <a:ext cx="7989752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30600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>
                <a:solidFill>
                  <a:schemeClr val="dk1"/>
                </a:solidFill>
              </a:rPr>
              <a:t>Positive classrooms are marked by responsive teachers, who manage behavior and attention challenges, as well as social and emotional needs for individual children. </a:t>
            </a:r>
            <a:endParaRPr sz="1600">
              <a:solidFill>
                <a:schemeClr val="dk1"/>
              </a:solidFill>
            </a:endParaRPr>
          </a:p>
          <a:p>
            <a:pPr marL="306000" lvl="0" indent="-306000" algn="ctr" rtl="0">
              <a:spcBef>
                <a:spcPts val="140"/>
              </a:spcBef>
              <a:spcAft>
                <a:spcPts val="0"/>
              </a:spcAft>
              <a:buSzPts val="644"/>
              <a:buNone/>
            </a:pPr>
            <a:endParaRPr sz="700">
              <a:solidFill>
                <a:schemeClr val="dk1"/>
              </a:solidFill>
            </a:endParaRPr>
          </a:p>
          <a:p>
            <a:pPr marL="306000" lvl="0" indent="-306000" algn="ctr" rtl="0">
              <a:spcBef>
                <a:spcPts val="320"/>
              </a:spcBef>
              <a:spcAft>
                <a:spcPts val="0"/>
              </a:spcAft>
              <a:buSzPts val="1472"/>
              <a:buNone/>
            </a:pPr>
            <a:r>
              <a:rPr lang="en-US" sz="1600">
                <a:solidFill>
                  <a:schemeClr val="dk1"/>
                </a:solidFill>
              </a:rPr>
              <a:t>Key aspects of responsive teaching include using </a:t>
            </a:r>
            <a:r>
              <a:rPr lang="en-US" sz="1600" b="1">
                <a:solidFill>
                  <a:schemeClr val="dk1"/>
                </a:solidFill>
              </a:rPr>
              <a:t>behavior-approving language more frequently than redirecting</a:t>
            </a:r>
            <a:r>
              <a:rPr lang="en-US" sz="1600">
                <a:solidFill>
                  <a:schemeClr val="dk1"/>
                </a:solidFill>
              </a:rPr>
              <a:t>, using </a:t>
            </a:r>
            <a:r>
              <a:rPr lang="en-US" sz="1600" b="1">
                <a:solidFill>
                  <a:schemeClr val="dk1"/>
                </a:solidFill>
              </a:rPr>
              <a:t>specific praise</a:t>
            </a:r>
            <a:r>
              <a:rPr lang="en-US" sz="1600">
                <a:solidFill>
                  <a:schemeClr val="dk1"/>
                </a:solidFill>
              </a:rPr>
              <a:t>, and maintaining a </a:t>
            </a:r>
            <a:r>
              <a:rPr lang="en-US" sz="1600" b="1">
                <a:solidFill>
                  <a:schemeClr val="dk1"/>
                </a:solidFill>
              </a:rPr>
              <a:t>pleasant affect and tone in teacher-child interactions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/>
          </a:p>
          <a:p>
            <a:pPr marL="306000" lvl="0" indent="-306000" algn="just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endParaRPr sz="1400">
              <a:solidFill>
                <a:schemeClr val="dk1"/>
              </a:solidFill>
            </a:endParaRPr>
          </a:p>
          <a:p>
            <a:pPr marL="306000" lvl="0" indent="-306000" algn="just" rtl="0">
              <a:spcBef>
                <a:spcPts val="280"/>
              </a:spcBef>
              <a:spcAft>
                <a:spcPts val="0"/>
              </a:spcAft>
              <a:buSzPts val="1288"/>
              <a:buNone/>
            </a:pPr>
            <a:br>
              <a:rPr lang="en-US" sz="1400" b="1">
                <a:solidFill>
                  <a:schemeClr val="dk1"/>
                </a:solidFill>
              </a:rPr>
            </a:br>
            <a:endParaRPr sz="1400" b="1">
              <a:solidFill>
                <a:schemeClr val="dk1"/>
              </a:solidFill>
            </a:endParaRPr>
          </a:p>
          <a:p>
            <a:pPr marL="306000" lvl="0" indent="-306000" algn="just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3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80" name="Google Shape;180;p4"/>
          <p:cNvGrpSpPr/>
          <p:nvPr/>
        </p:nvGrpSpPr>
        <p:grpSpPr>
          <a:xfrm>
            <a:off x="1456920" y="3845489"/>
            <a:ext cx="6230159" cy="1778697"/>
            <a:chOff x="761" y="0"/>
            <a:chExt cx="6230159" cy="1778697"/>
          </a:xfrm>
        </p:grpSpPr>
        <p:sp>
          <p:nvSpPr>
            <p:cNvPr id="181" name="Google Shape;181;p4"/>
            <p:cNvSpPr/>
            <p:nvPr/>
          </p:nvSpPr>
          <p:spPr>
            <a:xfrm rot="-5400000">
              <a:off x="100326" y="-99565"/>
              <a:ext cx="1778697" cy="197782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5B8B7"/>
            </a:solidFill>
            <a:ln w="38100" cap="rnd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148989" y="148228"/>
              <a:ext cx="1681372" cy="1482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0" rIns="1143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Using behavior-approving language more frequently than redirecting</a:t>
              </a:r>
              <a:endParaRPr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2226492" y="-99565"/>
              <a:ext cx="1778697" cy="197782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D6E3BC"/>
            </a:solidFill>
            <a:ln w="38100" cap="rnd" cmpd="sng">
              <a:solidFill>
                <a:srgbClr val="718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2275155" y="148228"/>
              <a:ext cx="1681372" cy="1482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0" rIns="1143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Using specific praise</a:t>
              </a:r>
              <a:endParaRPr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4352657" y="-99565"/>
              <a:ext cx="1778697" cy="197782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8D68F"/>
            </a:solidFill>
            <a:ln w="38100" cap="rnd" cmpd="sng">
              <a:solidFill>
                <a:srgbClr val="9167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4401320" y="148228"/>
              <a:ext cx="1681372" cy="1482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0" rIns="1143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Maintaining a pleasant affect in interactions with children </a:t>
              </a:r>
              <a:endParaRPr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/>
              <a:t>MAXIMIZE BEHAVIOR APPROVALS &amp;</a:t>
            </a:r>
            <a:br>
              <a:rPr lang="en-US"/>
            </a:br>
            <a:r>
              <a:rPr lang="en-US"/>
              <a:t>USE SPECIFIC PRAISE</a:t>
            </a:r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body" idx="1"/>
          </p:nvPr>
        </p:nvSpPr>
        <p:spPr>
          <a:xfrm>
            <a:off x="581192" y="2085127"/>
            <a:ext cx="7989752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306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None/>
            </a:pPr>
            <a:r>
              <a:rPr lang="en-US" sz="1600" b="1" u="sng">
                <a:solidFill>
                  <a:schemeClr val="dk1"/>
                </a:solidFill>
              </a:rPr>
              <a:t>Behavior Approvals</a:t>
            </a:r>
            <a:r>
              <a:rPr lang="en-US" sz="1600" b="1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are verbal or nonverbal messages that say to a child:</a:t>
            </a:r>
            <a:endParaRPr/>
          </a:p>
          <a:p>
            <a:pPr marL="306000" lvl="0" indent="-306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en-US" sz="2000">
                <a:solidFill>
                  <a:srgbClr val="31859B"/>
                </a:solidFill>
              </a:rPr>
              <a:t>“I like what you’re doing and I want you to keep doing it.” </a:t>
            </a:r>
            <a:endParaRPr sz="2000">
              <a:solidFill>
                <a:srgbClr val="31859B"/>
              </a:solidFill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257"/>
              <a:buChar char="◼"/>
            </a:pPr>
            <a:r>
              <a:rPr lang="en-US" sz="1600">
                <a:solidFill>
                  <a:schemeClr val="dk1"/>
                </a:solidFill>
              </a:rPr>
              <a:t>Praise is most effective when it is </a:t>
            </a:r>
            <a:r>
              <a:rPr lang="en-US" sz="1600" b="1">
                <a:solidFill>
                  <a:schemeClr val="dk1"/>
                </a:solidFill>
              </a:rPr>
              <a:t>meaningful and concrete</a:t>
            </a:r>
            <a:r>
              <a:rPr lang="en-US" sz="1600">
                <a:solidFill>
                  <a:schemeClr val="dk1"/>
                </a:solidFill>
              </a:rPr>
              <a:t>. Praise should be specific to children’s actions, efforts, accomplishments. </a:t>
            </a:r>
            <a:r>
              <a:rPr lang="en-US" sz="1600" b="1">
                <a:solidFill>
                  <a:schemeClr val="dk1"/>
                </a:solidFill>
              </a:rPr>
              <a:t>When possible, focus on </a:t>
            </a:r>
            <a:r>
              <a:rPr lang="en-US" sz="1600" b="1" u="sng">
                <a:solidFill>
                  <a:schemeClr val="dk1"/>
                </a:solidFill>
              </a:rPr>
              <a:t>effort</a:t>
            </a:r>
            <a:r>
              <a:rPr lang="en-US" sz="1600" b="1">
                <a:solidFill>
                  <a:schemeClr val="dk1"/>
                </a:solidFill>
              </a:rPr>
              <a:t> as opposed to ability</a:t>
            </a:r>
            <a:r>
              <a:rPr lang="en-US" sz="1600">
                <a:solidFill>
                  <a:schemeClr val="dk1"/>
                </a:solidFill>
              </a:rPr>
              <a:t> – this encourages children to focus on the process, rather than achieving the “right answer”.</a:t>
            </a:r>
            <a:endParaRPr/>
          </a:p>
          <a:p>
            <a:pPr marL="306000" lvl="0" indent="-226171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257"/>
              <a:buNone/>
            </a:pPr>
            <a:endParaRPr sz="1600">
              <a:solidFill>
                <a:srgbClr val="31859B"/>
              </a:solidFill>
            </a:endParaRPr>
          </a:p>
        </p:txBody>
      </p:sp>
      <p:sp>
        <p:nvSpPr>
          <p:cNvPr id="193" name="Google Shape;193;p5"/>
          <p:cNvSpPr/>
          <p:nvPr/>
        </p:nvSpPr>
        <p:spPr>
          <a:xfrm rot="301445">
            <a:off x="5915388" y="4431765"/>
            <a:ext cx="2487472" cy="817245"/>
          </a:xfrm>
          <a:prstGeom prst="wedgeRoundRectCallout">
            <a:avLst>
              <a:gd name="adj1" fmla="val -53432"/>
              <a:gd name="adj2" fmla="val 140057"/>
              <a:gd name="adj3" fmla="val 16667"/>
            </a:avLst>
          </a:prstGeom>
          <a:solidFill>
            <a:srgbClr val="E5B8B7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“I can tell you </a:t>
            </a:r>
            <a:r>
              <a:rPr lang="en-US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really worked hard</a:t>
            </a: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 sort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 of those dinosaurs.”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3143401" y="4010523"/>
            <a:ext cx="2853488" cy="1341656"/>
          </a:xfrm>
          <a:prstGeom prst="wedgeEllipseCallout">
            <a:avLst>
              <a:gd name="adj1" fmla="val -13490"/>
              <a:gd name="adj2" fmla="val 95158"/>
            </a:avLst>
          </a:prstGeom>
          <a:solidFill>
            <a:srgbClr val="C5D8F1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“That’s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really creative suggestion </a:t>
            </a: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another ending to the story.”</a:t>
            </a: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5"/>
          <p:cNvSpPr/>
          <p:nvPr/>
        </p:nvSpPr>
        <p:spPr>
          <a:xfrm rot="-405996">
            <a:off x="814528" y="4421215"/>
            <a:ext cx="2577207" cy="1097280"/>
          </a:xfrm>
          <a:prstGeom prst="wedgeRectCallout">
            <a:avLst>
              <a:gd name="adj1" fmla="val -1419"/>
              <a:gd name="adj2" fmla="val 106300"/>
            </a:avLst>
          </a:prstGeom>
          <a:solidFill>
            <a:srgbClr val="F3C358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“It was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 kind of you </a:t>
            </a: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work together to solve the problem of having too many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friends in the art center!”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581192" y="723482"/>
            <a:ext cx="7989752" cy="92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i="1"/>
              <a:t>LIMIT</a:t>
            </a:r>
            <a:r>
              <a:rPr lang="en-US"/>
              <a:t> REDIRECTIONS</a:t>
            </a:r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695848" y="1828300"/>
            <a:ext cx="8051911" cy="405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6000" lvl="0" indent="-306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7"/>
              <a:buNone/>
            </a:pPr>
            <a:r>
              <a:rPr lang="en-US" sz="1600">
                <a:solidFill>
                  <a:schemeClr val="dk1"/>
                </a:solidFill>
              </a:rPr>
              <a:t>With</a:t>
            </a:r>
            <a:r>
              <a:rPr lang="en-US" sz="1600" b="1">
                <a:solidFill>
                  <a:schemeClr val="dk1"/>
                </a:solidFill>
              </a:rPr>
              <a:t> </a:t>
            </a:r>
            <a:r>
              <a:rPr lang="en-US" sz="1600" b="1" u="sng">
                <a:solidFill>
                  <a:schemeClr val="dk1"/>
                </a:solidFill>
              </a:rPr>
              <a:t>Redirections,</a:t>
            </a:r>
            <a:r>
              <a:rPr lang="en-US" sz="1600" b="1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the intent is to </a:t>
            </a:r>
            <a:r>
              <a:rPr lang="en-US" sz="1600" i="1">
                <a:solidFill>
                  <a:schemeClr val="dk1"/>
                </a:solidFill>
              </a:rPr>
              <a:t>change the child’s behavior. </a:t>
            </a:r>
            <a:r>
              <a:rPr lang="en-US" sz="1600">
                <a:solidFill>
                  <a:schemeClr val="dk1"/>
                </a:solidFill>
              </a:rPr>
              <a:t>They say to the child:</a:t>
            </a:r>
            <a:endParaRPr/>
          </a:p>
          <a:p>
            <a:pPr marL="306000" lvl="0" indent="-306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“I want you to do something </a:t>
            </a:r>
            <a:r>
              <a:rPr lang="en-US" sz="2000" i="1">
                <a:solidFill>
                  <a:schemeClr val="accent1"/>
                </a:solidFill>
              </a:rPr>
              <a:t>different</a:t>
            </a:r>
            <a:r>
              <a:rPr lang="en-US" sz="2000">
                <a:solidFill>
                  <a:schemeClr val="accent1"/>
                </a:solidFill>
              </a:rPr>
              <a:t> from what you are doing.” </a:t>
            </a:r>
            <a:endParaRPr/>
          </a:p>
          <a:p>
            <a:pPr marL="306000" lvl="0" indent="-306000" algn="ctr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257"/>
              <a:buNone/>
            </a:pPr>
            <a:r>
              <a:rPr lang="en-US" sz="1600" b="1">
                <a:solidFill>
                  <a:srgbClr val="C00000"/>
                </a:solidFill>
              </a:rPr>
              <a:t>IMPORTANT:  </a:t>
            </a:r>
            <a:r>
              <a:rPr lang="en-US" sz="1600">
                <a:solidFill>
                  <a:srgbClr val="C00000"/>
                </a:solidFill>
              </a:rPr>
              <a:t>Some redirection is necessary for running the classroom and keeping children safe! </a:t>
            </a:r>
            <a:r>
              <a:rPr lang="en-US" sz="1600" u="sng">
                <a:solidFill>
                  <a:srgbClr val="C00000"/>
                </a:solidFill>
              </a:rPr>
              <a:t>The goal here is </a:t>
            </a:r>
            <a:r>
              <a:rPr lang="en-US" sz="1600" b="1" u="sng">
                <a:solidFill>
                  <a:srgbClr val="C00000"/>
                </a:solidFill>
              </a:rPr>
              <a:t>not</a:t>
            </a:r>
            <a:r>
              <a:rPr lang="en-US" sz="1600" u="sng">
                <a:solidFill>
                  <a:srgbClr val="C00000"/>
                </a:solidFill>
              </a:rPr>
              <a:t> to eliminate redirections, but for children to receive comparatively more positive, affirming messages about their behavior.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chemeClr val="dk1"/>
                </a:solidFill>
              </a:rPr>
              <a:t>Examples of Redirections: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>
                <a:solidFill>
                  <a:schemeClr val="dk1"/>
                </a:solidFill>
              </a:rPr>
              <a:t>Disapproving facial expressions, verbal comments, tone of voice, physical contact with children.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i="1">
                <a:solidFill>
                  <a:schemeClr val="dk1"/>
                </a:solidFill>
              </a:rPr>
              <a:t>Statements do </a:t>
            </a:r>
            <a:r>
              <a:rPr lang="en-US" sz="1600" i="1" u="sng">
                <a:solidFill>
                  <a:schemeClr val="dk1"/>
                </a:solidFill>
              </a:rPr>
              <a:t>not</a:t>
            </a:r>
            <a:r>
              <a:rPr lang="en-US" sz="1600" i="1">
                <a:solidFill>
                  <a:schemeClr val="dk1"/>
                </a:solidFill>
              </a:rPr>
              <a:t> have to be negative in tone to be a redirection</a:t>
            </a:r>
            <a:r>
              <a:rPr lang="en-US" sz="1600" b="1" i="1">
                <a:solidFill>
                  <a:schemeClr val="dk1"/>
                </a:solidFill>
              </a:rPr>
              <a:t>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202" name="Google Shape;202;p6"/>
          <p:cNvSpPr/>
          <p:nvPr/>
        </p:nvSpPr>
        <p:spPr>
          <a:xfrm rot="-908825">
            <a:off x="1711114" y="5128801"/>
            <a:ext cx="1643895" cy="731520"/>
          </a:xfrm>
          <a:prstGeom prst="wedgeRectCallout">
            <a:avLst>
              <a:gd name="adj1" fmla="val 37994"/>
              <a:gd name="adj2" fmla="val 140564"/>
            </a:avLst>
          </a:prstGeom>
          <a:solidFill>
            <a:srgbClr val="92CCDC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“I said stay in your space, Jonathan.”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3295059" y="4962829"/>
            <a:ext cx="2853488" cy="826633"/>
          </a:xfrm>
          <a:prstGeom prst="wedgeEllipseCallout">
            <a:avLst>
              <a:gd name="adj1" fmla="val -9978"/>
              <a:gd name="adj2" fmla="val 109292"/>
            </a:avLst>
          </a:prstGeom>
          <a:solidFill>
            <a:srgbClr val="D6E3BC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“Remember, keep your hands to yourself Suzy.”</a:t>
            </a: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6"/>
          <p:cNvSpPr/>
          <p:nvPr/>
        </p:nvSpPr>
        <p:spPr>
          <a:xfrm rot="301445">
            <a:off x="6006543" y="5131789"/>
            <a:ext cx="2540803" cy="650391"/>
          </a:xfrm>
          <a:prstGeom prst="wedgeRoundRectCallout">
            <a:avLst>
              <a:gd name="adj1" fmla="val -46103"/>
              <a:gd name="adj2" fmla="val 103483"/>
              <a:gd name="adj3" fmla="val 16667"/>
            </a:avLst>
          </a:prstGeom>
          <a:solidFill>
            <a:srgbClr val="938953">
              <a:alpha val="49803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“Are you making a good choice?”</a:t>
            </a: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7" descr="https://clip2art.com/images/drawn-child-classroom-clipart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86883">
            <a:off x="581192" y="4068627"/>
            <a:ext cx="3833153" cy="209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/>
              <a:t>SETTING EXPECTATIONS</a:t>
            </a:r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956973" y="2022496"/>
            <a:ext cx="7613971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u="sng">
                <a:solidFill>
                  <a:schemeClr val="dk1"/>
                </a:solidFill>
              </a:rPr>
              <a:t>Initial instructions are </a:t>
            </a:r>
            <a:r>
              <a:rPr lang="en-US" b="1" i="1" u="sng">
                <a:solidFill>
                  <a:schemeClr val="dk1"/>
                </a:solidFill>
              </a:rPr>
              <a:t>not</a:t>
            </a:r>
            <a:r>
              <a:rPr lang="en-US" b="1" u="sng">
                <a:solidFill>
                  <a:schemeClr val="dk1"/>
                </a:solidFill>
              </a:rPr>
              <a:t> redirections</a:t>
            </a:r>
            <a:r>
              <a:rPr lang="en-US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chemeClr val="dk1"/>
                </a:solidFill>
              </a:rPr>
              <a:t>Redirections are </a:t>
            </a:r>
            <a:r>
              <a:rPr lang="en-US" i="1">
                <a:solidFill>
                  <a:schemeClr val="dk1"/>
                </a:solidFill>
              </a:rPr>
              <a:t>reactive</a:t>
            </a:r>
            <a:r>
              <a:rPr lang="en-US">
                <a:solidFill>
                  <a:schemeClr val="dk1"/>
                </a:solidFill>
              </a:rPr>
              <a:t> to behavior that has already occurred. 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Setting expectations upfront can be a great way to limit redirections! For example: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>
                <a:solidFill>
                  <a:schemeClr val="dk1"/>
                </a:solidFill>
              </a:rPr>
              <a:t>“When we all </a:t>
            </a:r>
            <a:r>
              <a:rPr lang="en-US" b="1" i="1" u="sng">
                <a:solidFill>
                  <a:schemeClr val="dk1"/>
                </a:solidFill>
              </a:rPr>
              <a:t>walk</a:t>
            </a:r>
            <a:r>
              <a:rPr lang="en-US">
                <a:solidFill>
                  <a:schemeClr val="dk1"/>
                </a:solidFill>
              </a:rPr>
              <a:t> down the hall, we are using safe bodies. Who can tell me another way we can have safe bodies?”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>
                <a:solidFill>
                  <a:schemeClr val="dk1"/>
                </a:solidFill>
              </a:rPr>
              <a:t>“We have center cards that show you how many friends can be in each center. Use the center cards to help you make your center choice.”</a:t>
            </a:r>
            <a:endParaRPr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3458843" y="6039029"/>
            <a:ext cx="9044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92CCDC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IMAGE SOURCE</a:t>
            </a:r>
            <a:endParaRPr sz="800" b="0" i="0" u="none" strike="noStrike" cap="none">
              <a:solidFill>
                <a:srgbClr val="92CCD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581192" y="1070462"/>
            <a:ext cx="7989752" cy="7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b="1" u="sng"/>
              <a:t>AVOID</a:t>
            </a:r>
            <a:r>
              <a:rPr lang="en-US"/>
              <a:t> THREATS, SARCASM, </a:t>
            </a:r>
            <a:br>
              <a:rPr lang="en-US"/>
            </a:br>
            <a:r>
              <a:rPr lang="en-US"/>
              <a:t>&amp; DEROGATORY COMMENTS 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581192" y="2006839"/>
            <a:ext cx="642589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u="sng">
                <a:solidFill>
                  <a:schemeClr val="dk1"/>
                </a:solidFill>
              </a:rPr>
              <a:t>Threats and sarcasm </a:t>
            </a:r>
            <a:r>
              <a:rPr lang="en-US">
                <a:solidFill>
                  <a:schemeClr val="dk1"/>
                </a:solidFill>
              </a:rPr>
              <a:t>are inappropriate forms of redirection. These are disrespectful and potentially damaging to children. 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3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“You must not want to go to the playground today, Keisha!”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“If you’re not bleeding or on fire, then I don’t want to hear from you.”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“I just </a:t>
            </a:r>
            <a:r>
              <a:rPr lang="en-US" sz="1600" i="1"/>
              <a:t>love</a:t>
            </a:r>
            <a:r>
              <a:rPr lang="en-US" sz="1600"/>
              <a:t> repeating myself.”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Eye Rolling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1" u="sng">
                <a:solidFill>
                  <a:schemeClr val="dk1"/>
                </a:solidFill>
              </a:rPr>
              <a:t>Derogatory comments </a:t>
            </a:r>
            <a:r>
              <a:rPr lang="en-US">
                <a:solidFill>
                  <a:schemeClr val="dk1"/>
                </a:solidFill>
              </a:rPr>
              <a:t>made to other adults within an earshot of children should also be avoided.  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“She’s crying because her mom babies her too much.”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/>
              <a:t>“Well you know he isn’t getting a positive example at home.”</a:t>
            </a:r>
            <a:endParaRPr sz="160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219" name="Google Shape;219;p8" descr="https://cdn.emojidex.com/emoji/seal/%E3%82%B9%E3%83%9E%E3%82%A4%E3%83%AA%E3%83%BC%28%E6%B8%8B%E9%9D%A2%29.png?150001899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5768" y="2648607"/>
            <a:ext cx="1715176" cy="171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lang="en-US" sz="2400"/>
              <a:t>INDICATORS OF TEACHER AFFECT/EMOTIONAL TONE</a:t>
            </a:r>
            <a:endParaRPr sz="2400"/>
          </a:p>
        </p:txBody>
      </p:sp>
      <p:graphicFrame>
        <p:nvGraphicFramePr>
          <p:cNvPr id="225" name="Google Shape;225;p9"/>
          <p:cNvGraphicFramePr/>
          <p:nvPr/>
        </p:nvGraphicFramePr>
        <p:xfrm>
          <a:off x="495081" y="2140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{300804EB-AA87-49D4-BBD5-CAF856DF7976}</a:tableStyleId>
              </a:tblPr>
              <a:tblGrid>
                <a:gridCol w="18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075">
                <a:tc rowSpan="2"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b="1" u="none" strike="noStrike" cap="none"/>
                        <a:t>POSITIVE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Vibrant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 u="none" strike="noStrike" cap="none"/>
                        <a:t>Strong positive interaction – genuine excitement for teaching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Pleasant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 u="none" strike="noStrike" cap="none"/>
                        <a:t>Shows positive interest – smiling, eye contact, eyebrows raised, leaning forward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 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Neutral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 u="none" strike="noStrike" cap="none"/>
                        <a:t>Shows no facial expression – neutral affect, “resting face”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075">
                <a:tc rowSpan="2">
                  <a:txBody>
                    <a:bodyPr/>
                    <a:lstStyle/>
                    <a:p>
                      <a:pPr marL="76200" marR="76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Gill Sans"/>
                        <a:buNone/>
                      </a:pPr>
                      <a:r>
                        <a:rPr lang="en-US" sz="2000" b="1" u="none" strike="noStrike" cap="none"/>
                        <a:t>NEGATIVE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Negative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 u="none" strike="noStrike" cap="none"/>
                        <a:t>Negative affect — frowning, headshaking, negative gestures, eye rolling, sighing; may use mild threats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lang="en-US" sz="1400" b="1" u="none" strike="noStrike" cap="none"/>
                        <a:t>Extreme Negative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Gill Sans"/>
                        <a:buNone/>
                      </a:pPr>
                      <a:r>
                        <a:rPr lang="en-US" sz="700" u="none" strike="noStrike" cap="none"/>
                        <a:t> </a:t>
                      </a:r>
                      <a:endParaRPr/>
                    </a:p>
                  </a:txBody>
                  <a:tcPr marL="68575" marR="68575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 u="none" strike="noStrike" cap="none"/>
                        <a:t>Strongly negative affect – sarcasm, yelling, insults; physically dragging/pulling child</a:t>
                      </a:r>
                      <a:endParaRPr/>
                    </a:p>
                  </a:txBody>
                  <a:tcPr marL="68575" marR="6857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D COLOR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BACC6"/>
      </a:accent1>
      <a:accent2>
        <a:srgbClr val="C0504D"/>
      </a:accent2>
      <a:accent3>
        <a:srgbClr val="9BBB59"/>
      </a:accent3>
      <a:accent4>
        <a:srgbClr val="C88E0E"/>
      </a:accent4>
      <a:accent5>
        <a:srgbClr val="1F497D"/>
      </a:accent5>
      <a:accent6>
        <a:srgbClr val="F0B42F"/>
      </a:accent6>
      <a:hlink>
        <a:srgbClr val="C88E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Macintosh PowerPoint</Application>
  <PresentationFormat>On-screen Show (4:3)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Gill Sans</vt:lpstr>
      <vt:lpstr>Montserrat Medium</vt:lpstr>
      <vt:lpstr>Calibri</vt:lpstr>
      <vt:lpstr>Arial</vt:lpstr>
      <vt:lpstr>Century Gothic</vt:lpstr>
      <vt:lpstr>Noto Sans Symbols</vt:lpstr>
      <vt:lpstr>Caveat</vt:lpstr>
      <vt:lpstr>Dividend</vt:lpstr>
      <vt:lpstr>Creating a Positive Climate</vt:lpstr>
      <vt:lpstr>THE “MAGIC 8” CLASSROOM PRACTICES</vt:lpstr>
      <vt:lpstr>WHY CLASSROOM EMOTIONAL CLIMATE MATTERS</vt:lpstr>
      <vt:lpstr>MARKERS OF A POSITIVE EMOTIONAL CLASSROOM CLIMATE</vt:lpstr>
      <vt:lpstr>MAXIMIZE BEHAVIOR APPROVALS &amp; USE SPECIFIC PRAISE</vt:lpstr>
      <vt:lpstr>LIMIT REDIRECTIONS</vt:lpstr>
      <vt:lpstr>SETTING EXPECTATIONS</vt:lpstr>
      <vt:lpstr>AVOID THREATS, SARCASM,  &amp; DEROGATORY COMMENTS </vt:lpstr>
      <vt:lpstr>INDICATORS OF TEACHER AFFECT/EMOTIONAL TONE</vt:lpstr>
      <vt:lpstr>FIVE WAYS TO IMPROVE TEACHER TONE</vt:lpstr>
      <vt:lpstr>SPECIAL THANKS &amp; ADDITIONAL RESOURCES</vt:lpstr>
      <vt:lpstr>INDIVIDUAL IMAGE 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Positive Climate</dc:title>
  <dc:creator>Alana Tunstel</dc:creator>
  <cp:lastModifiedBy>Microsoft Office User</cp:lastModifiedBy>
  <cp:revision>1</cp:revision>
  <dcterms:created xsi:type="dcterms:W3CDTF">2016-08-10T02:42:45Z</dcterms:created>
  <dcterms:modified xsi:type="dcterms:W3CDTF">2021-06-09T18:32:17Z</dcterms:modified>
</cp:coreProperties>
</file>