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8" r:id="rId4"/>
    <p:sldId id="259" r:id="rId5"/>
    <p:sldId id="260" r:id="rId6"/>
    <p:sldId id="261" r:id="rId7"/>
    <p:sldId id="283" r:id="rId8"/>
    <p:sldId id="262" r:id="rId9"/>
    <p:sldId id="285" r:id="rId10"/>
    <p:sldId id="263" r:id="rId11"/>
    <p:sldId id="265" r:id="rId12"/>
    <p:sldId id="264" r:id="rId13"/>
    <p:sldId id="266" r:id="rId14"/>
    <p:sldId id="267" r:id="rId15"/>
    <p:sldId id="268" r:id="rId16"/>
    <p:sldId id="270" r:id="rId17"/>
    <p:sldId id="271" r:id="rId18"/>
    <p:sldId id="282" r:id="rId19"/>
    <p:sldId id="272" r:id="rId20"/>
    <p:sldId id="276" r:id="rId21"/>
    <p:sldId id="273" r:id="rId22"/>
    <p:sldId id="274" r:id="rId23"/>
    <p:sldId id="275" r:id="rId24"/>
    <p:sldId id="277" r:id="rId25"/>
    <p:sldId id="278" r:id="rId26"/>
    <p:sldId id="280" r:id="rId27"/>
    <p:sldId id="279" r:id="rId28"/>
    <p:sldId id="281" r:id="rId29"/>
    <p:sldId id="257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136D-3677-4B89-A884-6C29B7C936DC}" type="datetimeFigureOut">
              <a:rPr lang="pt-BR" smtClean="0"/>
              <a:t>19/10/2011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10C7-C20D-4DA6-8D19-F9572FFEF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80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136D-3677-4B89-A884-6C29B7C936DC}" type="datetimeFigureOut">
              <a:rPr lang="pt-BR" smtClean="0"/>
              <a:t>19/10/2011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10C7-C20D-4DA6-8D19-F9572FFEF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1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136D-3677-4B89-A884-6C29B7C936DC}" type="datetimeFigureOut">
              <a:rPr lang="pt-BR" smtClean="0"/>
              <a:t>19/10/2011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10C7-C20D-4DA6-8D19-F9572FFEF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79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136D-3677-4B89-A884-6C29B7C936DC}" type="datetimeFigureOut">
              <a:rPr lang="pt-BR" smtClean="0"/>
              <a:t>19/10/2011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10C7-C20D-4DA6-8D19-F9572FFEF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91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136D-3677-4B89-A884-6C29B7C936DC}" type="datetimeFigureOut">
              <a:rPr lang="pt-BR" smtClean="0"/>
              <a:t>19/10/2011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10C7-C20D-4DA6-8D19-F9572FFEF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62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136D-3677-4B89-A884-6C29B7C936DC}" type="datetimeFigureOut">
              <a:rPr lang="pt-BR" smtClean="0"/>
              <a:t>19/10/2011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10C7-C20D-4DA6-8D19-F9572FFEF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2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136D-3677-4B89-A884-6C29B7C936DC}" type="datetimeFigureOut">
              <a:rPr lang="pt-BR" smtClean="0"/>
              <a:t>19/10/2011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10C7-C20D-4DA6-8D19-F9572FFEF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7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136D-3677-4B89-A884-6C29B7C936DC}" type="datetimeFigureOut">
              <a:rPr lang="pt-BR" smtClean="0"/>
              <a:t>19/10/2011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10C7-C20D-4DA6-8D19-F9572FFEF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49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136D-3677-4B89-A884-6C29B7C936DC}" type="datetimeFigureOut">
              <a:rPr lang="pt-BR" smtClean="0"/>
              <a:t>19/10/2011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10C7-C20D-4DA6-8D19-F9572FFEF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09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136D-3677-4B89-A884-6C29B7C936DC}" type="datetimeFigureOut">
              <a:rPr lang="pt-BR" smtClean="0"/>
              <a:t>19/10/2011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10C7-C20D-4DA6-8D19-F9572FFEF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4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136D-3677-4B89-A884-6C29B7C936DC}" type="datetimeFigureOut">
              <a:rPr lang="pt-BR" smtClean="0"/>
              <a:t>19/10/2011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10C7-C20D-4DA6-8D19-F9572FFEF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15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136D-3677-4B89-A884-6C29B7C936DC}" type="datetimeFigureOut">
              <a:rPr lang="pt-BR" smtClean="0"/>
              <a:t>19/10/2011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10C7-C20D-4DA6-8D19-F9572FFEF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90930" y="2692951"/>
            <a:ext cx="7762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Uso de Jogos Educacionais para Treinamento de Gestores de Projetos na Elaboração de Cronograma de Projetos de Software</a:t>
            </a:r>
            <a:endParaRPr lang="pt-BR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67600" y="2492896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GPS2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69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755576" y="1720840"/>
            <a:ext cx="777686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Para </a:t>
            </a:r>
            <a:r>
              <a:rPr lang="pt-BR" dirty="0"/>
              <a:t>isto foram criados </a:t>
            </a:r>
            <a:r>
              <a:rPr lang="pt-BR" sz="2400" dirty="0"/>
              <a:t>dois </a:t>
            </a:r>
            <a:r>
              <a:rPr lang="pt-BR" dirty="0"/>
              <a:t>módulos no jogo</a:t>
            </a:r>
            <a:r>
              <a:rPr lang="pt-BR" dirty="0" smtClean="0"/>
              <a:t>:</a:t>
            </a:r>
          </a:p>
          <a:p>
            <a:pPr lvl="3"/>
            <a:r>
              <a:rPr lang="pt-BR" dirty="0" smtClean="0"/>
              <a:t> </a:t>
            </a:r>
          </a:p>
          <a:p>
            <a:pPr lvl="3"/>
            <a:r>
              <a:rPr lang="pt-BR" dirty="0" smtClean="0"/>
              <a:t>o </a:t>
            </a:r>
            <a:r>
              <a:rPr lang="pt-BR" dirty="0"/>
              <a:t>módulo de </a:t>
            </a:r>
            <a:r>
              <a:rPr lang="pt-BR" sz="2400" dirty="0"/>
              <a:t>tutorial </a:t>
            </a:r>
            <a:r>
              <a:rPr lang="pt-BR" dirty="0"/>
              <a:t>para se </a:t>
            </a:r>
            <a:r>
              <a:rPr lang="pt-BR" dirty="0">
                <a:solidFill>
                  <a:srgbClr val="FF0000"/>
                </a:solidFill>
              </a:rPr>
              <a:t>revisar conceitos</a:t>
            </a:r>
            <a:r>
              <a:rPr lang="pt-BR" dirty="0"/>
              <a:t>; </a:t>
            </a:r>
            <a:endParaRPr lang="pt-BR" dirty="0" smtClean="0"/>
          </a:p>
          <a:p>
            <a:pPr lvl="3"/>
            <a:r>
              <a:rPr lang="pt-BR" dirty="0" smtClean="0"/>
              <a:t>o </a:t>
            </a:r>
            <a:r>
              <a:rPr lang="pt-BR" dirty="0"/>
              <a:t>módulo </a:t>
            </a:r>
            <a:r>
              <a:rPr lang="pt-BR" sz="2400" dirty="0"/>
              <a:t>jogo</a:t>
            </a:r>
            <a:r>
              <a:rPr lang="pt-BR" dirty="0"/>
              <a:t>, para a </a:t>
            </a:r>
            <a:r>
              <a:rPr lang="pt-BR" dirty="0">
                <a:solidFill>
                  <a:srgbClr val="FF0000"/>
                </a:solidFill>
              </a:rPr>
              <a:t>prática</a:t>
            </a:r>
            <a:r>
              <a:rPr lang="pt-BR" dirty="0"/>
              <a:t> interativa dos </a:t>
            </a:r>
            <a:r>
              <a:rPr lang="pt-BR" dirty="0">
                <a:solidFill>
                  <a:srgbClr val="FF0000"/>
                </a:solidFill>
              </a:rPr>
              <a:t>conceitos</a:t>
            </a:r>
            <a:r>
              <a:rPr lang="pt-BR" dirty="0" smtClean="0"/>
              <a:t>.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r>
              <a:rPr lang="pt-BR" dirty="0" smtClean="0"/>
              <a:t>O </a:t>
            </a:r>
            <a:r>
              <a:rPr lang="pt-BR" b="1" dirty="0"/>
              <a:t>objetivo</a:t>
            </a:r>
            <a:r>
              <a:rPr lang="pt-BR" dirty="0"/>
              <a:t> do jogo é fazer com que o jogador </a:t>
            </a:r>
            <a:r>
              <a:rPr lang="pt-BR" sz="2000" dirty="0"/>
              <a:t>passe por várias fases</a:t>
            </a:r>
            <a:r>
              <a:rPr lang="pt-BR" dirty="0"/>
              <a:t>, sendo </a:t>
            </a:r>
            <a:r>
              <a:rPr lang="pt-BR" sz="2000" dirty="0"/>
              <a:t>avaliado </a:t>
            </a:r>
            <a:r>
              <a:rPr lang="pt-BR" dirty="0"/>
              <a:t>no </a:t>
            </a:r>
            <a:r>
              <a:rPr lang="pt-BR" b="1" dirty="0"/>
              <a:t>final</a:t>
            </a:r>
            <a:r>
              <a:rPr lang="pt-BR" dirty="0"/>
              <a:t> de cada uma delas.</a:t>
            </a:r>
          </a:p>
        </p:txBody>
      </p:sp>
    </p:spTree>
    <p:extLst>
      <p:ext uri="{BB962C8B-B14F-4D97-AF65-F5344CB8AC3E}">
        <p14:creationId xmlns:p14="http://schemas.microsoft.com/office/powerpoint/2010/main" val="398252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455654" y="2967335"/>
            <a:ext cx="81487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O </a:t>
            </a:r>
            <a:r>
              <a:rPr lang="pt-BR" b="1" dirty="0"/>
              <a:t>jogador</a:t>
            </a:r>
            <a:r>
              <a:rPr lang="pt-BR" dirty="0"/>
              <a:t> pode utilizar o modulo </a:t>
            </a:r>
            <a:r>
              <a:rPr lang="pt-BR" sz="2000" dirty="0"/>
              <a:t>tutorial </a:t>
            </a:r>
            <a:r>
              <a:rPr lang="pt-BR" dirty="0"/>
              <a:t>para aprender sobre gerência de projetos e pode jogar em </a:t>
            </a:r>
            <a:r>
              <a:rPr lang="pt-BR" sz="2000" dirty="0"/>
              <a:t>diversos cenários</a:t>
            </a:r>
            <a:r>
              <a:rPr lang="pt-BR" dirty="0"/>
              <a:t> cadastrados. </a:t>
            </a:r>
          </a:p>
        </p:txBody>
      </p:sp>
    </p:spTree>
    <p:extLst>
      <p:ext uri="{BB962C8B-B14F-4D97-AF65-F5344CB8AC3E}">
        <p14:creationId xmlns:p14="http://schemas.microsoft.com/office/powerpoint/2010/main" val="270585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899592" y="30689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Durante </a:t>
            </a:r>
            <a:r>
              <a:rPr lang="pt-BR" dirty="0"/>
              <a:t>o jogo pode assumir dois papeis diferentes: </a:t>
            </a:r>
            <a:r>
              <a:rPr lang="pt-BR" dirty="0">
                <a:solidFill>
                  <a:srgbClr val="FF0000"/>
                </a:solidFill>
              </a:rPr>
              <a:t>administrador</a:t>
            </a:r>
            <a:r>
              <a:rPr lang="pt-BR" dirty="0"/>
              <a:t> ou </a:t>
            </a:r>
            <a:r>
              <a:rPr lang="pt-BR" dirty="0">
                <a:solidFill>
                  <a:srgbClr val="FF0000"/>
                </a:solidFill>
              </a:rPr>
              <a:t>jogador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235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755576" y="2413338"/>
            <a:ext cx="763284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Somente</a:t>
            </a:r>
            <a:r>
              <a:rPr lang="pt-BR" dirty="0"/>
              <a:t> o </a:t>
            </a:r>
            <a:r>
              <a:rPr lang="pt-BR" dirty="0">
                <a:solidFill>
                  <a:srgbClr val="FF0000"/>
                </a:solidFill>
              </a:rPr>
              <a:t>administrador</a:t>
            </a:r>
            <a:r>
              <a:rPr lang="pt-BR" dirty="0"/>
              <a:t> é capaz de </a:t>
            </a:r>
            <a:r>
              <a:rPr lang="pt-BR" sz="2000" dirty="0"/>
              <a:t>adicionar, modificar e remover </a:t>
            </a:r>
            <a:r>
              <a:rPr lang="pt-BR" dirty="0"/>
              <a:t>cenários.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algn="r"/>
            <a:r>
              <a:rPr lang="pt-BR" dirty="0" smtClean="0"/>
              <a:t>Os </a:t>
            </a:r>
            <a:r>
              <a:rPr lang="pt-BR" b="1" dirty="0" smtClean="0"/>
              <a:t>cenários </a:t>
            </a:r>
            <a:r>
              <a:rPr lang="pt-BR" dirty="0" smtClean="0"/>
              <a:t>são </a:t>
            </a:r>
            <a:r>
              <a:rPr lang="pt-BR" dirty="0"/>
              <a:t>representações de projetos compostos por uma descrição e </a:t>
            </a:r>
            <a:r>
              <a:rPr lang="pt-BR" dirty="0">
                <a:solidFill>
                  <a:srgbClr val="FF0000"/>
                </a:solidFill>
              </a:rPr>
              <a:t>cinco fases</a:t>
            </a:r>
            <a:r>
              <a:rPr lang="pt-BR" dirty="0"/>
              <a:t>: </a:t>
            </a:r>
            <a:r>
              <a:rPr lang="pt-BR" b="1" dirty="0"/>
              <a:t>escopo, </a:t>
            </a:r>
            <a:r>
              <a:rPr lang="pt-BR" b="1" dirty="0" smtClean="0"/>
              <a:t>EAP, </a:t>
            </a:r>
            <a:r>
              <a:rPr lang="pt-BR" b="1" dirty="0"/>
              <a:t>definição de atividades, </a:t>
            </a:r>
            <a:r>
              <a:rPr lang="pt-BR" b="1" dirty="0" smtClean="0"/>
              <a:t>sequenciamento </a:t>
            </a:r>
            <a:r>
              <a:rPr lang="pt-BR" b="1" dirty="0"/>
              <a:t>de </a:t>
            </a:r>
            <a:r>
              <a:rPr lang="pt-BR" b="1" dirty="0" smtClean="0"/>
              <a:t>atividades e </a:t>
            </a:r>
            <a:r>
              <a:rPr lang="pt-BR" b="1" dirty="0"/>
              <a:t>caminho crítico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088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768752" cy="488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95939" y="980728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769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844824"/>
            <a:ext cx="54006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595939" y="980728"/>
            <a:ext cx="308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Sequenciamento de Atividades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24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766462" y="2564904"/>
            <a:ext cx="78379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Os </a:t>
            </a:r>
            <a:r>
              <a:rPr lang="pt-BR" sz="2400" dirty="0"/>
              <a:t>jogadores </a:t>
            </a:r>
            <a:r>
              <a:rPr lang="pt-BR" dirty="0"/>
              <a:t>deveram </a:t>
            </a:r>
            <a:r>
              <a:rPr lang="pt-BR" b="1" dirty="0"/>
              <a:t>utilizar</a:t>
            </a:r>
            <a:r>
              <a:rPr lang="pt-BR" dirty="0"/>
              <a:t> as informações contidas em </a:t>
            </a:r>
            <a:r>
              <a:rPr lang="pt-BR" b="1" dirty="0"/>
              <a:t>fases anteriores </a:t>
            </a:r>
            <a:r>
              <a:rPr lang="pt-BR" dirty="0"/>
              <a:t>para </a:t>
            </a:r>
            <a:r>
              <a:rPr lang="pt-BR" b="1" dirty="0"/>
              <a:t>resolver</a:t>
            </a:r>
            <a:r>
              <a:rPr lang="pt-BR" dirty="0"/>
              <a:t> corretamente as </a:t>
            </a:r>
            <a:r>
              <a:rPr lang="pt-BR" b="1" dirty="0"/>
              <a:t>próximas fases</a:t>
            </a:r>
            <a:r>
              <a:rPr lang="pt-BR" dirty="0"/>
              <a:t> do </a:t>
            </a:r>
            <a:r>
              <a:rPr lang="pt-BR" dirty="0" smtClean="0"/>
              <a:t>jogo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72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522212" y="2996952"/>
            <a:ext cx="80995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As opções </a:t>
            </a:r>
            <a:r>
              <a:rPr lang="pt-BR" dirty="0">
                <a:solidFill>
                  <a:srgbClr val="FF0000"/>
                </a:solidFill>
              </a:rPr>
              <a:t>de cadastro de novos cenários </a:t>
            </a:r>
            <a:r>
              <a:rPr lang="pt-BR" sz="2400" dirty="0"/>
              <a:t>ampliam as possibilidades do jogo</a:t>
            </a:r>
            <a:r>
              <a:rPr lang="pt-BR" dirty="0"/>
              <a:t>, não o limitando apenas a jogadores com poucas experiências, mas também a </a:t>
            </a:r>
            <a:r>
              <a:rPr lang="pt-BR" b="1" dirty="0"/>
              <a:t>gestores </a:t>
            </a:r>
            <a:r>
              <a:rPr lang="pt-BR" b="1" dirty="0" smtClean="0"/>
              <a:t>mais experientes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0484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3950676" y="314096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Scrumming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25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755576" y="2780928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é </a:t>
            </a:r>
            <a:r>
              <a:rPr lang="pt-BR" dirty="0"/>
              <a:t>um jogo educacional que simula o uso de algumas </a:t>
            </a:r>
            <a:r>
              <a:rPr lang="pt-BR" sz="2800" dirty="0"/>
              <a:t>práticas do </a:t>
            </a:r>
            <a:r>
              <a:rPr lang="pt-BR" sz="2800" dirty="0" err="1" smtClean="0"/>
              <a:t>Scrum</a:t>
            </a:r>
            <a:r>
              <a:rPr lang="pt-BR" sz="2800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focando</a:t>
            </a:r>
            <a:r>
              <a:rPr lang="pt-BR" dirty="0" smtClean="0"/>
              <a:t> </a:t>
            </a:r>
            <a:r>
              <a:rPr lang="pt-BR" dirty="0"/>
              <a:t>a </a:t>
            </a:r>
            <a:r>
              <a:rPr lang="pt-BR" b="1" dirty="0"/>
              <a:t>definição</a:t>
            </a:r>
            <a:r>
              <a:rPr lang="pt-BR" dirty="0"/>
              <a:t> e simulação de </a:t>
            </a:r>
            <a:r>
              <a:rPr lang="pt-BR" dirty="0" err="1" smtClean="0">
                <a:solidFill>
                  <a:srgbClr val="FF0000"/>
                </a:solidFill>
              </a:rPr>
              <a:t>sprints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2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374626" y="2924944"/>
            <a:ext cx="8301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Gerencia de Projetos e Planejamento de Cronograma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92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539552" y="3140968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O jogo coloca o </a:t>
            </a:r>
            <a:r>
              <a:rPr lang="pt-BR" dirty="0">
                <a:solidFill>
                  <a:srgbClr val="FF0000"/>
                </a:solidFill>
              </a:rPr>
              <a:t>usuário</a:t>
            </a:r>
            <a:r>
              <a:rPr lang="pt-BR" dirty="0"/>
              <a:t> no papel de </a:t>
            </a:r>
            <a:r>
              <a:rPr lang="pt-BR" sz="2400" dirty="0" err="1"/>
              <a:t>Scrum</a:t>
            </a:r>
            <a:r>
              <a:rPr lang="pt-BR" sz="2400" dirty="0"/>
              <a:t> Master</a:t>
            </a:r>
            <a:r>
              <a:rPr lang="pt-BR" dirty="0"/>
              <a:t>, realizando tarefas tais como definir um </a:t>
            </a:r>
            <a:r>
              <a:rPr lang="pt-BR" sz="2400" b="1" dirty="0" err="1" smtClean="0">
                <a:solidFill>
                  <a:srgbClr val="FF0000"/>
                </a:solidFill>
              </a:rPr>
              <a:t>sprint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9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611560" y="1720840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jogo aborda </a:t>
            </a:r>
            <a:r>
              <a:rPr lang="pt-BR" b="1" dirty="0"/>
              <a:t>dois personagens</a:t>
            </a:r>
            <a:r>
              <a:rPr lang="pt-BR" dirty="0"/>
              <a:t>: o </a:t>
            </a:r>
            <a:r>
              <a:rPr lang="pt-BR" dirty="0">
                <a:solidFill>
                  <a:srgbClr val="FF0000"/>
                </a:solidFill>
              </a:rPr>
              <a:t>administrador</a:t>
            </a:r>
            <a:r>
              <a:rPr lang="pt-BR" dirty="0"/>
              <a:t> e o </a:t>
            </a:r>
            <a:r>
              <a:rPr lang="pt-BR" dirty="0" err="1">
                <a:solidFill>
                  <a:srgbClr val="FF0000"/>
                </a:solidFill>
              </a:rPr>
              <a:t>Scrum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Master</a:t>
            </a:r>
            <a:r>
              <a:rPr lang="pt-BR" dirty="0" smtClean="0"/>
              <a:t>, possuindo </a:t>
            </a:r>
            <a:r>
              <a:rPr lang="pt-BR" dirty="0"/>
              <a:t>dois módulos: 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 algn="r"/>
            <a:r>
              <a:rPr lang="pt-BR" dirty="0" smtClean="0">
                <a:solidFill>
                  <a:srgbClr val="FF0000"/>
                </a:solidFill>
              </a:rPr>
              <a:t>Administrativo</a:t>
            </a:r>
            <a:r>
              <a:rPr lang="pt-BR" dirty="0" smtClean="0"/>
              <a:t>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/>
              <a:t>para adicionar funcionários, adicionar ou remover atividades iniciais ao projeto, dentre outros</a:t>
            </a:r>
            <a:r>
              <a:rPr lang="pt-BR" dirty="0" smtClean="0"/>
              <a:t>;</a:t>
            </a:r>
          </a:p>
          <a:p>
            <a:pPr lvl="1" algn="r"/>
            <a:endParaRPr lang="pt-BR" dirty="0"/>
          </a:p>
          <a:p>
            <a:pPr lvl="1" algn="r"/>
            <a:endParaRPr lang="pt-BR" dirty="0" smtClean="0"/>
          </a:p>
          <a:p>
            <a:pPr lvl="1" algn="r"/>
            <a:r>
              <a:rPr lang="pt-BR" dirty="0" smtClean="0">
                <a:solidFill>
                  <a:srgbClr val="FF0000"/>
                </a:solidFill>
              </a:rPr>
              <a:t>S</a:t>
            </a:r>
            <a:r>
              <a:rPr lang="pt-BR" dirty="0" smtClean="0">
                <a:solidFill>
                  <a:srgbClr val="FF0000"/>
                </a:solidFill>
              </a:rPr>
              <a:t>imulação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/>
              <a:t>utilizado para simular </a:t>
            </a:r>
            <a:r>
              <a:rPr lang="pt-BR" dirty="0" err="1"/>
              <a:t>sprints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424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721363" y="1772816"/>
            <a:ext cx="72728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Para a </a:t>
            </a:r>
            <a:r>
              <a:rPr lang="pt-BR" dirty="0">
                <a:solidFill>
                  <a:srgbClr val="FF0000"/>
                </a:solidFill>
              </a:rPr>
              <a:t>simulação</a:t>
            </a:r>
            <a:r>
              <a:rPr lang="pt-BR" dirty="0"/>
              <a:t>, </a:t>
            </a:r>
            <a:r>
              <a:rPr lang="pt-BR" b="1" dirty="0"/>
              <a:t>cinco</a:t>
            </a:r>
            <a:r>
              <a:rPr lang="pt-BR" dirty="0"/>
              <a:t> tipos de funcionários podem ser criados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lvl="2"/>
            <a:r>
              <a:rPr lang="pt-BR" dirty="0" smtClean="0"/>
              <a:t>gerente </a:t>
            </a:r>
            <a:r>
              <a:rPr lang="pt-BR" dirty="0"/>
              <a:t>de projetos, líder técnico, desenvolvedor, engenheiro de teste e </a:t>
            </a:r>
            <a:r>
              <a:rPr lang="pt-BR" dirty="0" smtClean="0"/>
              <a:t>testador</a:t>
            </a:r>
          </a:p>
          <a:p>
            <a:endParaRPr lang="pt-BR" dirty="0" smtClean="0"/>
          </a:p>
          <a:p>
            <a:r>
              <a:rPr lang="pt-BR" dirty="0" smtClean="0"/>
              <a:t>podendo </a:t>
            </a:r>
            <a:r>
              <a:rPr lang="pt-BR" dirty="0"/>
              <a:t>estes serem classificados </a:t>
            </a:r>
            <a:r>
              <a:rPr lang="pt-BR" dirty="0" smtClean="0"/>
              <a:t>em:</a:t>
            </a:r>
          </a:p>
          <a:p>
            <a:endParaRPr lang="pt-BR" dirty="0" smtClean="0"/>
          </a:p>
          <a:p>
            <a:pPr lvl="2"/>
            <a:r>
              <a:rPr lang="pt-BR" dirty="0" smtClean="0"/>
              <a:t>sênior</a:t>
            </a:r>
            <a:r>
              <a:rPr lang="pt-BR" dirty="0"/>
              <a:t>, intermediário e </a:t>
            </a:r>
            <a:r>
              <a:rPr lang="pt-BR" dirty="0" smtClean="0"/>
              <a:t>iniciante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algn="ctr"/>
            <a:r>
              <a:rPr lang="pt-BR" b="1" dirty="0" smtClean="0"/>
              <a:t>impacta </a:t>
            </a:r>
            <a:r>
              <a:rPr lang="pt-BR" b="1" dirty="0"/>
              <a:t>diretamente sobre a produtividade da equipe montada no </a:t>
            </a:r>
            <a:r>
              <a:rPr lang="pt-BR" b="1" dirty="0" smtClean="0"/>
              <a:t>jogo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19320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683568" y="2136339"/>
            <a:ext cx="784887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rgbClr val="FF0000"/>
                </a:solidFill>
              </a:rPr>
              <a:t>iniciar o jogo </a:t>
            </a:r>
            <a:r>
              <a:rPr lang="pt-BR" dirty="0"/>
              <a:t>é necessário </a:t>
            </a:r>
            <a:r>
              <a:rPr lang="pt-BR" b="1" dirty="0"/>
              <a:t>cadastrar</a:t>
            </a:r>
            <a:r>
              <a:rPr lang="pt-BR" dirty="0"/>
              <a:t> um conjunto de </a:t>
            </a:r>
            <a:r>
              <a:rPr lang="pt-BR" b="1" dirty="0"/>
              <a:t>atividades</a:t>
            </a:r>
            <a:r>
              <a:rPr lang="pt-BR" dirty="0"/>
              <a:t> no </a:t>
            </a:r>
            <a:r>
              <a:rPr lang="pt-BR" sz="2400" dirty="0" err="1"/>
              <a:t>backlog</a:t>
            </a:r>
            <a:r>
              <a:rPr lang="pt-BR" sz="2400" dirty="0"/>
              <a:t> </a:t>
            </a:r>
            <a:r>
              <a:rPr lang="pt-BR" dirty="0"/>
              <a:t>do </a:t>
            </a:r>
            <a:r>
              <a:rPr lang="pt-BR" dirty="0" smtClean="0"/>
              <a:t>produto.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/>
              <a:t>Após isto, um </a:t>
            </a:r>
            <a:r>
              <a:rPr lang="pt-BR" sz="2400" dirty="0"/>
              <a:t>subconjunto </a:t>
            </a:r>
            <a:r>
              <a:rPr lang="pt-BR" dirty="0"/>
              <a:t>destas atividades é </a:t>
            </a:r>
            <a:r>
              <a:rPr lang="pt-BR" dirty="0">
                <a:solidFill>
                  <a:srgbClr val="FF0000"/>
                </a:solidFill>
              </a:rPr>
              <a:t>selecionado</a:t>
            </a:r>
            <a:r>
              <a:rPr lang="pt-BR" dirty="0"/>
              <a:t> para formar o </a:t>
            </a:r>
            <a:r>
              <a:rPr lang="pt-BR" dirty="0" err="1">
                <a:solidFill>
                  <a:srgbClr val="FF0000"/>
                </a:solidFill>
              </a:rPr>
              <a:t>sprint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b="1" dirty="0" err="1" smtClean="0"/>
              <a:t>backlog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382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24" y="1268760"/>
            <a:ext cx="6081151" cy="450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516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4021208" y="324433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13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755576" y="2830287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As </a:t>
            </a:r>
            <a:r>
              <a:rPr lang="pt-BR" dirty="0">
                <a:solidFill>
                  <a:srgbClr val="FF0000"/>
                </a:solidFill>
              </a:rPr>
              <a:t>experiências</a:t>
            </a:r>
            <a:r>
              <a:rPr lang="pt-BR" dirty="0"/>
              <a:t> providas por estes jogos, </a:t>
            </a:r>
            <a:r>
              <a:rPr lang="pt-BR" b="1" dirty="0"/>
              <a:t>permite</a:t>
            </a:r>
            <a:r>
              <a:rPr lang="pt-BR" dirty="0"/>
              <a:t> ao </a:t>
            </a:r>
            <a:r>
              <a:rPr lang="pt-BR" sz="2400" dirty="0"/>
              <a:t>gestor de projetos </a:t>
            </a:r>
            <a:r>
              <a:rPr lang="pt-BR" dirty="0" smtClean="0">
                <a:solidFill>
                  <a:srgbClr val="FF0000"/>
                </a:solidFill>
              </a:rPr>
              <a:t>treinar </a:t>
            </a:r>
            <a:r>
              <a:rPr lang="pt-BR" dirty="0">
                <a:solidFill>
                  <a:srgbClr val="FF0000"/>
                </a:solidFill>
              </a:rPr>
              <a:t>e aperfeiçoar suas habilidades </a:t>
            </a:r>
            <a:r>
              <a:rPr lang="pt-BR" dirty="0"/>
              <a:t>de forma </a:t>
            </a:r>
            <a:r>
              <a:rPr lang="pt-BR" b="1" dirty="0"/>
              <a:t>segura e rápida</a:t>
            </a:r>
          </a:p>
        </p:txBody>
      </p:sp>
    </p:spTree>
    <p:extLst>
      <p:ext uri="{BB962C8B-B14F-4D97-AF65-F5344CB8AC3E}">
        <p14:creationId xmlns:p14="http://schemas.microsoft.com/office/powerpoint/2010/main" val="2356190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Retângulo 8"/>
          <p:cNvSpPr/>
          <p:nvPr/>
        </p:nvSpPr>
        <p:spPr>
          <a:xfrm>
            <a:off x="755576" y="2551837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</a:t>
            </a:r>
            <a:r>
              <a:rPr lang="pt-BR" b="1" dirty="0"/>
              <a:t>experimentação</a:t>
            </a:r>
            <a:r>
              <a:rPr lang="pt-BR" dirty="0"/>
              <a:t> </a:t>
            </a:r>
            <a:r>
              <a:rPr lang="pt-BR" dirty="0" smtClean="0"/>
              <a:t>pode </a:t>
            </a:r>
            <a:r>
              <a:rPr lang="pt-BR" dirty="0"/>
              <a:t>ser </a:t>
            </a:r>
            <a:r>
              <a:rPr lang="pt-BR" b="1" dirty="0"/>
              <a:t>feita</a:t>
            </a:r>
            <a:r>
              <a:rPr lang="pt-BR" dirty="0"/>
              <a:t> em </a:t>
            </a:r>
            <a:r>
              <a:rPr lang="pt-BR" dirty="0" smtClean="0"/>
              <a:t>um </a:t>
            </a:r>
            <a:r>
              <a:rPr lang="pt-BR" dirty="0">
                <a:solidFill>
                  <a:srgbClr val="FF0000"/>
                </a:solidFill>
              </a:rPr>
              <a:t>ambiente totalmente controlado </a:t>
            </a:r>
            <a:r>
              <a:rPr lang="pt-BR" dirty="0" smtClean="0"/>
              <a:t>sem </a:t>
            </a:r>
            <a:r>
              <a:rPr lang="pt-BR" dirty="0"/>
              <a:t>os </a:t>
            </a:r>
            <a:r>
              <a:rPr lang="pt-BR" b="1" dirty="0"/>
              <a:t>riscos de prejuízos </a:t>
            </a:r>
            <a:r>
              <a:rPr lang="pt-BR" dirty="0"/>
              <a:t>para o negócio e para o cliente.</a:t>
            </a:r>
          </a:p>
        </p:txBody>
      </p:sp>
    </p:spTree>
    <p:extLst>
      <p:ext uri="{BB962C8B-B14F-4D97-AF65-F5344CB8AC3E}">
        <p14:creationId xmlns:p14="http://schemas.microsoft.com/office/powerpoint/2010/main" val="2404805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755576" y="2420888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Sendo assim, a utilização de jogos educacionais, permite que estes cenários de impedimento que podem culminar na falha dos cronogramas sejam evitadas, economizando recursos e melhorando a imagem da empresa responsável pelo projeto.</a:t>
            </a:r>
          </a:p>
        </p:txBody>
      </p:sp>
    </p:spTree>
    <p:extLst>
      <p:ext uri="{BB962C8B-B14F-4D97-AF65-F5344CB8AC3E}">
        <p14:creationId xmlns:p14="http://schemas.microsoft.com/office/powerpoint/2010/main" val="1840844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389542" y="2276872"/>
            <a:ext cx="331236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3200" b="1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3200" b="1" dirty="0">
              <a:solidFill>
                <a:schemeClr val="accent5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1" y="2299126"/>
            <a:ext cx="562521" cy="562521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431050" y="4030551"/>
            <a:ext cx="7389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3200" b="1" dirty="0" err="1" smtClean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charlesfortes</a:t>
            </a:r>
            <a:endParaRPr lang="pt-BR" sz="3200" b="1" dirty="0">
              <a:ln w="3175">
                <a:noFill/>
              </a:ln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25546" y="3175166"/>
            <a:ext cx="6552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br.linkedin.com/in/</a:t>
            </a:r>
            <a:r>
              <a:rPr lang="pt-BR" sz="3200" b="1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charlesfortes</a:t>
            </a:r>
            <a:r>
              <a:rPr lang="pt-B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pic>
        <p:nvPicPr>
          <p:cNvPr id="4098" name="Picture 2" descr="http://www.bloglecom.com.br/wp-content/uploads/2010/10/linked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0" y="3166648"/>
            <a:ext cx="584582" cy="5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dnad.dotnetarchitects.net/dnad/2011/files/2011/04/logo_Pange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60" y="4091921"/>
            <a:ext cx="667420" cy="6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o 18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20" name="CaixaDeTexto 19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1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557172" y="1700808"/>
            <a:ext cx="802965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Os projetos de </a:t>
            </a:r>
            <a:r>
              <a:rPr lang="pt-BR" dirty="0">
                <a:solidFill>
                  <a:srgbClr val="FF0000"/>
                </a:solidFill>
              </a:rPr>
              <a:t>software</a:t>
            </a:r>
            <a:r>
              <a:rPr lang="pt-BR" dirty="0"/>
              <a:t> sofrem a cada dia mais com </a:t>
            </a:r>
            <a:r>
              <a:rPr lang="pt-BR" dirty="0">
                <a:solidFill>
                  <a:srgbClr val="FF0000"/>
                </a:solidFill>
              </a:rPr>
              <a:t>problemas</a:t>
            </a:r>
            <a:r>
              <a:rPr lang="pt-BR" dirty="0"/>
              <a:t> relativos à </a:t>
            </a:r>
            <a:r>
              <a:rPr lang="pt-BR" sz="2000" dirty="0"/>
              <a:t>quebra de cronograma </a:t>
            </a:r>
            <a:r>
              <a:rPr lang="pt-BR" dirty="0"/>
              <a:t>e </a:t>
            </a:r>
            <a:r>
              <a:rPr lang="pt-BR" dirty="0" smtClean="0"/>
              <a:t>consequentemente </a:t>
            </a:r>
            <a:r>
              <a:rPr lang="pt-BR" dirty="0">
                <a:solidFill>
                  <a:srgbClr val="FF0000"/>
                </a:solidFill>
              </a:rPr>
              <a:t>atrasos na entrega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3" algn="r"/>
            <a:r>
              <a:rPr lang="pt-BR" dirty="0" smtClean="0"/>
              <a:t> </a:t>
            </a:r>
            <a:r>
              <a:rPr lang="pt-BR" dirty="0"/>
              <a:t>Segundo o </a:t>
            </a:r>
            <a:r>
              <a:rPr lang="pt-BR" i="1" dirty="0" err="1"/>
              <a:t>Chaos</a:t>
            </a:r>
            <a:r>
              <a:rPr lang="pt-BR" i="1" dirty="0"/>
              <a:t> </a:t>
            </a:r>
            <a:r>
              <a:rPr lang="pt-BR" i="1" dirty="0" err="1"/>
              <a:t>Summary</a:t>
            </a:r>
            <a:r>
              <a:rPr lang="pt-BR" dirty="0"/>
              <a:t> </a:t>
            </a:r>
            <a:r>
              <a:rPr lang="pt-BR" dirty="0" smtClean="0"/>
              <a:t>este </a:t>
            </a:r>
            <a:r>
              <a:rPr lang="pt-BR" dirty="0"/>
              <a:t>mal vem a cada dia mais afetando os projetos de software, saltando de </a:t>
            </a:r>
            <a:r>
              <a:rPr lang="pt-BR" sz="2000" dirty="0"/>
              <a:t>72% em 2006 </a:t>
            </a:r>
            <a:r>
              <a:rPr lang="pt-BR" dirty="0"/>
              <a:t>para </a:t>
            </a:r>
            <a:r>
              <a:rPr lang="pt-BR" sz="2400" dirty="0"/>
              <a:t>79% em 2008</a:t>
            </a:r>
            <a:r>
              <a:rPr lang="pt-BR" dirty="0"/>
              <a:t> ultrapassando em média </a:t>
            </a:r>
            <a:r>
              <a:rPr lang="pt-BR" dirty="0">
                <a:solidFill>
                  <a:srgbClr val="FF0000"/>
                </a:solidFill>
              </a:rPr>
              <a:t>222</a:t>
            </a:r>
            <a:r>
              <a:rPr lang="pt-BR" dirty="0"/>
              <a:t>% do tempo inicial </a:t>
            </a:r>
            <a:r>
              <a:rPr lang="pt-BR" dirty="0" smtClean="0"/>
              <a:t>previsto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78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611560" y="2996952"/>
            <a:ext cx="80648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Estes </a:t>
            </a:r>
            <a:r>
              <a:rPr lang="pt-BR" sz="2400" dirty="0" smtClean="0"/>
              <a:t>problemas </a:t>
            </a:r>
            <a:r>
              <a:rPr lang="pt-BR" dirty="0" smtClean="0"/>
              <a:t>estão </a:t>
            </a:r>
            <a:r>
              <a:rPr lang="pt-BR" dirty="0"/>
              <a:t>muitas vezes relacionados com um </a:t>
            </a:r>
            <a:r>
              <a:rPr lang="pt-BR" dirty="0">
                <a:solidFill>
                  <a:srgbClr val="FF0000"/>
                </a:solidFill>
              </a:rPr>
              <a:t>cronograma</a:t>
            </a:r>
            <a:r>
              <a:rPr lang="pt-BR" dirty="0"/>
              <a:t> que muitas vezes </a:t>
            </a:r>
            <a:r>
              <a:rPr lang="pt-BR" b="1" dirty="0"/>
              <a:t>foge a realidade do projeto</a:t>
            </a:r>
          </a:p>
        </p:txBody>
      </p:sp>
    </p:spTree>
    <p:extLst>
      <p:ext uri="{BB962C8B-B14F-4D97-AF65-F5344CB8AC3E}">
        <p14:creationId xmlns:p14="http://schemas.microsoft.com/office/powerpoint/2010/main" val="234937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503548" y="2780928"/>
            <a:ext cx="81369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</a:t>
            </a:r>
            <a:r>
              <a:rPr lang="pt-BR" sz="2400" dirty="0"/>
              <a:t>gestão do cronograma </a:t>
            </a:r>
            <a:r>
              <a:rPr lang="pt-BR" dirty="0"/>
              <a:t>é uma atividade que </a:t>
            </a:r>
            <a:r>
              <a:rPr lang="pt-BR" b="1" dirty="0"/>
              <a:t>requer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muita habilidade </a:t>
            </a:r>
            <a:r>
              <a:rPr lang="pt-BR" dirty="0"/>
              <a:t>por parte do gestor </a:t>
            </a:r>
            <a:r>
              <a:rPr lang="pt-BR" dirty="0" smtClean="0"/>
              <a:t>para </a:t>
            </a:r>
            <a:r>
              <a:rPr lang="pt-BR" dirty="0"/>
              <a:t>que consiga </a:t>
            </a:r>
            <a:r>
              <a:rPr lang="pt-BR" b="1" dirty="0"/>
              <a:t>atuar de forma </a:t>
            </a:r>
            <a:r>
              <a:rPr lang="pt-BR" dirty="0" smtClean="0"/>
              <a:t>que</a:t>
            </a:r>
            <a:r>
              <a:rPr lang="pt-BR" b="1" dirty="0" smtClean="0"/>
              <a:t> </a:t>
            </a:r>
            <a:r>
              <a:rPr lang="pt-BR" dirty="0" smtClean="0"/>
              <a:t>os </a:t>
            </a:r>
            <a:r>
              <a:rPr lang="pt-BR" dirty="0" smtClean="0">
                <a:solidFill>
                  <a:srgbClr val="FF0000"/>
                </a:solidFill>
              </a:rPr>
              <a:t>contratempos</a:t>
            </a:r>
            <a:r>
              <a:rPr lang="pt-BR" dirty="0" smtClean="0"/>
              <a:t> de </a:t>
            </a:r>
            <a:r>
              <a:rPr lang="pt-BR" dirty="0"/>
              <a:t>um projeto sejam </a:t>
            </a:r>
            <a:r>
              <a:rPr lang="pt-BR" dirty="0">
                <a:solidFill>
                  <a:srgbClr val="FF0000"/>
                </a:solidFill>
              </a:rPr>
              <a:t>absorvidos</a:t>
            </a:r>
            <a:r>
              <a:rPr lang="pt-BR" dirty="0"/>
              <a:t> no </a:t>
            </a:r>
            <a:r>
              <a:rPr lang="pt-BR" sz="2400" dirty="0" smtClean="0"/>
              <a:t>desenvolver do projeto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74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533607" y="1700808"/>
            <a:ext cx="807678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pt-BR" sz="2400" dirty="0" smtClean="0"/>
              <a:t>diversos </a:t>
            </a:r>
            <a:r>
              <a:rPr lang="pt-BR" dirty="0" smtClean="0"/>
              <a:t>projetos </a:t>
            </a:r>
            <a:r>
              <a:rPr lang="pt-BR" dirty="0"/>
              <a:t>relacionados ao </a:t>
            </a:r>
            <a:r>
              <a:rPr lang="pt-BR" dirty="0" smtClean="0"/>
              <a:t>ensino </a:t>
            </a:r>
            <a:r>
              <a:rPr lang="pt-BR" dirty="0"/>
              <a:t>de gestão de projetos </a:t>
            </a:r>
            <a:r>
              <a:rPr lang="pt-BR" dirty="0" smtClean="0">
                <a:solidFill>
                  <a:srgbClr val="FF0000"/>
                </a:solidFill>
              </a:rPr>
              <a:t>através de </a:t>
            </a:r>
            <a:r>
              <a:rPr lang="pt-BR" dirty="0">
                <a:solidFill>
                  <a:srgbClr val="FF0000"/>
                </a:solidFill>
              </a:rPr>
              <a:t>jogos educativos </a:t>
            </a:r>
            <a:r>
              <a:rPr lang="pt-BR" dirty="0"/>
              <a:t>vem se tornando </a:t>
            </a:r>
            <a:r>
              <a:rPr lang="pt-BR" sz="2400" dirty="0"/>
              <a:t>cada vez mais presentes </a:t>
            </a:r>
            <a:r>
              <a:rPr lang="pt-BR" dirty="0"/>
              <a:t>nas instituições de </a:t>
            </a:r>
            <a:r>
              <a:rPr lang="pt-BR" dirty="0" smtClean="0"/>
              <a:t>ensino.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Jogos</a:t>
            </a:r>
            <a:r>
              <a:rPr lang="pt-BR" dirty="0" smtClean="0"/>
              <a:t> </a:t>
            </a:r>
            <a:r>
              <a:rPr lang="pt-BR" dirty="0"/>
              <a:t>como </a:t>
            </a:r>
            <a:r>
              <a:rPr lang="pt-BR" sz="1200" dirty="0" err="1" smtClean="0"/>
              <a:t>SimSE</a:t>
            </a:r>
            <a:r>
              <a:rPr lang="pt-BR" dirty="0" smtClean="0"/>
              <a:t>, </a:t>
            </a:r>
            <a:r>
              <a:rPr lang="pt-BR" b="1" dirty="0"/>
              <a:t>Planager </a:t>
            </a:r>
            <a:r>
              <a:rPr lang="pt-BR" b="1" dirty="0" smtClean="0"/>
              <a:t>e Scrumming </a:t>
            </a:r>
            <a:r>
              <a:rPr lang="pt-BR" dirty="0" smtClean="0"/>
              <a:t>que </a:t>
            </a:r>
            <a:r>
              <a:rPr lang="pt-BR" dirty="0"/>
              <a:t>podem </a:t>
            </a:r>
            <a:r>
              <a:rPr lang="pt-BR" sz="2400" dirty="0"/>
              <a:t>beneficiar</a:t>
            </a:r>
            <a:r>
              <a:rPr lang="pt-BR" dirty="0"/>
              <a:t> a elaboração dos </a:t>
            </a:r>
            <a:r>
              <a:rPr lang="pt-BR" sz="2400" dirty="0"/>
              <a:t>cronogramas </a:t>
            </a:r>
            <a:r>
              <a:rPr lang="pt-BR" dirty="0"/>
              <a:t>de um projeto de software.</a:t>
            </a:r>
          </a:p>
        </p:txBody>
      </p:sp>
    </p:spTree>
    <p:extLst>
      <p:ext uri="{BB962C8B-B14F-4D97-AF65-F5344CB8AC3E}">
        <p14:creationId xmlns:p14="http://schemas.microsoft.com/office/powerpoint/2010/main" val="261181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461599" y="3165632"/>
            <a:ext cx="822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err="1" smtClean="0"/>
              <a:t>Planager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0580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587829" y="1556792"/>
            <a:ext cx="792088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Planager foi </a:t>
            </a:r>
            <a:r>
              <a:rPr lang="pt-BR" dirty="0">
                <a:solidFill>
                  <a:srgbClr val="FF0000"/>
                </a:solidFill>
              </a:rPr>
              <a:t>desenvolvido</a:t>
            </a:r>
            <a:r>
              <a:rPr lang="pt-BR" dirty="0"/>
              <a:t> para apoiar o ensino de </a:t>
            </a:r>
            <a:r>
              <a:rPr lang="pt-BR" sz="2400" dirty="0"/>
              <a:t>conceitos de gerência </a:t>
            </a:r>
            <a:r>
              <a:rPr lang="pt-BR" dirty="0"/>
              <a:t>de </a:t>
            </a:r>
            <a:r>
              <a:rPr lang="pt-BR" dirty="0" smtClean="0"/>
              <a:t>projetos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lvl="4"/>
            <a:r>
              <a:rPr lang="pt-BR" sz="2400" b="1" dirty="0" smtClean="0">
                <a:solidFill>
                  <a:srgbClr val="FF0000"/>
                </a:solidFill>
              </a:rPr>
              <a:t>não</a:t>
            </a:r>
            <a:r>
              <a:rPr lang="pt-BR" sz="2400" dirty="0" smtClean="0"/>
              <a:t> </a:t>
            </a:r>
            <a:r>
              <a:rPr lang="pt-BR" dirty="0" smtClean="0"/>
              <a:t>possui </a:t>
            </a:r>
            <a:r>
              <a:rPr lang="pt-BR" dirty="0"/>
              <a:t>como objetivo </a:t>
            </a:r>
            <a:r>
              <a:rPr lang="pt-BR" b="1" dirty="0"/>
              <a:t>simular</a:t>
            </a:r>
            <a:r>
              <a:rPr lang="pt-BR" dirty="0"/>
              <a:t> </a:t>
            </a:r>
            <a:r>
              <a:rPr lang="pt-BR" sz="2400" dirty="0"/>
              <a:t>todos os processos </a:t>
            </a:r>
            <a:r>
              <a:rPr lang="pt-BR" dirty="0"/>
              <a:t>utilizados na gerência de projetos, mas foca o grupo de </a:t>
            </a:r>
            <a:r>
              <a:rPr lang="pt-BR" dirty="0">
                <a:solidFill>
                  <a:srgbClr val="FF0000"/>
                </a:solidFill>
              </a:rPr>
              <a:t>processos de </a:t>
            </a:r>
            <a:r>
              <a:rPr lang="pt-BR" dirty="0" smtClean="0">
                <a:solidFill>
                  <a:srgbClr val="FF0000"/>
                </a:solidFill>
              </a:rPr>
              <a:t>planejamento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foram </a:t>
            </a:r>
            <a:r>
              <a:rPr lang="pt-BR" dirty="0"/>
              <a:t>escolhidos cinco processos de planejamento de </a:t>
            </a:r>
            <a:r>
              <a:rPr lang="pt-BR" b="1" dirty="0">
                <a:solidFill>
                  <a:srgbClr val="FF0000"/>
                </a:solidFill>
              </a:rPr>
              <a:t>duas das áreas de conhecimento</a:t>
            </a:r>
            <a:r>
              <a:rPr lang="pt-BR" dirty="0"/>
              <a:t> do </a:t>
            </a:r>
            <a:r>
              <a:rPr lang="pt-BR" dirty="0" smtClean="0"/>
              <a:t>PMBOK: </a:t>
            </a:r>
            <a:r>
              <a:rPr lang="pt-BR" dirty="0"/>
              <a:t>gerenciamento do </a:t>
            </a:r>
            <a:r>
              <a:rPr lang="pt-BR" b="1" dirty="0"/>
              <a:t>escopo</a:t>
            </a:r>
            <a:r>
              <a:rPr lang="pt-BR" dirty="0"/>
              <a:t> e gerenciamento do </a:t>
            </a:r>
            <a:r>
              <a:rPr lang="pt-BR" b="1" dirty="0" smtClean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401074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0856" y="6369858"/>
            <a:ext cx="1447895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@</a:t>
            </a:r>
            <a:r>
              <a:rPr lang="pt-BR" sz="1100" b="1" dirty="0" err="1" smtClean="0">
                <a:solidFill>
                  <a:srgbClr val="66CCFF"/>
                </a:solidFill>
                <a:effectLst/>
                <a:latin typeface="Arial" pitchFamily="34" charset="0"/>
                <a:cs typeface="Arial" pitchFamily="34" charset="0"/>
              </a:rPr>
              <a:t>CharlesFortes</a:t>
            </a:r>
            <a:endParaRPr lang="pt-BR" sz="1100" b="1" dirty="0">
              <a:solidFill>
                <a:srgbClr val="66CC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" y="6459074"/>
            <a:ext cx="249172" cy="24917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74626" y="6506578"/>
            <a:ext cx="2304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pangeanet.org/profile/</a:t>
            </a:r>
            <a:r>
              <a:rPr lang="pt-BR" sz="1050" dirty="0" err="1" smtClean="0">
                <a:ln w="3175">
                  <a:noFill/>
                </a:ln>
                <a:blipFill>
                  <a:blip r:embed="rId2"/>
                  <a:stretch>
                    <a:fillRect/>
                  </a:stretch>
                </a:blipFill>
                <a:latin typeface="Arial" pitchFamily="34" charset="0"/>
                <a:cs typeface="Arial" pitchFamily="34" charset="0"/>
              </a:rPr>
              <a:t>charlesFortes</a:t>
            </a:r>
            <a:endParaRPr lang="pt-BR" sz="1050" dirty="0">
              <a:ln w="3175">
                <a:noFill/>
              </a:ln>
              <a:blipFill>
                <a:blip r:embed="rId2"/>
                <a:stretch>
                  <a:fillRect/>
                </a:stretch>
              </a:blip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36116" y="172281"/>
            <a:ext cx="2995724" cy="448407"/>
            <a:chOff x="174137" y="95528"/>
            <a:chExt cx="2995724" cy="448407"/>
          </a:xfrm>
        </p:grpSpPr>
        <p:sp>
          <p:nvSpPr>
            <p:cNvPr id="12" name="CaixaDeTexto 11"/>
            <p:cNvSpPr txBox="1"/>
            <p:nvPr/>
          </p:nvSpPr>
          <p:spPr>
            <a:xfrm>
              <a:off x="193753" y="282325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UFMG</a:t>
              </a:r>
              <a:endParaRPr lang="pt-BR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4137" y="95528"/>
              <a:ext cx="299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Especialização 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ngenharia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</a:t>
              </a:r>
              <a:r>
                <a:rPr lang="pt-BR" sz="11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S</a:t>
              </a:r>
              <a:r>
                <a:rPr lang="pt-BR" sz="11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oftware</a:t>
              </a:r>
              <a:endParaRPr lang="pt-B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608789" y="1412776"/>
            <a:ext cx="79208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pPr lvl="2" algn="r"/>
            <a:r>
              <a:rPr lang="pt-BR" dirty="0"/>
              <a:t>Na gerência de </a:t>
            </a:r>
            <a:r>
              <a:rPr lang="pt-BR" b="1" dirty="0">
                <a:solidFill>
                  <a:srgbClr val="FF0000"/>
                </a:solidFill>
              </a:rPr>
              <a:t>escopo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foram escolhidos os processos: </a:t>
            </a:r>
            <a:r>
              <a:rPr lang="pt-BR" sz="2000" dirty="0"/>
              <a:t>definição do escopo e criação da EAP (Estrutura Analítica do Projeto</a:t>
            </a:r>
            <a:r>
              <a:rPr lang="pt-BR" sz="2000" dirty="0" smtClean="0"/>
              <a:t>)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Na </a:t>
            </a:r>
            <a:r>
              <a:rPr lang="pt-BR" dirty="0"/>
              <a:t>gerência de </a:t>
            </a:r>
            <a:r>
              <a:rPr lang="pt-BR" b="1" dirty="0">
                <a:solidFill>
                  <a:srgbClr val="FF0000"/>
                </a:solidFill>
              </a:rPr>
              <a:t>tempo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foram escolhidos os processos: </a:t>
            </a:r>
            <a:r>
              <a:rPr lang="pt-BR" b="1" dirty="0"/>
              <a:t>definição da atividade</a:t>
            </a:r>
            <a:r>
              <a:rPr lang="pt-BR" dirty="0"/>
              <a:t>, </a:t>
            </a:r>
            <a:r>
              <a:rPr lang="pt-BR" b="1" dirty="0" err="1"/>
              <a:t>seqüenciamento</a:t>
            </a:r>
            <a:r>
              <a:rPr lang="pt-BR" b="1" dirty="0"/>
              <a:t> de atividades e desenvolvimento do cronograma </a:t>
            </a:r>
            <a:r>
              <a:rPr lang="pt-BR" dirty="0"/>
              <a:t>(com foco no cálculo do caminho crítico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567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948</Words>
  <Application>Microsoft Office PowerPoint</Application>
  <PresentationFormat>Apresentação na tela (4:3)</PresentationFormat>
  <Paragraphs>207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Charles Wellington de Oliveira Fortes</dc:creator>
  <cp:lastModifiedBy>Charles Wellington de Oliveira Fortes</cp:lastModifiedBy>
  <cp:revision>24</cp:revision>
  <dcterms:created xsi:type="dcterms:W3CDTF">2011-10-19T15:30:41Z</dcterms:created>
  <dcterms:modified xsi:type="dcterms:W3CDTF">2011-10-19T21:17:40Z</dcterms:modified>
</cp:coreProperties>
</file>