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FB2A82D-7678-462C-8E1A-DD18E8987783}">
  <a:tblStyle styleId="{2FB2A82D-7678-462C-8E1A-DD18E8987783}" styleName="Table_0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subTitle"/>
          </p:nvPr>
        </p:nvSpPr>
        <p:spPr>
          <a:xfrm>
            <a:off x="504000" y="301319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504000" y="6887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447360" y="6887160"/>
            <a:ext cx="319500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227360" y="6887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CC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4566150" y="3729225"/>
            <a:ext cx="48000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0" lang="pt-BR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POC – Distribuição de Tarefas </a:t>
            </a:r>
          </a:p>
          <a:p>
            <a:pPr indent="0" lvl="0" marL="2743200" marR="0" rtl="0" algn="l">
              <a:spcBef>
                <a:spcPts val="0"/>
              </a:spcBef>
              <a:buSzPct val="25000"/>
              <a:buNone/>
            </a:pPr>
            <a:r>
              <a:rPr lang="pt-BR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Charles Fortes - ago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602200" y="677475"/>
            <a:ext cx="1182900" cy="75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</a:rPr>
              <a:t>nodeJs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097000" y="2344250"/>
            <a:ext cx="1182900" cy="75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</a:rPr>
              <a:t>JavaScript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4957325" y="4204550"/>
            <a:ext cx="1182900" cy="75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</a:rPr>
              <a:t>ES6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7850000" y="6290775"/>
            <a:ext cx="1182900" cy="75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</a:rPr>
              <a:t>VSCode</a:t>
            </a:r>
          </a:p>
        </p:txBody>
      </p:sp>
      <p:cxnSp>
        <p:nvCxnSpPr>
          <p:cNvPr id="203" name="Shape 203"/>
          <p:cNvCxnSpPr>
            <a:stCxn id="199" idx="2"/>
            <a:endCxn id="200" idx="0"/>
          </p:cNvCxnSpPr>
          <p:nvPr/>
        </p:nvCxnSpPr>
        <p:spPr>
          <a:xfrm flipH="1" rot="-5400000">
            <a:off x="1984000" y="639825"/>
            <a:ext cx="914100" cy="24948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4" name="Shape 204"/>
          <p:cNvCxnSpPr>
            <a:stCxn id="200" idx="2"/>
            <a:endCxn id="201" idx="0"/>
          </p:cNvCxnSpPr>
          <p:nvPr/>
        </p:nvCxnSpPr>
        <p:spPr>
          <a:xfrm flipH="1" rot="-5400000">
            <a:off x="4064800" y="2720600"/>
            <a:ext cx="1107600" cy="1860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5" name="Shape 205"/>
          <p:cNvCxnSpPr>
            <a:stCxn id="201" idx="3"/>
            <a:endCxn id="202" idx="1"/>
          </p:cNvCxnSpPr>
          <p:nvPr/>
        </p:nvCxnSpPr>
        <p:spPr>
          <a:xfrm>
            <a:off x="6140225" y="4580900"/>
            <a:ext cx="1709700" cy="20862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6" name="Shape 206"/>
          <p:cNvSpPr txBox="1"/>
          <p:nvPr/>
        </p:nvSpPr>
        <p:spPr>
          <a:xfrm>
            <a:off x="1935650" y="677475"/>
            <a:ext cx="3322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Leveza = {CPU: 12%, Memória: 45MB, disco: 0};</a:t>
            </a:r>
          </a:p>
          <a:p>
            <a:pPr lvl="0">
              <a:spcBef>
                <a:spcPts val="0"/>
              </a:spcBef>
              <a:buNone/>
            </a:pPr>
            <a:r>
              <a:rPr lang="pt-BR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Velocidade = {tempo: 6s}</a:t>
            </a:r>
          </a:p>
          <a:p>
            <a:pPr lvl="0">
              <a:spcBef>
                <a:spcPts val="0"/>
              </a:spcBef>
              <a:buNone/>
            </a:pPr>
            <a:r>
              <a:rPr lang="pt-BR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Instalação = 1 executável independente de 17mb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4193875" y="2344250"/>
            <a:ext cx="3322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A61C00"/>
              </a:buClr>
              <a:buSzPct val="100000"/>
              <a:buFont typeface="Calibri"/>
              <a:buChar char="-"/>
            </a:pPr>
            <a:r>
              <a:rPr lang="pt-BR" sz="12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Time já usando no SAPUI5</a:t>
            </a:r>
          </a:p>
          <a:p>
            <a:pPr indent="-304800" lvl="0" marL="457200" rtl="0">
              <a:spcBef>
                <a:spcPts val="0"/>
              </a:spcBef>
              <a:buClr>
                <a:srgbClr val="A61C00"/>
              </a:buClr>
              <a:buSzPct val="100000"/>
              <a:buFont typeface="Calibri"/>
              <a:buChar char="-"/>
            </a:pPr>
            <a:r>
              <a:rPr lang="pt-BR" sz="12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Documentação e Comunidade Vastas</a:t>
            </a:r>
          </a:p>
          <a:p>
            <a:pPr indent="-304800" lvl="0" marL="457200" rtl="0">
              <a:spcBef>
                <a:spcPts val="0"/>
              </a:spcBef>
              <a:buClr>
                <a:srgbClr val="A61C00"/>
              </a:buClr>
              <a:buSzPct val="100000"/>
              <a:buFont typeface="Calibri"/>
              <a:buChar char="-"/>
            </a:pPr>
            <a:r>
              <a:rPr lang="pt-BR" sz="12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Uma única linguagem para o front e o back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1397950" y="4204550"/>
            <a:ext cx="34410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pt-BR" sz="12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Orientação a objetos “real”   - 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pt-BR" sz="12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Mais simples de ser usado   - 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pt-BR" sz="12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Mais próximo de uma linguagem tradicional   - 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3892750" y="6301550"/>
            <a:ext cx="34410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pt-BR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usando ES6, funcionalidades de tipo, autocomplete, documentação, refactoring e debug funcionam muito bem e de forma integrada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5409000" y="869175"/>
            <a:ext cx="33228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100 gerações de 100 indivíduos</a:t>
            </a:r>
          </a:p>
        </p:txBody>
      </p:sp>
      <p:sp>
        <p:nvSpPr>
          <p:cNvPr id="211" name="Shape 211"/>
          <p:cNvSpPr/>
          <p:nvPr/>
        </p:nvSpPr>
        <p:spPr>
          <a:xfrm>
            <a:off x="5173550" y="726675"/>
            <a:ext cx="84900" cy="607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301100" y="3729225"/>
            <a:ext cx="95796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pt-BR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Sobre o algoritmo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1127000" y="2259225"/>
            <a:ext cx="2160000" cy="4320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pt-BR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Gerar população Inicial</a:t>
            </a:r>
          </a:p>
        </p:txBody>
      </p:sp>
      <p:sp>
        <p:nvSpPr>
          <p:cNvPr id="72" name="Shape 72"/>
          <p:cNvSpPr/>
          <p:nvPr/>
        </p:nvSpPr>
        <p:spPr>
          <a:xfrm>
            <a:off x="1127000" y="4239225"/>
            <a:ext cx="2160000" cy="4320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pt-BR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Cruzamento</a:t>
            </a:r>
          </a:p>
        </p:txBody>
      </p:sp>
      <p:sp>
        <p:nvSpPr>
          <p:cNvPr id="73" name="Shape 73"/>
          <p:cNvSpPr/>
          <p:nvPr/>
        </p:nvSpPr>
        <p:spPr>
          <a:xfrm>
            <a:off x="1127000" y="5031225"/>
            <a:ext cx="2160000" cy="4320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pt-BR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Mutação</a:t>
            </a:r>
          </a:p>
        </p:txBody>
      </p:sp>
      <p:sp>
        <p:nvSpPr>
          <p:cNvPr id="74" name="Shape 74"/>
          <p:cNvSpPr/>
          <p:nvPr/>
        </p:nvSpPr>
        <p:spPr>
          <a:xfrm>
            <a:off x="1127000" y="3771225"/>
            <a:ext cx="2160000" cy="4320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pt-BR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Seleção</a:t>
            </a:r>
          </a:p>
        </p:txBody>
      </p:sp>
      <p:sp>
        <p:nvSpPr>
          <p:cNvPr id="75" name="Shape 75"/>
          <p:cNvSpPr/>
          <p:nvPr/>
        </p:nvSpPr>
        <p:spPr>
          <a:xfrm>
            <a:off x="1127000" y="3051225"/>
            <a:ext cx="2160000" cy="4320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pt-BR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Avalia</a:t>
            </a:r>
          </a:p>
        </p:txBody>
      </p:sp>
      <p:sp>
        <p:nvSpPr>
          <p:cNvPr id="76" name="Shape 76"/>
          <p:cNvSpPr/>
          <p:nvPr/>
        </p:nvSpPr>
        <p:spPr>
          <a:xfrm>
            <a:off x="2063000" y="1611225"/>
            <a:ext cx="288000" cy="288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7" name="Shape 77"/>
          <p:cNvCxnSpPr>
            <a:stCxn id="76" idx="4"/>
            <a:endCxn id="71" idx="0"/>
          </p:cNvCxnSpPr>
          <p:nvPr/>
        </p:nvCxnSpPr>
        <p:spPr>
          <a:xfrm flipH="1" rot="-5400000">
            <a:off x="2027300" y="2078925"/>
            <a:ext cx="360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Shape 78"/>
          <p:cNvSpPr/>
          <p:nvPr/>
        </p:nvSpPr>
        <p:spPr>
          <a:xfrm>
            <a:off x="3719000" y="3123225"/>
            <a:ext cx="288000" cy="288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9" name="Shape 79"/>
          <p:cNvCxnSpPr>
            <a:stCxn id="75" idx="3"/>
            <a:endCxn id="78" idx="2"/>
          </p:cNvCxnSpPr>
          <p:nvPr/>
        </p:nvCxnSpPr>
        <p:spPr>
          <a:xfrm>
            <a:off x="3287000" y="3267225"/>
            <a:ext cx="432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Shape 80"/>
          <p:cNvCxnSpPr>
            <a:stCxn id="71" idx="2"/>
            <a:endCxn id="75" idx="0"/>
          </p:cNvCxnSpPr>
          <p:nvPr/>
        </p:nvCxnSpPr>
        <p:spPr>
          <a:xfrm flipH="1" rot="-5400000">
            <a:off x="2027300" y="2870925"/>
            <a:ext cx="360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Shape 81"/>
          <p:cNvCxnSpPr>
            <a:stCxn id="75" idx="2"/>
            <a:endCxn id="74" idx="0"/>
          </p:cNvCxnSpPr>
          <p:nvPr/>
        </p:nvCxnSpPr>
        <p:spPr>
          <a:xfrm flipH="1" rot="-5400000">
            <a:off x="2063300" y="3626925"/>
            <a:ext cx="288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Shape 82"/>
          <p:cNvCxnSpPr>
            <a:stCxn id="74" idx="2"/>
            <a:endCxn id="72" idx="0"/>
          </p:cNvCxnSpPr>
          <p:nvPr/>
        </p:nvCxnSpPr>
        <p:spPr>
          <a:xfrm flipH="1" rot="-5400000">
            <a:off x="2189300" y="4220925"/>
            <a:ext cx="36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Shape 83"/>
          <p:cNvCxnSpPr>
            <a:stCxn id="72" idx="2"/>
            <a:endCxn id="73" idx="0"/>
          </p:cNvCxnSpPr>
          <p:nvPr/>
        </p:nvCxnSpPr>
        <p:spPr>
          <a:xfrm flipH="1" rot="-5400000">
            <a:off x="2027300" y="4850925"/>
            <a:ext cx="360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Shape 84"/>
          <p:cNvCxnSpPr>
            <a:stCxn id="73" idx="1"/>
            <a:endCxn id="75" idx="1"/>
          </p:cNvCxnSpPr>
          <p:nvPr/>
        </p:nvCxnSpPr>
        <p:spPr>
          <a:xfrm flipH="1" rot="10800000">
            <a:off x="1127000" y="3267225"/>
            <a:ext cx="600" cy="1980000"/>
          </a:xfrm>
          <a:prstGeom prst="bentConnector3">
            <a:avLst>
              <a:gd fmla="val -974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Shape 85"/>
          <p:cNvSpPr/>
          <p:nvPr/>
        </p:nvSpPr>
        <p:spPr>
          <a:xfrm>
            <a:off x="4151000" y="2259225"/>
            <a:ext cx="3888000" cy="28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367000" y="3699225"/>
            <a:ext cx="1008000" cy="4320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pt-BR" sz="105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Mapeadores</a:t>
            </a:r>
          </a:p>
        </p:txBody>
      </p:sp>
      <p:sp>
        <p:nvSpPr>
          <p:cNvPr id="87" name="Shape 87"/>
          <p:cNvSpPr/>
          <p:nvPr/>
        </p:nvSpPr>
        <p:spPr>
          <a:xfrm>
            <a:off x="5807000" y="3051225"/>
            <a:ext cx="360000" cy="3600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5807000" y="3735225"/>
            <a:ext cx="360000" cy="3600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5807000" y="4491225"/>
            <a:ext cx="360000" cy="3600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6599000" y="3699225"/>
            <a:ext cx="1008000" cy="4320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pt-BR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Conhecimento</a:t>
            </a:r>
          </a:p>
        </p:txBody>
      </p:sp>
      <p:cxnSp>
        <p:nvCxnSpPr>
          <p:cNvPr id="91" name="Shape 91"/>
          <p:cNvCxnSpPr>
            <a:stCxn id="86" idx="3"/>
            <a:endCxn id="87" idx="2"/>
          </p:cNvCxnSpPr>
          <p:nvPr/>
        </p:nvCxnSpPr>
        <p:spPr>
          <a:xfrm flipH="1" rot="10800000">
            <a:off x="5375000" y="3231225"/>
            <a:ext cx="432000" cy="684000"/>
          </a:xfrm>
          <a:prstGeom prst="straightConnector1">
            <a:avLst/>
          </a:prstGeom>
          <a:noFill/>
          <a:ln cap="flat" cmpd="sng" w="9525">
            <a:solidFill>
              <a:srgbClr val="0066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Shape 92"/>
          <p:cNvCxnSpPr>
            <a:stCxn id="86" idx="3"/>
            <a:endCxn id="88" idx="2"/>
          </p:cNvCxnSpPr>
          <p:nvPr/>
        </p:nvCxnSpPr>
        <p:spPr>
          <a:xfrm>
            <a:off x="5375000" y="3915225"/>
            <a:ext cx="432000" cy="0"/>
          </a:xfrm>
          <a:prstGeom prst="straightConnector1">
            <a:avLst/>
          </a:prstGeom>
          <a:noFill/>
          <a:ln cap="flat" cmpd="sng" w="9525">
            <a:solidFill>
              <a:srgbClr val="0066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Shape 93"/>
          <p:cNvCxnSpPr>
            <a:stCxn id="86" idx="3"/>
            <a:endCxn id="89" idx="2"/>
          </p:cNvCxnSpPr>
          <p:nvPr/>
        </p:nvCxnSpPr>
        <p:spPr>
          <a:xfrm>
            <a:off x="5375000" y="3915225"/>
            <a:ext cx="432000" cy="756000"/>
          </a:xfrm>
          <a:prstGeom prst="straightConnector1">
            <a:avLst/>
          </a:prstGeom>
          <a:noFill/>
          <a:ln cap="flat" cmpd="sng" w="9525">
            <a:solidFill>
              <a:srgbClr val="0066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Shape 94"/>
          <p:cNvCxnSpPr>
            <a:stCxn id="87" idx="6"/>
            <a:endCxn id="90" idx="1"/>
          </p:cNvCxnSpPr>
          <p:nvPr/>
        </p:nvCxnSpPr>
        <p:spPr>
          <a:xfrm>
            <a:off x="6167000" y="3231225"/>
            <a:ext cx="432000" cy="684000"/>
          </a:xfrm>
          <a:prstGeom prst="straightConnector1">
            <a:avLst/>
          </a:prstGeom>
          <a:noFill/>
          <a:ln cap="flat" cmpd="sng" w="9525">
            <a:solidFill>
              <a:srgbClr val="0066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Shape 95"/>
          <p:cNvCxnSpPr>
            <a:stCxn id="88" idx="6"/>
            <a:endCxn id="90" idx="1"/>
          </p:cNvCxnSpPr>
          <p:nvPr/>
        </p:nvCxnSpPr>
        <p:spPr>
          <a:xfrm>
            <a:off x="6167000" y="3915225"/>
            <a:ext cx="432000" cy="0"/>
          </a:xfrm>
          <a:prstGeom prst="straightConnector1">
            <a:avLst/>
          </a:prstGeom>
          <a:noFill/>
          <a:ln cap="flat" cmpd="sng" w="9525">
            <a:solidFill>
              <a:srgbClr val="0066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Shape 96"/>
          <p:cNvCxnSpPr>
            <a:stCxn id="89" idx="6"/>
            <a:endCxn id="90" idx="1"/>
          </p:cNvCxnSpPr>
          <p:nvPr/>
        </p:nvCxnSpPr>
        <p:spPr>
          <a:xfrm flipH="1" rot="10800000">
            <a:off x="6167000" y="3915225"/>
            <a:ext cx="432000" cy="756000"/>
          </a:xfrm>
          <a:prstGeom prst="straightConnector1">
            <a:avLst/>
          </a:prstGeom>
          <a:noFill/>
          <a:ln cap="flat" cmpd="sng" w="9525">
            <a:solidFill>
              <a:srgbClr val="0066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Shape 97"/>
          <p:cNvCxnSpPr>
            <a:stCxn id="87" idx="4"/>
            <a:endCxn id="88" idx="0"/>
          </p:cNvCxnSpPr>
          <p:nvPr/>
        </p:nvCxnSpPr>
        <p:spPr>
          <a:xfrm>
            <a:off x="5987000" y="3411225"/>
            <a:ext cx="0" cy="324000"/>
          </a:xfrm>
          <a:prstGeom prst="straightConnector1">
            <a:avLst/>
          </a:prstGeom>
          <a:noFill/>
          <a:ln cap="flat" cmpd="sng" w="9525">
            <a:solidFill>
              <a:srgbClr val="0066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Shape 98"/>
          <p:cNvCxnSpPr>
            <a:stCxn id="88" idx="4"/>
            <a:endCxn id="89" idx="0"/>
          </p:cNvCxnSpPr>
          <p:nvPr/>
        </p:nvCxnSpPr>
        <p:spPr>
          <a:xfrm>
            <a:off x="5987000" y="4095225"/>
            <a:ext cx="0" cy="396000"/>
          </a:xfrm>
          <a:prstGeom prst="straightConnector1">
            <a:avLst/>
          </a:prstGeom>
          <a:noFill/>
          <a:ln cap="flat" cmpd="sng" w="9525">
            <a:solidFill>
              <a:srgbClr val="0066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Shape 99"/>
          <p:cNvCxnSpPr>
            <a:stCxn id="90" idx="3"/>
            <a:endCxn id="71" idx="3"/>
          </p:cNvCxnSpPr>
          <p:nvPr/>
        </p:nvCxnSpPr>
        <p:spPr>
          <a:xfrm rot="10800000">
            <a:off x="3287000" y="2475225"/>
            <a:ext cx="4320000" cy="1440000"/>
          </a:xfrm>
          <a:prstGeom prst="bentConnector3">
            <a:avLst>
              <a:gd fmla="val -4177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Shape 100"/>
          <p:cNvCxnSpPr>
            <a:stCxn id="78" idx="6"/>
            <a:endCxn id="86" idx="0"/>
          </p:cNvCxnSpPr>
          <p:nvPr/>
        </p:nvCxnSpPr>
        <p:spPr>
          <a:xfrm>
            <a:off x="4007000" y="3267225"/>
            <a:ext cx="864000" cy="43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Shape 101"/>
          <p:cNvSpPr txBox="1"/>
          <p:nvPr/>
        </p:nvSpPr>
        <p:spPr>
          <a:xfrm>
            <a:off x="4655000" y="1772625"/>
            <a:ext cx="28800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>
              <a:spcBef>
                <a:spcPts val="0"/>
              </a:spcBef>
              <a:buNone/>
            </a:pPr>
            <a:r>
              <a:rPr b="1" lang="pt-BR"/>
              <a:t>Futuro: </a:t>
            </a:r>
          </a:p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b="0" lang="pt-BR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 e trata o resultado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761500" y="5427225"/>
            <a:ext cx="5184300" cy="20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o distribuidor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Sugerir composições otimizadas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o negócio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Identificar e ser proativo na manutenção e trocas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Correlacionar necessidades de manutenção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Correlacionar problemas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Sugerir realocações, contratações e aquisições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Sugerir Reposição) (custo de manutenção vs valor equipamento)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42300" y="6183225"/>
            <a:ext cx="2160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 ajuste do elitismo, cruzamento e mutação baseado no feedback da geração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0" y="273525"/>
            <a:ext cx="9024000" cy="90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Funcionamento e Possibilidades</a:t>
            </a:r>
          </a:p>
          <a:p>
            <a:pPr indent="457200" lvl="0" marL="0" marR="0" rtl="0" algn="l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Algoritmo Genético e Aprendizado</a:t>
            </a:r>
          </a:p>
        </p:txBody>
      </p:sp>
      <p:cxnSp>
        <p:nvCxnSpPr>
          <p:cNvPr id="105" name="Shape 105"/>
          <p:cNvCxnSpPr>
            <a:stCxn id="102" idx="1"/>
            <a:endCxn id="85" idx="2"/>
          </p:cNvCxnSpPr>
          <p:nvPr/>
        </p:nvCxnSpPr>
        <p:spPr>
          <a:xfrm flipH="1" rot="10800000">
            <a:off x="4761500" y="5139375"/>
            <a:ext cx="1333500" cy="1301400"/>
          </a:xfrm>
          <a:prstGeom prst="bentConnector4">
            <a:avLst>
              <a:gd fmla="val -17857" name="adj1"/>
              <a:gd fmla="val 8892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6" name="Shape 106"/>
          <p:cNvCxnSpPr>
            <a:stCxn id="103" idx="1"/>
            <a:endCxn id="73" idx="1"/>
          </p:cNvCxnSpPr>
          <p:nvPr/>
        </p:nvCxnSpPr>
        <p:spPr>
          <a:xfrm flipH="1" rot="10800000">
            <a:off x="542300" y="5247075"/>
            <a:ext cx="584700" cy="1228500"/>
          </a:xfrm>
          <a:prstGeom prst="curvedConnector3">
            <a:avLst>
              <a:gd fmla="val -407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2295925" y="639925"/>
            <a:ext cx="7430700" cy="1553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População Inicial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erar hipóteses válidas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preferências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combinações bem sucedidas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rivilegiar experiência do técnico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Otimizar fitness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279725" y="2351962"/>
            <a:ext cx="7430700" cy="965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Avaliação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Baseada em maximização (critérios a definir conforme conversa)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279725" y="3476000"/>
            <a:ext cx="7430700" cy="1245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Seleção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Restrição aos 40% melhores da população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Roleta probabilística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2295925" y="4890375"/>
            <a:ext cx="7430700" cy="894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Cruzamento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Baseado em posição da agenda do usuário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2295925" y="5954050"/>
            <a:ext cx="7430700" cy="116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Mutação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Por posição (troca de horário com outra tarefa)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Por dados (seleção de novas combinações válidas)</a:t>
            </a:r>
          </a:p>
        </p:txBody>
      </p:sp>
      <p:cxnSp>
        <p:nvCxnSpPr>
          <p:cNvPr id="116" name="Shape 116"/>
          <p:cNvCxnSpPr>
            <a:stCxn id="115" idx="1"/>
            <a:endCxn id="114" idx="1"/>
          </p:cNvCxnSpPr>
          <p:nvPr/>
        </p:nvCxnSpPr>
        <p:spPr>
          <a:xfrm flipH="1" rot="10800000">
            <a:off x="2295925" y="5337700"/>
            <a:ext cx="600" cy="1197900"/>
          </a:xfrm>
          <a:prstGeom prst="bentConnector3">
            <a:avLst>
              <a:gd fmla="val -42812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7" name="Shape 117"/>
          <p:cNvCxnSpPr>
            <a:stCxn id="114" idx="1"/>
            <a:endCxn id="113" idx="1"/>
          </p:cNvCxnSpPr>
          <p:nvPr/>
        </p:nvCxnSpPr>
        <p:spPr>
          <a:xfrm rot="10800000">
            <a:off x="2279725" y="4098825"/>
            <a:ext cx="16200" cy="1239000"/>
          </a:xfrm>
          <a:prstGeom prst="bentConnector3">
            <a:avLst>
              <a:gd fmla="val 15699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" name="Shape 118"/>
          <p:cNvCxnSpPr>
            <a:stCxn id="113" idx="1"/>
            <a:endCxn id="112" idx="1"/>
          </p:cNvCxnSpPr>
          <p:nvPr/>
        </p:nvCxnSpPr>
        <p:spPr>
          <a:xfrm flipH="1" rot="10800000">
            <a:off x="2279725" y="2834900"/>
            <a:ext cx="600" cy="12639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" name="Shape 119"/>
          <p:cNvCxnSpPr>
            <a:stCxn id="112" idx="1"/>
            <a:endCxn id="111" idx="1"/>
          </p:cNvCxnSpPr>
          <p:nvPr/>
        </p:nvCxnSpPr>
        <p:spPr>
          <a:xfrm flipH="1" rot="10800000">
            <a:off x="2279725" y="1416712"/>
            <a:ext cx="16200" cy="1418100"/>
          </a:xfrm>
          <a:prstGeom prst="bentConnector3">
            <a:avLst>
              <a:gd fmla="val -14699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0" name="Shape 120"/>
          <p:cNvSpPr txBox="1"/>
          <p:nvPr/>
        </p:nvSpPr>
        <p:spPr>
          <a:xfrm rot="-5400000">
            <a:off x="-2570549" y="3659150"/>
            <a:ext cx="6410099" cy="43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 foi Implementado na POC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800" y="1506650"/>
            <a:ext cx="6155399" cy="28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799" y="4710150"/>
            <a:ext cx="6155400" cy="23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4056400" y="228250"/>
            <a:ext cx="6024300" cy="6105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457200" lvl="0" marL="0" marR="0" rtl="0" algn="r">
              <a:spcBef>
                <a:spcPts val="0"/>
              </a:spcBef>
              <a:buSzPct val="25000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Resultado da Distribuição</a:t>
            </a:r>
          </a:p>
        </p:txBody>
      </p:sp>
      <p:cxnSp>
        <p:nvCxnSpPr>
          <p:cNvPr id="128" name="Shape 128"/>
          <p:cNvCxnSpPr>
            <a:stCxn id="125" idx="3"/>
            <a:endCxn id="126" idx="3"/>
          </p:cNvCxnSpPr>
          <p:nvPr/>
        </p:nvCxnSpPr>
        <p:spPr>
          <a:xfrm>
            <a:off x="6730200" y="2922050"/>
            <a:ext cx="600" cy="29880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9" name="Shape 129"/>
          <p:cNvSpPr txBox="1"/>
          <p:nvPr/>
        </p:nvSpPr>
        <p:spPr>
          <a:xfrm>
            <a:off x="7044000" y="4051550"/>
            <a:ext cx="25656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Melhoria com ajuste nas configurações de mutação, crossover e elitismo</a:t>
            </a:r>
          </a:p>
        </p:txBody>
      </p:sp>
      <p:sp>
        <p:nvSpPr>
          <p:cNvPr id="130" name="Shape 130"/>
          <p:cNvSpPr/>
          <p:nvPr/>
        </p:nvSpPr>
        <p:spPr>
          <a:xfrm>
            <a:off x="2430300" y="4871325"/>
            <a:ext cx="483900" cy="4731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2914200" y="4373200"/>
            <a:ext cx="20538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Causado pela mutação</a:t>
            </a:r>
          </a:p>
        </p:txBody>
      </p:sp>
      <p:cxnSp>
        <p:nvCxnSpPr>
          <p:cNvPr id="132" name="Shape 132"/>
          <p:cNvCxnSpPr>
            <a:stCxn id="130" idx="0"/>
            <a:endCxn id="131" idx="1"/>
          </p:cNvCxnSpPr>
          <p:nvPr/>
        </p:nvCxnSpPr>
        <p:spPr>
          <a:xfrm rot="-5400000">
            <a:off x="2619600" y="4576575"/>
            <a:ext cx="347400" cy="242100"/>
          </a:xfrm>
          <a:prstGeom prst="curvedConnector2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3" name="Shape 133"/>
          <p:cNvSpPr/>
          <p:nvPr/>
        </p:nvSpPr>
        <p:spPr>
          <a:xfrm>
            <a:off x="548425" y="4914325"/>
            <a:ext cx="1440900" cy="2043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548425" y="1860350"/>
            <a:ext cx="1440900" cy="2043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1312" y="954375"/>
            <a:ext cx="4742400" cy="53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967" y="1145900"/>
            <a:ext cx="4430400" cy="51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2028162" y="7002875"/>
            <a:ext cx="6024300" cy="5568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Resultado da Distribuição</a:t>
            </a:r>
          </a:p>
        </p:txBody>
      </p:sp>
      <p:sp>
        <p:nvSpPr>
          <p:cNvPr id="142" name="Shape 142"/>
          <p:cNvSpPr/>
          <p:nvPr/>
        </p:nvSpPr>
        <p:spPr>
          <a:xfrm>
            <a:off x="774250" y="2795900"/>
            <a:ext cx="4086300" cy="3120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774250" y="5945775"/>
            <a:ext cx="4086300" cy="3120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5656325" y="3816575"/>
            <a:ext cx="4177500" cy="6462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5656325" y="5778675"/>
            <a:ext cx="4177500" cy="6462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6430575" y="3359555"/>
            <a:ext cx="1473225" cy="586950"/>
          </a:xfrm>
          <a:custGeom>
            <a:pathLst>
              <a:path extrusionOk="0" h="23478" w="58929">
                <a:moveTo>
                  <a:pt x="58929" y="23478"/>
                </a:moveTo>
                <a:cubicBezTo>
                  <a:pt x="56276" y="19965"/>
                  <a:pt x="52835" y="6273"/>
                  <a:pt x="43014" y="2402"/>
                </a:cubicBezTo>
                <a:cubicBezTo>
                  <a:pt x="33192" y="-1469"/>
                  <a:pt x="7169" y="609"/>
                  <a:pt x="0" y="251"/>
                </a:cubicBez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47" name="Shape 147"/>
          <p:cNvSpPr/>
          <p:nvPr/>
        </p:nvSpPr>
        <p:spPr>
          <a:xfrm>
            <a:off x="7548925" y="2225950"/>
            <a:ext cx="1041250" cy="1849600"/>
          </a:xfrm>
          <a:custGeom>
            <a:pathLst>
              <a:path extrusionOk="0" h="73984" w="41650">
                <a:moveTo>
                  <a:pt x="39573" y="73984"/>
                </a:moveTo>
                <a:cubicBezTo>
                  <a:pt x="39358" y="64951"/>
                  <a:pt x="44878" y="32117"/>
                  <a:pt x="38283" y="19787"/>
                </a:cubicBezTo>
                <a:cubicBezTo>
                  <a:pt x="31687" y="7456"/>
                  <a:pt x="6380" y="3297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48" name="Shape 148"/>
          <p:cNvSpPr/>
          <p:nvPr/>
        </p:nvSpPr>
        <p:spPr>
          <a:xfrm>
            <a:off x="7161800" y="2376500"/>
            <a:ext cx="2494625" cy="1838850"/>
          </a:xfrm>
          <a:custGeom>
            <a:pathLst>
              <a:path extrusionOk="0" h="73554" w="99785">
                <a:moveTo>
                  <a:pt x="93770" y="73554"/>
                </a:moveTo>
                <a:cubicBezTo>
                  <a:pt x="93555" y="65883"/>
                  <a:pt x="108108" y="39788"/>
                  <a:pt x="92480" y="27529"/>
                </a:cubicBezTo>
                <a:cubicBezTo>
                  <a:pt x="76851" y="15270"/>
                  <a:pt x="15413" y="4588"/>
                  <a:pt x="0" y="0"/>
                </a:cubicBez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149" name="Shape 149"/>
          <p:cNvCxnSpPr/>
          <p:nvPr/>
        </p:nvCxnSpPr>
        <p:spPr>
          <a:xfrm>
            <a:off x="5032625" y="670425"/>
            <a:ext cx="0" cy="58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Shape 154"/>
          <p:cNvGraphicFramePr/>
          <p:nvPr/>
        </p:nvGraphicFramePr>
        <p:xfrm>
          <a:off x="479287" y="23373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{2FB2A82D-7678-462C-8E1A-DD18E8987783}</a:tableStyleId>
              </a:tblPr>
              <a:tblGrid>
                <a:gridCol w="481950"/>
                <a:gridCol w="1906950"/>
                <a:gridCol w="1077175"/>
                <a:gridCol w="5615400"/>
              </a:tblGrid>
              <a:tr h="375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bit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Critério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Penalidade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Feedback gerado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</a:tr>
              <a:tr h="333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Não avaliado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não foi avaliado em relação a penalidades 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  <a:tr h="28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Muito Antiga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foi cadastrado a mais de 30 dias e necessita atenção 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</a:tr>
              <a:tr h="28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 usuário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não encontrou um usuário disponível para realizar a demanda 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  <a:tr h="484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Fora da Capacidade de Trabalho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alocou a tarefa para um usuário porém ele está sobrecarregado para realizá-la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</a:tr>
              <a:tr h="28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 Criticidade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além </a:t>
                      </a: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disso</a:t>
                      </a: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possui alta criticidade 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  <a:tr h="28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 Criticidade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além </a:t>
                      </a: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disso</a:t>
                      </a: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possui criticidade média 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</a:tr>
              <a:tr h="28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Baixa Criticidade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além </a:t>
                      </a: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disso</a:t>
                      </a: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possui criticidade baixa 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  <a:tr h="28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 tarefa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possui um usuário sem tarefa para realizar 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</a:tr>
              <a:tr h="108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128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 ferramenta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não conseguiu encontrar a ferramenta necessária pra executar a tarefa 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Shape 155"/>
          <p:cNvGraphicFramePr/>
          <p:nvPr/>
        </p:nvGraphicFramePr>
        <p:xfrm>
          <a:off x="1116322" y="6349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{2FB2A82D-7678-462C-8E1A-DD18E8987783}</a:tableStyleId>
              </a:tblPr>
              <a:tblGrid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59200"/>
              </a:tblGrid>
              <a:tr h="343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cxnSp>
        <p:nvCxnSpPr>
          <p:cNvPr id="156" name="Shape 156"/>
          <p:cNvCxnSpPr/>
          <p:nvPr/>
        </p:nvCxnSpPr>
        <p:spPr>
          <a:xfrm>
            <a:off x="817250" y="5731600"/>
            <a:ext cx="623700" cy="59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57" name="Shape 157"/>
          <p:cNvSpPr txBox="1"/>
          <p:nvPr/>
        </p:nvSpPr>
        <p:spPr>
          <a:xfrm>
            <a:off x="2007875" y="0"/>
            <a:ext cx="6024300" cy="5268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Critérios de Avaliação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118500" y="6692700"/>
            <a:ext cx="65595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Cada indivíduo recebe uma classificação para representar seus critérios de avaliação e gerar o feedback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Shape 163"/>
          <p:cNvGraphicFramePr/>
          <p:nvPr/>
        </p:nvGraphicFramePr>
        <p:xfrm>
          <a:off x="1125359" y="596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{2FB2A82D-7678-462C-8E1A-DD18E8987783}</a:tableStyleId>
              </a:tblPr>
              <a:tblGrid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44800"/>
                <a:gridCol w="259200"/>
              </a:tblGrid>
              <a:tr h="343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164" name="Shape 164"/>
          <p:cNvSpPr/>
          <p:nvPr/>
        </p:nvSpPr>
        <p:spPr>
          <a:xfrm>
            <a:off x="4392000" y="1584000"/>
            <a:ext cx="288000" cy="2880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888000" y="2160000"/>
            <a:ext cx="288000" cy="2880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pt-BR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66" name="Shape 166"/>
          <p:cNvSpPr/>
          <p:nvPr/>
        </p:nvSpPr>
        <p:spPr>
          <a:xfrm>
            <a:off x="4824000" y="2160000"/>
            <a:ext cx="288000" cy="2880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pt-BR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7" name="Shape 167"/>
          <p:cNvSpPr/>
          <p:nvPr/>
        </p:nvSpPr>
        <p:spPr>
          <a:xfrm>
            <a:off x="3312000" y="2808000"/>
            <a:ext cx="288000" cy="2880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pt-BR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68" name="Shape 168"/>
          <p:cNvSpPr/>
          <p:nvPr/>
        </p:nvSpPr>
        <p:spPr>
          <a:xfrm>
            <a:off x="4392000" y="2736000"/>
            <a:ext cx="432000" cy="4146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900"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169" name="Shape 169"/>
          <p:cNvSpPr/>
          <p:nvPr/>
        </p:nvSpPr>
        <p:spPr>
          <a:xfrm>
            <a:off x="5400000" y="2952000"/>
            <a:ext cx="432000" cy="4146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pt-BR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</a:p>
        </p:txBody>
      </p:sp>
      <p:sp>
        <p:nvSpPr>
          <p:cNvPr id="170" name="Shape 170"/>
          <p:cNvSpPr/>
          <p:nvPr/>
        </p:nvSpPr>
        <p:spPr>
          <a:xfrm>
            <a:off x="3960000" y="3240000"/>
            <a:ext cx="288000" cy="2880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pt-BR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cxnSp>
        <p:nvCxnSpPr>
          <p:cNvPr id="171" name="Shape 171"/>
          <p:cNvCxnSpPr>
            <a:stCxn id="164" idx="3"/>
            <a:endCxn id="165" idx="6"/>
          </p:cNvCxnSpPr>
          <p:nvPr/>
        </p:nvCxnSpPr>
        <p:spPr>
          <a:xfrm rot="5400000">
            <a:off x="4067876" y="1937823"/>
            <a:ext cx="474300" cy="25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Shape 172"/>
          <p:cNvCxnSpPr>
            <a:stCxn id="164" idx="5"/>
            <a:endCxn id="166" idx="2"/>
          </p:cNvCxnSpPr>
          <p:nvPr/>
        </p:nvCxnSpPr>
        <p:spPr>
          <a:xfrm flipH="1" rot="-5400000">
            <a:off x="4493823" y="1973823"/>
            <a:ext cx="474300" cy="186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Shape 173"/>
          <p:cNvCxnSpPr>
            <a:stCxn id="165" idx="3"/>
            <a:endCxn id="167" idx="6"/>
          </p:cNvCxnSpPr>
          <p:nvPr/>
        </p:nvCxnSpPr>
        <p:spPr>
          <a:xfrm rot="5400000">
            <a:off x="3491876" y="2513823"/>
            <a:ext cx="546300" cy="33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Shape 174"/>
          <p:cNvCxnSpPr>
            <a:stCxn id="167" idx="4"/>
            <a:endCxn id="170" idx="2"/>
          </p:cNvCxnSpPr>
          <p:nvPr/>
        </p:nvCxnSpPr>
        <p:spPr>
          <a:xfrm flipH="1" rot="-5400000">
            <a:off x="3564000" y="2988000"/>
            <a:ext cx="288000" cy="504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Shape 175"/>
          <p:cNvCxnSpPr>
            <a:stCxn id="170" idx="6"/>
            <a:endCxn id="168" idx="4"/>
          </p:cNvCxnSpPr>
          <p:nvPr/>
        </p:nvCxnSpPr>
        <p:spPr>
          <a:xfrm flipH="1" rot="10800000">
            <a:off x="4248000" y="3150600"/>
            <a:ext cx="360000" cy="233400"/>
          </a:xfrm>
          <a:prstGeom prst="bentConnector2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Shape 176"/>
          <p:cNvCxnSpPr>
            <a:stCxn id="168" idx="6"/>
            <a:endCxn id="166" idx="4"/>
          </p:cNvCxnSpPr>
          <p:nvPr/>
        </p:nvCxnSpPr>
        <p:spPr>
          <a:xfrm flipH="1" rot="10800000">
            <a:off x="4824000" y="2448000"/>
            <a:ext cx="144000" cy="495300"/>
          </a:xfrm>
          <a:prstGeom prst="bentConnector2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Shape 177"/>
          <p:cNvCxnSpPr>
            <a:stCxn id="166" idx="6"/>
            <a:endCxn id="169" idx="0"/>
          </p:cNvCxnSpPr>
          <p:nvPr/>
        </p:nvCxnSpPr>
        <p:spPr>
          <a:xfrm>
            <a:off x="5112000" y="2304000"/>
            <a:ext cx="504000" cy="648000"/>
          </a:xfrm>
          <a:prstGeom prst="bentConnector2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Shape 178"/>
          <p:cNvCxnSpPr>
            <a:stCxn id="165" idx="5"/>
            <a:endCxn id="168" idx="2"/>
          </p:cNvCxnSpPr>
          <p:nvPr/>
        </p:nvCxnSpPr>
        <p:spPr>
          <a:xfrm flipH="1" rot="-5400000">
            <a:off x="3994173" y="2545473"/>
            <a:ext cx="537600" cy="258300"/>
          </a:xfrm>
          <a:prstGeom prst="bentConnector2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Shape 179"/>
          <p:cNvCxnSpPr/>
          <p:nvPr/>
        </p:nvCxnSpPr>
        <p:spPr>
          <a:xfrm flipH="1">
            <a:off x="5111999" y="939240"/>
            <a:ext cx="3744000" cy="122075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80" name="Shape 180"/>
          <p:cNvCxnSpPr/>
          <p:nvPr/>
        </p:nvCxnSpPr>
        <p:spPr>
          <a:xfrm flipH="1">
            <a:off x="5687999" y="939240"/>
            <a:ext cx="1944000" cy="20127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81" name="Shape 181"/>
          <p:cNvSpPr/>
          <p:nvPr/>
        </p:nvSpPr>
        <p:spPr>
          <a:xfrm>
            <a:off x="504000" y="3960000"/>
            <a:ext cx="3095999" cy="20159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2" name="Shape 182"/>
          <p:cNvCxnSpPr/>
          <p:nvPr/>
        </p:nvCxnSpPr>
        <p:spPr>
          <a:xfrm flipH="1">
            <a:off x="3024000" y="3384000"/>
            <a:ext cx="431999" cy="5039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83" name="Shape 183"/>
          <p:cNvSpPr txBox="1"/>
          <p:nvPr/>
        </p:nvSpPr>
        <p:spPr>
          <a:xfrm>
            <a:off x="576000" y="4176000"/>
            <a:ext cx="2952000" cy="1551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junção pode ser feita por uma exceção (ex.: 33) ou por um </a:t>
            </a:r>
            <a:r>
              <a:rPr lang="pt-BR"/>
              <a:t>“</a:t>
            </a:r>
            <a:r>
              <a:rPr b="0" lang="pt-BR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compilador de linguagem natural</a:t>
            </a:r>
            <a:r>
              <a:rPr lang="pt-BR"/>
              <a:t>”</a:t>
            </a:r>
            <a:r>
              <a:rPr b="0" lang="pt-BR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porém o custo é maior e a complexidade também, gerando efeito idêntico</a:t>
            </a:r>
          </a:p>
        </p:txBody>
      </p:sp>
      <p:sp>
        <p:nvSpPr>
          <p:cNvPr id="184" name="Shape 184"/>
          <p:cNvSpPr/>
          <p:nvPr/>
        </p:nvSpPr>
        <p:spPr>
          <a:xfrm>
            <a:off x="2484000" y="5379000"/>
            <a:ext cx="3441000" cy="1782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6624000" y="2019300"/>
            <a:ext cx="3537900" cy="1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“o plano foi cadastrado a mais de 30 dias e necessita atenção principalmente por sua alta criticidade”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 = 9 = 1001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2541000" y="5491125"/>
            <a:ext cx="3291000" cy="159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2">
                <a:alpha val="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Caso “gerado”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[prefixo] - o plano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[CLN] - foi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[1]      - cadastrado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à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mais de 30 dias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[CLN] - necessita atenção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[CLN] - Principalmente por sua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[8]      - alta criticidade</a:t>
            </a:r>
          </a:p>
        </p:txBody>
      </p:sp>
      <p:cxnSp>
        <p:nvCxnSpPr>
          <p:cNvPr id="187" name="Shape 187"/>
          <p:cNvCxnSpPr/>
          <p:nvPr/>
        </p:nvCxnSpPr>
        <p:spPr>
          <a:xfrm rot="10800000">
            <a:off x="3024000" y="5976000"/>
            <a:ext cx="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88" name="Shape 188"/>
          <p:cNvCxnSpPr/>
          <p:nvPr/>
        </p:nvCxnSpPr>
        <p:spPr>
          <a:xfrm rot="10800000">
            <a:off x="3024000" y="6430425"/>
            <a:ext cx="0" cy="57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89" name="Shape 189"/>
          <p:cNvSpPr txBox="1"/>
          <p:nvPr/>
        </p:nvSpPr>
        <p:spPr>
          <a:xfrm>
            <a:off x="2007875" y="0"/>
            <a:ext cx="6024300" cy="526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Geração do Feedback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99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301100" y="3729225"/>
            <a:ext cx="95796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pt-BR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Tecnologia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