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319" r:id="rId3"/>
    <p:sldId id="320" r:id="rId4"/>
    <p:sldId id="269" r:id="rId5"/>
    <p:sldId id="270" r:id="rId6"/>
    <p:sldId id="261" r:id="rId7"/>
    <p:sldId id="262" r:id="rId8"/>
    <p:sldId id="263" r:id="rId9"/>
    <p:sldId id="264" r:id="rId10"/>
    <p:sldId id="265" r:id="rId11"/>
    <p:sldId id="266" r:id="rId12"/>
    <p:sldId id="267" r:id="rId13"/>
    <p:sldId id="278" r:id="rId14"/>
    <p:sldId id="271" r:id="rId15"/>
    <p:sldId id="276" r:id="rId16"/>
    <p:sldId id="268" r:id="rId17"/>
    <p:sldId id="315" r:id="rId18"/>
    <p:sldId id="310" r:id="rId19"/>
    <p:sldId id="316" r:id="rId20"/>
    <p:sldId id="321" r:id="rId21"/>
    <p:sldId id="317" r:id="rId22"/>
    <p:sldId id="318" r:id="rId23"/>
    <p:sldId id="311" r:id="rId24"/>
    <p:sldId id="277" r:id="rId25"/>
    <p:sldId id="280" r:id="rId26"/>
    <p:sldId id="322" r:id="rId27"/>
    <p:sldId id="312" r:id="rId28"/>
    <p:sldId id="279" r:id="rId29"/>
    <p:sldId id="281" r:id="rId30"/>
    <p:sldId id="313" r:id="rId31"/>
    <p:sldId id="31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12/25/2018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vi.wikipedia.org/wiki/Windows_Vista" TargetMode="External"/><Relationship Id="rId2" Type="http://schemas.openxmlformats.org/officeDocument/2006/relationships/hyperlink" Target="https://vi.wikipedia.org/wiki/Ph%E1%BA%A7n_m%E1%BB%81m_di%E1%BB%87t_viru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hyperlink" Target="https://vi.wikipedia.org/wiki/Ph%E1%BA%A7n_m%E1%BB%81m_di%E1%BB%87t_virus" TargetMode="External"/><Relationship Id="rId2" Type="http://schemas.openxmlformats.org/officeDocument/2006/relationships/hyperlink" Target="https://vi.wikipedia.org/wiki/An_ninh_m%C3%A1y_t%C3%ADnh" TargetMode="External"/><Relationship Id="rId1" Type="http://schemas.openxmlformats.org/officeDocument/2006/relationships/slideLayout" Target="../slideLayouts/slideLayout2.xml"/><Relationship Id="rId4" Type="http://schemas.openxmlformats.org/officeDocument/2006/relationships/hyperlink" Target="https://vi.wikipedia.org/wiki/Rom%C3%A2nia"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virustotal.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21" name="Picture 2">
            <a:extLst>
              <a:ext uri="{FF2B5EF4-FFF2-40B4-BE49-F238E27FC236}">
                <a16:creationId xmlns:a16="http://schemas.microsoft.com/office/drawing/2014/main" id="{E77D5960-B3B3-4AE1-8BBD-3C55D906A61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a:extLst>
              <a:ext uri="{FF2B5EF4-FFF2-40B4-BE49-F238E27FC236}">
                <a16:creationId xmlns:a16="http://schemas.microsoft.com/office/drawing/2014/main" id="{9CB45896-DF82-4158-8135-BB4EF221987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14">
            <a:extLst>
              <a:ext uri="{FF2B5EF4-FFF2-40B4-BE49-F238E27FC236}">
                <a16:creationId xmlns:a16="http://schemas.microsoft.com/office/drawing/2014/main" id="{0A29CAD9-00D9-4D79-B982-85CD7FBD3A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a:extLst>
              <a:ext uri="{FF2B5EF4-FFF2-40B4-BE49-F238E27FC236}">
                <a16:creationId xmlns:a16="http://schemas.microsoft.com/office/drawing/2014/main" id="{3F01E04B-E3A4-4B2D-92DF-752C4E7EF9D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FE4F8F2-3312-47B0-B1ED-FF170476AA37}"/>
              </a:ext>
            </a:extLst>
          </p:cNvPr>
          <p:cNvSpPr txBox="1">
            <a:spLocks/>
          </p:cNvSpPr>
          <p:nvPr/>
        </p:nvSpPr>
        <p:spPr>
          <a:xfrm>
            <a:off x="599303" y="803642"/>
            <a:ext cx="5024582" cy="38237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spcAft>
                <a:spcPts val="600"/>
              </a:spcAft>
            </a:pPr>
            <a:r>
              <a:rPr lang="en-US" sz="5400"/>
              <a:t>Cơ chế hoạt động của anti virus</a:t>
            </a:r>
          </a:p>
        </p:txBody>
      </p:sp>
      <p:pic>
        <p:nvPicPr>
          <p:cNvPr id="5" name="Picture 4">
            <a:extLst>
              <a:ext uri="{FF2B5EF4-FFF2-40B4-BE49-F238E27FC236}">
                <a16:creationId xmlns:a16="http://schemas.microsoft.com/office/drawing/2014/main" id="{8C908740-4548-484B-82DE-274F88E94CD6}"/>
              </a:ext>
            </a:extLst>
          </p:cNvPr>
          <p:cNvPicPr>
            <a:picLocks noChangeAspect="1"/>
          </p:cNvPicPr>
          <p:nvPr/>
        </p:nvPicPr>
        <p:blipFill>
          <a:blip r:embed="rId4"/>
          <a:stretch>
            <a:fillRect/>
          </a:stretch>
        </p:blipFill>
        <p:spPr>
          <a:xfrm>
            <a:off x="6568117" y="245332"/>
            <a:ext cx="4940394" cy="49403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5" name="Picture 18">
            <a:extLst>
              <a:ext uri="{FF2B5EF4-FFF2-40B4-BE49-F238E27FC236}">
                <a16:creationId xmlns:a16="http://schemas.microsoft.com/office/drawing/2014/main" id="{765896F8-7BC7-4574-8E2B-4A1A6036709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400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BCD1D-9188-4317-8864-3EE7B7EE7482}"/>
              </a:ext>
            </a:extLst>
          </p:cNvPr>
          <p:cNvSpPr txBox="1"/>
          <p:nvPr/>
        </p:nvSpPr>
        <p:spPr>
          <a:xfrm>
            <a:off x="2167631" y="523781"/>
            <a:ext cx="7856738" cy="646331"/>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Câu hỏi dẫn thêm là làm thế nào để so sánh hiệu quả với tập mẫu tầm vài triệu mẫu trở lên (đôi khi là cả chục triệu mẫu)?</a:t>
            </a:r>
            <a:endParaRPr lang="en-US"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5BAF68-B0FA-4D4A-AE05-2F0DFB05E0D8}"/>
              </a:ext>
            </a:extLst>
          </p:cNvPr>
          <p:cNvSpPr txBox="1"/>
          <p:nvPr/>
        </p:nvSpPr>
        <p:spPr>
          <a:xfrm>
            <a:off x="1319814" y="1955263"/>
            <a:ext cx="9552372" cy="2949525"/>
          </a:xfrm>
          <a:prstGeom prst="rect">
            <a:avLst/>
          </a:prstGeom>
          <a:noFill/>
        </p:spPr>
        <p:txBody>
          <a:bodyPr wrap="square" rtlCol="0">
            <a:spAutoFit/>
          </a:bodyPr>
          <a:lstStyle/>
          <a:p>
            <a:pPr>
              <a:lnSpc>
                <a:spcPct val="150000"/>
              </a:lnSpc>
            </a:pPr>
            <a:r>
              <a:rPr lang="vi-VN"/>
              <a:t> Để trả lời câu hỏi này thì ta bắt đầu phải dùng đến bài toán tối ưu, nhưng trong trường hợp cơ bản nhất thì các bản có thể dùng binary search tree (cây nhị phân tìm kiếm) và rất nhiều phần mềm cũng tận dụng thuật toán này để xây dựng database (DB) cho riêng cho mình. Và nếu dùng binary search tree thì bạn nên dùng self-balancing binary search tree (red-black tree là một dạng đó)</a:t>
            </a:r>
            <a:endParaRPr lang="en-US"/>
          </a:p>
          <a:p>
            <a:pPr>
              <a:lnSpc>
                <a:spcPct val="150000"/>
              </a:lnSpc>
            </a:pPr>
            <a:endParaRPr lang="en-US"/>
          </a:p>
          <a:p>
            <a:pPr>
              <a:lnSpc>
                <a:spcPct val="150000"/>
              </a:lnSpc>
            </a:pPr>
            <a:r>
              <a:rPr lang="en-US"/>
              <a:t>Hoặc </a:t>
            </a:r>
            <a:r>
              <a:rPr lang="vi-VN"/>
              <a:t>bạn có thể dùng DB (RocksDB, Redis, Riak, MongoDB, PostgresSQL,…)</a:t>
            </a:r>
            <a:endParaRPr lang="en-US"/>
          </a:p>
        </p:txBody>
      </p:sp>
    </p:spTree>
    <p:extLst>
      <p:ext uri="{BB962C8B-B14F-4D97-AF65-F5344CB8AC3E}">
        <p14:creationId xmlns:p14="http://schemas.microsoft.com/office/powerpoint/2010/main" val="165579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512A2FA-3B99-4CFD-AC18-F566B1EEAF92}"/>
              </a:ext>
            </a:extLst>
          </p:cNvPr>
          <p:cNvSpPr/>
          <p:nvPr/>
        </p:nvSpPr>
        <p:spPr>
          <a:xfrm>
            <a:off x="1626089" y="2767321"/>
            <a:ext cx="1356807" cy="2148397"/>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A,B,C,D</a:t>
            </a:r>
          </a:p>
        </p:txBody>
      </p:sp>
      <p:sp>
        <p:nvSpPr>
          <p:cNvPr id="3" name="TextBox 2">
            <a:extLst>
              <a:ext uri="{FF2B5EF4-FFF2-40B4-BE49-F238E27FC236}">
                <a16:creationId xmlns:a16="http://schemas.microsoft.com/office/drawing/2014/main" id="{05D7024F-1124-49A3-A3B2-2A2BF0F9B317}"/>
              </a:ext>
            </a:extLst>
          </p:cNvPr>
          <p:cNvSpPr txBox="1"/>
          <p:nvPr/>
        </p:nvSpPr>
        <p:spPr>
          <a:xfrm>
            <a:off x="1693035" y="2296805"/>
            <a:ext cx="1095172" cy="369332"/>
          </a:xfrm>
          <a:prstGeom prst="rect">
            <a:avLst/>
          </a:prstGeom>
          <a:noFill/>
        </p:spPr>
        <p:txBody>
          <a:bodyPr wrap="none" rtlCol="0">
            <a:spAutoFit/>
          </a:bodyPr>
          <a:lstStyle/>
          <a:p>
            <a:r>
              <a:rPr lang="en-US"/>
              <a:t>Tập mẫu</a:t>
            </a:r>
          </a:p>
        </p:txBody>
      </p:sp>
      <p:sp>
        <p:nvSpPr>
          <p:cNvPr id="4" name="Rectangle 3">
            <a:extLst>
              <a:ext uri="{FF2B5EF4-FFF2-40B4-BE49-F238E27FC236}">
                <a16:creationId xmlns:a16="http://schemas.microsoft.com/office/drawing/2014/main" id="{904C4D93-9F18-460C-916F-998C31B93F3C}"/>
              </a:ext>
            </a:extLst>
          </p:cNvPr>
          <p:cNvSpPr/>
          <p:nvPr/>
        </p:nvSpPr>
        <p:spPr>
          <a:xfrm>
            <a:off x="7999136" y="1682445"/>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5" name="Rectangle 4">
            <a:extLst>
              <a:ext uri="{FF2B5EF4-FFF2-40B4-BE49-F238E27FC236}">
                <a16:creationId xmlns:a16="http://schemas.microsoft.com/office/drawing/2014/main" id="{A57200C8-F108-4AF7-8FE4-E793586CE6DB}"/>
              </a:ext>
            </a:extLst>
          </p:cNvPr>
          <p:cNvSpPr/>
          <p:nvPr/>
        </p:nvSpPr>
        <p:spPr>
          <a:xfrm>
            <a:off x="7582610" y="4235578"/>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6" name="Rectangle 5">
            <a:extLst>
              <a:ext uri="{FF2B5EF4-FFF2-40B4-BE49-F238E27FC236}">
                <a16:creationId xmlns:a16="http://schemas.microsoft.com/office/drawing/2014/main" id="{EE7E4955-824A-4DB2-9E96-DF9606E77954}"/>
              </a:ext>
            </a:extLst>
          </p:cNvPr>
          <p:cNvSpPr/>
          <p:nvPr/>
        </p:nvSpPr>
        <p:spPr>
          <a:xfrm>
            <a:off x="6945744" y="3211538"/>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Rectangle 6">
            <a:extLst>
              <a:ext uri="{FF2B5EF4-FFF2-40B4-BE49-F238E27FC236}">
                <a16:creationId xmlns:a16="http://schemas.microsoft.com/office/drawing/2014/main" id="{1B5244BE-758A-4E28-8CE0-E8590B868DE3}"/>
              </a:ext>
            </a:extLst>
          </p:cNvPr>
          <p:cNvSpPr/>
          <p:nvPr/>
        </p:nvSpPr>
        <p:spPr>
          <a:xfrm>
            <a:off x="9070109" y="3118076"/>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8" name="Rectangle 7">
            <a:extLst>
              <a:ext uri="{FF2B5EF4-FFF2-40B4-BE49-F238E27FC236}">
                <a16:creationId xmlns:a16="http://schemas.microsoft.com/office/drawing/2014/main" id="{24086EC6-A987-4469-8C01-87DAE5CC93F7}"/>
              </a:ext>
            </a:extLst>
          </p:cNvPr>
          <p:cNvSpPr/>
          <p:nvPr/>
        </p:nvSpPr>
        <p:spPr>
          <a:xfrm>
            <a:off x="6197825" y="4235578"/>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9" name="Rectangle 8">
            <a:extLst>
              <a:ext uri="{FF2B5EF4-FFF2-40B4-BE49-F238E27FC236}">
                <a16:creationId xmlns:a16="http://schemas.microsoft.com/office/drawing/2014/main" id="{8B0227AC-8457-4330-84BB-18C2E1518292}"/>
              </a:ext>
            </a:extLst>
          </p:cNvPr>
          <p:cNvSpPr/>
          <p:nvPr/>
        </p:nvSpPr>
        <p:spPr>
          <a:xfrm>
            <a:off x="8478982" y="4237182"/>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10" name="Rectangle 9">
            <a:extLst>
              <a:ext uri="{FF2B5EF4-FFF2-40B4-BE49-F238E27FC236}">
                <a16:creationId xmlns:a16="http://schemas.microsoft.com/office/drawing/2014/main" id="{94B704AC-6674-491E-A6D6-83DB991D16ED}"/>
              </a:ext>
            </a:extLst>
          </p:cNvPr>
          <p:cNvSpPr/>
          <p:nvPr/>
        </p:nvSpPr>
        <p:spPr>
          <a:xfrm>
            <a:off x="9716657" y="4217810"/>
            <a:ext cx="59112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sp>
        <p:nvSpPr>
          <p:cNvPr id="11" name="Arrow: Right 10">
            <a:extLst>
              <a:ext uri="{FF2B5EF4-FFF2-40B4-BE49-F238E27FC236}">
                <a16:creationId xmlns:a16="http://schemas.microsoft.com/office/drawing/2014/main" id="{D0B05A50-D54B-4DBE-95FA-FFAD3BE23B42}"/>
              </a:ext>
            </a:extLst>
          </p:cNvPr>
          <p:cNvSpPr/>
          <p:nvPr/>
        </p:nvSpPr>
        <p:spPr>
          <a:xfrm>
            <a:off x="3713019" y="3719538"/>
            <a:ext cx="1810327" cy="2439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3183BEC-B9C3-4E37-A33C-35D23C2F5A31}"/>
              </a:ext>
            </a:extLst>
          </p:cNvPr>
          <p:cNvCxnSpPr>
            <a:cxnSpLocks/>
            <a:endCxn id="8" idx="0"/>
          </p:cNvCxnSpPr>
          <p:nvPr/>
        </p:nvCxnSpPr>
        <p:spPr>
          <a:xfrm flipH="1">
            <a:off x="6493389" y="3608307"/>
            <a:ext cx="747920" cy="627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471FB5-80F6-4AAD-9FB5-1A15F68BB25F}"/>
              </a:ext>
            </a:extLst>
          </p:cNvPr>
          <p:cNvCxnSpPr>
            <a:cxnSpLocks/>
            <a:stCxn id="4" idx="2"/>
            <a:endCxn id="6" idx="0"/>
          </p:cNvCxnSpPr>
          <p:nvPr/>
        </p:nvCxnSpPr>
        <p:spPr>
          <a:xfrm flipH="1">
            <a:off x="7241308" y="2190445"/>
            <a:ext cx="1053392" cy="10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81C777-DA87-49F4-91FE-088D9232BEDB}"/>
              </a:ext>
            </a:extLst>
          </p:cNvPr>
          <p:cNvCxnSpPr>
            <a:cxnSpLocks/>
            <a:stCxn id="7" idx="2"/>
            <a:endCxn id="9" idx="0"/>
          </p:cNvCxnSpPr>
          <p:nvPr/>
        </p:nvCxnSpPr>
        <p:spPr>
          <a:xfrm flipH="1">
            <a:off x="8774546" y="3626076"/>
            <a:ext cx="591127" cy="611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3F9A7A-59BB-4442-A257-2703269A0EB0}"/>
              </a:ext>
            </a:extLst>
          </p:cNvPr>
          <p:cNvCxnSpPr>
            <a:cxnSpLocks/>
            <a:stCxn id="6" idx="2"/>
          </p:cNvCxnSpPr>
          <p:nvPr/>
        </p:nvCxnSpPr>
        <p:spPr>
          <a:xfrm>
            <a:off x="7241308" y="3719538"/>
            <a:ext cx="757828" cy="519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592744-6024-482E-90E9-213AF081129F}"/>
              </a:ext>
            </a:extLst>
          </p:cNvPr>
          <p:cNvCxnSpPr>
            <a:cxnSpLocks/>
            <a:stCxn id="4" idx="2"/>
            <a:endCxn id="7" idx="0"/>
          </p:cNvCxnSpPr>
          <p:nvPr/>
        </p:nvCxnSpPr>
        <p:spPr>
          <a:xfrm>
            <a:off x="8294700" y="2190445"/>
            <a:ext cx="1070973" cy="92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1F0215-3EDF-4145-B1D5-952E6F3DD9E7}"/>
              </a:ext>
            </a:extLst>
          </p:cNvPr>
          <p:cNvCxnSpPr>
            <a:cxnSpLocks/>
            <a:stCxn id="7" idx="2"/>
            <a:endCxn id="10" idx="0"/>
          </p:cNvCxnSpPr>
          <p:nvPr/>
        </p:nvCxnSpPr>
        <p:spPr>
          <a:xfrm>
            <a:off x="9365673" y="3626076"/>
            <a:ext cx="646548" cy="591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4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C5DD6-D7A2-4C21-887E-C4D985863AE4}"/>
              </a:ext>
            </a:extLst>
          </p:cNvPr>
          <p:cNvSpPr txBox="1"/>
          <p:nvPr/>
        </p:nvSpPr>
        <p:spPr>
          <a:xfrm>
            <a:off x="2167631" y="523781"/>
            <a:ext cx="7856738" cy="646331"/>
          </a:xfrm>
          <a:prstGeom prst="rect">
            <a:avLst/>
          </a:prstGeom>
          <a:noFill/>
        </p:spPr>
        <p:txBody>
          <a:bodyPr wrap="square" rtlCol="0">
            <a:spAutoFit/>
          </a:bodyPr>
          <a:lstStyle/>
          <a:p>
            <a:pPr algn="ctr"/>
            <a:r>
              <a:rPr lang="vi-VN"/>
              <a:t> </a:t>
            </a:r>
            <a:r>
              <a:rPr lang="vi-VN" b="1"/>
              <a:t>Đó là với một file còn cả một thư mục hay ổ đĩa với cả trăm nghìn (đôi khi là triệu) file + kích thức file khác nhau thì làm thế nào?</a:t>
            </a:r>
            <a:endParaRPr lang="en-US" sz="2000"/>
          </a:p>
        </p:txBody>
      </p:sp>
      <p:sp>
        <p:nvSpPr>
          <p:cNvPr id="3" name="TextBox 2">
            <a:extLst>
              <a:ext uri="{FF2B5EF4-FFF2-40B4-BE49-F238E27FC236}">
                <a16:creationId xmlns:a16="http://schemas.microsoft.com/office/drawing/2014/main" id="{53A043BB-FA54-426F-9594-0AC95CD09499}"/>
              </a:ext>
            </a:extLst>
          </p:cNvPr>
          <p:cNvSpPr txBox="1"/>
          <p:nvPr/>
        </p:nvSpPr>
        <p:spPr>
          <a:xfrm>
            <a:off x="1319814" y="1955263"/>
            <a:ext cx="9552372" cy="3780522"/>
          </a:xfrm>
          <a:prstGeom prst="rect">
            <a:avLst/>
          </a:prstGeom>
          <a:noFill/>
        </p:spPr>
        <p:txBody>
          <a:bodyPr wrap="square" rtlCol="0">
            <a:spAutoFit/>
          </a:bodyPr>
          <a:lstStyle/>
          <a:p>
            <a:pPr>
              <a:lnSpc>
                <a:spcPct val="150000"/>
              </a:lnSpc>
            </a:pPr>
            <a:r>
              <a:rPr lang="vi-VN"/>
              <a:t>Thứ nhất về việc quét nhiều file thì các bạn có thể mở nhiều thread/process để duyệt và kiểm tra file (tối ưu hơn thì các bạn có thể phân luồng công việc (vd: thread thì quét file, thread thì tính hash, thread thì tìm kiếm và so sánh với DB,…), và tối ưu cho các thread/process dựa trên tài nguyên của hệ thống).</a:t>
            </a:r>
            <a:endParaRPr lang="en-US"/>
          </a:p>
          <a:p>
            <a:pPr>
              <a:lnSpc>
                <a:spcPct val="150000"/>
              </a:lnSpc>
            </a:pPr>
            <a:endParaRPr lang="en-US"/>
          </a:p>
          <a:p>
            <a:pPr>
              <a:lnSpc>
                <a:spcPct val="150000"/>
              </a:lnSpc>
            </a:pPr>
            <a:r>
              <a:rPr lang="vi-VN"/>
              <a:t>Thứ hai với file lớn thì các bạn có thể phân làm 2 giai đoạn: giai đoạn một chỉ quét vài KByte đầu để kiểm tra xem dữ liệu có trong DB mẫu hay không và nếu có chuyển qua giai đoạn 2 là lấy thêm hash + file size hoặc là tính hash toàn file để chắc chắn là trùng mẫu trong DB (với cách này thì mẫu vi-rút dung lượng lớn các bạn cũng phải làm tương tự).</a:t>
            </a:r>
            <a:endParaRPr lang="en-US"/>
          </a:p>
        </p:txBody>
      </p:sp>
    </p:spTree>
    <p:extLst>
      <p:ext uri="{BB962C8B-B14F-4D97-AF65-F5344CB8AC3E}">
        <p14:creationId xmlns:p14="http://schemas.microsoft.com/office/powerpoint/2010/main" val="277668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430BA3-51CB-4ABA-B8E0-2A2D6563A659}"/>
              </a:ext>
            </a:extLst>
          </p:cNvPr>
          <p:cNvSpPr/>
          <p:nvPr/>
        </p:nvSpPr>
        <p:spPr>
          <a:xfrm>
            <a:off x="1477817" y="2004291"/>
            <a:ext cx="1330037"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Duyệt File</a:t>
            </a:r>
          </a:p>
        </p:txBody>
      </p:sp>
      <p:sp>
        <p:nvSpPr>
          <p:cNvPr id="3" name="Rectangle 2">
            <a:extLst>
              <a:ext uri="{FF2B5EF4-FFF2-40B4-BE49-F238E27FC236}">
                <a16:creationId xmlns:a16="http://schemas.microsoft.com/office/drawing/2014/main" id="{EECF6198-44E4-4A55-997C-3D48CBF54166}"/>
              </a:ext>
            </a:extLst>
          </p:cNvPr>
          <p:cNvSpPr/>
          <p:nvPr/>
        </p:nvSpPr>
        <p:spPr>
          <a:xfrm>
            <a:off x="9060871" y="2004291"/>
            <a:ext cx="1330037"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 Sánh</a:t>
            </a:r>
          </a:p>
        </p:txBody>
      </p:sp>
      <p:sp>
        <p:nvSpPr>
          <p:cNvPr id="4" name="Rectangle 3">
            <a:extLst>
              <a:ext uri="{FF2B5EF4-FFF2-40B4-BE49-F238E27FC236}">
                <a16:creationId xmlns:a16="http://schemas.microsoft.com/office/drawing/2014/main" id="{B22495FC-8471-498D-9559-3BF5875B3D7D}"/>
              </a:ext>
            </a:extLst>
          </p:cNvPr>
          <p:cNvSpPr/>
          <p:nvPr/>
        </p:nvSpPr>
        <p:spPr>
          <a:xfrm>
            <a:off x="4703826" y="1634836"/>
            <a:ext cx="2297337" cy="175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Scan1</a:t>
            </a:r>
          </a:p>
          <a:p>
            <a:pPr algn="ctr"/>
            <a:r>
              <a:rPr lang="en-US"/>
              <a:t>Scan2</a:t>
            </a:r>
          </a:p>
          <a:p>
            <a:pPr algn="ctr"/>
            <a:r>
              <a:rPr lang="en-US"/>
              <a:t>…</a:t>
            </a:r>
          </a:p>
          <a:p>
            <a:pPr algn="ctr"/>
            <a:r>
              <a:rPr lang="en-US"/>
              <a:t>Scan n</a:t>
            </a:r>
          </a:p>
        </p:txBody>
      </p:sp>
      <p:sp>
        <p:nvSpPr>
          <p:cNvPr id="5" name="Rectangle 4">
            <a:extLst>
              <a:ext uri="{FF2B5EF4-FFF2-40B4-BE49-F238E27FC236}">
                <a16:creationId xmlns:a16="http://schemas.microsoft.com/office/drawing/2014/main" id="{50F2C2D1-B8AE-403E-9409-1B0615CAD49C}"/>
              </a:ext>
            </a:extLst>
          </p:cNvPr>
          <p:cNvSpPr/>
          <p:nvPr/>
        </p:nvSpPr>
        <p:spPr>
          <a:xfrm>
            <a:off x="1477817" y="4867563"/>
            <a:ext cx="8913091" cy="10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Folder</a:t>
            </a:r>
          </a:p>
        </p:txBody>
      </p:sp>
      <p:sp>
        <p:nvSpPr>
          <p:cNvPr id="6" name="Cylinder 5">
            <a:extLst>
              <a:ext uri="{FF2B5EF4-FFF2-40B4-BE49-F238E27FC236}">
                <a16:creationId xmlns:a16="http://schemas.microsoft.com/office/drawing/2014/main" id="{B893EA89-5C0B-45D0-9449-6DF8902A5CE6}"/>
              </a:ext>
            </a:extLst>
          </p:cNvPr>
          <p:cNvSpPr/>
          <p:nvPr/>
        </p:nvSpPr>
        <p:spPr>
          <a:xfrm rot="5400000">
            <a:off x="3561876" y="2230581"/>
            <a:ext cx="387927" cy="56341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350EC5FB-D399-4259-9369-8427483D0D1B}"/>
              </a:ext>
            </a:extLst>
          </p:cNvPr>
          <p:cNvSpPr/>
          <p:nvPr/>
        </p:nvSpPr>
        <p:spPr>
          <a:xfrm rot="5400000">
            <a:off x="7837055" y="2230582"/>
            <a:ext cx="387927" cy="56341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9F9B9F3-6241-4ADF-B3B9-EFEF330D8A7D}"/>
              </a:ext>
            </a:extLst>
          </p:cNvPr>
          <p:cNvCxnSpPr>
            <a:stCxn id="2" idx="2"/>
          </p:cNvCxnSpPr>
          <p:nvPr/>
        </p:nvCxnSpPr>
        <p:spPr>
          <a:xfrm flipH="1">
            <a:off x="2142835" y="3020291"/>
            <a:ext cx="1" cy="184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4CECBB-1EEA-4F25-AB5B-5543DC392E11}"/>
              </a:ext>
            </a:extLst>
          </p:cNvPr>
          <p:cNvCxnSpPr/>
          <p:nvPr/>
        </p:nvCxnSpPr>
        <p:spPr>
          <a:xfrm flipH="1">
            <a:off x="5934361" y="3020291"/>
            <a:ext cx="1" cy="184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19BCC3-99BE-4811-B8DB-800321587491}"/>
              </a:ext>
            </a:extLst>
          </p:cNvPr>
          <p:cNvCxnSpPr>
            <a:cxnSpLocks/>
            <a:stCxn id="2" idx="3"/>
            <a:endCxn id="6" idx="3"/>
          </p:cNvCxnSpPr>
          <p:nvPr/>
        </p:nvCxnSpPr>
        <p:spPr>
          <a:xfrm>
            <a:off x="2807854" y="2512291"/>
            <a:ext cx="666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0A031A-BA25-45F0-8A8A-EDE2B434D5D1}"/>
              </a:ext>
            </a:extLst>
          </p:cNvPr>
          <p:cNvCxnSpPr>
            <a:cxnSpLocks/>
            <a:stCxn id="6" idx="0"/>
            <a:endCxn id="4" idx="1"/>
          </p:cNvCxnSpPr>
          <p:nvPr/>
        </p:nvCxnSpPr>
        <p:spPr>
          <a:xfrm>
            <a:off x="3940567" y="2512291"/>
            <a:ext cx="76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DCEBFE-4780-424B-A04F-48E93BEE68AE}"/>
              </a:ext>
            </a:extLst>
          </p:cNvPr>
          <p:cNvCxnSpPr>
            <a:cxnSpLocks/>
            <a:stCxn id="7" idx="1"/>
            <a:endCxn id="3" idx="1"/>
          </p:cNvCxnSpPr>
          <p:nvPr/>
        </p:nvCxnSpPr>
        <p:spPr>
          <a:xfrm flipV="1">
            <a:off x="8312728" y="2512291"/>
            <a:ext cx="7481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858CBB-5083-46C2-BE0A-64688ACF3068}"/>
              </a:ext>
            </a:extLst>
          </p:cNvPr>
          <p:cNvCxnSpPr>
            <a:cxnSpLocks/>
            <a:endCxn id="7" idx="3"/>
          </p:cNvCxnSpPr>
          <p:nvPr/>
        </p:nvCxnSpPr>
        <p:spPr>
          <a:xfrm flipV="1">
            <a:off x="7001163" y="2512292"/>
            <a:ext cx="74814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6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38C19-C285-46ED-9F6E-CD47459C7B66}"/>
              </a:ext>
            </a:extLst>
          </p:cNvPr>
          <p:cNvSpPr txBox="1"/>
          <p:nvPr/>
        </p:nvSpPr>
        <p:spPr>
          <a:xfrm>
            <a:off x="2167631" y="523781"/>
            <a:ext cx="7856738" cy="369332"/>
          </a:xfrm>
          <a:prstGeom prst="rect">
            <a:avLst/>
          </a:prstGeom>
          <a:noFill/>
        </p:spPr>
        <p:txBody>
          <a:bodyPr wrap="square" rtlCol="0">
            <a:spAutoFit/>
          </a:bodyPr>
          <a:lstStyle/>
          <a:p>
            <a:pPr algn="ctr"/>
            <a:r>
              <a:rPr lang="en-US" b="1"/>
              <a:t>Vậy còn DB mẫu </a:t>
            </a:r>
            <a:r>
              <a:rPr lang="en-US" b="1" smtClean="0"/>
              <a:t>Trojan </a:t>
            </a:r>
            <a:r>
              <a:rPr lang="en-US" b="1"/>
              <a:t>thì quản lý thế nào?</a:t>
            </a:r>
            <a:r>
              <a:rPr lang="en-US"/>
              <a:t> </a:t>
            </a:r>
            <a:endParaRPr lang="en-US" sz="2000"/>
          </a:p>
        </p:txBody>
      </p:sp>
      <p:sp>
        <p:nvSpPr>
          <p:cNvPr id="5" name="TextBox 4">
            <a:extLst>
              <a:ext uri="{FF2B5EF4-FFF2-40B4-BE49-F238E27FC236}">
                <a16:creationId xmlns:a16="http://schemas.microsoft.com/office/drawing/2014/main" id="{1FA43482-CCA5-4025-A875-44322CD5365F}"/>
              </a:ext>
            </a:extLst>
          </p:cNvPr>
          <p:cNvSpPr txBox="1"/>
          <p:nvPr/>
        </p:nvSpPr>
        <p:spPr>
          <a:xfrm>
            <a:off x="1319814" y="1955263"/>
            <a:ext cx="9552372" cy="3831818"/>
          </a:xfrm>
          <a:prstGeom prst="rect">
            <a:avLst/>
          </a:prstGeom>
          <a:noFill/>
        </p:spPr>
        <p:txBody>
          <a:bodyPr wrap="square" rtlCol="0">
            <a:spAutoFit/>
          </a:bodyPr>
          <a:lstStyle/>
          <a:p>
            <a:pPr>
              <a:lnSpc>
                <a:spcPct val="150000"/>
              </a:lnSpc>
            </a:pPr>
            <a:r>
              <a:rPr lang="vi-VN"/>
              <a:t>Nếu là DB bạn tự xây dụng thì đây cũng là một bài toán cần cân nhắc và tính toán kỹ. DB mẫu có thể tổ chức dưới định dạng nhất định để av sau khi cập nhật về có thể load ngay lên mà không cần thêm công đoạn import,… . Việc thêm và loại bỏ mẫu </a:t>
            </a:r>
            <a:r>
              <a:rPr lang="en-US" smtClean="0"/>
              <a:t>Trojan</a:t>
            </a:r>
            <a:r>
              <a:rPr lang="vi-VN" smtClean="0"/>
              <a:t> </a:t>
            </a:r>
            <a:r>
              <a:rPr lang="vi-VN"/>
              <a:t>cũng là việc diễn ra thường xuyên, và để hạn chế việc download lại phần không cần nhiết nhiều thì các bạn có thể chia nhỏ DB mẫu thành nhiều tập con dưới dạng các file khác nhau (có thể phân loại dựa theo thời gian, mức độ nguy hiểm, nguồn mẫu,…). Và cũng nói thêm là DB mẫu thì thường rất nhẹ nên chỉ chứa thông tin về mã hash của </a:t>
            </a:r>
            <a:r>
              <a:rPr lang="en-US" smtClean="0"/>
              <a:t>Trojan</a:t>
            </a:r>
            <a:r>
              <a:rPr lang="vi-VN" smtClean="0"/>
              <a:t>, </a:t>
            </a:r>
            <a:r>
              <a:rPr lang="vi-VN"/>
              <a:t>tên </a:t>
            </a:r>
            <a:r>
              <a:rPr lang="en-US" smtClean="0"/>
              <a:t>Trojan</a:t>
            </a:r>
            <a:r>
              <a:rPr lang="vi-VN" smtClean="0"/>
              <a:t> </a:t>
            </a:r>
            <a:r>
              <a:rPr lang="vi-VN"/>
              <a:t>(do cách bạn tự đặt hoặc mượn từ các nguồn khác), mức độ nguy hiểm và id để truy vấn thông tin thêm khi cần.</a:t>
            </a:r>
            <a:endParaRPr lang="en-US"/>
          </a:p>
        </p:txBody>
      </p:sp>
    </p:spTree>
    <p:extLst>
      <p:ext uri="{BB962C8B-B14F-4D97-AF65-F5344CB8AC3E}">
        <p14:creationId xmlns:p14="http://schemas.microsoft.com/office/powerpoint/2010/main" val="195407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AB1C7BC2-7AA4-4814-A2A6-0EA10BF6916E}"/>
              </a:ext>
            </a:extLst>
          </p:cNvPr>
          <p:cNvSpPr/>
          <p:nvPr/>
        </p:nvSpPr>
        <p:spPr>
          <a:xfrm>
            <a:off x="5086718" y="195594"/>
            <a:ext cx="1729670" cy="878890"/>
          </a:xfrm>
          <a:prstGeom prst="can">
            <a:avLst/>
          </a:prstGeom>
          <a:solidFill>
            <a:schemeClr val="accent5"/>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DB mẫu</a:t>
            </a:r>
          </a:p>
        </p:txBody>
      </p:sp>
      <p:sp>
        <p:nvSpPr>
          <p:cNvPr id="3" name="Rectangle 2">
            <a:extLst>
              <a:ext uri="{FF2B5EF4-FFF2-40B4-BE49-F238E27FC236}">
                <a16:creationId xmlns:a16="http://schemas.microsoft.com/office/drawing/2014/main" id="{7919BBB1-A69E-4FBE-AFD6-A583188944B2}"/>
              </a:ext>
            </a:extLst>
          </p:cNvPr>
          <p:cNvSpPr/>
          <p:nvPr/>
        </p:nvSpPr>
        <p:spPr>
          <a:xfrm>
            <a:off x="4737716" y="5805997"/>
            <a:ext cx="2716567" cy="7155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ylinder 3">
            <a:extLst>
              <a:ext uri="{FF2B5EF4-FFF2-40B4-BE49-F238E27FC236}">
                <a16:creationId xmlns:a16="http://schemas.microsoft.com/office/drawing/2014/main" id="{F67B7CC8-D53A-47A5-A59E-67FFB3264C93}"/>
              </a:ext>
            </a:extLst>
          </p:cNvPr>
          <p:cNvSpPr/>
          <p:nvPr/>
        </p:nvSpPr>
        <p:spPr>
          <a:xfrm>
            <a:off x="3896924" y="2060191"/>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5" name="Cylinder 4">
            <a:extLst>
              <a:ext uri="{FF2B5EF4-FFF2-40B4-BE49-F238E27FC236}">
                <a16:creationId xmlns:a16="http://schemas.microsoft.com/office/drawing/2014/main" id="{CFC1E4FB-3870-45F8-A65B-D6BA7690F3B4}"/>
              </a:ext>
            </a:extLst>
          </p:cNvPr>
          <p:cNvSpPr/>
          <p:nvPr/>
        </p:nvSpPr>
        <p:spPr>
          <a:xfrm>
            <a:off x="4911476" y="2081527"/>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2</a:t>
            </a:r>
          </a:p>
        </p:txBody>
      </p:sp>
      <p:sp>
        <p:nvSpPr>
          <p:cNvPr id="6" name="Cylinder 5">
            <a:extLst>
              <a:ext uri="{FF2B5EF4-FFF2-40B4-BE49-F238E27FC236}">
                <a16:creationId xmlns:a16="http://schemas.microsoft.com/office/drawing/2014/main" id="{7FA76127-43BF-43D6-8639-5A50E8F2BB08}"/>
              </a:ext>
            </a:extLst>
          </p:cNvPr>
          <p:cNvSpPr/>
          <p:nvPr/>
        </p:nvSpPr>
        <p:spPr>
          <a:xfrm>
            <a:off x="5789903" y="2060191"/>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3</a:t>
            </a:r>
          </a:p>
        </p:txBody>
      </p:sp>
      <p:sp>
        <p:nvSpPr>
          <p:cNvPr id="7" name="Cylinder 6">
            <a:extLst>
              <a:ext uri="{FF2B5EF4-FFF2-40B4-BE49-F238E27FC236}">
                <a16:creationId xmlns:a16="http://schemas.microsoft.com/office/drawing/2014/main" id="{49E971C1-A777-48CC-8B9F-AC1C4A68C8C5}"/>
              </a:ext>
            </a:extLst>
          </p:cNvPr>
          <p:cNvSpPr/>
          <p:nvPr/>
        </p:nvSpPr>
        <p:spPr>
          <a:xfrm>
            <a:off x="7449291" y="2060191"/>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N</a:t>
            </a:r>
          </a:p>
        </p:txBody>
      </p:sp>
      <p:sp>
        <p:nvSpPr>
          <p:cNvPr id="8" name="Cylinder 7">
            <a:extLst>
              <a:ext uri="{FF2B5EF4-FFF2-40B4-BE49-F238E27FC236}">
                <a16:creationId xmlns:a16="http://schemas.microsoft.com/office/drawing/2014/main" id="{C2A4256C-984D-4E67-AADA-6DE46FFBAE4E}"/>
              </a:ext>
            </a:extLst>
          </p:cNvPr>
          <p:cNvSpPr/>
          <p:nvPr/>
        </p:nvSpPr>
        <p:spPr>
          <a:xfrm>
            <a:off x="3896924" y="4528184"/>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1</a:t>
            </a:r>
          </a:p>
        </p:txBody>
      </p:sp>
      <p:sp>
        <p:nvSpPr>
          <p:cNvPr id="9" name="Cylinder 8">
            <a:extLst>
              <a:ext uri="{FF2B5EF4-FFF2-40B4-BE49-F238E27FC236}">
                <a16:creationId xmlns:a16="http://schemas.microsoft.com/office/drawing/2014/main" id="{6B5DDF2D-6DF8-4909-B135-562DF3DA4552}"/>
              </a:ext>
            </a:extLst>
          </p:cNvPr>
          <p:cNvSpPr/>
          <p:nvPr/>
        </p:nvSpPr>
        <p:spPr>
          <a:xfrm>
            <a:off x="4855712" y="4528184"/>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2</a:t>
            </a:r>
          </a:p>
        </p:txBody>
      </p:sp>
      <p:sp>
        <p:nvSpPr>
          <p:cNvPr id="10" name="Cylinder 9">
            <a:extLst>
              <a:ext uri="{FF2B5EF4-FFF2-40B4-BE49-F238E27FC236}">
                <a16:creationId xmlns:a16="http://schemas.microsoft.com/office/drawing/2014/main" id="{CAD3B5F5-7937-46DA-90DA-741B77BB6623}"/>
              </a:ext>
            </a:extLst>
          </p:cNvPr>
          <p:cNvSpPr/>
          <p:nvPr/>
        </p:nvSpPr>
        <p:spPr>
          <a:xfrm>
            <a:off x="5789903" y="4528184"/>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3</a:t>
            </a:r>
          </a:p>
        </p:txBody>
      </p:sp>
      <p:sp>
        <p:nvSpPr>
          <p:cNvPr id="11" name="Cylinder 10">
            <a:extLst>
              <a:ext uri="{FF2B5EF4-FFF2-40B4-BE49-F238E27FC236}">
                <a16:creationId xmlns:a16="http://schemas.microsoft.com/office/drawing/2014/main" id="{F729E580-8806-4B29-91BD-7C60EC4D65E8}"/>
              </a:ext>
            </a:extLst>
          </p:cNvPr>
          <p:cNvSpPr/>
          <p:nvPr/>
        </p:nvSpPr>
        <p:spPr>
          <a:xfrm>
            <a:off x="7449291" y="4528184"/>
            <a:ext cx="462012" cy="49657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N</a:t>
            </a:r>
          </a:p>
        </p:txBody>
      </p:sp>
      <p:cxnSp>
        <p:nvCxnSpPr>
          <p:cNvPr id="12" name="Straight Arrow Connector 11">
            <a:extLst>
              <a:ext uri="{FF2B5EF4-FFF2-40B4-BE49-F238E27FC236}">
                <a16:creationId xmlns:a16="http://schemas.microsoft.com/office/drawing/2014/main" id="{30EE831C-1681-44E3-A5EA-FF85DB5DA9A0}"/>
              </a:ext>
            </a:extLst>
          </p:cNvPr>
          <p:cNvCxnSpPr>
            <a:cxnSpLocks/>
            <a:stCxn id="2" idx="3"/>
          </p:cNvCxnSpPr>
          <p:nvPr/>
        </p:nvCxnSpPr>
        <p:spPr>
          <a:xfrm flipH="1">
            <a:off x="4279404" y="1074484"/>
            <a:ext cx="1672149" cy="8874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BC0AB30D-0B15-4FB1-9BC6-51D692B1B926}"/>
              </a:ext>
            </a:extLst>
          </p:cNvPr>
          <p:cNvCxnSpPr>
            <a:cxnSpLocks/>
            <a:stCxn id="2" idx="3"/>
          </p:cNvCxnSpPr>
          <p:nvPr/>
        </p:nvCxnSpPr>
        <p:spPr>
          <a:xfrm flipH="1">
            <a:off x="5144241" y="1074484"/>
            <a:ext cx="807312" cy="8874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EF458A7-A9AD-4520-8512-1905E3102711}"/>
              </a:ext>
            </a:extLst>
          </p:cNvPr>
          <p:cNvCxnSpPr>
            <a:cxnSpLocks/>
            <a:stCxn id="2" idx="3"/>
          </p:cNvCxnSpPr>
          <p:nvPr/>
        </p:nvCxnSpPr>
        <p:spPr>
          <a:xfrm>
            <a:off x="5951553" y="1074484"/>
            <a:ext cx="20623" cy="8874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5936065-0339-4F14-ABE5-E10F39524988}"/>
              </a:ext>
            </a:extLst>
          </p:cNvPr>
          <p:cNvCxnSpPr>
            <a:cxnSpLocks/>
            <a:stCxn id="2" idx="3"/>
          </p:cNvCxnSpPr>
          <p:nvPr/>
        </p:nvCxnSpPr>
        <p:spPr>
          <a:xfrm>
            <a:off x="5951553" y="1074484"/>
            <a:ext cx="1692772" cy="88748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27759E8C-3838-49CC-A646-E3C8E69353A1}"/>
              </a:ext>
            </a:extLst>
          </p:cNvPr>
          <p:cNvCxnSpPr>
            <a:cxnSpLocks/>
            <a:stCxn id="8" idx="3"/>
          </p:cNvCxnSpPr>
          <p:nvPr/>
        </p:nvCxnSpPr>
        <p:spPr>
          <a:xfrm>
            <a:off x="4127930" y="5024762"/>
            <a:ext cx="1428382" cy="6835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6490DAC8-98B5-462D-94E3-B65942E7CCD5}"/>
              </a:ext>
            </a:extLst>
          </p:cNvPr>
          <p:cNvCxnSpPr>
            <a:cxnSpLocks/>
          </p:cNvCxnSpPr>
          <p:nvPr/>
        </p:nvCxnSpPr>
        <p:spPr>
          <a:xfrm>
            <a:off x="5086718" y="5104660"/>
            <a:ext cx="885458" cy="61079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D2F6ABB6-7E81-4D6A-9154-16CD5C33E7D6}"/>
              </a:ext>
            </a:extLst>
          </p:cNvPr>
          <p:cNvCxnSpPr>
            <a:cxnSpLocks/>
          </p:cNvCxnSpPr>
          <p:nvPr/>
        </p:nvCxnSpPr>
        <p:spPr>
          <a:xfrm>
            <a:off x="6096000" y="5104660"/>
            <a:ext cx="0" cy="5149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2795F8E-2814-4D9F-9B2F-7E1FD8E1A67D}"/>
              </a:ext>
            </a:extLst>
          </p:cNvPr>
          <p:cNvCxnSpPr>
            <a:cxnSpLocks/>
            <a:stCxn id="11" idx="3"/>
          </p:cNvCxnSpPr>
          <p:nvPr/>
        </p:nvCxnSpPr>
        <p:spPr>
          <a:xfrm flipH="1">
            <a:off x="6289460" y="5024762"/>
            <a:ext cx="1390837" cy="6906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7D487826-0AC2-42DB-9FDC-C67030FB46BB}"/>
              </a:ext>
            </a:extLst>
          </p:cNvPr>
          <p:cNvCxnSpPr>
            <a:cxnSpLocks/>
            <a:stCxn id="4" idx="3"/>
          </p:cNvCxnSpPr>
          <p:nvPr/>
        </p:nvCxnSpPr>
        <p:spPr>
          <a:xfrm>
            <a:off x="4127930" y="2556769"/>
            <a:ext cx="0" cy="18021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FE4A8C4D-D8B0-4D05-863F-204AC84A69F0}"/>
              </a:ext>
            </a:extLst>
          </p:cNvPr>
          <p:cNvCxnSpPr>
            <a:cxnSpLocks/>
          </p:cNvCxnSpPr>
          <p:nvPr/>
        </p:nvCxnSpPr>
        <p:spPr>
          <a:xfrm>
            <a:off x="5086718" y="2556769"/>
            <a:ext cx="0" cy="18021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C130BCB-6CFF-45AF-82F8-8ED739298C3B}"/>
              </a:ext>
            </a:extLst>
          </p:cNvPr>
          <p:cNvCxnSpPr>
            <a:cxnSpLocks/>
          </p:cNvCxnSpPr>
          <p:nvPr/>
        </p:nvCxnSpPr>
        <p:spPr>
          <a:xfrm>
            <a:off x="5972176" y="2556769"/>
            <a:ext cx="0" cy="18021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E55CDC38-4EAE-4271-9246-D24B77B47720}"/>
              </a:ext>
            </a:extLst>
          </p:cNvPr>
          <p:cNvCxnSpPr>
            <a:cxnSpLocks/>
          </p:cNvCxnSpPr>
          <p:nvPr/>
        </p:nvCxnSpPr>
        <p:spPr>
          <a:xfrm>
            <a:off x="7644325" y="2556769"/>
            <a:ext cx="0" cy="180216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0C01593A-D478-4850-B4AF-E71E39D2635F}"/>
              </a:ext>
            </a:extLst>
          </p:cNvPr>
          <p:cNvSpPr txBox="1"/>
          <p:nvPr/>
        </p:nvSpPr>
        <p:spPr>
          <a:xfrm>
            <a:off x="6171206" y="3631303"/>
            <a:ext cx="1175322" cy="369332"/>
          </a:xfrm>
          <a:prstGeom prst="rect">
            <a:avLst/>
          </a:prstGeom>
          <a:noFill/>
        </p:spPr>
        <p:txBody>
          <a:bodyPr wrap="none" rtlCol="0">
            <a:spAutoFit/>
          </a:bodyPr>
          <a:lstStyle/>
          <a:p>
            <a:r>
              <a:rPr lang="en-US"/>
              <a:t>Cập nhật</a:t>
            </a:r>
          </a:p>
        </p:txBody>
      </p:sp>
      <p:sp>
        <p:nvSpPr>
          <p:cNvPr id="25" name="TextBox 24">
            <a:extLst>
              <a:ext uri="{FF2B5EF4-FFF2-40B4-BE49-F238E27FC236}">
                <a16:creationId xmlns:a16="http://schemas.microsoft.com/office/drawing/2014/main" id="{68BD0CC9-28E5-450A-A149-10D82A0AA247}"/>
              </a:ext>
            </a:extLst>
          </p:cNvPr>
          <p:cNvSpPr txBox="1"/>
          <p:nvPr/>
        </p:nvSpPr>
        <p:spPr>
          <a:xfrm>
            <a:off x="6009076" y="1729279"/>
            <a:ext cx="1553630" cy="369332"/>
          </a:xfrm>
          <a:prstGeom prst="rect">
            <a:avLst/>
          </a:prstGeom>
          <a:noFill/>
        </p:spPr>
        <p:txBody>
          <a:bodyPr wrap="none" rtlCol="0">
            <a:spAutoFit/>
          </a:bodyPr>
          <a:lstStyle/>
          <a:p>
            <a:r>
              <a:rPr lang="en-US"/>
              <a:t>Chia nhỏ DB</a:t>
            </a:r>
          </a:p>
        </p:txBody>
      </p:sp>
      <p:sp>
        <p:nvSpPr>
          <p:cNvPr id="26" name="TextBox 25">
            <a:extLst>
              <a:ext uri="{FF2B5EF4-FFF2-40B4-BE49-F238E27FC236}">
                <a16:creationId xmlns:a16="http://schemas.microsoft.com/office/drawing/2014/main" id="{1C4EF421-EA87-4DE8-B75F-BA37673C6427}"/>
              </a:ext>
            </a:extLst>
          </p:cNvPr>
          <p:cNvSpPr txBox="1"/>
          <p:nvPr/>
        </p:nvSpPr>
        <p:spPr>
          <a:xfrm>
            <a:off x="6984878" y="5336674"/>
            <a:ext cx="2151551" cy="369332"/>
          </a:xfrm>
          <a:prstGeom prst="rect">
            <a:avLst/>
          </a:prstGeom>
          <a:noFill/>
        </p:spPr>
        <p:txBody>
          <a:bodyPr wrap="none" rtlCol="0">
            <a:spAutoFit/>
          </a:bodyPr>
          <a:lstStyle/>
          <a:p>
            <a:r>
              <a:rPr lang="en-US"/>
              <a:t>Load lên memory</a:t>
            </a:r>
          </a:p>
        </p:txBody>
      </p:sp>
    </p:spTree>
    <p:extLst>
      <p:ext uri="{BB962C8B-B14F-4D97-AF65-F5344CB8AC3E}">
        <p14:creationId xmlns:p14="http://schemas.microsoft.com/office/powerpoint/2010/main" val="365342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5A819-9BE2-41D8-81EE-E3BA8C4D767B}"/>
              </a:ext>
            </a:extLst>
          </p:cNvPr>
          <p:cNvSpPr txBox="1"/>
          <p:nvPr/>
        </p:nvSpPr>
        <p:spPr>
          <a:xfrm>
            <a:off x="1953087" y="523781"/>
            <a:ext cx="7856738" cy="369332"/>
          </a:xfrm>
          <a:prstGeom prst="rect">
            <a:avLst/>
          </a:prstGeom>
          <a:noFill/>
        </p:spPr>
        <p:txBody>
          <a:bodyPr wrap="square" rtlCol="0">
            <a:spAutoFit/>
          </a:bodyPr>
          <a:lstStyle/>
          <a:p>
            <a:pPr algn="ctr"/>
            <a:r>
              <a:rPr lang="vi-VN"/>
              <a:t> </a:t>
            </a:r>
            <a:r>
              <a:rPr lang="vi-VN" b="1"/>
              <a:t>Vậy ta còn có thể tối ưu được nữa không?</a:t>
            </a:r>
            <a:endParaRPr lang="en-US" sz="2000"/>
          </a:p>
        </p:txBody>
      </p:sp>
      <p:sp>
        <p:nvSpPr>
          <p:cNvPr id="3" name="TextBox 2">
            <a:extLst>
              <a:ext uri="{FF2B5EF4-FFF2-40B4-BE49-F238E27FC236}">
                <a16:creationId xmlns:a16="http://schemas.microsoft.com/office/drawing/2014/main" id="{026D6EE2-EBE5-46AB-8153-C617967179A0}"/>
              </a:ext>
            </a:extLst>
          </p:cNvPr>
          <p:cNvSpPr txBox="1"/>
          <p:nvPr/>
        </p:nvSpPr>
        <p:spPr>
          <a:xfrm>
            <a:off x="1105270" y="1955263"/>
            <a:ext cx="9552372" cy="3362972"/>
          </a:xfrm>
          <a:prstGeom prst="rect">
            <a:avLst/>
          </a:prstGeom>
          <a:noFill/>
        </p:spPr>
        <p:txBody>
          <a:bodyPr wrap="square" rtlCol="0">
            <a:spAutoFit/>
          </a:bodyPr>
          <a:lstStyle/>
          <a:p>
            <a:pPr>
              <a:lnSpc>
                <a:spcPct val="150000"/>
              </a:lnSpc>
            </a:pPr>
            <a:r>
              <a:rPr lang="en-US"/>
              <a:t>T</a:t>
            </a:r>
            <a:r>
              <a:rPr lang="vi-VN"/>
              <a:t>a vẫn còn có thể tối ưu thêm được nữa . Nếu các bạn hiểu các CPU tính toán thì sẽ biết là CPU sẽ tính toán nhanh với các phép tính dạng số nguyên và nếu tính toán tốt để hạn chế sự trùng lặp thì các bạn có thể dùng CRC32/CRC64 kết hợp với file size để kiểm tra hash một cách nhanh chóng hơn MD5/SHA1/SHA2 tương đối. Ngoài ra cũng nên tận dụng các kỹ thuật tối ưu về cấp phát bộ nhớ (memory), các dạng thuật toán hỗ trợ lock-free/lockless, inline function để có tăng tốc độ tính toán. Và nếu sau này ta có gắn thêm Realtime Engine thì ta còn có thể tận dụng làm tăng tốc độ quét nhanh lên tương đ</a:t>
            </a:r>
            <a:r>
              <a:rPr lang="en-US"/>
              <a:t>ố</a:t>
            </a:r>
            <a:r>
              <a:rPr lang="vi-VN"/>
              <a:t>i nữa (bằng cách lưu lịch sử trạng thái file,…).</a:t>
            </a:r>
            <a:endParaRPr lang="en-US"/>
          </a:p>
        </p:txBody>
      </p:sp>
    </p:spTree>
    <p:extLst>
      <p:ext uri="{BB962C8B-B14F-4D97-AF65-F5344CB8AC3E}">
        <p14:creationId xmlns:p14="http://schemas.microsoft.com/office/powerpoint/2010/main" val="347172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7596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825841" y="541538"/>
            <a:ext cx="8540318" cy="461665"/>
          </a:xfrm>
          <a:prstGeom prst="rect">
            <a:avLst/>
          </a:prstGeom>
          <a:noFill/>
        </p:spPr>
        <p:txBody>
          <a:bodyPr wrap="square" rtlCol="0">
            <a:spAutoFit/>
          </a:bodyPr>
          <a:lstStyle/>
          <a:p>
            <a:pPr algn="ctr"/>
            <a:r>
              <a:rPr lang="en-US" sz="2400" b="1"/>
              <a:t> </a:t>
            </a:r>
            <a:r>
              <a:rPr lang="en-US" sz="2400" b="1" smtClean="0"/>
              <a:t>Virus </a:t>
            </a:r>
            <a:r>
              <a:rPr lang="en-US" sz="2400" b="1" dirty="0" err="1" smtClean="0"/>
              <a:t>là</a:t>
            </a:r>
            <a:r>
              <a:rPr lang="en-US" sz="2400" b="1" dirty="0" smtClean="0"/>
              <a:t> </a:t>
            </a:r>
            <a:r>
              <a:rPr lang="en-US" sz="2400" b="1" dirty="0" err="1" smtClean="0"/>
              <a:t>gì</a:t>
            </a:r>
            <a:r>
              <a:rPr lang="en-US" sz="2400" b="1" dirty="0" smtClean="0"/>
              <a:t>?</a:t>
            </a:r>
            <a:r>
              <a:rPr lang="en-US" sz="2400" dirty="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490078" y="1003203"/>
            <a:ext cx="11594237" cy="5078313"/>
          </a:xfrm>
          <a:prstGeom prst="rect">
            <a:avLst/>
          </a:prstGeom>
          <a:noFill/>
        </p:spPr>
        <p:txBody>
          <a:bodyPr wrap="square" rtlCol="0">
            <a:spAutoFit/>
          </a:bodyPr>
          <a:lstStyle/>
          <a:p>
            <a:pPr>
              <a:lnSpc>
                <a:spcPct val="150000"/>
              </a:lnSpc>
            </a:pPr>
            <a:r>
              <a:rPr lang="en-US" dirty="0" smtClean="0"/>
              <a:t>Virus </a:t>
            </a:r>
            <a:r>
              <a:rPr lang="en-US" dirty="0" err="1" smtClean="0"/>
              <a:t>là</a:t>
            </a:r>
            <a:r>
              <a:rPr lang="en-US" dirty="0" smtClean="0"/>
              <a:t> </a:t>
            </a:r>
            <a:r>
              <a:rPr lang="en-US" dirty="0" err="1" smtClean="0"/>
              <a:t>một</a:t>
            </a:r>
            <a:r>
              <a:rPr lang="en-US" dirty="0" smtClean="0"/>
              <a:t> </a:t>
            </a:r>
            <a:r>
              <a:rPr lang="en-US" dirty="0" err="1" smtClean="0"/>
              <a:t>loại</a:t>
            </a:r>
            <a:r>
              <a:rPr lang="en-US" dirty="0" smtClean="0"/>
              <a:t> malware, </a:t>
            </a:r>
            <a:r>
              <a:rPr lang="en-US" dirty="0" err="1" smtClean="0"/>
              <a:t>là</a:t>
            </a:r>
            <a:r>
              <a:rPr lang="en-US" dirty="0" smtClean="0"/>
              <a:t> </a:t>
            </a:r>
            <a:r>
              <a:rPr lang="en-US" dirty="0" err="1" smtClean="0"/>
              <a:t>những</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tối</a:t>
            </a:r>
            <a:r>
              <a:rPr lang="en-US" dirty="0" smtClean="0"/>
              <a:t> </a:t>
            </a:r>
            <a:r>
              <a:rPr lang="en-US" dirty="0" err="1" smtClean="0"/>
              <a:t>thiểu</a:t>
            </a:r>
            <a:r>
              <a:rPr lang="en-US" dirty="0" smtClean="0"/>
              <a:t> 2 </a:t>
            </a:r>
            <a:r>
              <a:rPr lang="en-US" dirty="0" err="1" smtClean="0"/>
              <a:t>việc</a:t>
            </a:r>
            <a:r>
              <a:rPr lang="en-US" dirty="0" smtClean="0"/>
              <a:t>:</a:t>
            </a:r>
          </a:p>
          <a:p>
            <a:pPr marL="285750" indent="-285750">
              <a:lnSpc>
                <a:spcPct val="150000"/>
              </a:lnSpc>
              <a:buFont typeface="Arial" panose="020B0604020202020204" pitchFamily="34" charset="0"/>
              <a:buChar char="•"/>
            </a:pPr>
            <a:r>
              <a:rPr lang="vi-VN" dirty="0"/>
              <a:t>Tự xen vào hoạt động hiện hành của máy tính một cách hợp lệ, để thực hiện tự nhân bản và những công việc theo chủ ý của người lập trình. Sau khi kết thúc thực thi mã virus thì điều khiển được trả cho trình đang thực thi mà máy không bị "treo", trừ trường hợp virus cố ý treo máy.</a:t>
            </a:r>
          </a:p>
          <a:p>
            <a:pPr marL="285750" indent="-285750">
              <a:lnSpc>
                <a:spcPct val="150000"/>
              </a:lnSpc>
              <a:buFont typeface="Arial" panose="020B0604020202020204" pitchFamily="34" charset="0"/>
              <a:buChar char="•"/>
            </a:pPr>
            <a:r>
              <a:rPr lang="vi-VN" dirty="0"/>
              <a:t>Tự sao chép chính nó, tức tự nhân bản, một cách hợp lệ lây nhiễm vào những tập tin (file) hay các vùng xác định (boot, FAT sector) ở các thiết bị lưu trữ như đĩa cứng, đĩa mềm, thiết bị nhớ flash (phổ biến là USB),... thậm chí cả EPROM chính của máy</a:t>
            </a:r>
            <a:r>
              <a:rPr lang="vi-VN" dirty="0" smtClean="0"/>
              <a:t>.</a:t>
            </a:r>
            <a:endParaRPr lang="en-US" dirty="0" smtClean="0"/>
          </a:p>
          <a:p>
            <a:pPr>
              <a:lnSpc>
                <a:spcPct val="150000"/>
              </a:lnSpc>
            </a:pPr>
            <a:endParaRPr lang="vi-VN" dirty="0"/>
          </a:p>
          <a:p>
            <a:pPr>
              <a:lnSpc>
                <a:spcPct val="150000"/>
              </a:lnSpc>
            </a:pPr>
            <a:r>
              <a:rPr lang="vi-VN" dirty="0"/>
              <a:t>Những virus mới được viết trong thời gian gần đây không còn thực hiện các trò đùa hay sự phá hoại đối máy tính của nạn nhân bị lây nhiễm nữa, mà đa phần hướng đến việc lấy cắp các thông tin cá nhân nhạy cảm (các mã số thẻ tín dụng) mở cửa sau cho tin tặc đột nhập chiếm quyền điều khiển hoặc các hành động khác nhằm có lợi cho người phát tán virus.</a:t>
            </a:r>
            <a:endParaRPr lang="en-US" dirty="0"/>
          </a:p>
        </p:txBody>
      </p:sp>
    </p:spTree>
    <p:extLst>
      <p:ext uri="{BB962C8B-B14F-4D97-AF65-F5344CB8AC3E}">
        <p14:creationId xmlns:p14="http://schemas.microsoft.com/office/powerpoint/2010/main" val="78819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2280" y="2107342"/>
            <a:ext cx="4619756" cy="3045426"/>
          </a:xfrm>
          <a:prstGeom prst="rect">
            <a:avLst/>
          </a:prstGeom>
        </p:spPr>
      </p:pic>
      <p:sp>
        <p:nvSpPr>
          <p:cNvPr id="3" name="TextBox 2"/>
          <p:cNvSpPr txBox="1"/>
          <p:nvPr/>
        </p:nvSpPr>
        <p:spPr>
          <a:xfrm>
            <a:off x="2891481" y="760455"/>
            <a:ext cx="6091881" cy="461665"/>
          </a:xfrm>
          <a:prstGeom prst="rect">
            <a:avLst/>
          </a:prstGeom>
          <a:noFill/>
        </p:spPr>
        <p:txBody>
          <a:bodyPr wrap="square" rtlCol="0">
            <a:spAutoFit/>
          </a:bodyPr>
          <a:lstStyle/>
          <a:p>
            <a:pPr algn="ctr"/>
            <a:r>
              <a:rPr lang="en-US" sz="2400" b="1" smtClean="0"/>
              <a:t>Đặc điểm của virus</a:t>
            </a:r>
            <a:endParaRPr lang="en-US" sz="2400" b="1"/>
          </a:p>
        </p:txBody>
      </p:sp>
      <p:sp>
        <p:nvSpPr>
          <p:cNvPr id="4" name="TextBox 3"/>
          <p:cNvSpPr txBox="1"/>
          <p:nvPr/>
        </p:nvSpPr>
        <p:spPr>
          <a:xfrm>
            <a:off x="6017740" y="2107342"/>
            <a:ext cx="5931244" cy="1754326"/>
          </a:xfrm>
          <a:prstGeom prst="rect">
            <a:avLst/>
          </a:prstGeom>
          <a:noFill/>
        </p:spPr>
        <p:txBody>
          <a:bodyPr wrap="square" rtlCol="0">
            <a:spAutoFit/>
          </a:bodyPr>
          <a:lstStyle/>
          <a:p>
            <a:pPr marL="285750" indent="-285750">
              <a:buFont typeface="Arial" panose="020B0604020202020204" pitchFamily="34" charset="0"/>
              <a:buChar char="•"/>
            </a:pPr>
            <a:r>
              <a:rPr lang="en-US" smtClean="0"/>
              <a:t>Không thể tồn tại độc lập mà phải dựa vào một ứng dụng nền nào đó</a:t>
            </a:r>
          </a:p>
          <a:p>
            <a:pPr marL="285750" indent="-285750">
              <a:buFont typeface="Arial" panose="020B0604020202020204" pitchFamily="34" charset="0"/>
              <a:buChar char="•"/>
            </a:pPr>
            <a:r>
              <a:rPr lang="en-US" smtClean="0"/>
              <a:t>Tự nhân bản khi ứng dụng chủ được kích hoạt</a:t>
            </a:r>
          </a:p>
          <a:p>
            <a:pPr marL="285750" indent="-285750">
              <a:buFont typeface="Arial" panose="020B0604020202020204" pitchFamily="34" charset="0"/>
              <a:buChar char="•"/>
            </a:pPr>
            <a:r>
              <a:rPr lang="en-US" smtClean="0"/>
              <a:t>Có một kì nằm chờ( giống ủ bệnh). Trong thời gian này không gây hậu quả gì cho máy tính</a:t>
            </a:r>
          </a:p>
          <a:p>
            <a:pPr marL="285750" indent="-285750">
              <a:buFont typeface="Arial" panose="020B0604020202020204" pitchFamily="34" charset="0"/>
              <a:buChar char="•"/>
            </a:pPr>
            <a:r>
              <a:rPr lang="en-US" smtClean="0"/>
              <a:t>Sau thời kì “ nằm vùng” mới phát tác</a:t>
            </a:r>
            <a:endParaRPr lang="en-US"/>
          </a:p>
        </p:txBody>
      </p:sp>
    </p:spTree>
    <p:extLst>
      <p:ext uri="{BB962C8B-B14F-4D97-AF65-F5344CB8AC3E}">
        <p14:creationId xmlns:p14="http://schemas.microsoft.com/office/powerpoint/2010/main" val="297515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825841" y="541538"/>
            <a:ext cx="8540318" cy="461665"/>
          </a:xfrm>
          <a:prstGeom prst="rect">
            <a:avLst/>
          </a:prstGeom>
          <a:noFill/>
        </p:spPr>
        <p:txBody>
          <a:bodyPr wrap="square" rtlCol="0">
            <a:spAutoFit/>
          </a:bodyPr>
          <a:lstStyle/>
          <a:p>
            <a:pPr algn="ctr"/>
            <a:r>
              <a:rPr lang="en-US" sz="2400" b="1" smtClean="0"/>
              <a:t>Đầu tiên,</a:t>
            </a:r>
            <a:r>
              <a:rPr lang="en-US" sz="2400" b="1"/>
              <a:t> </a:t>
            </a:r>
            <a:r>
              <a:rPr lang="en-US" sz="2400" b="1" smtClean="0"/>
              <a:t>Trojan </a:t>
            </a:r>
            <a:r>
              <a:rPr lang="en-US" sz="2400" b="1" dirty="0" err="1" smtClean="0"/>
              <a:t>là</a:t>
            </a:r>
            <a:r>
              <a:rPr lang="en-US" sz="2400" b="1" dirty="0" smtClean="0"/>
              <a:t> </a:t>
            </a:r>
            <a:r>
              <a:rPr lang="en-US" sz="2400" b="1" dirty="0" err="1" smtClean="0"/>
              <a:t>gì</a:t>
            </a:r>
            <a:r>
              <a:rPr lang="en-US" sz="2400" b="1" dirty="0" smtClean="0"/>
              <a:t>?</a:t>
            </a:r>
            <a:r>
              <a:rPr lang="en-US" sz="2400" dirty="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490078" y="1003203"/>
            <a:ext cx="11594237"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t>Trojan horse là chương trình máy tính thường ẩn mình dưới dạng một chương trình hữu ích và có những chức năng mong muốn, hay ít nhất chúng trông như có các tính năng này. Một cách bí mật, nó lại tiến hành các thao tác khác không mong muốn. Những chức năng mong muốn chỉ là phần bề mặt giả tạo nhằm che giấu cho các thao tác </a:t>
            </a:r>
            <a:r>
              <a:rPr lang="vi-VN" smtClean="0"/>
              <a:t>này</a:t>
            </a:r>
            <a:endParaRPr lang="en-US" smtClean="0"/>
          </a:p>
          <a:p>
            <a:pPr marL="285750" indent="-285750">
              <a:lnSpc>
                <a:spcPct val="150000"/>
              </a:lnSpc>
              <a:buFont typeface="Arial" panose="020B0604020202020204" pitchFamily="34" charset="0"/>
              <a:buChar char="•"/>
            </a:pPr>
            <a:r>
              <a:rPr lang="en-US"/>
              <a:t>Trong thực tế, nhiều Trojan horse chứa đựng các phần mềm gián điệp nhằm cho phép máy tính thân chủ bị điều khiển từ xa qua hệ thống mạng</a:t>
            </a:r>
            <a:r>
              <a:rPr lang="en-US" smtClean="0"/>
              <a:t>.</a:t>
            </a:r>
          </a:p>
          <a:p>
            <a:pPr marL="285750" indent="-285750">
              <a:lnSpc>
                <a:spcPct val="150000"/>
              </a:lnSpc>
              <a:buFont typeface="Arial" panose="020B0604020202020204" pitchFamily="34" charset="0"/>
              <a:buChar char="•"/>
            </a:pPr>
            <a:r>
              <a:rPr lang="vi-VN"/>
              <a:t>Khác nhau căn bản với </a:t>
            </a:r>
            <a:r>
              <a:rPr lang="en-US" smtClean="0"/>
              <a:t>V</a:t>
            </a:r>
            <a:r>
              <a:rPr lang="vi-VN" smtClean="0"/>
              <a:t>irus </a:t>
            </a:r>
            <a:r>
              <a:rPr lang="vi-VN"/>
              <a:t>máy tính là Trojan Horse về mặt kỹ thuật chỉ là một phần mềm thông thường và không có ý nghĩa tự lan truyền. Các chương trình này chỉ lừa người dùng để tiến hành các thao tác khác mà thân chủ sẽ không tự nguyện cho phép tiến hành. Ngày nay, các Trojan horse đã được thêm vào đó các chức năng tự phân tán. Điều này đẩy khái niệm Trojan horse đến gần với khái niệm virus và chúng trở thành khó phân biệt.</a:t>
            </a:r>
            <a:endParaRPr lang="en-US" dirty="0"/>
          </a:p>
        </p:txBody>
      </p:sp>
    </p:spTree>
    <p:extLst>
      <p:ext uri="{BB962C8B-B14F-4D97-AF65-F5344CB8AC3E}">
        <p14:creationId xmlns:p14="http://schemas.microsoft.com/office/powerpoint/2010/main" val="353791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0455" y="358345"/>
            <a:ext cx="9168713" cy="461665"/>
          </a:xfrm>
          <a:prstGeom prst="rect">
            <a:avLst/>
          </a:prstGeom>
          <a:noFill/>
        </p:spPr>
        <p:txBody>
          <a:bodyPr wrap="square" rtlCol="0">
            <a:spAutoFit/>
          </a:bodyPr>
          <a:lstStyle/>
          <a:p>
            <a:pPr algn="ctr"/>
            <a:r>
              <a:rPr lang="en-US" sz="2400" b="1" smtClean="0"/>
              <a:t>Virus trốn ở đâu??</a:t>
            </a:r>
            <a:endParaRPr lang="en-US" sz="2400" b="1"/>
          </a:p>
        </p:txBody>
      </p:sp>
      <p:sp>
        <p:nvSpPr>
          <p:cNvPr id="4" name="TextBox 3"/>
          <p:cNvSpPr txBox="1"/>
          <p:nvPr/>
        </p:nvSpPr>
        <p:spPr>
          <a:xfrm>
            <a:off x="1161535" y="1470454"/>
            <a:ext cx="9811265" cy="2031325"/>
          </a:xfrm>
          <a:prstGeom prst="rect">
            <a:avLst/>
          </a:prstGeom>
          <a:noFill/>
        </p:spPr>
        <p:txBody>
          <a:bodyPr wrap="square" rtlCol="0">
            <a:spAutoFit/>
          </a:bodyPr>
          <a:lstStyle/>
          <a:p>
            <a:pPr marL="285750" indent="-285750">
              <a:buFont typeface="Arial" panose="020B0604020202020204" pitchFamily="34" charset="0"/>
              <a:buChar char="•"/>
            </a:pPr>
            <a:r>
              <a:rPr lang="en-US" smtClean="0"/>
              <a:t>Trong rãnh ghi của đĩa mềm. Đây là một chương trình nhỏ hoạt động mỗi khi máy tính được khởi động. Chương trình thường hiện thị trên màn hình thông điệp “ Non-system disk” “ Disk error”</a:t>
            </a:r>
          </a:p>
          <a:p>
            <a:pPr marL="285750" indent="-285750">
              <a:buFont typeface="Arial" panose="020B0604020202020204" pitchFamily="34" charset="0"/>
              <a:buChar char="•"/>
            </a:pPr>
            <a:r>
              <a:rPr lang="en-US" smtClean="0"/>
              <a:t>Đính kèm trong bất kì một chương trình nào</a:t>
            </a:r>
          </a:p>
          <a:p>
            <a:pPr marL="285750" indent="-285750">
              <a:buFont typeface="Arial" panose="020B0604020202020204" pitchFamily="34" charset="0"/>
              <a:buChar char="•"/>
            </a:pPr>
            <a:r>
              <a:rPr lang="en-US" smtClean="0"/>
              <a:t>Nhúng( embeded) trong file ẩn của hệ thống như IO.SYS và MSDOS.SYS trên đĩa hoặc ổ khởi động</a:t>
            </a:r>
          </a:p>
          <a:p>
            <a:pPr marL="285750" indent="-285750">
              <a:buFont typeface="Arial" panose="020B0604020202020204" pitchFamily="34" charset="0"/>
              <a:buChar char="•"/>
            </a:pPr>
            <a:r>
              <a:rPr lang="en-US" smtClean="0"/>
              <a:t>Vùng lưu trữ riêng của ổ cứng </a:t>
            </a:r>
            <a:endParaRPr lang="en-US"/>
          </a:p>
        </p:txBody>
      </p:sp>
    </p:spTree>
    <p:extLst>
      <p:ext uri="{BB962C8B-B14F-4D97-AF65-F5344CB8AC3E}">
        <p14:creationId xmlns:p14="http://schemas.microsoft.com/office/powerpoint/2010/main" val="30445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0455" y="358345"/>
            <a:ext cx="9168713" cy="461665"/>
          </a:xfrm>
          <a:prstGeom prst="rect">
            <a:avLst/>
          </a:prstGeom>
          <a:noFill/>
        </p:spPr>
        <p:txBody>
          <a:bodyPr wrap="square" rtlCol="0">
            <a:spAutoFit/>
          </a:bodyPr>
          <a:lstStyle/>
          <a:p>
            <a:pPr algn="ctr"/>
            <a:r>
              <a:rPr lang="en-US" sz="2400" b="1" smtClean="0"/>
              <a:t>Các hình thức lây nhiễm chính của Virus</a:t>
            </a:r>
            <a:endParaRPr lang="en-US" sz="2400" b="1"/>
          </a:p>
        </p:txBody>
      </p:sp>
      <p:graphicFrame>
        <p:nvGraphicFramePr>
          <p:cNvPr id="4" name="Table 3"/>
          <p:cNvGraphicFramePr>
            <a:graphicFrameLocks noGrp="1"/>
          </p:cNvGraphicFramePr>
          <p:nvPr>
            <p:extLst>
              <p:ext uri="{D42A27DB-BD31-4B8C-83A1-F6EECF244321}">
                <p14:modId xmlns:p14="http://schemas.microsoft.com/office/powerpoint/2010/main" val="1083065850"/>
              </p:ext>
            </p:extLst>
          </p:nvPr>
        </p:nvGraphicFramePr>
        <p:xfrm>
          <a:off x="1244600" y="988540"/>
          <a:ext cx="9620421" cy="5486400"/>
        </p:xfrm>
        <a:graphic>
          <a:graphicData uri="http://schemas.openxmlformats.org/drawingml/2006/table">
            <a:tbl>
              <a:tblPr firstRow="1" bandRow="1">
                <a:tableStyleId>{F5AB1C69-6EDB-4FF4-983F-18BD219EF322}</a:tableStyleId>
              </a:tblPr>
              <a:tblGrid>
                <a:gridCol w="3206807">
                  <a:extLst>
                    <a:ext uri="{9D8B030D-6E8A-4147-A177-3AD203B41FA5}">
                      <a16:colId xmlns:a16="http://schemas.microsoft.com/office/drawing/2014/main" val="2993165180"/>
                    </a:ext>
                  </a:extLst>
                </a:gridCol>
                <a:gridCol w="3206807">
                  <a:extLst>
                    <a:ext uri="{9D8B030D-6E8A-4147-A177-3AD203B41FA5}">
                      <a16:colId xmlns:a16="http://schemas.microsoft.com/office/drawing/2014/main" val="3449366666"/>
                    </a:ext>
                  </a:extLst>
                </a:gridCol>
                <a:gridCol w="3206807">
                  <a:extLst>
                    <a:ext uri="{9D8B030D-6E8A-4147-A177-3AD203B41FA5}">
                      <a16:colId xmlns:a16="http://schemas.microsoft.com/office/drawing/2014/main" val="2397860099"/>
                    </a:ext>
                  </a:extLst>
                </a:gridCol>
              </a:tblGrid>
              <a:tr h="5486400">
                <a:tc>
                  <a:txBody>
                    <a:bodyPr/>
                    <a:lstStyle/>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r>
                        <a:rPr lang="en-US" b="1" smtClean="0">
                          <a:solidFill>
                            <a:schemeClr val="tx1"/>
                          </a:solidFill>
                        </a:rPr>
                        <a:t>Virus</a:t>
                      </a:r>
                      <a:r>
                        <a:rPr lang="en-US" b="1" baseline="0" smtClean="0">
                          <a:solidFill>
                            <a:schemeClr val="tx1"/>
                          </a:solidFill>
                        </a:rPr>
                        <a:t> lây nhiễm theo cách cổ điển</a:t>
                      </a:r>
                      <a:r>
                        <a:rPr lang="en-US" b="0" baseline="0" smtClean="0">
                          <a:solidFill>
                            <a:schemeClr val="tx1"/>
                          </a:solidFill>
                        </a:rPr>
                        <a:t>: thông qua thiết bị lưu trữ di động: đĩa mềm, đĩa CD, USB hay các thiết bị giải trí kĩ thuật khác</a:t>
                      </a:r>
                      <a:endParaRPr lang="en-US" b="0">
                        <a:solidFill>
                          <a:schemeClr val="tx1"/>
                        </a:solidFill>
                      </a:endParaRPr>
                    </a:p>
                  </a:txBody>
                  <a:tcPr/>
                </a:tc>
                <a:tc>
                  <a:txBody>
                    <a:bodyPr/>
                    <a:lstStyle/>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r>
                        <a:rPr lang="en-US" b="1" smtClean="0">
                          <a:solidFill>
                            <a:schemeClr val="tx1"/>
                          </a:solidFill>
                        </a:rPr>
                        <a:t>Virus</a:t>
                      </a:r>
                      <a:r>
                        <a:rPr lang="en-US" b="1" baseline="0" smtClean="0">
                          <a:solidFill>
                            <a:schemeClr val="tx1"/>
                          </a:solidFill>
                        </a:rPr>
                        <a:t> lây nhiễm qua thư điện tử: </a:t>
                      </a:r>
                      <a:endParaRPr lang="en-US" b="0" baseline="0" smtClean="0">
                        <a:solidFill>
                          <a:schemeClr val="tx1"/>
                        </a:solidFill>
                      </a:endParaRPr>
                    </a:p>
                    <a:p>
                      <a:pPr marL="285750" indent="-285750">
                        <a:buFont typeface="Arial" panose="020B0604020202020204" pitchFamily="34" charset="0"/>
                        <a:buChar char="•"/>
                      </a:pPr>
                      <a:r>
                        <a:rPr lang="en-US" b="0" baseline="0" smtClean="0">
                          <a:solidFill>
                            <a:schemeClr val="tx1"/>
                          </a:solidFill>
                        </a:rPr>
                        <a:t>Qua một liên kết trong mail</a:t>
                      </a:r>
                    </a:p>
                    <a:p>
                      <a:pPr marL="285750" indent="-285750">
                        <a:buFont typeface="Arial" panose="020B0604020202020204" pitchFamily="34" charset="0"/>
                        <a:buChar char="•"/>
                      </a:pPr>
                      <a:r>
                        <a:rPr lang="en-US" b="0" baseline="0" smtClean="0">
                          <a:solidFill>
                            <a:schemeClr val="tx1"/>
                          </a:solidFill>
                        </a:rPr>
                        <a:t>Qua các file đính kèm theo mail( attacked mail)</a:t>
                      </a:r>
                    </a:p>
                    <a:p>
                      <a:pPr marL="285750" indent="-285750">
                        <a:buFont typeface="Arial" panose="020B0604020202020204" pitchFamily="34" charset="0"/>
                        <a:buChar char="•"/>
                      </a:pPr>
                      <a:r>
                        <a:rPr lang="en-US" b="0" baseline="0" smtClean="0">
                          <a:solidFill>
                            <a:schemeClr val="tx1"/>
                          </a:solidFill>
                        </a:rPr>
                        <a:t>Khi mở để xem thư điện tử</a:t>
                      </a:r>
                      <a:endParaRPr lang="en-US" b="1">
                        <a:solidFill>
                          <a:schemeClr val="tx1"/>
                        </a:solidFill>
                      </a:endParaRPr>
                    </a:p>
                  </a:txBody>
                  <a:tcPr/>
                </a:tc>
                <a:tc>
                  <a:txBody>
                    <a:bodyPr/>
                    <a:lstStyle/>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endParaRPr lang="en-US" b="0" smtClean="0">
                        <a:solidFill>
                          <a:schemeClr val="tx1"/>
                        </a:solidFill>
                      </a:endParaRPr>
                    </a:p>
                    <a:p>
                      <a:r>
                        <a:rPr lang="en-US" b="1" smtClean="0">
                          <a:solidFill>
                            <a:schemeClr val="tx1"/>
                          </a:solidFill>
                        </a:rPr>
                        <a:t>Virus</a:t>
                      </a:r>
                      <a:r>
                        <a:rPr lang="en-US" b="1" baseline="0" smtClean="0">
                          <a:solidFill>
                            <a:schemeClr val="tx1"/>
                          </a:solidFill>
                        </a:rPr>
                        <a:t> lây nhiễm qua mạng Internet: </a:t>
                      </a:r>
                      <a:endParaRPr lang="en-US" b="0" baseline="0" smtClean="0">
                        <a:solidFill>
                          <a:schemeClr val="tx1"/>
                        </a:solidFill>
                      </a:endParaRPr>
                    </a:p>
                    <a:p>
                      <a:pPr marL="285750" indent="-285750">
                        <a:buFont typeface="Arial" panose="020B0604020202020204" pitchFamily="34" charset="0"/>
                        <a:buChar char="•"/>
                      </a:pPr>
                      <a:r>
                        <a:rPr lang="en-US" b="0" baseline="0" smtClean="0">
                          <a:solidFill>
                            <a:schemeClr val="tx1"/>
                          </a:solidFill>
                        </a:rPr>
                        <a:t>Qua file tài liệu</a:t>
                      </a:r>
                    </a:p>
                    <a:p>
                      <a:pPr marL="285750" indent="-285750">
                        <a:buFont typeface="Arial" panose="020B0604020202020204" pitchFamily="34" charset="0"/>
                        <a:buChar char="•"/>
                      </a:pPr>
                      <a:r>
                        <a:rPr lang="en-US" b="0" baseline="0" smtClean="0">
                          <a:solidFill>
                            <a:schemeClr val="tx1"/>
                          </a:solidFill>
                        </a:rPr>
                        <a:t>Qua các trang web cài virus</a:t>
                      </a:r>
                    </a:p>
                    <a:p>
                      <a:pPr marL="285750" indent="-285750">
                        <a:buFont typeface="Arial" panose="020B0604020202020204" pitchFamily="34" charset="0"/>
                        <a:buChar char="•"/>
                      </a:pPr>
                      <a:r>
                        <a:rPr lang="en-US" b="0" baseline="0" smtClean="0">
                          <a:solidFill>
                            <a:schemeClr val="tx1"/>
                          </a:solidFill>
                        </a:rPr>
                        <a:t>Qua các lỗi bảo mật hệ điều hành, ứng dụng sẵn có hoặc phần mềm ở bên thứ 3</a:t>
                      </a:r>
                      <a:endParaRPr lang="en-US" b="1">
                        <a:solidFill>
                          <a:schemeClr val="tx1"/>
                        </a:solidFill>
                      </a:endParaRPr>
                    </a:p>
                  </a:txBody>
                  <a:tcPr/>
                </a:tc>
                <a:extLst>
                  <a:ext uri="{0D108BD9-81ED-4DB2-BD59-A6C34878D82A}">
                    <a16:rowId xmlns:a16="http://schemas.microsoft.com/office/drawing/2014/main" val="3570729166"/>
                  </a:ext>
                </a:extLst>
              </a:tr>
            </a:tbl>
          </a:graphicData>
        </a:graphic>
      </p:graphicFrame>
      <p:pic>
        <p:nvPicPr>
          <p:cNvPr id="5" name="Picture 4"/>
          <p:cNvPicPr>
            <a:picLocks noChangeAspect="1"/>
          </p:cNvPicPr>
          <p:nvPr/>
        </p:nvPicPr>
        <p:blipFill>
          <a:blip r:embed="rId2"/>
          <a:stretch>
            <a:fillRect/>
          </a:stretch>
        </p:blipFill>
        <p:spPr>
          <a:xfrm>
            <a:off x="1244600" y="988540"/>
            <a:ext cx="3206245" cy="2248930"/>
          </a:xfrm>
          <a:prstGeom prst="rect">
            <a:avLst/>
          </a:prstGeom>
        </p:spPr>
      </p:pic>
      <p:pic>
        <p:nvPicPr>
          <p:cNvPr id="6" name="Picture 5"/>
          <p:cNvPicPr>
            <a:picLocks noChangeAspect="1"/>
          </p:cNvPicPr>
          <p:nvPr/>
        </p:nvPicPr>
        <p:blipFill>
          <a:blip r:embed="rId3"/>
          <a:stretch>
            <a:fillRect/>
          </a:stretch>
        </p:blipFill>
        <p:spPr>
          <a:xfrm>
            <a:off x="4450844" y="988541"/>
            <a:ext cx="3197987" cy="2248930"/>
          </a:xfrm>
          <a:prstGeom prst="rect">
            <a:avLst/>
          </a:prstGeom>
        </p:spPr>
      </p:pic>
      <p:pic>
        <p:nvPicPr>
          <p:cNvPr id="7" name="Picture 6"/>
          <p:cNvPicPr>
            <a:picLocks noChangeAspect="1"/>
          </p:cNvPicPr>
          <p:nvPr/>
        </p:nvPicPr>
        <p:blipFill>
          <a:blip r:embed="rId4"/>
          <a:stretch>
            <a:fillRect/>
          </a:stretch>
        </p:blipFill>
        <p:spPr>
          <a:xfrm>
            <a:off x="7657088" y="988538"/>
            <a:ext cx="3208841" cy="2248931"/>
          </a:xfrm>
          <a:prstGeom prst="rect">
            <a:avLst/>
          </a:prstGeom>
        </p:spPr>
      </p:pic>
    </p:spTree>
    <p:extLst>
      <p:ext uri="{BB962C8B-B14F-4D97-AF65-F5344CB8AC3E}">
        <p14:creationId xmlns:p14="http://schemas.microsoft.com/office/powerpoint/2010/main" val="869216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0455" y="358345"/>
            <a:ext cx="9168713" cy="461665"/>
          </a:xfrm>
          <a:prstGeom prst="rect">
            <a:avLst/>
          </a:prstGeom>
          <a:noFill/>
        </p:spPr>
        <p:txBody>
          <a:bodyPr wrap="square" rtlCol="0">
            <a:spAutoFit/>
          </a:bodyPr>
          <a:lstStyle/>
          <a:p>
            <a:pPr algn="ctr"/>
            <a:r>
              <a:rPr lang="en-US" sz="2400" b="1" smtClean="0"/>
              <a:t>Các hình thức lây nhiễm chính của Virus</a:t>
            </a:r>
            <a:endParaRPr lang="en-US" sz="2400" b="1"/>
          </a:p>
        </p:txBody>
      </p:sp>
      <p:pic>
        <p:nvPicPr>
          <p:cNvPr id="3" name="Picture 2"/>
          <p:cNvPicPr>
            <a:picLocks noChangeAspect="1"/>
          </p:cNvPicPr>
          <p:nvPr/>
        </p:nvPicPr>
        <p:blipFill>
          <a:blip r:embed="rId2"/>
          <a:stretch>
            <a:fillRect/>
          </a:stretch>
        </p:blipFill>
        <p:spPr>
          <a:xfrm>
            <a:off x="2217775" y="1214180"/>
            <a:ext cx="7674071" cy="4692350"/>
          </a:xfrm>
          <a:prstGeom prst="rect">
            <a:avLst/>
          </a:prstGeom>
        </p:spPr>
      </p:pic>
    </p:spTree>
    <p:extLst>
      <p:ext uri="{BB962C8B-B14F-4D97-AF65-F5344CB8AC3E}">
        <p14:creationId xmlns:p14="http://schemas.microsoft.com/office/powerpoint/2010/main" val="191563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825841" y="541538"/>
            <a:ext cx="8540318" cy="461665"/>
          </a:xfrm>
          <a:prstGeom prst="rect">
            <a:avLst/>
          </a:prstGeom>
          <a:noFill/>
        </p:spPr>
        <p:txBody>
          <a:bodyPr wrap="square" rtlCol="0">
            <a:spAutoFit/>
          </a:bodyPr>
          <a:lstStyle/>
          <a:p>
            <a:pPr algn="ctr"/>
            <a:r>
              <a:rPr lang="en-US" sz="2400" b="1" dirty="0"/>
              <a:t> </a:t>
            </a:r>
            <a:r>
              <a:rPr lang="en-US" sz="2400" b="1" dirty="0" err="1" smtClean="0"/>
              <a:t>Một</a:t>
            </a:r>
            <a:r>
              <a:rPr lang="en-US" sz="2400" b="1" dirty="0" smtClean="0"/>
              <a:t>  </a:t>
            </a:r>
            <a:r>
              <a:rPr lang="en-US" sz="2400" b="1" dirty="0" err="1" smtClean="0"/>
              <a:t>vài</a:t>
            </a:r>
            <a:r>
              <a:rPr lang="en-US" sz="2400" b="1" dirty="0" smtClean="0"/>
              <a:t> </a:t>
            </a:r>
            <a:r>
              <a:rPr lang="en-US" sz="2400" b="1" dirty="0" err="1" smtClean="0"/>
              <a:t>cách</a:t>
            </a:r>
            <a:r>
              <a:rPr lang="en-US" sz="2400" b="1" dirty="0" smtClean="0"/>
              <a:t> </a:t>
            </a:r>
            <a:r>
              <a:rPr lang="en-US" sz="2400" b="1" dirty="0" err="1" smtClean="0"/>
              <a:t>nhận</a:t>
            </a:r>
            <a:r>
              <a:rPr lang="en-US" sz="2400" b="1" dirty="0" smtClean="0"/>
              <a:t> </a:t>
            </a:r>
            <a:r>
              <a:rPr lang="en-US" sz="2400" b="1" dirty="0" err="1" smtClean="0"/>
              <a:t>biết</a:t>
            </a:r>
            <a:r>
              <a:rPr lang="en-US" sz="2400" b="1" dirty="0" smtClean="0"/>
              <a:t> </a:t>
            </a:r>
            <a:r>
              <a:rPr lang="en-US" sz="2400" b="1" dirty="0" err="1" smtClean="0"/>
              <a:t>máy</a:t>
            </a:r>
            <a:r>
              <a:rPr lang="en-US" sz="2400" b="1" dirty="0" smtClean="0"/>
              <a:t> </a:t>
            </a:r>
            <a:r>
              <a:rPr lang="en-US" sz="2400" b="1" dirty="0" err="1" smtClean="0"/>
              <a:t>đã</a:t>
            </a:r>
            <a:r>
              <a:rPr lang="en-US" sz="2400" b="1" dirty="0" smtClean="0"/>
              <a:t> </a:t>
            </a:r>
            <a:r>
              <a:rPr lang="en-US" sz="2400" b="1" dirty="0" err="1" smtClean="0"/>
              <a:t>nhiễm</a:t>
            </a:r>
            <a:r>
              <a:rPr lang="en-US" sz="2400" b="1" dirty="0" smtClean="0"/>
              <a:t> virus</a:t>
            </a:r>
            <a:r>
              <a:rPr lang="en-US" sz="2400" dirty="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490078" y="1003203"/>
            <a:ext cx="11594237"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Pop-up </a:t>
            </a:r>
            <a:r>
              <a:rPr lang="en-US" dirty="0" err="1"/>
              <a:t>quảng</a:t>
            </a:r>
            <a:r>
              <a:rPr lang="en-US" dirty="0"/>
              <a:t> </a:t>
            </a:r>
            <a:r>
              <a:rPr lang="en-US" dirty="0" err="1"/>
              <a:t>cáo</a:t>
            </a:r>
            <a:r>
              <a:rPr lang="en-US" dirty="0"/>
              <a:t> </a:t>
            </a:r>
            <a:r>
              <a:rPr lang="en-US" dirty="0" err="1"/>
              <a:t>xuất</a:t>
            </a:r>
            <a:r>
              <a:rPr lang="en-US" dirty="0"/>
              <a:t> </a:t>
            </a:r>
            <a:r>
              <a:rPr lang="en-US" dirty="0" err="1"/>
              <a:t>hiện</a:t>
            </a:r>
            <a:r>
              <a:rPr lang="en-US" dirty="0"/>
              <a:t> </a:t>
            </a:r>
            <a:r>
              <a:rPr lang="en-US" dirty="0" err="1"/>
              <a:t>cả</a:t>
            </a:r>
            <a:r>
              <a:rPr lang="en-US" dirty="0"/>
              <a:t> </a:t>
            </a:r>
            <a:r>
              <a:rPr lang="en-US" dirty="0" err="1"/>
              <a:t>khi</a:t>
            </a:r>
            <a:r>
              <a:rPr lang="en-US" dirty="0"/>
              <a:t> </a:t>
            </a:r>
            <a:r>
              <a:rPr lang="en-US" dirty="0" err="1"/>
              <a:t>không</a:t>
            </a:r>
            <a:r>
              <a:rPr lang="en-US" dirty="0"/>
              <a:t> </a:t>
            </a:r>
            <a:r>
              <a:rPr lang="en-US" dirty="0" err="1"/>
              <a:t>bật</a:t>
            </a:r>
            <a:r>
              <a:rPr lang="en-US" dirty="0"/>
              <a:t> </a:t>
            </a:r>
            <a:r>
              <a:rPr lang="en-US" dirty="0" err="1"/>
              <a:t>trình</a:t>
            </a:r>
            <a:r>
              <a:rPr lang="en-US" dirty="0"/>
              <a:t> </a:t>
            </a:r>
            <a:r>
              <a:rPr lang="en-US" dirty="0" err="1"/>
              <a:t>duyệt</a:t>
            </a:r>
            <a:r>
              <a:rPr lang="en-US" dirty="0" smtClean="0"/>
              <a:t>.</a:t>
            </a:r>
          </a:p>
          <a:p>
            <a:pPr marL="285750" indent="-285750">
              <a:lnSpc>
                <a:spcPct val="150000"/>
              </a:lnSpc>
              <a:buFont typeface="Arial" panose="020B0604020202020204" pitchFamily="34" charset="0"/>
              <a:buChar char="•"/>
            </a:pPr>
            <a:r>
              <a:rPr lang="vi-VN" dirty="0"/>
              <a:t>Điều hướng trình duyệt bị thay đổi</a:t>
            </a:r>
            <a:r>
              <a:rPr lang="vi-VN" dirty="0" smtClean="0"/>
              <a:t>.</a:t>
            </a:r>
            <a:endParaRPr lang="en-US" dirty="0" smtClean="0"/>
          </a:p>
          <a:p>
            <a:pPr marL="285750" indent="-285750">
              <a:lnSpc>
                <a:spcPct val="150000"/>
              </a:lnSpc>
              <a:buFont typeface="Arial" panose="020B0604020202020204" pitchFamily="34" charset="0"/>
              <a:buChar char="•"/>
            </a:pPr>
            <a:r>
              <a:rPr lang="vi-VN" dirty="0"/>
              <a:t>Chương trình bảo mật lạ trên máy bạn đưa ra những cảnh báo đáng sợ</a:t>
            </a:r>
            <a:r>
              <a:rPr lang="vi-VN" dirty="0" smtClean="0"/>
              <a:t>.</a:t>
            </a:r>
            <a:endParaRPr lang="en-US" dirty="0" smtClean="0"/>
          </a:p>
          <a:p>
            <a:pPr marL="285750" indent="-285750">
              <a:lnSpc>
                <a:spcPct val="150000"/>
              </a:lnSpc>
              <a:buFont typeface="Arial" panose="020B0604020202020204" pitchFamily="34" charset="0"/>
              <a:buChar char="•"/>
            </a:pPr>
            <a:r>
              <a:rPr lang="en-US" dirty="0" err="1"/>
              <a:t>Có</a:t>
            </a:r>
            <a:r>
              <a:rPr lang="en-US" dirty="0"/>
              <a:t> </a:t>
            </a:r>
            <a:r>
              <a:rPr lang="en-US" dirty="0" err="1"/>
              <a:t>những</a:t>
            </a:r>
            <a:r>
              <a:rPr lang="en-US" dirty="0"/>
              <a:t> </a:t>
            </a:r>
            <a:r>
              <a:rPr lang="en-US" dirty="0" err="1"/>
              <a:t>bài</a:t>
            </a:r>
            <a:r>
              <a:rPr lang="en-US" dirty="0"/>
              <a:t> </a:t>
            </a:r>
            <a:r>
              <a:rPr lang="en-US" dirty="0" err="1"/>
              <a:t>viết</a:t>
            </a:r>
            <a:r>
              <a:rPr lang="en-US" dirty="0"/>
              <a:t> </a:t>
            </a:r>
            <a:r>
              <a:rPr lang="en-US" dirty="0" err="1"/>
              <a:t>lạ</a:t>
            </a:r>
            <a:r>
              <a:rPr lang="en-US" dirty="0"/>
              <a:t> </a:t>
            </a:r>
            <a:r>
              <a:rPr lang="en-US" dirty="0" err="1"/>
              <a:t>nhân</a:t>
            </a:r>
            <a:r>
              <a:rPr lang="en-US" dirty="0"/>
              <a:t> </a:t>
            </a:r>
            <a:r>
              <a:rPr lang="en-US" dirty="0" err="1"/>
              <a:t>danh</a:t>
            </a:r>
            <a:r>
              <a:rPr lang="en-US" dirty="0"/>
              <a:t> </a:t>
            </a:r>
            <a:r>
              <a:rPr lang="en-US" dirty="0" err="1"/>
              <a:t>bạn</a:t>
            </a:r>
            <a:r>
              <a:rPr lang="en-US" dirty="0"/>
              <a:t> </a:t>
            </a:r>
            <a:r>
              <a:rPr lang="en-US" dirty="0" err="1"/>
              <a:t>xuất</a:t>
            </a:r>
            <a:r>
              <a:rPr lang="en-US" dirty="0"/>
              <a:t> </a:t>
            </a:r>
            <a:r>
              <a:rPr lang="en-US" dirty="0" err="1"/>
              <a:t>hiện</a:t>
            </a:r>
            <a:r>
              <a:rPr lang="en-US" dirty="0"/>
              <a:t> </a:t>
            </a:r>
            <a:r>
              <a:rPr lang="en-US" dirty="0" err="1"/>
              <a:t>trên</a:t>
            </a:r>
            <a:r>
              <a:rPr lang="en-US" dirty="0"/>
              <a:t> </a:t>
            </a:r>
            <a:r>
              <a:rPr lang="en-US" dirty="0" err="1"/>
              <a:t>các</a:t>
            </a:r>
            <a:r>
              <a:rPr lang="en-US" dirty="0"/>
              <a:t> </a:t>
            </a:r>
            <a:r>
              <a:rPr lang="en-US" dirty="0" err="1"/>
              <a:t>trang</a:t>
            </a:r>
            <a:r>
              <a:rPr lang="en-US" dirty="0"/>
              <a:t> </a:t>
            </a:r>
            <a:r>
              <a:rPr lang="en-US" dirty="0" err="1"/>
              <a:t>mạng</a:t>
            </a:r>
            <a:r>
              <a:rPr lang="en-US" dirty="0"/>
              <a:t> </a:t>
            </a:r>
            <a:r>
              <a:rPr lang="en-US" dirty="0" err="1"/>
              <a:t>xã</a:t>
            </a:r>
            <a:r>
              <a:rPr lang="en-US" dirty="0"/>
              <a:t> </a:t>
            </a:r>
            <a:r>
              <a:rPr lang="en-US" dirty="0" err="1" smtClean="0"/>
              <a:t>hội</a:t>
            </a:r>
            <a:r>
              <a:rPr lang="en-US" dirty="0" smtClean="0"/>
              <a:t>.</a:t>
            </a:r>
          </a:p>
          <a:p>
            <a:pPr marL="285750" indent="-285750">
              <a:lnSpc>
                <a:spcPct val="150000"/>
              </a:lnSpc>
              <a:buFont typeface="Arial" panose="020B0604020202020204" pitchFamily="34" charset="0"/>
              <a:buChar char="•"/>
            </a:pPr>
            <a:r>
              <a:rPr lang="vi-VN" dirty="0"/>
              <a:t>Xuất hiện một chương trình kiểm soát máy tính của bạn và đòi tiền chuộc</a:t>
            </a:r>
            <a:r>
              <a:rPr lang="vi-VN" dirty="0" smtClean="0"/>
              <a:t>.</a:t>
            </a:r>
            <a:endParaRPr lang="en-US" dirty="0" smtClean="0"/>
          </a:p>
          <a:p>
            <a:pPr marL="285750" indent="-285750">
              <a:lnSpc>
                <a:spcPct val="150000"/>
              </a:lnSpc>
              <a:buFont typeface="Arial" panose="020B0604020202020204" pitchFamily="34" charset="0"/>
              <a:buChar char="•"/>
            </a:pPr>
            <a:r>
              <a:rPr lang="en-US" dirty="0" err="1"/>
              <a:t>Đột</a:t>
            </a:r>
            <a:r>
              <a:rPr lang="en-US" dirty="0"/>
              <a:t> </a:t>
            </a:r>
            <a:r>
              <a:rPr lang="en-US" dirty="0" err="1"/>
              <a:t>nhiên</a:t>
            </a:r>
            <a:r>
              <a:rPr lang="en-US" dirty="0"/>
              <a:t> </a:t>
            </a:r>
            <a:r>
              <a:rPr lang="en-US" dirty="0" err="1"/>
              <a:t>bạn</a:t>
            </a:r>
            <a:r>
              <a:rPr lang="en-US" dirty="0"/>
              <a:t> </a:t>
            </a:r>
            <a:r>
              <a:rPr lang="en-US" dirty="0" err="1"/>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a:t>
            </a:r>
            <a:r>
              <a:rPr lang="en-US" dirty="0" err="1"/>
              <a:t>phổ</a:t>
            </a:r>
            <a:r>
              <a:rPr lang="en-US" dirty="0"/>
              <a:t> </a:t>
            </a:r>
            <a:r>
              <a:rPr lang="en-US" dirty="0" err="1"/>
              <a:t>biến</a:t>
            </a:r>
            <a:r>
              <a:rPr lang="en-US" dirty="0" smtClean="0"/>
              <a:t>.</a:t>
            </a:r>
          </a:p>
          <a:p>
            <a:pPr marL="285750" indent="-285750">
              <a:lnSpc>
                <a:spcPct val="150000"/>
              </a:lnSpc>
              <a:buFont typeface="Arial" panose="020B0604020202020204" pitchFamily="34" charset="0"/>
              <a:buChar char="•"/>
            </a:pPr>
            <a:r>
              <a:rPr lang="vi-VN" dirty="0"/>
              <a:t>Truy xuất tập tin, mở các chương trình ứng dụng chậm</a:t>
            </a:r>
            <a:r>
              <a:rPr lang="vi-VN" dirty="0" smtClean="0"/>
              <a:t>.</a:t>
            </a:r>
            <a:endParaRPr lang="en-US" dirty="0" smtClean="0"/>
          </a:p>
          <a:p>
            <a:pPr marL="285750" indent="-285750">
              <a:lnSpc>
                <a:spcPct val="150000"/>
              </a:lnSpc>
              <a:buFont typeface="Arial" panose="020B0604020202020204" pitchFamily="34" charset="0"/>
              <a:buChar char="•"/>
            </a:pPr>
            <a:r>
              <a:rPr lang="en-US" dirty="0" err="1"/>
              <a:t>Duyệt</a:t>
            </a:r>
            <a:r>
              <a:rPr lang="en-US" dirty="0"/>
              <a:t> web </a:t>
            </a:r>
            <a:r>
              <a:rPr lang="en-US" dirty="0" err="1"/>
              <a:t>chậm</a:t>
            </a:r>
            <a:r>
              <a:rPr lang="en-US" dirty="0"/>
              <a:t>, </a:t>
            </a:r>
            <a:r>
              <a:rPr lang="en-US" dirty="0" err="1"/>
              <a:t>nội</a:t>
            </a:r>
            <a:r>
              <a:rPr lang="en-US" dirty="0"/>
              <a:t> dung </a:t>
            </a:r>
            <a:r>
              <a:rPr lang="en-US" dirty="0" err="1"/>
              <a:t>các</a:t>
            </a:r>
            <a:r>
              <a:rPr lang="en-US" dirty="0"/>
              <a:t> </a:t>
            </a:r>
            <a:r>
              <a:rPr lang="en-US" dirty="0" err="1"/>
              <a:t>trang</a:t>
            </a:r>
            <a:r>
              <a:rPr lang="en-US" dirty="0"/>
              <a:t> web </a:t>
            </a:r>
            <a:r>
              <a:rPr lang="en-US" dirty="0" err="1"/>
              <a:t>hiển</a:t>
            </a:r>
            <a:r>
              <a:rPr lang="en-US" dirty="0"/>
              <a:t> </a:t>
            </a:r>
            <a:r>
              <a:rPr lang="en-US" dirty="0" err="1"/>
              <a:t>thị</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chậm</a:t>
            </a:r>
            <a:r>
              <a:rPr lang="en-US" dirty="0" smtClean="0"/>
              <a:t>.</a:t>
            </a:r>
          </a:p>
          <a:p>
            <a:pPr marL="285750" indent="-285750">
              <a:lnSpc>
                <a:spcPct val="150000"/>
              </a:lnSpc>
              <a:buFont typeface="Arial" panose="020B0604020202020204" pitchFamily="34" charset="0"/>
              <a:buChar char="•"/>
            </a:pPr>
            <a:r>
              <a:rPr lang="en-US" dirty="0" err="1"/>
              <a:t>Góc</a:t>
            </a:r>
            <a:r>
              <a:rPr lang="en-US" dirty="0"/>
              <a:t> </a:t>
            </a:r>
            <a:r>
              <a:rPr lang="en-US" dirty="0" err="1"/>
              <a:t>phải</a:t>
            </a:r>
            <a:r>
              <a:rPr lang="en-US" dirty="0"/>
              <a:t> </a:t>
            </a:r>
            <a:r>
              <a:rPr lang="en-US" dirty="0" err="1"/>
              <a:t>màn</a:t>
            </a:r>
            <a:r>
              <a:rPr lang="en-US" dirty="0"/>
              <a:t> </a:t>
            </a:r>
            <a:r>
              <a:rPr lang="en-US" dirty="0" err="1"/>
              <a:t>hình</a:t>
            </a:r>
            <a:r>
              <a:rPr lang="en-US" dirty="0"/>
              <a:t> </a:t>
            </a:r>
            <a:r>
              <a:rPr lang="en-US" dirty="0" err="1"/>
              <a:t>xuất</a:t>
            </a:r>
            <a:r>
              <a:rPr lang="en-US" dirty="0"/>
              <a:t> </a:t>
            </a:r>
            <a:r>
              <a:rPr lang="en-US" dirty="0" err="1"/>
              <a:t>hiện</a:t>
            </a:r>
            <a:r>
              <a:rPr lang="en-US" dirty="0"/>
              <a:t> </a:t>
            </a:r>
            <a:r>
              <a:rPr lang="en-US" dirty="0" err="1"/>
              <a:t>cảnh</a:t>
            </a:r>
            <a:r>
              <a:rPr lang="en-US" dirty="0"/>
              <a:t> </a:t>
            </a:r>
            <a:r>
              <a:rPr lang="en-US" dirty="0" err="1"/>
              <a:t>báo</a:t>
            </a:r>
            <a:r>
              <a:rPr lang="en-US" dirty="0"/>
              <a:t> tam </a:t>
            </a:r>
            <a:r>
              <a:rPr lang="en-US" dirty="0" err="1"/>
              <a:t>giác</a:t>
            </a:r>
            <a:r>
              <a:rPr lang="en-US" dirty="0"/>
              <a:t> </a:t>
            </a:r>
            <a:r>
              <a:rPr lang="en-US" dirty="0" err="1"/>
              <a:t>màu</a:t>
            </a:r>
            <a:r>
              <a:rPr lang="en-US" dirty="0"/>
              <a:t> </a:t>
            </a:r>
            <a:r>
              <a:rPr lang="en-US" dirty="0" err="1"/>
              <a:t>vàng</a:t>
            </a:r>
            <a:r>
              <a:rPr lang="en-US" dirty="0"/>
              <a:t>: “Your computer is infected”, </a:t>
            </a:r>
            <a:r>
              <a:rPr lang="en-US" dirty="0" err="1"/>
              <a:t>hoặc</a:t>
            </a:r>
            <a:r>
              <a:rPr lang="en-US" dirty="0"/>
              <a:t> </a:t>
            </a:r>
            <a:r>
              <a:rPr lang="en-US" dirty="0" err="1"/>
              <a:t>xuất</a:t>
            </a:r>
            <a:r>
              <a:rPr lang="en-US" dirty="0"/>
              <a:t> </a:t>
            </a:r>
            <a:r>
              <a:rPr lang="en-US" dirty="0" err="1"/>
              <a:t>hiện</a:t>
            </a:r>
            <a:r>
              <a:rPr lang="en-US" dirty="0"/>
              <a:t> </a:t>
            </a:r>
            <a:r>
              <a:rPr lang="en-US" dirty="0" err="1"/>
              <a:t>cửa</a:t>
            </a:r>
            <a:r>
              <a:rPr lang="en-US" dirty="0"/>
              <a:t> </a:t>
            </a:r>
            <a:r>
              <a:rPr lang="en-US" dirty="0" err="1"/>
              <a:t>sổ</a:t>
            </a:r>
            <a:r>
              <a:rPr lang="en-US" dirty="0"/>
              <a:t> “Virus Alert</a:t>
            </a:r>
            <a:r>
              <a:rPr lang="en-US" dirty="0" smtClean="0"/>
              <a:t>”…</a:t>
            </a:r>
          </a:p>
          <a:p>
            <a:pPr marL="285750" indent="-285750">
              <a:lnSpc>
                <a:spcPct val="150000"/>
              </a:lnSpc>
              <a:buFont typeface="Arial" panose="020B0604020202020204" pitchFamily="34" charset="0"/>
              <a:buChar char="•"/>
            </a:pPr>
            <a:r>
              <a:rPr lang="en-US" dirty="0" err="1"/>
              <a:t>Các</a:t>
            </a:r>
            <a:r>
              <a:rPr lang="en-US" dirty="0"/>
              <a:t> file </a:t>
            </a:r>
            <a:r>
              <a:rPr lang="en-US" dirty="0" err="1"/>
              <a:t>lạ</a:t>
            </a:r>
            <a:r>
              <a:rPr lang="en-US" dirty="0"/>
              <a:t> </a:t>
            </a:r>
            <a:r>
              <a:rPr lang="en-US" dirty="0" err="1"/>
              <a:t>tự</a:t>
            </a:r>
            <a:r>
              <a:rPr lang="en-US" dirty="0"/>
              <a:t> </a:t>
            </a:r>
            <a:r>
              <a:rPr lang="en-US" dirty="0" err="1"/>
              <a:t>động</a:t>
            </a:r>
            <a:r>
              <a:rPr lang="en-US" dirty="0"/>
              <a:t> </a:t>
            </a:r>
            <a:r>
              <a:rPr lang="en-US" dirty="0" err="1"/>
              <a:t>sinh</a:t>
            </a:r>
            <a:r>
              <a:rPr lang="en-US" dirty="0"/>
              <a:t> </a:t>
            </a:r>
            <a:r>
              <a:rPr lang="en-US" dirty="0" err="1"/>
              <a:t>ra</a:t>
            </a:r>
            <a:r>
              <a:rPr lang="en-US" dirty="0"/>
              <a:t> </a:t>
            </a:r>
            <a:r>
              <a:rPr lang="en-US" dirty="0" err="1"/>
              <a:t>khi</a:t>
            </a:r>
            <a:r>
              <a:rPr lang="en-US" dirty="0"/>
              <a:t> </a:t>
            </a:r>
            <a:r>
              <a:rPr lang="en-US" dirty="0" err="1"/>
              <a:t>bạn</a:t>
            </a:r>
            <a:r>
              <a:rPr lang="en-US" dirty="0"/>
              <a:t> </a:t>
            </a:r>
            <a:r>
              <a:rPr lang="en-US" dirty="0" err="1"/>
              <a:t>mở</a:t>
            </a:r>
            <a:r>
              <a:rPr lang="en-US" dirty="0"/>
              <a:t> ổ </a:t>
            </a:r>
            <a:r>
              <a:rPr lang="en-US" dirty="0" err="1"/>
              <a:t>đĩa</a:t>
            </a:r>
            <a:r>
              <a:rPr lang="en-US" dirty="0"/>
              <a:t> USB</a:t>
            </a:r>
            <a:r>
              <a:rPr lang="en-US" dirty="0" smtClean="0"/>
              <a:t>.</a:t>
            </a:r>
          </a:p>
          <a:p>
            <a:pPr marL="285750" indent="-285750">
              <a:lnSpc>
                <a:spcPct val="150000"/>
              </a:lnSpc>
              <a:buFont typeface="Arial" panose="020B0604020202020204" pitchFamily="34" charset="0"/>
              <a:buChar char="•"/>
            </a:pPr>
            <a:r>
              <a:rPr lang="vi-VN" dirty="0"/>
              <a:t>Xuất hiện các file có phần mở rộng .exe có tên trùng với tên các thư mục.</a:t>
            </a:r>
            <a:endParaRPr lang="en-US" dirty="0"/>
          </a:p>
        </p:txBody>
      </p:sp>
    </p:spTree>
    <p:extLst>
      <p:ext uri="{BB962C8B-B14F-4D97-AF65-F5344CB8AC3E}">
        <p14:creationId xmlns:p14="http://schemas.microsoft.com/office/powerpoint/2010/main" val="323662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64F8B-E784-4D94-85A9-B2EEB56AFBFE}"/>
              </a:ext>
            </a:extLst>
          </p:cNvPr>
          <p:cNvSpPr txBox="1"/>
          <p:nvPr/>
        </p:nvSpPr>
        <p:spPr>
          <a:xfrm>
            <a:off x="858982" y="775855"/>
            <a:ext cx="10834254" cy="1200329"/>
          </a:xfrm>
          <a:prstGeom prst="rect">
            <a:avLst/>
          </a:prstGeom>
          <a:noFill/>
        </p:spPr>
        <p:txBody>
          <a:bodyPr wrap="square" rtlCol="0">
            <a:spAutoFit/>
          </a:bodyPr>
          <a:lstStyle/>
          <a:p>
            <a:r>
              <a:rPr lang="vi-VN"/>
              <a:t>Như ta đã biết về virus với cơ chế lây nhiễm của nó vào các file: Chúng gắn chính đoạn mã của bản thân vào một phần của file để được kích hoạt khi thực thi file này. Kỹ thuật so sánh mẫu sẽ phát hiện ra các đoạn mã của virus giống như dấu hiệu nhận biết trong cơ sở dữ liệu của phần mềm diệt virus, phần mềm sẽ tiến hành loại bỏ các đoạn mã này. Quá trình này có thể xảy ra các vấn đề:</a:t>
            </a:r>
            <a:endParaRPr lang="en-US"/>
          </a:p>
        </p:txBody>
      </p:sp>
      <p:sp>
        <p:nvSpPr>
          <p:cNvPr id="3" name="TextBox 2">
            <a:extLst>
              <a:ext uri="{FF2B5EF4-FFF2-40B4-BE49-F238E27FC236}">
                <a16:creationId xmlns:a16="http://schemas.microsoft.com/office/drawing/2014/main" id="{CFA366B0-CF02-481F-B389-AEFE2D3E1D51}"/>
              </a:ext>
            </a:extLst>
          </p:cNvPr>
          <p:cNvSpPr txBox="1"/>
          <p:nvPr/>
        </p:nvSpPr>
        <p:spPr>
          <a:xfrm>
            <a:off x="798945" y="2300100"/>
            <a:ext cx="10594109" cy="1200329"/>
          </a:xfrm>
          <a:prstGeom prst="rect">
            <a:avLst/>
          </a:prstGeom>
          <a:noFill/>
        </p:spPr>
        <p:txBody>
          <a:bodyPr wrap="square" rtlCol="0">
            <a:spAutoFit/>
          </a:bodyPr>
          <a:lstStyle/>
          <a:p>
            <a:pPr marL="285750" indent="-285750">
              <a:buFont typeface="Arial" panose="020B0604020202020204" pitchFamily="34" charset="0"/>
              <a:buChar char="•"/>
            </a:pPr>
            <a:r>
              <a:rPr lang="vi-VN"/>
              <a:t>Để đảm bảo các phần cập nhật có dung lượng không quá lớn, cơ sở dữ liệu có thể được lược giản, do đó khi sửa chữa file bị lây nhiễm có thể chỉ xóa một đoạn mã đặc trưng, quan trọng nên có thể phần mềm khác (với cơ chế so sánh ở một đặc điểm khác) có thể vẫn phát hiện file đó bị nhiễm virus.</a:t>
            </a:r>
          </a:p>
        </p:txBody>
      </p:sp>
      <p:sp>
        <p:nvSpPr>
          <p:cNvPr id="4" name="TextBox 3">
            <a:extLst>
              <a:ext uri="{FF2B5EF4-FFF2-40B4-BE49-F238E27FC236}">
                <a16:creationId xmlns:a16="http://schemas.microsoft.com/office/drawing/2014/main" id="{F0179959-326C-4046-B5B9-39C7306F98AB}"/>
              </a:ext>
            </a:extLst>
          </p:cNvPr>
          <p:cNvSpPr txBox="1"/>
          <p:nvPr/>
        </p:nvSpPr>
        <p:spPr>
          <a:xfrm>
            <a:off x="780472" y="3404489"/>
            <a:ext cx="10991273" cy="1477328"/>
          </a:xfrm>
          <a:prstGeom prst="rect">
            <a:avLst/>
          </a:prstGeom>
          <a:noFill/>
        </p:spPr>
        <p:txBody>
          <a:bodyPr wrap="square" rtlCol="0">
            <a:spAutoFit/>
          </a:bodyPr>
          <a:lstStyle/>
          <a:p>
            <a:pPr marL="285750" indent="-285750">
              <a:buFont typeface="Arial" panose="020B0604020202020204" pitchFamily="34" charset="0"/>
              <a:buChar char="•"/>
            </a:pPr>
            <a:r>
              <a:rPr lang="vi-VN"/>
              <a:t>Việc xóa các đoạn mã được coi là của một virus nào đó có thể dẫn đến phần mềm vô tình xóa đoạn mã nhận dạng ở một file hoàn toàn không bị lây nhiễm virus: Đây là hiện tượng nhận nhầm không thể tránh khỏi bởi người viết phần mềm không thể lường hết mọi file của mọi phần mềm trên thế giới, tuy nhiên cần hạn chế đến mức tối thiểu và phải được sửa đổi ngay khi phát hiện ra sự nhầm lẫn.</a:t>
            </a:r>
          </a:p>
          <a:p>
            <a:endParaRPr lang="en-US"/>
          </a:p>
        </p:txBody>
      </p:sp>
    </p:spTree>
    <p:extLst>
      <p:ext uri="{BB962C8B-B14F-4D97-AF65-F5344CB8AC3E}">
        <p14:creationId xmlns:p14="http://schemas.microsoft.com/office/powerpoint/2010/main" val="336518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A366B0-CF02-481F-B389-AEFE2D3E1D51}"/>
              </a:ext>
            </a:extLst>
          </p:cNvPr>
          <p:cNvSpPr txBox="1"/>
          <p:nvPr/>
        </p:nvSpPr>
        <p:spPr>
          <a:xfrm>
            <a:off x="780472" y="804933"/>
            <a:ext cx="10594109" cy="1200329"/>
          </a:xfrm>
          <a:prstGeom prst="rect">
            <a:avLst/>
          </a:prstGeom>
          <a:noFill/>
        </p:spPr>
        <p:txBody>
          <a:bodyPr wrap="square" rtlCol="0">
            <a:spAutoFit/>
          </a:bodyPr>
          <a:lstStyle/>
          <a:p>
            <a:pPr marL="285750" indent="-285750">
              <a:buFont typeface="Arial" panose="020B0604020202020204" pitchFamily="34" charset="0"/>
              <a:buChar char="•"/>
            </a:pPr>
            <a:r>
              <a:rPr lang="vi-VN"/>
              <a:t>Nhiều file được gắn các "chữ ký điện tử" nhằm xác nhận file có nguồn gốc, đảm bảo an toàn, sau khi bị lây nhiễm virus và được diệt bởi một phần mềm diệt virus, file có thể không còn chữ ký, do đó cần thay thế file đó bằng file nguyên bản hoặc cài đặt lại phần mềm.</a:t>
            </a:r>
          </a:p>
          <a:p>
            <a:endParaRPr lang="vi-VN"/>
          </a:p>
        </p:txBody>
      </p:sp>
      <p:sp>
        <p:nvSpPr>
          <p:cNvPr id="4" name="TextBox 3">
            <a:extLst>
              <a:ext uri="{FF2B5EF4-FFF2-40B4-BE49-F238E27FC236}">
                <a16:creationId xmlns:a16="http://schemas.microsoft.com/office/drawing/2014/main" id="{F0179959-326C-4046-B5B9-39C7306F98AB}"/>
              </a:ext>
            </a:extLst>
          </p:cNvPr>
          <p:cNvSpPr txBox="1"/>
          <p:nvPr/>
        </p:nvSpPr>
        <p:spPr>
          <a:xfrm>
            <a:off x="780472" y="2119386"/>
            <a:ext cx="10991273" cy="1754326"/>
          </a:xfrm>
          <a:prstGeom prst="rect">
            <a:avLst/>
          </a:prstGeom>
          <a:noFill/>
        </p:spPr>
        <p:txBody>
          <a:bodyPr wrap="square" rtlCol="0">
            <a:spAutoFit/>
          </a:bodyPr>
          <a:lstStyle/>
          <a:p>
            <a:pPr marL="285750" indent="-285750">
              <a:buFont typeface="Arial" panose="020B0604020202020204" pitchFamily="34" charset="0"/>
              <a:buChar char="•"/>
            </a:pPr>
            <a:r>
              <a:rPr lang="vi-VN"/>
              <a:t>Việc sửa chữa file đã bị nhiễm virus cũng có thể còn gây nên hư hỏng file nên các phần mềm diệt virus thường lưu lại file trước khi sửa chữa (vẫn nguyên tình trạng bị nhiễm virus) dưới dạng nén lại hoặc mã hóa để không thể lây nhiễm ngược trở lại. Ở đây có thể cần hai trường hợp: Nếu phần mềm diệt virus được cập nhật các thuật toán mới (nâng cấp engine) thì nên phục hồi để diệt lại; Nếu hệ điều hành hoặc các phần mềm khác bị nhiễm quá nhiều thể loại virus mà đã được diệt nhưng hệ thống không ổn định thì nên cài đặt lại hệ điều hành (hoặc phần mềm) để có được các file nguyên bản</a:t>
            </a:r>
            <a:endParaRPr lang="en-US"/>
          </a:p>
        </p:txBody>
      </p:sp>
    </p:spTree>
    <p:extLst>
      <p:ext uri="{BB962C8B-B14F-4D97-AF65-F5344CB8AC3E}">
        <p14:creationId xmlns:p14="http://schemas.microsoft.com/office/powerpoint/2010/main" val="256987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346476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825841" y="541538"/>
            <a:ext cx="8540318" cy="461665"/>
          </a:xfrm>
          <a:prstGeom prst="rect">
            <a:avLst/>
          </a:prstGeom>
          <a:noFill/>
        </p:spPr>
        <p:txBody>
          <a:bodyPr wrap="square" rtlCol="0">
            <a:spAutoFit/>
          </a:bodyPr>
          <a:lstStyle/>
          <a:p>
            <a:pPr algn="ctr"/>
            <a:r>
              <a:rPr lang="en-US" sz="2400" b="1"/>
              <a:t> </a:t>
            </a:r>
            <a:r>
              <a:rPr lang="en-US" sz="2400" b="1" smtClean="0"/>
              <a:t>AntiVirus</a:t>
            </a:r>
            <a:r>
              <a:rPr lang="en-US" sz="2400" dirty="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502435" y="1744609"/>
            <a:ext cx="11594237" cy="3970318"/>
          </a:xfrm>
          <a:prstGeom prst="rect">
            <a:avLst/>
          </a:prstGeom>
          <a:noFill/>
        </p:spPr>
        <p:txBody>
          <a:bodyPr wrap="square" rtlCol="0">
            <a:spAutoFit/>
          </a:bodyPr>
          <a:lstStyle/>
          <a:p>
            <a:r>
              <a:rPr lang="vi-VN" b="1"/>
              <a:t>Phần mềm diệt virus</a:t>
            </a:r>
            <a:r>
              <a:rPr lang="vi-VN"/>
              <a:t> là p</a:t>
            </a:r>
            <a:r>
              <a:rPr lang="en-US">
                <a:latin typeface="Arial" panose="020B0604020202020204" pitchFamily="34" charset="0"/>
                <a:cs typeface="Arial" panose="020B0604020202020204" pitchFamily="34" charset="0"/>
              </a:rPr>
              <a:t>hần mềm</a:t>
            </a:r>
            <a:r>
              <a:rPr lang="vi-VN"/>
              <a:t> có tính năng phát hiện, loại bỏ các </a:t>
            </a:r>
            <a:r>
              <a:rPr lang="en-US">
                <a:latin typeface="Arial" panose="020B0604020202020204" pitchFamily="34" charset="0"/>
                <a:cs typeface="Arial" panose="020B0604020202020204" pitchFamily="34" charset="0"/>
              </a:rPr>
              <a:t>virus máy tính </a:t>
            </a:r>
            <a:r>
              <a:rPr lang="vi-VN"/>
              <a:t>khắc phục (một phần hoặc hoàn toàn) hậu quả của virus gây ra và có khả năng được nâng cấp để nhận biết các loại virus trong tương lai</a:t>
            </a:r>
            <a:r>
              <a:rPr lang="vi-VN" smtClean="0"/>
              <a:t>.</a:t>
            </a:r>
            <a:endParaRPr lang="en-US" smtClean="0"/>
          </a:p>
          <a:p>
            <a:endParaRPr lang="en-US"/>
          </a:p>
          <a:p>
            <a:r>
              <a:rPr lang="vi-VN"/>
              <a:t>Để đạt được các mục tiêu tối thiểu trên và mở rộng tính năng, phần mềm diệt virus thường hoạt động trên các nguyên lý cơ bản nhất như sau</a:t>
            </a:r>
            <a:r>
              <a:rPr lang="vi-VN" smtClean="0"/>
              <a:t>:</a:t>
            </a:r>
            <a:endParaRPr lang="en-US" smtClean="0"/>
          </a:p>
          <a:p>
            <a:pPr marL="285750" indent="-285750">
              <a:buFont typeface="Arial" panose="020B0604020202020204" pitchFamily="34" charset="0"/>
              <a:buChar char="•"/>
            </a:pPr>
            <a:r>
              <a:rPr lang="vi-VN"/>
              <a:t>Kiểm tra (quét) các</a:t>
            </a:r>
            <a:r>
              <a:rPr lang="en-US"/>
              <a:t> </a:t>
            </a:r>
            <a:r>
              <a:rPr lang="en-US">
                <a:latin typeface="Arial" panose="020B0604020202020204" pitchFamily="34" charset="0"/>
                <a:cs typeface="Arial" panose="020B0604020202020204" pitchFamily="34" charset="0"/>
              </a:rPr>
              <a:t>tập tin</a:t>
            </a:r>
            <a:r>
              <a:rPr lang="vi-VN"/>
              <a:t> để phát hiện các virus đã biết trong cơ sở dữ liệu nhận dạng về virus</a:t>
            </a:r>
            <a:r>
              <a:rPr lang="vi-VN" smtClean="0"/>
              <a:t>.</a:t>
            </a:r>
            <a:endParaRPr lang="en-US" smtClean="0"/>
          </a:p>
          <a:p>
            <a:pPr marL="285750" indent="-285750">
              <a:buFont typeface="Arial" panose="020B0604020202020204" pitchFamily="34" charset="0"/>
              <a:buChar char="•"/>
            </a:pPr>
            <a:r>
              <a:rPr lang="vi-VN"/>
              <a:t>Phát hiện các hành động của các phần mềm giống như các hành động của virus hoặc các phần mềm độc hại</a:t>
            </a:r>
            <a:r>
              <a:rPr lang="vi-VN" smtClean="0"/>
              <a:t>.</a:t>
            </a:r>
            <a:endParaRPr lang="en-US" smtClean="0"/>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a:t>
            </a:r>
            <a:r>
              <a:rPr lang="vi-VN">
                <a:cs typeface="Arial" panose="020B0604020202020204" pitchFamily="34" charset="0"/>
              </a:rPr>
              <a:t>ính năng quét file vẫn là tính năng chính và cơ bản nhất của một A</a:t>
            </a:r>
            <a:r>
              <a:rPr lang="en-US">
                <a:latin typeface="Arial" panose="020B0604020202020204" pitchFamily="34" charset="0"/>
                <a:cs typeface="Arial" panose="020B0604020202020204" pitchFamily="34" charset="0"/>
              </a:rPr>
              <a:t>nti Virus</a:t>
            </a:r>
            <a:r>
              <a:rPr lang="vi-VN">
                <a:cs typeface="Arial" panose="020B0604020202020204" pitchFamily="34" charset="0"/>
              </a:rPr>
              <a:t> </a:t>
            </a:r>
            <a:r>
              <a:rPr lang="en-US">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vi-VN"/>
          </a:p>
          <a:p>
            <a:pPr marL="285750" indent="-285750">
              <a:buFont typeface="Arial" panose="020B0604020202020204" pitchFamily="34" charset="0"/>
              <a:buChar char="•"/>
            </a:pPr>
            <a:endParaRPr lang="vi-VN"/>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smtClean="0"/>
          </a:p>
          <a:p>
            <a:endParaRPr lang="en-US" dirty="0"/>
          </a:p>
        </p:txBody>
      </p:sp>
    </p:spTree>
    <p:extLst>
      <p:ext uri="{BB962C8B-B14F-4D97-AF65-F5344CB8AC3E}">
        <p14:creationId xmlns:p14="http://schemas.microsoft.com/office/powerpoint/2010/main" val="313122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6551A-05D1-429C-BD37-4B3DF277EE20}"/>
              </a:ext>
            </a:extLst>
          </p:cNvPr>
          <p:cNvSpPr txBox="1"/>
          <p:nvPr/>
        </p:nvSpPr>
        <p:spPr>
          <a:xfrm>
            <a:off x="2161309" y="387927"/>
            <a:ext cx="8063346" cy="369332"/>
          </a:xfrm>
          <a:prstGeom prst="rect">
            <a:avLst/>
          </a:prstGeom>
          <a:noFill/>
        </p:spPr>
        <p:txBody>
          <a:bodyPr wrap="square" rtlCol="0">
            <a:spAutoFit/>
          </a:bodyPr>
          <a:lstStyle/>
          <a:p>
            <a:pPr algn="ctr"/>
            <a:r>
              <a:rPr lang="en-US" b="1"/>
              <a:t>Nhận dạng hành vi đáng ngờ</a:t>
            </a:r>
          </a:p>
        </p:txBody>
      </p:sp>
      <p:sp>
        <p:nvSpPr>
          <p:cNvPr id="3" name="TextBox 2">
            <a:extLst>
              <a:ext uri="{FF2B5EF4-FFF2-40B4-BE49-F238E27FC236}">
                <a16:creationId xmlns:a16="http://schemas.microsoft.com/office/drawing/2014/main" id="{4862BC30-309E-40D2-91DA-610A2D3F572D}"/>
              </a:ext>
            </a:extLst>
          </p:cNvPr>
          <p:cNvSpPr txBox="1"/>
          <p:nvPr/>
        </p:nvSpPr>
        <p:spPr>
          <a:xfrm>
            <a:off x="1200727" y="1745673"/>
            <a:ext cx="9956800" cy="1477328"/>
          </a:xfrm>
          <a:prstGeom prst="rect">
            <a:avLst/>
          </a:prstGeom>
          <a:noFill/>
        </p:spPr>
        <p:txBody>
          <a:bodyPr wrap="square" rtlCol="0">
            <a:spAutoFit/>
          </a:bodyPr>
          <a:lstStyle/>
          <a:p>
            <a:r>
              <a:rPr lang="vi-VN"/>
              <a:t>Nhận dạng các hành vi đáng ngờ là một chức năng mà không phải bất kỳ phần mềm diệt virus nào cũng có. Hiểu một cách đơn giản thì phần mềm diệt virus sẽ theo dõi sự hoạt động bất thường của hệ thống để có thể phát hiện các virus chưa được biết đến (trong dữ liệu của nó) hoặc các phần mềm độc hại để từ đó đưa ra cảnh báo người sử dụng, cô lập virus để sẵn sàng gửi mẫu đến hãng bảo mật phân tích và cập nhật vào bản nâng cấp cơ sở dữ liệu kế tiếp.</a:t>
            </a:r>
            <a:endParaRPr lang="en-US"/>
          </a:p>
        </p:txBody>
      </p:sp>
      <p:sp>
        <p:nvSpPr>
          <p:cNvPr id="4" name="TextBox 3">
            <a:extLst>
              <a:ext uri="{FF2B5EF4-FFF2-40B4-BE49-F238E27FC236}">
                <a16:creationId xmlns:a16="http://schemas.microsoft.com/office/drawing/2014/main" id="{E11D003A-7223-4BEF-9244-A020C1B068F1}"/>
              </a:ext>
            </a:extLst>
          </p:cNvPr>
          <p:cNvSpPr txBox="1"/>
          <p:nvPr/>
        </p:nvSpPr>
        <p:spPr>
          <a:xfrm>
            <a:off x="1200727" y="3600310"/>
            <a:ext cx="9809018" cy="1477328"/>
          </a:xfrm>
          <a:prstGeom prst="rect">
            <a:avLst/>
          </a:prstGeom>
          <a:noFill/>
        </p:spPr>
        <p:txBody>
          <a:bodyPr wrap="square" rtlCol="0">
            <a:spAutoFit/>
          </a:bodyPr>
          <a:lstStyle/>
          <a:p>
            <a:r>
              <a:rPr lang="vi-VN"/>
              <a:t>Chức năng này ở các phần mềm diệt virus thường cho phép lựa chọn kích hoạt hoặc không, mức độ hoạt động (sử dụng ở mức độ hoạt động tích cực, hoạt động trung bình ở mức đề cử, hay hoạt động ở mức độ thấp - mặc định thiết lập thường là kích hoạt sẵn ở mức độ đề cử) bởi đa số chúng có thể chiếm tài nguyên và làm chậm hệ thống đối với các máy tính không đủ mạnh.</a:t>
            </a:r>
            <a:endParaRPr lang="en-US"/>
          </a:p>
        </p:txBody>
      </p:sp>
    </p:spTree>
    <p:extLst>
      <p:ext uri="{BB962C8B-B14F-4D97-AF65-F5344CB8AC3E}">
        <p14:creationId xmlns:p14="http://schemas.microsoft.com/office/powerpoint/2010/main" val="2407301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5D7CC-8F9D-4423-A844-BDD5F58867FF}"/>
              </a:ext>
            </a:extLst>
          </p:cNvPr>
          <p:cNvSpPr txBox="1"/>
          <p:nvPr/>
        </p:nvSpPr>
        <p:spPr>
          <a:xfrm>
            <a:off x="1625600" y="517236"/>
            <a:ext cx="9190182" cy="646331"/>
          </a:xfrm>
          <a:prstGeom prst="rect">
            <a:avLst/>
          </a:prstGeom>
          <a:noFill/>
        </p:spPr>
        <p:txBody>
          <a:bodyPr wrap="square" rtlCol="0">
            <a:spAutoFit/>
          </a:bodyPr>
          <a:lstStyle/>
          <a:p>
            <a:pPr algn="ctr"/>
            <a:r>
              <a:rPr lang="vi-VN" b="1"/>
              <a:t>Kết hợp mọi phương thức</a:t>
            </a:r>
          </a:p>
          <a:p>
            <a:pPr algn="ctr"/>
            <a:endParaRPr lang="en-US"/>
          </a:p>
        </p:txBody>
      </p:sp>
      <p:sp>
        <p:nvSpPr>
          <p:cNvPr id="3" name="TextBox 2">
            <a:extLst>
              <a:ext uri="{FF2B5EF4-FFF2-40B4-BE49-F238E27FC236}">
                <a16:creationId xmlns:a16="http://schemas.microsoft.com/office/drawing/2014/main" id="{50478050-0056-4DFF-8E53-628732D63444}"/>
              </a:ext>
            </a:extLst>
          </p:cNvPr>
          <p:cNvSpPr txBox="1"/>
          <p:nvPr/>
        </p:nvSpPr>
        <p:spPr>
          <a:xfrm>
            <a:off x="581891" y="1616364"/>
            <a:ext cx="11222182" cy="2031325"/>
          </a:xfrm>
          <a:prstGeom prst="rect">
            <a:avLst/>
          </a:prstGeom>
          <a:noFill/>
        </p:spPr>
        <p:txBody>
          <a:bodyPr wrap="square" rtlCol="0">
            <a:spAutoFit/>
          </a:bodyPr>
          <a:lstStyle/>
          <a:p>
            <a:r>
              <a:rPr lang="vi-VN"/>
              <a:t>Nếu chỉ đơn thuần sử dụng kỹ thuật so sánh mẫu thì một phần mềm diệt virus sẽ thất bại bởi chúng chỉ giải quyết hậu quả các file bị nhiễm chứ chưa tìm đến nguyên nhân dẫn đến file bị nhiễm. Khi sử dụng một số phần mềm chưa đủ mạnh bạn sẽ nhận thấy trường hợp: Phần mềm đã diệt được hoàn toàn virus trong máy, nhưng ngay sau khi phiên khởi động kế tiếp của hệ điều hành, phần mềm lại phát hiện ra virus chính virus đó. Đây có thể không phải là phần mềm nhận dạng được nhưng không diệt được, mà là virus lại được lây nhiễm trở lại bởi phần mềm đã không thể giám sát quá trình khởi động hệ điều hành ngay từ khi bios trao quyền điều khiển.</a:t>
            </a:r>
            <a:endParaRPr lang="en-US"/>
          </a:p>
        </p:txBody>
      </p:sp>
      <p:sp>
        <p:nvSpPr>
          <p:cNvPr id="4" name="TextBox 3">
            <a:extLst>
              <a:ext uri="{FF2B5EF4-FFF2-40B4-BE49-F238E27FC236}">
                <a16:creationId xmlns:a16="http://schemas.microsoft.com/office/drawing/2014/main" id="{219E4265-DE74-45AC-8E7A-EDA02979DCA3}"/>
              </a:ext>
            </a:extLst>
          </p:cNvPr>
          <p:cNvSpPr txBox="1"/>
          <p:nvPr/>
        </p:nvSpPr>
        <p:spPr>
          <a:xfrm>
            <a:off x="655782" y="4313382"/>
            <a:ext cx="10852727" cy="2031325"/>
          </a:xfrm>
          <a:prstGeom prst="rect">
            <a:avLst/>
          </a:prstGeom>
          <a:noFill/>
        </p:spPr>
        <p:txBody>
          <a:bodyPr wrap="square" rtlCol="0">
            <a:spAutoFit/>
          </a:bodyPr>
          <a:lstStyle/>
          <a:p>
            <a:r>
              <a:rPr lang="vi-VN"/>
              <a:t>Chính vì vậy, phần mềm cần phải kết hợp mọi phương thức để kiểm soát và ngăn chặn các hành vi của virus. Virus có thể đặt các dòng lệnh trong registry để lây nhiễm virus từ một file nén nào đó hoặc vô hiệu hóa phần mềm diệt virus; Cũng có thể virus thiết lập tải về ngay khi sử dụng trình duyệt để kết nối vào mạng Internet. Do vậy phần mềm diệt virus cần phải kết hợp mọi phương thức để ngăn chặn virus. Chính những yếu tố này làm lên sự khác biệt giữa các phần mềm diệt virus hiện nay, không lẫn nó với vô vàn phần mềm diệt virus khác khi mà ngay một sinh viên cũng có thể viết một phần mềm diệt virus nếu chịu khó sưu tầm các mẫu virus trên mạng Internet hiện nay.</a:t>
            </a:r>
            <a:endParaRPr lang="en-US"/>
          </a:p>
        </p:txBody>
      </p:sp>
    </p:spTree>
    <p:extLst>
      <p:ext uri="{BB962C8B-B14F-4D97-AF65-F5344CB8AC3E}">
        <p14:creationId xmlns:p14="http://schemas.microsoft.com/office/powerpoint/2010/main" val="386597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825841" y="541538"/>
            <a:ext cx="8540318" cy="461665"/>
          </a:xfrm>
          <a:prstGeom prst="rect">
            <a:avLst/>
          </a:prstGeom>
          <a:noFill/>
        </p:spPr>
        <p:txBody>
          <a:bodyPr wrap="square" rtlCol="0">
            <a:spAutoFit/>
          </a:bodyPr>
          <a:lstStyle/>
          <a:p>
            <a:pPr algn="ctr"/>
            <a:r>
              <a:rPr lang="en-US" sz="2400" b="1"/>
              <a:t> T</a:t>
            </a:r>
            <a:r>
              <a:rPr lang="en-US" sz="2400" b="1" smtClean="0"/>
              <a:t>ác hại củaTrojan </a:t>
            </a:r>
            <a:r>
              <a:rPr lang="en-US" sz="2400" b="1" dirty="0" err="1" smtClean="0"/>
              <a:t>là</a:t>
            </a:r>
            <a:r>
              <a:rPr lang="en-US" sz="2400" b="1" dirty="0" smtClean="0"/>
              <a:t> </a:t>
            </a:r>
            <a:r>
              <a:rPr lang="en-US" sz="2400" b="1" dirty="0" err="1" smtClean="0"/>
              <a:t>gì</a:t>
            </a:r>
            <a:r>
              <a:rPr lang="en-US" sz="2400" b="1" dirty="0" smtClean="0"/>
              <a:t>?</a:t>
            </a:r>
            <a:r>
              <a:rPr lang="en-US" sz="2400" dirty="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490078" y="1003203"/>
            <a:ext cx="11594237" cy="3831818"/>
          </a:xfrm>
          <a:prstGeom prst="rect">
            <a:avLst/>
          </a:prstGeom>
          <a:noFill/>
        </p:spPr>
        <p:txBody>
          <a:bodyPr wrap="square" rtlCol="0">
            <a:spAutoFit/>
          </a:bodyPr>
          <a:lstStyle/>
          <a:p>
            <a:pPr>
              <a:lnSpc>
                <a:spcPct val="150000"/>
              </a:lnSpc>
            </a:pPr>
            <a:r>
              <a:rPr lang="en-US" smtClean="0"/>
              <a:t>Các kiểu gây hại điển hình bao gồm:</a:t>
            </a:r>
          </a:p>
          <a:p>
            <a:pPr marL="285750" indent="-285750">
              <a:lnSpc>
                <a:spcPct val="150000"/>
              </a:lnSpc>
              <a:buFont typeface="Arial" panose="020B0604020202020204" pitchFamily="34" charset="0"/>
              <a:buChar char="•"/>
            </a:pPr>
            <a:r>
              <a:rPr lang="en-US"/>
              <a:t>Xoá hay viết lại các dữ liệu trên máy </a:t>
            </a:r>
            <a:r>
              <a:rPr lang="en-US" smtClean="0"/>
              <a:t>tính</a:t>
            </a:r>
          </a:p>
          <a:p>
            <a:pPr marL="285750" indent="-285750">
              <a:lnSpc>
                <a:spcPct val="150000"/>
              </a:lnSpc>
              <a:buFont typeface="Arial" panose="020B0604020202020204" pitchFamily="34" charset="0"/>
              <a:buChar char="•"/>
            </a:pPr>
            <a:r>
              <a:rPr lang="en-US"/>
              <a:t>Làm hỏng chức năng của các </a:t>
            </a:r>
            <a:r>
              <a:rPr lang="en-US" smtClean="0"/>
              <a:t>tệp</a:t>
            </a:r>
          </a:p>
          <a:p>
            <a:pPr marL="285750" indent="-285750">
              <a:lnSpc>
                <a:spcPct val="150000"/>
              </a:lnSpc>
              <a:buFont typeface="Arial" panose="020B0604020202020204" pitchFamily="34" charset="0"/>
              <a:buChar char="•"/>
            </a:pPr>
            <a:r>
              <a:rPr lang="vi-VN"/>
              <a:t>Lây nhiễm các phần mềm ác tính khác như là </a:t>
            </a:r>
            <a:r>
              <a:rPr lang="vi-VN" smtClean="0"/>
              <a:t>virus</a:t>
            </a:r>
            <a:endParaRPr lang="en-US" smtClean="0"/>
          </a:p>
          <a:p>
            <a:pPr marL="285750" indent="-285750">
              <a:lnSpc>
                <a:spcPct val="150000"/>
              </a:lnSpc>
              <a:buFont typeface="Arial" panose="020B0604020202020204" pitchFamily="34" charset="0"/>
              <a:buChar char="•"/>
            </a:pPr>
            <a:r>
              <a:rPr lang="vi-VN"/>
              <a:t>Cài đặt mạng để máy có thể bị điều khiển bởi máy khác hay dùng máy nhiễm để gửi thư nhũng </a:t>
            </a:r>
            <a:r>
              <a:rPr lang="vi-VN" smtClean="0"/>
              <a:t>lạm</a:t>
            </a:r>
            <a:endParaRPr lang="en-US" smtClean="0"/>
          </a:p>
          <a:p>
            <a:pPr marL="285750" indent="-285750">
              <a:lnSpc>
                <a:spcPct val="150000"/>
              </a:lnSpc>
              <a:buFont typeface="Arial" panose="020B0604020202020204" pitchFamily="34" charset="0"/>
              <a:buChar char="•"/>
            </a:pPr>
            <a:r>
              <a:rPr lang="vi-VN"/>
              <a:t>Đọc lén các thông tin cần thiết và gửi báo cáo đến nơi khác </a:t>
            </a:r>
            <a:r>
              <a:rPr lang="vi-VN" smtClean="0"/>
              <a:t>Ăn </a:t>
            </a:r>
            <a:r>
              <a:rPr lang="vi-VN"/>
              <a:t>cắp thông tin như là mật khẩu và số thẻ tín </a:t>
            </a:r>
            <a:r>
              <a:rPr lang="vi-VN" smtClean="0"/>
              <a:t>dụng</a:t>
            </a:r>
            <a:endParaRPr lang="en-US" smtClean="0"/>
          </a:p>
          <a:p>
            <a:pPr marL="285750" indent="-285750">
              <a:lnSpc>
                <a:spcPct val="150000"/>
              </a:lnSpc>
              <a:buFont typeface="Arial" panose="020B0604020202020204" pitchFamily="34" charset="0"/>
              <a:buChar char="•"/>
            </a:pPr>
            <a:r>
              <a:rPr lang="en-US"/>
              <a:t>Đọc các chi tiết tài khoản ngân hàng và dùng vào các mục tiêu phạm </a:t>
            </a:r>
            <a:r>
              <a:rPr lang="en-US" smtClean="0"/>
              <a:t>tội</a:t>
            </a:r>
          </a:p>
          <a:p>
            <a:pPr marL="285750" indent="-285750">
              <a:lnSpc>
                <a:spcPct val="150000"/>
              </a:lnSpc>
              <a:buFont typeface="Arial" panose="020B0604020202020204" pitchFamily="34" charset="0"/>
              <a:buChar char="•"/>
            </a:pPr>
            <a:r>
              <a:rPr lang="vi-VN"/>
              <a:t>Cài đặt lén các phần mềm chưa được cho phép</a:t>
            </a:r>
            <a:endParaRPr lang="en-US" dirty="0"/>
          </a:p>
        </p:txBody>
      </p:sp>
    </p:spTree>
    <p:extLst>
      <p:ext uri="{BB962C8B-B14F-4D97-AF65-F5344CB8AC3E}">
        <p14:creationId xmlns:p14="http://schemas.microsoft.com/office/powerpoint/2010/main" val="2603209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5151912-4A48-46D1-B73C-9932EFD37CA2}"/>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smtClean="0"/>
              <a:t>Hiện tại chủ yếu ta sử dụng Sandbox để ngừa virus</a:t>
            </a:r>
            <a:endParaRPr lang="en-US" sz="1800"/>
          </a:p>
        </p:txBody>
      </p:sp>
      <p:sp>
        <p:nvSpPr>
          <p:cNvPr id="3" name="Text Placeholder 4">
            <a:extLst>
              <a:ext uri="{FF2B5EF4-FFF2-40B4-BE49-F238E27FC236}">
                <a16:creationId xmlns:a16="http://schemas.microsoft.com/office/drawing/2014/main" id="{21BCEA7F-2FF0-4769-A4D0-B8A487FC684E}"/>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Sandbox là một kỹ thuật quan trọng trong lĩnh vực bảo mật có tác dụng cô lập các ứng dụng, ngăn chặn các phần mềm độc hại để chúng không thể làm hỏng hệ thống máy tính, hay cài cắm các mã độc nhằm ăn cắp thông tin cá nhân của bạn. Hiện nay, nhiều ứng dụng mà chúng ta sử dụng thường ngày đều được áp dụng công nghệ Sandbox, giúp âm thầm bảo vệ bạn khỏi các nguy cơ bị kẻ xấu tấn công. Bên cạnh đó, bạn cũng có thể tự mình tạo ra một môi trường Sandbox của riêng mình để test, phân tích một phần mềm nào đó khi mà bạn chưa chắc chắn liệu chúng có làm hại máy tính của mình hay </a:t>
            </a:r>
            <a:r>
              <a:rPr lang="vi-VN" smtClean="0">
                <a:solidFill>
                  <a:schemeClr val="tx1"/>
                </a:solidFill>
              </a:rPr>
              <a:t>không</a:t>
            </a:r>
            <a:endParaRPr lang="en-US" smtClean="0">
              <a:solidFill>
                <a:schemeClr val="tx1"/>
              </a:solidFill>
            </a:endParaRPr>
          </a:p>
          <a:p>
            <a:r>
              <a:rPr lang="vi-VN">
                <a:solidFill>
                  <a:schemeClr val="tx1"/>
                </a:solidFill>
              </a:rPr>
              <a:t>Một Sandbox về cơ bản là một môi trường dùng để chạy phần mềm và môi trường đó được nằm trong sự kiểm soát chặt chẽ. Sandbox giúp hạn chế chức năng của một đoạn mã, cấp quyền cho một đoạn mã nào đó chỉ được thực hiện một số chức năng nhất định, từ đó nó không thể thực hiện những can thiệp khác có thể làm nguy hại cho máy tính người dùng.</a:t>
            </a:r>
            <a:endParaRPr lang="en-US">
              <a:solidFill>
                <a:schemeClr val="tx1"/>
              </a:solidFill>
            </a:endParaRPr>
          </a:p>
        </p:txBody>
      </p:sp>
    </p:spTree>
    <p:extLst>
      <p:ext uri="{BB962C8B-B14F-4D97-AF65-F5344CB8AC3E}">
        <p14:creationId xmlns:p14="http://schemas.microsoft.com/office/powerpoint/2010/main" val="21793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5151912-4A48-46D1-B73C-9932EFD37CA2}"/>
              </a:ext>
            </a:extLst>
          </p:cNvPr>
          <p:cNvSpPr>
            <a:spLocks noGrp="1"/>
          </p:cNvSpPr>
          <p:nvPr/>
        </p:nvSpPr>
        <p:spPr>
          <a:xfrm>
            <a:off x="653255" y="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smtClean="0"/>
              <a:t>Hiện tại chủ yếu ta sử dụng Sandbox để ngừa virus</a:t>
            </a:r>
            <a:endParaRPr lang="en-US" sz="1800"/>
          </a:p>
        </p:txBody>
      </p:sp>
      <p:sp>
        <p:nvSpPr>
          <p:cNvPr id="3" name="Text Placeholder 4">
            <a:extLst>
              <a:ext uri="{FF2B5EF4-FFF2-40B4-BE49-F238E27FC236}">
                <a16:creationId xmlns:a16="http://schemas.microsoft.com/office/drawing/2014/main" id="{21BCEA7F-2FF0-4769-A4D0-B8A487FC684E}"/>
              </a:ext>
            </a:extLst>
          </p:cNvPr>
          <p:cNvSpPr>
            <a:spLocks noGrp="1"/>
          </p:cNvSpPr>
          <p:nvPr/>
        </p:nvSpPr>
        <p:spPr>
          <a:xfrm>
            <a:off x="653256" y="584200"/>
            <a:ext cx="10885487" cy="613787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mtClean="0">
                <a:solidFill>
                  <a:schemeClr val="tx1"/>
                </a:solidFill>
              </a:rPr>
              <a:t>Những ứng dụng đang sử dụng Sandbox:</a:t>
            </a:r>
          </a:p>
          <a:p>
            <a:pPr marL="742950" lvl="1" indent="-285750">
              <a:buFont typeface="Arial" panose="020B0604020202020204" pitchFamily="34" charset="0"/>
              <a:buChar char="•"/>
            </a:pPr>
            <a:r>
              <a:rPr lang="en-US" b="1" smtClean="0">
                <a:solidFill>
                  <a:schemeClr val="tx1"/>
                </a:solidFill>
              </a:rPr>
              <a:t>Website</a:t>
            </a:r>
            <a:r>
              <a:rPr lang="en-US" smtClean="0">
                <a:solidFill>
                  <a:schemeClr val="tx1"/>
                </a:solidFill>
              </a:rPr>
              <a:t>: </a:t>
            </a:r>
            <a:r>
              <a:rPr lang="vi-VN">
                <a:solidFill>
                  <a:schemeClr val="tx1"/>
                </a:solidFill>
              </a:rPr>
              <a:t>Các trình duyệt web bạn sử dụng sẽ cô lập trang web mà nó tải. Website có thể chạy các mã JavaScript, nhưng đoạn mã này không thể làm bất kì điều gì chúng muốn. Nếu JavaScript cố gắng truy cập vào dữ liệu mà bạn lưu trữ trên máy, yêu cầu truy cập này sẽ ngay lập tức bị từ chối. </a:t>
            </a:r>
            <a:endParaRPr lang="en-US" smtClean="0">
              <a:solidFill>
                <a:schemeClr val="tx1"/>
              </a:solidFill>
            </a:endParaRPr>
          </a:p>
          <a:p>
            <a:pPr marL="742950" lvl="1" indent="-285750">
              <a:buFont typeface="Arial" panose="020B0604020202020204" pitchFamily="34" charset="0"/>
              <a:buChar char="•"/>
            </a:pPr>
            <a:r>
              <a:rPr lang="vi-VN" b="1">
                <a:solidFill>
                  <a:schemeClr val="tx1"/>
                </a:solidFill>
              </a:rPr>
              <a:t>Plug-in trình duyệt</a:t>
            </a:r>
            <a:r>
              <a:rPr lang="vi-VN">
                <a:solidFill>
                  <a:schemeClr val="tx1"/>
                </a:solidFill>
              </a:rPr>
              <a:t>: Các nội dung mà plug-in của trình duyệt load - như Flash hay Silverlight - cũng được chạy ở môi trường Sandbox. Việc bạn chơi 1 game flash trên web sẽ an toàn hơn so với việc bạn tải game về chạy dưới dạng một ứng dụng thông thường, bởi Flash sẽ cô lập game khỏi hệ thống máy tính cũng như giới hạn quyền truy cập vào hệ thống của game đó. Tuy nhiên, một số plug-in trình duyệt, như Java, thường là mục tiêu của những kẻ tấn công. Chúng tận dụng các lỗ hổng để vượt qua môi trường Sandbox và thực hiện các hành vi phá </a:t>
            </a:r>
            <a:r>
              <a:rPr lang="vi-VN" smtClean="0">
                <a:solidFill>
                  <a:schemeClr val="tx1"/>
                </a:solidFill>
              </a:rPr>
              <a:t>hoại</a:t>
            </a:r>
            <a:endParaRPr lang="en-US" smtClean="0">
              <a:solidFill>
                <a:schemeClr val="tx1"/>
              </a:solidFill>
            </a:endParaRPr>
          </a:p>
          <a:p>
            <a:pPr marL="742950" lvl="1" indent="-285750">
              <a:buFont typeface="Arial" panose="020B0604020202020204" pitchFamily="34" charset="0"/>
              <a:buChar char="•"/>
            </a:pPr>
            <a:r>
              <a:rPr lang="vi-VN" b="1">
                <a:solidFill>
                  <a:schemeClr val="tx1"/>
                </a:solidFill>
              </a:rPr>
              <a:t>PDF, Microsoft Office</a:t>
            </a:r>
            <a:r>
              <a:rPr lang="vi-VN">
                <a:solidFill>
                  <a:schemeClr val="tx1"/>
                </a:solidFill>
              </a:rPr>
              <a:t>: Trình đọc file PDF là Adobe Reader cũng chạy các file PDF trong môi trường Sandbox, ngăn chặn chúng truy cập vào hệ thống máy tính. Trong khi đó, bộ công cụ văn phòng Office của Microsoft cũng có chế độ Sandbox để ngăn các đoạn macro không an toàn làm hại đến máy tính của bạn</a:t>
            </a:r>
            <a:r>
              <a:rPr lang="vi-VN" smtClean="0">
                <a:solidFill>
                  <a:schemeClr val="tx1"/>
                </a:solidFill>
              </a:rPr>
              <a:t>.</a:t>
            </a:r>
            <a:endParaRPr lang="en-US" smtClean="0">
              <a:solidFill>
                <a:schemeClr val="tx1"/>
              </a:solidFill>
            </a:endParaRPr>
          </a:p>
          <a:p>
            <a:pPr marL="742950" lvl="1" indent="-285750">
              <a:buFont typeface="Arial" panose="020B0604020202020204" pitchFamily="34" charset="0"/>
              <a:buChar char="•"/>
            </a:pPr>
            <a:r>
              <a:rPr lang="vi-VN" b="1">
                <a:solidFill>
                  <a:schemeClr val="tx1"/>
                </a:solidFill>
              </a:rPr>
              <a:t>Trình duyệt web</a:t>
            </a:r>
            <a:r>
              <a:rPr lang="vi-VN">
                <a:solidFill>
                  <a:schemeClr val="tx1"/>
                </a:solidFill>
              </a:rPr>
              <a:t>: Như đã nói trên, các trình duyệt web cũng chạy trong môi trường Sandbox để trong trường hợp kẻ tấn công chiếm được quyền điều khiển trình duyệt, chúng cũng không thể ăn cắp được dữ liệu trong máy. </a:t>
            </a:r>
            <a:endParaRPr lang="en-US" smtClean="0">
              <a:solidFill>
                <a:schemeClr val="tx1"/>
              </a:solidFill>
            </a:endParaRPr>
          </a:p>
          <a:p>
            <a:pPr marL="742950" lvl="1" indent="-285750">
              <a:buFont typeface="Arial" panose="020B0604020202020204" pitchFamily="34" charset="0"/>
              <a:buChar char="•"/>
            </a:pPr>
            <a:r>
              <a:rPr lang="en-US" b="1" smtClean="0">
                <a:solidFill>
                  <a:schemeClr val="tx1"/>
                </a:solidFill>
              </a:rPr>
              <a:t>Ứng dụng di động</a:t>
            </a:r>
            <a:endParaRPr lang="en-US" b="1">
              <a:solidFill>
                <a:schemeClr val="tx1"/>
              </a:solidFill>
            </a:endParaRPr>
          </a:p>
        </p:txBody>
      </p:sp>
    </p:spTree>
    <p:extLst>
      <p:ext uri="{BB962C8B-B14F-4D97-AF65-F5344CB8AC3E}">
        <p14:creationId xmlns:p14="http://schemas.microsoft.com/office/powerpoint/2010/main" val="39100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5151912-4A48-46D1-B73C-9932EFD37CA2}"/>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1800" b="1"/>
              <a:t>Cơ chế bảo vệ realtime là gì tại sao nên bật nó?</a:t>
            </a:r>
            <a:endParaRPr lang="en-US" sz="1800"/>
          </a:p>
        </p:txBody>
      </p:sp>
      <p:sp>
        <p:nvSpPr>
          <p:cNvPr id="3" name="Text Placeholder 4">
            <a:extLst>
              <a:ext uri="{FF2B5EF4-FFF2-40B4-BE49-F238E27FC236}">
                <a16:creationId xmlns:a16="http://schemas.microsoft.com/office/drawing/2014/main" id="{21BCEA7F-2FF0-4769-A4D0-B8A487FC684E}"/>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Thông thường sao các lần quét vi-rút toàn bộ hệ thống thì các av đã đảm bảo máy tính cho an toàn một phần rồi nhưng do quá trình sử dụng chúng ta thường hay download file, copy file từ ổ usb, cd/dvd hoặc thẻ nhớ, truy cập các thư mục chia sẻ trong công ty/trường học, cài đặt các phần mềm,… cho đến hiện tại đó là tác nhân gây lây nhiễm vi-rút lớn nhất cho máy tính. Dựa trên cơ chế lây nhiễm mà realtime được sinh ra để đảm bảo mỗi khi có file được truy cập (download, copy, thực thi,… ) sẽ luôn được kiểm tra xem có bị nhiễm vi-rút hay không và thông qua đó bảo vệ an toàn cho máy tính</a:t>
            </a:r>
            <a:endParaRPr lang="en-US">
              <a:solidFill>
                <a:schemeClr val="tx1"/>
              </a:solidFill>
            </a:endParaRPr>
          </a:p>
        </p:txBody>
      </p:sp>
    </p:spTree>
    <p:extLst>
      <p:ext uri="{BB962C8B-B14F-4D97-AF65-F5344CB8AC3E}">
        <p14:creationId xmlns:p14="http://schemas.microsoft.com/office/powerpoint/2010/main" val="3576762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B62A515-AB2A-4F89-8BFC-19EB5B92E903}"/>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1800" b="1"/>
              <a:t>Vậy cách đơn giản nhất để làm cơ chế bảo vệ realtime như thế nào?</a:t>
            </a:r>
            <a:endParaRPr lang="en-US" sz="1800"/>
          </a:p>
        </p:txBody>
      </p:sp>
      <p:sp>
        <p:nvSpPr>
          <p:cNvPr id="3" name="Text Placeholder 4">
            <a:extLst>
              <a:ext uri="{FF2B5EF4-FFF2-40B4-BE49-F238E27FC236}">
                <a16:creationId xmlns:a16="http://schemas.microsoft.com/office/drawing/2014/main" id="{E39BBAF9-BA90-455B-B799-A68CD58C9232}"/>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Trước khi trả lời câu hỏi thì chúng ta thống nhất đặt tên cho tính năng bảo vệ realtime là realtime engine (và giả sử nó chạy trên hệ điều hành Windows). Để tạo ra realtime engine thì đơn giản chúng ta chỉ cần dùng cơ chế hook để hook các hàm liên quan đến truy cập file như createfile, openfile, writefile, createprocess, movefile… là chúng ta có thông tin được truy cập và dùng tính năng quét bằng hash trong bài trước để kiểm tra xem file được truy cập có bị nhiễm vi-rút hay không. Việc hook các hàm này diễn ra ở user-mode nên sẽ có nhiều hạn chế nên thường chúng ta chỉ dùng với mục đích cá nhân và học hỏi là chính</a:t>
            </a:r>
            <a:endParaRPr lang="en-US">
              <a:solidFill>
                <a:schemeClr val="tx1"/>
              </a:solidFill>
            </a:endParaRPr>
          </a:p>
        </p:txBody>
      </p:sp>
    </p:spTree>
    <p:extLst>
      <p:ext uri="{BB962C8B-B14F-4D97-AF65-F5344CB8AC3E}">
        <p14:creationId xmlns:p14="http://schemas.microsoft.com/office/powerpoint/2010/main" val="3013923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EB892A0-08AD-4258-9261-64EE232A4407}"/>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1800" b="1"/>
              <a:t>Cơ chế hook có nhiều hạn chế vậy nếu muốn bảo vệ tốt hơn thì làm thế nào?</a:t>
            </a:r>
            <a:endParaRPr lang="en-US" sz="1800"/>
          </a:p>
        </p:txBody>
      </p:sp>
      <p:sp>
        <p:nvSpPr>
          <p:cNvPr id="3" name="Text Placeholder 4">
            <a:extLst>
              <a:ext uri="{FF2B5EF4-FFF2-40B4-BE49-F238E27FC236}">
                <a16:creationId xmlns:a16="http://schemas.microsoft.com/office/drawing/2014/main" id="{78FF07E5-94FC-4E0B-A52E-03721250789D}"/>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Để có thể chặn và kiểm tra được mọi truy cập đến file thì chúng ta phải dùng các driver chạy ở tầng kernel-mode. Một trong các kiểu driver chúng ta có thể dùng là filter driver. Việc viết driver là tương đối khó, đòi hỏi chúng ta có hiểu biết nhất định về kiến trúc hệ điều hành Windows. Nếu bạn không muốn tốn quá nhiều công sức vào việc viết driver thì may mắn cho bạn là có các hãng thứ ba cung cấp driver dạng này và chúng ta chỉ cần dùng API ở tầng User-mode để làm việc với driver.</a:t>
            </a:r>
            <a:endParaRPr lang="en-US">
              <a:solidFill>
                <a:schemeClr val="tx1"/>
              </a:solidFill>
            </a:endParaRPr>
          </a:p>
        </p:txBody>
      </p:sp>
    </p:spTree>
    <p:extLst>
      <p:ext uri="{BB962C8B-B14F-4D97-AF65-F5344CB8AC3E}">
        <p14:creationId xmlns:p14="http://schemas.microsoft.com/office/powerpoint/2010/main" val="47270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3A696-95AC-40E8-BE9E-10AA00143B71}"/>
              </a:ext>
            </a:extLst>
          </p:cNvPr>
          <p:cNvSpPr/>
          <p:nvPr/>
        </p:nvSpPr>
        <p:spPr>
          <a:xfrm>
            <a:off x="2959100" y="609600"/>
            <a:ext cx="20701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OS</a:t>
            </a:r>
          </a:p>
        </p:txBody>
      </p:sp>
      <p:sp>
        <p:nvSpPr>
          <p:cNvPr id="3" name="Rectangle 2">
            <a:extLst>
              <a:ext uri="{FF2B5EF4-FFF2-40B4-BE49-F238E27FC236}">
                <a16:creationId xmlns:a16="http://schemas.microsoft.com/office/drawing/2014/main" id="{BBD2859C-5EFD-4D32-A2F8-023A87796D4C}"/>
              </a:ext>
            </a:extLst>
          </p:cNvPr>
          <p:cNvSpPr/>
          <p:nvPr/>
        </p:nvSpPr>
        <p:spPr>
          <a:xfrm>
            <a:off x="2959100" y="2692400"/>
            <a:ext cx="20701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Driver</a:t>
            </a:r>
          </a:p>
        </p:txBody>
      </p:sp>
      <p:sp>
        <p:nvSpPr>
          <p:cNvPr id="4" name="Rectangle 3">
            <a:extLst>
              <a:ext uri="{FF2B5EF4-FFF2-40B4-BE49-F238E27FC236}">
                <a16:creationId xmlns:a16="http://schemas.microsoft.com/office/drawing/2014/main" id="{75C3BCDD-88B2-4B97-9A9A-98DD24970DDC}"/>
              </a:ext>
            </a:extLst>
          </p:cNvPr>
          <p:cNvSpPr/>
          <p:nvPr/>
        </p:nvSpPr>
        <p:spPr>
          <a:xfrm>
            <a:off x="7162800" y="2692400"/>
            <a:ext cx="20701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Scan</a:t>
            </a:r>
          </a:p>
        </p:txBody>
      </p:sp>
      <p:sp>
        <p:nvSpPr>
          <p:cNvPr id="5" name="Flowchart: Magnetic Disk 4">
            <a:extLst>
              <a:ext uri="{FF2B5EF4-FFF2-40B4-BE49-F238E27FC236}">
                <a16:creationId xmlns:a16="http://schemas.microsoft.com/office/drawing/2014/main" id="{21108AED-FB7F-4302-AB76-C5842577B98C}"/>
              </a:ext>
            </a:extLst>
          </p:cNvPr>
          <p:cNvSpPr/>
          <p:nvPr/>
        </p:nvSpPr>
        <p:spPr>
          <a:xfrm>
            <a:off x="2959100" y="4826000"/>
            <a:ext cx="2070100" cy="1422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Disk</a:t>
            </a:r>
          </a:p>
        </p:txBody>
      </p:sp>
      <p:cxnSp>
        <p:nvCxnSpPr>
          <p:cNvPr id="6" name="Straight Arrow Connector 5">
            <a:extLst>
              <a:ext uri="{FF2B5EF4-FFF2-40B4-BE49-F238E27FC236}">
                <a16:creationId xmlns:a16="http://schemas.microsoft.com/office/drawing/2014/main" id="{38376BDD-D017-4E33-95E3-4E0F6D323273}"/>
              </a:ext>
            </a:extLst>
          </p:cNvPr>
          <p:cNvCxnSpPr>
            <a:stCxn id="2" idx="2"/>
            <a:endCxn id="3" idx="0"/>
          </p:cNvCxnSpPr>
          <p:nvPr/>
        </p:nvCxnSpPr>
        <p:spPr>
          <a:xfrm>
            <a:off x="3994150" y="1981200"/>
            <a:ext cx="0" cy="7112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7BC3C31E-FA92-48DC-ABE6-6682F7DF9787}"/>
              </a:ext>
            </a:extLst>
          </p:cNvPr>
          <p:cNvCxnSpPr>
            <a:stCxn id="5" idx="1"/>
            <a:endCxn id="3" idx="2"/>
          </p:cNvCxnSpPr>
          <p:nvPr/>
        </p:nvCxnSpPr>
        <p:spPr>
          <a:xfrm flipV="1">
            <a:off x="3994150" y="4114800"/>
            <a:ext cx="0" cy="7112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45753452-9619-4673-8B88-7E12573A4D61}"/>
              </a:ext>
            </a:extLst>
          </p:cNvPr>
          <p:cNvCxnSpPr>
            <a:stCxn id="4" idx="1"/>
            <a:endCxn id="3" idx="3"/>
          </p:cNvCxnSpPr>
          <p:nvPr/>
        </p:nvCxnSpPr>
        <p:spPr>
          <a:xfrm flipH="1">
            <a:off x="5029200" y="3403600"/>
            <a:ext cx="21336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4333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8D8B465-CE78-43E9-86C1-082953E121E2}"/>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fontScale="9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1800" b="1"/>
              <a:t>Realtime engine đơn giản thế thì tại sao lại khó mà không phải hãng nào cũng làm tốt?</a:t>
            </a:r>
            <a:r>
              <a:rPr lang="vi-VN" sz="1800"/>
              <a:t> </a:t>
            </a:r>
            <a:endParaRPr lang="en-US" sz="1800"/>
          </a:p>
        </p:txBody>
      </p:sp>
      <p:sp>
        <p:nvSpPr>
          <p:cNvPr id="3" name="Text Placeholder 4">
            <a:extLst>
              <a:ext uri="{FF2B5EF4-FFF2-40B4-BE49-F238E27FC236}">
                <a16:creationId xmlns:a16="http://schemas.microsoft.com/office/drawing/2014/main" id="{A7AA3ADA-EB72-4765-AB08-007331DC94BA}"/>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Việc chặn truy cập file và quét kiểm tra đơn giản là làm gia tăng độ trễ của việc load file của hệ thống và các ứng dụng (với rất nhiều phần mềm av bạn sẽ thấy máy tính chạy nhanh một cách đáng kể khi bạn tắt realtime đi) Và thường thì một ứng dụng được chạy (load lên memory) thì kéo theo việc load tầm vài chục đến cả trăm thư viện khác. Giả sử mỗi file bạn chặn để quét và kiểm tra mất 5-50ms thì với con số file được load như đã nêu thì bạn có thể ước lượng được nó chậm ra sao. Với một số ứng dụng, ứng dụng dạng dịch vụ, COM,… thì việc load chậm sẽ làm cho lỗi và có thể treo ứng dụng và hệ thống. Và việc xử lý không tốt trong engine mà gây lỗi có thể khiến máy tính treo hoặc BSOD (lỗi màn hình xanh). Dó đó việc làm realtime engine đòi hỏi phải tính toán và test cẩn thận trước khi đưa ra.</a:t>
            </a:r>
            <a:endParaRPr lang="en-US">
              <a:solidFill>
                <a:schemeClr val="tx1"/>
              </a:solidFill>
            </a:endParaRPr>
          </a:p>
        </p:txBody>
      </p:sp>
    </p:spTree>
    <p:extLst>
      <p:ext uri="{BB962C8B-B14F-4D97-AF65-F5344CB8AC3E}">
        <p14:creationId xmlns:p14="http://schemas.microsoft.com/office/powerpoint/2010/main" val="309533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CE9EC3E-4AD9-44FB-BED0-C2A8C20C9B68}"/>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1800" b="1"/>
              <a:t>Vậy làm sao để tối ưu realtime engine khi nó làm máy tính chạy quá chậm?</a:t>
            </a:r>
            <a:endParaRPr lang="en-US" sz="1800"/>
          </a:p>
        </p:txBody>
      </p:sp>
      <p:sp>
        <p:nvSpPr>
          <p:cNvPr id="3" name="Text Placeholder 4">
            <a:extLst>
              <a:ext uri="{FF2B5EF4-FFF2-40B4-BE49-F238E27FC236}">
                <a16:creationId xmlns:a16="http://schemas.microsoft.com/office/drawing/2014/main" id="{E5134B0A-D45C-4A9C-ABA2-F6DF0BC1CA83}"/>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Ngoài các kỹ thuật tối ưu như đã nêu ở bài trước thì các bạn cần phải có thêm một phần mới gọi là cache. Đối với file sạch (không bị nhiễm vi-rút) sau mỗi lần quét ta có thể lưu lại và coi như một local DB chứa các file sạch, trước khi quét ta cần kiểm tra xem file cần quét có nằm trong DB sạch không nếu không thì ta mới tiến hành quét còn có thì ta có thể tiến hành bỏ qua. Việc cache này nếu có đủ thông tin về file sẽ có thể giúp chúng ta dễ dàng giảm độ trễ xuống &lt;1ms cho mỗi file (cho một cấu hình máy tính bình thường dùng ổ HDD).</a:t>
            </a:r>
            <a:endParaRPr lang="en-US">
              <a:solidFill>
                <a:schemeClr val="tx1"/>
              </a:solidFill>
            </a:endParaRPr>
          </a:p>
        </p:txBody>
      </p:sp>
    </p:spTree>
    <p:extLst>
      <p:ext uri="{BB962C8B-B14F-4D97-AF65-F5344CB8AC3E}">
        <p14:creationId xmlns:p14="http://schemas.microsoft.com/office/powerpoint/2010/main" val="3721455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670D9-E0C4-4BA2-A190-4274F74E4C13}"/>
              </a:ext>
            </a:extLst>
          </p:cNvPr>
          <p:cNvSpPr/>
          <p:nvPr/>
        </p:nvSpPr>
        <p:spPr>
          <a:xfrm>
            <a:off x="2133600" y="1276350"/>
            <a:ext cx="190500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DB Cache</a:t>
            </a:r>
          </a:p>
        </p:txBody>
      </p:sp>
      <p:sp>
        <p:nvSpPr>
          <p:cNvPr id="3" name="Rectangle 2">
            <a:extLst>
              <a:ext uri="{FF2B5EF4-FFF2-40B4-BE49-F238E27FC236}">
                <a16:creationId xmlns:a16="http://schemas.microsoft.com/office/drawing/2014/main" id="{53B3A9EC-D46E-4EDF-82C4-332DD1C3392A}"/>
              </a:ext>
            </a:extLst>
          </p:cNvPr>
          <p:cNvSpPr/>
          <p:nvPr/>
        </p:nvSpPr>
        <p:spPr>
          <a:xfrm>
            <a:off x="8153400" y="1276350"/>
            <a:ext cx="190500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Scan</a:t>
            </a:r>
          </a:p>
        </p:txBody>
      </p:sp>
      <p:sp>
        <p:nvSpPr>
          <p:cNvPr id="4" name="Rectangle 3">
            <a:extLst>
              <a:ext uri="{FF2B5EF4-FFF2-40B4-BE49-F238E27FC236}">
                <a16:creationId xmlns:a16="http://schemas.microsoft.com/office/drawing/2014/main" id="{B1C15F36-96F0-4E8F-B297-B51B861AAC1B}"/>
              </a:ext>
            </a:extLst>
          </p:cNvPr>
          <p:cNvSpPr/>
          <p:nvPr/>
        </p:nvSpPr>
        <p:spPr>
          <a:xfrm>
            <a:off x="5143500" y="1276350"/>
            <a:ext cx="190500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Driver</a:t>
            </a:r>
          </a:p>
        </p:txBody>
      </p:sp>
      <p:sp>
        <p:nvSpPr>
          <p:cNvPr id="5" name="Flowchart: Magnetic Disk 4">
            <a:extLst>
              <a:ext uri="{FF2B5EF4-FFF2-40B4-BE49-F238E27FC236}">
                <a16:creationId xmlns:a16="http://schemas.microsoft.com/office/drawing/2014/main" id="{DAF21BD7-7348-4770-B75F-57D848EF0AFC}"/>
              </a:ext>
            </a:extLst>
          </p:cNvPr>
          <p:cNvSpPr/>
          <p:nvPr/>
        </p:nvSpPr>
        <p:spPr>
          <a:xfrm>
            <a:off x="5143500" y="3511550"/>
            <a:ext cx="1905000" cy="2070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Disk</a:t>
            </a:r>
          </a:p>
        </p:txBody>
      </p:sp>
      <p:cxnSp>
        <p:nvCxnSpPr>
          <p:cNvPr id="6" name="Straight Arrow Connector 5">
            <a:extLst>
              <a:ext uri="{FF2B5EF4-FFF2-40B4-BE49-F238E27FC236}">
                <a16:creationId xmlns:a16="http://schemas.microsoft.com/office/drawing/2014/main" id="{1A67C352-5D2A-4C5E-8EF3-0358BE20C35D}"/>
              </a:ext>
            </a:extLst>
          </p:cNvPr>
          <p:cNvCxnSpPr>
            <a:stCxn id="2" idx="3"/>
            <a:endCxn id="4" idx="1"/>
          </p:cNvCxnSpPr>
          <p:nvPr/>
        </p:nvCxnSpPr>
        <p:spPr>
          <a:xfrm>
            <a:off x="4038600" y="1866900"/>
            <a:ext cx="11049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39E6FDDB-F6E0-45B5-BFCD-D3EB0105F815}"/>
              </a:ext>
            </a:extLst>
          </p:cNvPr>
          <p:cNvCxnSpPr>
            <a:stCxn id="3" idx="1"/>
            <a:endCxn id="4" idx="3"/>
          </p:cNvCxnSpPr>
          <p:nvPr/>
        </p:nvCxnSpPr>
        <p:spPr>
          <a:xfrm flipH="1">
            <a:off x="7048500" y="1866900"/>
            <a:ext cx="11049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CC0D06BD-CD68-4EAA-9C5C-C23860F76804}"/>
              </a:ext>
            </a:extLst>
          </p:cNvPr>
          <p:cNvCxnSpPr>
            <a:endCxn id="4" idx="2"/>
          </p:cNvCxnSpPr>
          <p:nvPr/>
        </p:nvCxnSpPr>
        <p:spPr>
          <a:xfrm flipV="1">
            <a:off x="6096000" y="2457450"/>
            <a:ext cx="0" cy="10541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2327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016F723-B0E5-4307-B149-F031F311B9C8}"/>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t>Vậy cách cache thông tin file ra sao?</a:t>
            </a:r>
            <a:endParaRPr lang="en-US" sz="1800"/>
          </a:p>
        </p:txBody>
      </p:sp>
      <p:sp>
        <p:nvSpPr>
          <p:cNvPr id="3" name="Text Placeholder 4">
            <a:extLst>
              <a:ext uri="{FF2B5EF4-FFF2-40B4-BE49-F238E27FC236}">
                <a16:creationId xmlns:a16="http://schemas.microsoft.com/office/drawing/2014/main" id="{A32CB4EC-7B41-4FEA-8C30-7374F7B0A9B2}"/>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vi-VN">
                <a:solidFill>
                  <a:schemeClr val="tx1"/>
                </a:solidFill>
              </a:rPr>
              <a:t>Trường hợp này sẽ ưu tiên cho tốc độ nên ta thường không lưu hash được cho cả file. Đơn giản chúng ta có thể tính hash đường dẫn + phần đầu + phần cuối file + file size + date modified để làm thông tin so sánh. Mã hash ở đây để có dùng là CRC32/64. Bạn có thể dùng binary search tree để quản lý tìm kiếm trên DB Cache. Các file trên hệ thống thường không cố định (có thể bị xóa hoặc để sang thư mục khác)  nên bạn sẽ phải có timeout cho cache của từng file tránh làm rác DB cache dẫn đến tốn memory và giảm hiệu xuất tìm kiếm.</a:t>
            </a:r>
            <a:endParaRPr lang="en-US">
              <a:solidFill>
                <a:schemeClr val="tx1"/>
              </a:solidFill>
            </a:endParaRPr>
          </a:p>
        </p:txBody>
      </p:sp>
    </p:spTree>
    <p:extLst>
      <p:ext uri="{BB962C8B-B14F-4D97-AF65-F5344CB8AC3E}">
        <p14:creationId xmlns:p14="http://schemas.microsoft.com/office/powerpoint/2010/main" val="103686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3E2FF-92E4-414B-B4D9-31269F815205}"/>
              </a:ext>
            </a:extLst>
          </p:cNvPr>
          <p:cNvSpPr txBox="1"/>
          <p:nvPr/>
        </p:nvSpPr>
        <p:spPr>
          <a:xfrm>
            <a:off x="1569308" y="541538"/>
            <a:ext cx="8983362" cy="461665"/>
          </a:xfrm>
          <a:prstGeom prst="rect">
            <a:avLst/>
          </a:prstGeom>
          <a:noFill/>
        </p:spPr>
        <p:txBody>
          <a:bodyPr wrap="square" rtlCol="0">
            <a:spAutoFit/>
          </a:bodyPr>
          <a:lstStyle/>
          <a:p>
            <a:r>
              <a:rPr lang="en-US" sz="2400"/>
              <a:t> </a:t>
            </a:r>
            <a:r>
              <a:rPr lang="en-US" sz="2400" b="1"/>
              <a:t>Vậy làm sao ta biết một file có </a:t>
            </a:r>
            <a:r>
              <a:rPr lang="en-US" sz="2400" b="1" smtClean="0"/>
              <a:t>nhiễm </a:t>
            </a:r>
            <a:r>
              <a:rPr lang="en-US" sz="2400" b="1"/>
              <a:t>là T</a:t>
            </a:r>
            <a:r>
              <a:rPr lang="en-US" sz="2400" b="1" smtClean="0"/>
              <a:t>rojan </a:t>
            </a:r>
            <a:r>
              <a:rPr lang="en-US" sz="2400" b="1"/>
              <a:t>hay không?</a:t>
            </a:r>
            <a:r>
              <a:rPr lang="en-US" sz="2400"/>
              <a:t> </a:t>
            </a:r>
          </a:p>
        </p:txBody>
      </p:sp>
      <p:sp>
        <p:nvSpPr>
          <p:cNvPr id="3" name="TextBox 2">
            <a:extLst>
              <a:ext uri="{FF2B5EF4-FFF2-40B4-BE49-F238E27FC236}">
                <a16:creationId xmlns:a16="http://schemas.microsoft.com/office/drawing/2014/main" id="{679B5503-89A4-4098-A5CB-CB5F0FEA5295}"/>
              </a:ext>
            </a:extLst>
          </p:cNvPr>
          <p:cNvSpPr txBox="1"/>
          <p:nvPr/>
        </p:nvSpPr>
        <p:spPr>
          <a:xfrm>
            <a:off x="417249" y="2578511"/>
            <a:ext cx="11594237" cy="2585323"/>
          </a:xfrm>
          <a:prstGeom prst="rect">
            <a:avLst/>
          </a:prstGeom>
          <a:noFill/>
        </p:spPr>
        <p:txBody>
          <a:bodyPr wrap="square" rtlCol="0">
            <a:spAutoFit/>
          </a:bodyPr>
          <a:lstStyle/>
          <a:p>
            <a:pPr>
              <a:lnSpc>
                <a:spcPct val="150000"/>
              </a:lnSpc>
            </a:pPr>
            <a:r>
              <a:rPr lang="en-US"/>
              <a:t>C</a:t>
            </a:r>
            <a:r>
              <a:rPr lang="vi-VN" smtClean="0"/>
              <a:t>ách </a:t>
            </a:r>
            <a:r>
              <a:rPr lang="vi-VN"/>
              <a:t>cơ bản nhất và phổ biến nhất để nhận biết 1 file có </a:t>
            </a:r>
            <a:r>
              <a:rPr lang="en-US" smtClean="0"/>
              <a:t>nhiễm</a:t>
            </a:r>
            <a:r>
              <a:rPr lang="vi-VN" smtClean="0"/>
              <a:t> </a:t>
            </a:r>
            <a:r>
              <a:rPr lang="en-US" smtClean="0"/>
              <a:t>trojan</a:t>
            </a:r>
            <a:r>
              <a:rPr lang="vi-VN" smtClean="0"/>
              <a:t> </a:t>
            </a:r>
            <a:r>
              <a:rPr lang="vi-VN"/>
              <a:t>hay không, đó là so sánh mã hash (vd: MD5, SHA1, SHA2,…) của file ta cần kiểm tra và tập mẫu </a:t>
            </a:r>
            <a:r>
              <a:rPr lang="en-US" smtClean="0"/>
              <a:t>trojan</a:t>
            </a:r>
            <a:r>
              <a:rPr lang="vi-VN" smtClean="0"/>
              <a:t> </a:t>
            </a:r>
            <a:r>
              <a:rPr lang="vi-VN"/>
              <a:t>ta có, nếu 2 mã hash đó trùng nhau thì ta có thể khẳng định đó là file chứa </a:t>
            </a:r>
            <a:r>
              <a:rPr lang="en-US" smtClean="0"/>
              <a:t>Trojan</a:t>
            </a:r>
          </a:p>
          <a:p>
            <a:pPr>
              <a:lnSpc>
                <a:spcPct val="150000"/>
              </a:lnSpc>
            </a:pPr>
            <a:endParaRPr lang="en-US"/>
          </a:p>
          <a:p>
            <a:pPr>
              <a:lnSpc>
                <a:spcPct val="150000"/>
              </a:lnSpc>
            </a:pPr>
            <a:r>
              <a:rPr lang="en-US"/>
              <a:t>N</a:t>
            </a:r>
            <a:r>
              <a:rPr lang="vi-VN"/>
              <a:t>ếu là file không can thiệp sâu vào hệ thống thì đơn giản ta chỉ cần xóa các file chứa </a:t>
            </a:r>
            <a:r>
              <a:rPr lang="en-US" smtClean="0"/>
              <a:t>trojan</a:t>
            </a:r>
            <a:r>
              <a:rPr lang="vi-VN" smtClean="0"/>
              <a:t> </a:t>
            </a:r>
            <a:r>
              <a:rPr lang="vi-VN"/>
              <a:t>đi là coi như đã an toàn.</a:t>
            </a:r>
            <a:endParaRPr lang="en-US"/>
          </a:p>
        </p:txBody>
      </p:sp>
    </p:spTree>
    <p:extLst>
      <p:ext uri="{BB962C8B-B14F-4D97-AF65-F5344CB8AC3E}">
        <p14:creationId xmlns:p14="http://schemas.microsoft.com/office/powerpoint/2010/main" val="3772206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3DFFB45-B941-4074-A5FB-71BE372E477B}"/>
              </a:ext>
            </a:extLst>
          </p:cNvPr>
          <p:cNvSpPr>
            <a:spLocks noGrp="1"/>
          </p:cNvSpPr>
          <p:nvPr/>
        </p:nvSpPr>
        <p:spPr>
          <a:xfrm>
            <a:off x="653256"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latin typeface="Arial" panose="020B0604020202020204" pitchFamily="34" charset="0"/>
                <a:cs typeface="Arial" panose="020B0604020202020204" pitchFamily="34" charset="0"/>
              </a:rPr>
              <a:t>Ngoài những cơ chế trên thì còn nhưng cơ chế nào khác ??</a:t>
            </a:r>
            <a:endParaRPr lang="en-US" sz="1800">
              <a:latin typeface="Arial" panose="020B0604020202020204" pitchFamily="34" charset="0"/>
              <a:cs typeface="Arial" panose="020B0604020202020204" pitchFamily="34" charset="0"/>
            </a:endParaRPr>
          </a:p>
        </p:txBody>
      </p:sp>
      <p:sp>
        <p:nvSpPr>
          <p:cNvPr id="7" name="Text Placeholder 4">
            <a:extLst>
              <a:ext uri="{FF2B5EF4-FFF2-40B4-BE49-F238E27FC236}">
                <a16:creationId xmlns:a16="http://schemas.microsoft.com/office/drawing/2014/main" id="{16C0EE82-5FB9-4C03-8A6D-4F3D575829D2}"/>
              </a:ext>
            </a:extLst>
          </p:cNvPr>
          <p:cNvSpPr>
            <a:spLocks noGrp="1"/>
          </p:cNvSpPr>
          <p:nvPr/>
        </p:nvSpPr>
        <p:spPr>
          <a:xfrm>
            <a:off x="653257" y="2044700"/>
            <a:ext cx="10885487"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solidFill>
                  <a:schemeClr val="tx1"/>
                </a:solidFill>
                <a:latin typeface="Arial" panose="020B0604020202020204" pitchFamily="34" charset="0"/>
                <a:cs typeface="Arial" panose="020B0604020202020204" pitchFamily="34" charset="0"/>
              </a:rPr>
              <a:t>Ngoài 2 cơ chế kể trên ta còn biết đến một số phương thức hoạt động khác của anti virus hiện nay</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Cloud-based detection</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Heuristic based Detection</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Rootkit Detection</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Bookmarks</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Skeleton Detection</a:t>
            </a:r>
          </a:p>
          <a:p>
            <a:pPr marL="285750" indent="-285750">
              <a:buFont typeface="Arial" panose="020B0604020202020204" pitchFamily="34" charset="0"/>
              <a:buChar char="•"/>
            </a:pPr>
            <a:r>
              <a:rPr lang="en-US" b="1">
                <a:solidFill>
                  <a:schemeClr val="tx1"/>
                </a:solidFill>
                <a:latin typeface="Arial" panose="020B0604020202020204" pitchFamily="34" charset="0"/>
                <a:cs typeface="Arial" panose="020B0604020202020204" pitchFamily="34" charset="0"/>
              </a:rPr>
              <a:t>Exact Identification</a:t>
            </a:r>
          </a:p>
          <a:p>
            <a:pPr marL="285750" indent="-285750">
              <a:buFont typeface="Arial" panose="020B0604020202020204" pitchFamily="34" charset="0"/>
              <a:buChar char="•"/>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98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9EFDA29-8FB9-42A0-9DD8-43C0D50919BD}"/>
              </a:ext>
            </a:extLst>
          </p:cNvPr>
          <p:cNvSpPr>
            <a:spLocks noGrp="1"/>
          </p:cNvSpPr>
          <p:nvPr/>
        </p:nvSpPr>
        <p:spPr>
          <a:xfrm>
            <a:off x="582415"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latin typeface="Arial" panose="020B0604020202020204" pitchFamily="34" charset="0"/>
                <a:cs typeface="Arial" panose="020B0604020202020204" pitchFamily="34" charset="0"/>
              </a:rPr>
              <a:t>Cloud-based detection</a:t>
            </a:r>
          </a:p>
        </p:txBody>
      </p:sp>
      <p:sp>
        <p:nvSpPr>
          <p:cNvPr id="3" name="Text Placeholder 4">
            <a:extLst>
              <a:ext uri="{FF2B5EF4-FFF2-40B4-BE49-F238E27FC236}">
                <a16:creationId xmlns:a16="http://schemas.microsoft.com/office/drawing/2014/main" id="{4F7DA78C-82DB-4BA6-B82B-F6C6ABF30DBE}"/>
              </a:ext>
            </a:extLst>
          </p:cNvPr>
          <p:cNvSpPr>
            <a:spLocks noGrp="1"/>
          </p:cNvSpPr>
          <p:nvPr/>
        </p:nvSpPr>
        <p:spPr>
          <a:xfrm>
            <a:off x="582416" y="1372616"/>
            <a:ext cx="6027483" cy="495198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solidFill>
                  <a:schemeClr val="tx1"/>
                </a:solidFill>
                <a:latin typeface="Arial" panose="020B0604020202020204" pitchFamily="34" charset="0"/>
                <a:cs typeface="Arial" panose="020B0604020202020204" pitchFamily="34" charset="0"/>
              </a:rPr>
              <a:t>Xác định phần mềm độc hại bằng cách thu thập dữ liệu từ máy tính được bảo vệ trong khi phân tích dữ liệu trên cơ sở hạ tầng của nhà cung cấp, thay vì thực hiện phân tích cục bộ. Điều này thường được thực hiện bằng cách nắm bắt các chi tiết liên quan về tệp và bối cảnh thực thi của nó trên điểm cuối va cung cấp chúng cho công cụ đám mây để xử lý. Các local antivirus agent chỉ cần thực hiện xử lý tối thiểu. Hơn nữa, công cụ điện toán đám mây của nhà cung cấp có thể lấy được các mẫu liên quan đến đặc điểm và hành vi của phần mềm độc hại bằng cách tương quan dữ liệu từ nhiều hệ thống. Ngược lại, các thành phần chống virus khác quyết định chủ yếu dựa trên các thuộc tính và hành vi được quan sát tại địa phương. Động cơ dựa trên đám mây cho phép người dùng cá nhân của công cụ antivirus hưởng lợi từ trải nhiệm của các thành viên khác trong cộng đồng.</a:t>
            </a:r>
          </a:p>
        </p:txBody>
      </p:sp>
      <p:pic>
        <p:nvPicPr>
          <p:cNvPr id="4" name="Picture 3">
            <a:extLst>
              <a:ext uri="{FF2B5EF4-FFF2-40B4-BE49-F238E27FC236}">
                <a16:creationId xmlns:a16="http://schemas.microsoft.com/office/drawing/2014/main" id="{59571B68-889C-4AAD-A577-64CFC955BE68}"/>
              </a:ext>
            </a:extLst>
          </p:cNvPr>
          <p:cNvPicPr>
            <a:picLocks noChangeAspect="1"/>
          </p:cNvPicPr>
          <p:nvPr/>
        </p:nvPicPr>
        <p:blipFill>
          <a:blip r:embed="rId2"/>
          <a:stretch>
            <a:fillRect/>
          </a:stretch>
        </p:blipFill>
        <p:spPr>
          <a:xfrm>
            <a:off x="6834308" y="1372616"/>
            <a:ext cx="4775278" cy="4352544"/>
          </a:xfrm>
          <a:prstGeom prst="rect">
            <a:avLst/>
          </a:prstGeom>
        </p:spPr>
      </p:pic>
    </p:spTree>
    <p:extLst>
      <p:ext uri="{BB962C8B-B14F-4D97-AF65-F5344CB8AC3E}">
        <p14:creationId xmlns:p14="http://schemas.microsoft.com/office/powerpoint/2010/main" val="3930253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B5F53F8-AB21-4283-9168-6EB51136B1E8}"/>
              </a:ext>
            </a:extLst>
          </p:cNvPr>
          <p:cNvSpPr>
            <a:spLocks noGrp="1"/>
          </p:cNvSpPr>
          <p:nvPr/>
        </p:nvSpPr>
        <p:spPr>
          <a:xfrm>
            <a:off x="555943" y="533400"/>
            <a:ext cx="10885488"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latin typeface="Arial" panose="020B0604020202020204" pitchFamily="34" charset="0"/>
                <a:cs typeface="Arial" panose="020B0604020202020204" pitchFamily="34" charset="0"/>
              </a:rPr>
              <a:t>Rootkit Detection</a:t>
            </a:r>
          </a:p>
        </p:txBody>
      </p:sp>
      <p:sp>
        <p:nvSpPr>
          <p:cNvPr id="3" name="Text Placeholder 4">
            <a:extLst>
              <a:ext uri="{FF2B5EF4-FFF2-40B4-BE49-F238E27FC236}">
                <a16:creationId xmlns:a16="http://schemas.microsoft.com/office/drawing/2014/main" id="{02944F3E-C49A-45E5-8BCE-6DB0F6FC02FB}"/>
              </a:ext>
            </a:extLst>
          </p:cNvPr>
          <p:cNvSpPr>
            <a:spLocks noGrp="1"/>
          </p:cNvSpPr>
          <p:nvPr/>
        </p:nvSpPr>
        <p:spPr>
          <a:xfrm>
            <a:off x="555944" y="2044700"/>
            <a:ext cx="5680011" cy="42799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solidFill>
                  <a:schemeClr val="tx1"/>
                </a:solidFill>
                <a:latin typeface="Arial" panose="020B0604020202020204" pitchFamily="34" charset="0"/>
                <a:cs typeface="Arial" panose="020B0604020202020204" pitchFamily="34" charset="0"/>
              </a:rPr>
              <a:t>Định nghĩa của các rootkit là một loại phần mềm độc hại được thiết kế mà không bị phát hiện, giành quyền kiểm soát cấp quản trị trên hệ thống máy tính. Chúng được thiết kế để that đôi các chức năng của hệ điều hành và có thể ảnh hưởng đến chương trình chống virus cũng như làm cho chương trình không hiệu quả. Đây có thể là vô cùng nguy hiểm vì chúng không thể dễ dàng loại bỏ và có thể yêu cầu hệ điều hành được cài đặt lại hoàn toanf. Loại dò tìm này về cơ bản cố gắng quét các rootkit( Mitra)</a:t>
            </a:r>
          </a:p>
        </p:txBody>
      </p:sp>
      <p:pic>
        <p:nvPicPr>
          <p:cNvPr id="4" name="Picture 3">
            <a:extLst>
              <a:ext uri="{FF2B5EF4-FFF2-40B4-BE49-F238E27FC236}">
                <a16:creationId xmlns:a16="http://schemas.microsoft.com/office/drawing/2014/main" id="{FBB556A2-D9F6-4842-AACB-B028003C5EE0}"/>
              </a:ext>
            </a:extLst>
          </p:cNvPr>
          <p:cNvPicPr>
            <a:picLocks noChangeAspect="1"/>
          </p:cNvPicPr>
          <p:nvPr/>
        </p:nvPicPr>
        <p:blipFill>
          <a:blip r:embed="rId2"/>
          <a:stretch>
            <a:fillRect/>
          </a:stretch>
        </p:blipFill>
        <p:spPr>
          <a:xfrm>
            <a:off x="6883083" y="1822958"/>
            <a:ext cx="4752975" cy="3543300"/>
          </a:xfrm>
          <a:prstGeom prst="rect">
            <a:avLst/>
          </a:prstGeom>
        </p:spPr>
      </p:pic>
    </p:spTree>
    <p:extLst>
      <p:ext uri="{BB962C8B-B14F-4D97-AF65-F5344CB8AC3E}">
        <p14:creationId xmlns:p14="http://schemas.microsoft.com/office/powerpoint/2010/main" val="273167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2DAD647-929B-41E4-A38D-E6F50EF1B934}"/>
              </a:ext>
            </a:extLst>
          </p:cNvPr>
          <p:cNvSpPr>
            <a:spLocks noGrp="1"/>
          </p:cNvSpPr>
          <p:nvPr/>
        </p:nvSpPr>
        <p:spPr>
          <a:xfrm>
            <a:off x="665194" y="533400"/>
            <a:ext cx="4454716" cy="584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a:t>Bookmarks</a:t>
            </a:r>
            <a:endParaRPr lang="en-US" sz="1800"/>
          </a:p>
        </p:txBody>
      </p:sp>
      <p:sp>
        <p:nvSpPr>
          <p:cNvPr id="3" name="Text Placeholder 4">
            <a:extLst>
              <a:ext uri="{FF2B5EF4-FFF2-40B4-BE49-F238E27FC236}">
                <a16:creationId xmlns:a16="http://schemas.microsoft.com/office/drawing/2014/main" id="{B2CAD445-198E-44DA-95AD-1C62036C1141}"/>
              </a:ext>
            </a:extLst>
          </p:cNvPr>
          <p:cNvSpPr>
            <a:spLocks noGrp="1"/>
          </p:cNvSpPr>
          <p:nvPr/>
        </p:nvSpPr>
        <p:spPr>
          <a:xfrm>
            <a:off x="665195" y="1427480"/>
            <a:ext cx="4454715" cy="489712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solidFill>
                  <a:schemeClr val="tx1"/>
                </a:solidFill>
                <a:latin typeface="Arial" panose="020B0604020202020204" pitchFamily="34" charset="0"/>
                <a:cs typeface="Arial" panose="020B0604020202020204" pitchFamily="34" charset="0"/>
              </a:rPr>
              <a:t>Để giảm lỗi giả trong phát hiện virus, kỹ thuật này có thể thực hiện. Một ví dụ về Bookmarks sẽ là bù đắp của signature virus từ đầu mã virus..</a:t>
            </a:r>
          </a:p>
        </p:txBody>
      </p:sp>
      <p:sp>
        <p:nvSpPr>
          <p:cNvPr id="4" name="Title 3">
            <a:extLst>
              <a:ext uri="{FF2B5EF4-FFF2-40B4-BE49-F238E27FC236}">
                <a16:creationId xmlns:a16="http://schemas.microsoft.com/office/drawing/2014/main" id="{E98AEE0C-D585-48DA-856E-B7C0A524CE9D}"/>
              </a:ext>
            </a:extLst>
          </p:cNvPr>
          <p:cNvSpPr txBox="1">
            <a:spLocks/>
          </p:cNvSpPr>
          <p:nvPr/>
        </p:nvSpPr>
        <p:spPr>
          <a:xfrm>
            <a:off x="7072090" y="533400"/>
            <a:ext cx="4454716" cy="5842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800" b="1"/>
              <a:t>Skeleton detection</a:t>
            </a:r>
            <a:endParaRPr lang="en-US" sz="1800"/>
          </a:p>
        </p:txBody>
      </p:sp>
      <p:sp>
        <p:nvSpPr>
          <p:cNvPr id="5" name="Text Placeholder 4">
            <a:extLst>
              <a:ext uri="{FF2B5EF4-FFF2-40B4-BE49-F238E27FC236}">
                <a16:creationId xmlns:a16="http://schemas.microsoft.com/office/drawing/2014/main" id="{C27679B4-E5C5-4E0A-9DF6-85E32AF9206C}"/>
              </a:ext>
            </a:extLst>
          </p:cNvPr>
          <p:cNvSpPr txBox="1">
            <a:spLocks/>
          </p:cNvSpPr>
          <p:nvPr/>
        </p:nvSpPr>
        <p:spPr>
          <a:xfrm>
            <a:off x="7072091" y="1427480"/>
            <a:ext cx="4454715" cy="4897120"/>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tx1"/>
                </a:solidFill>
                <a:latin typeface="Arial" panose="020B0604020202020204" pitchFamily="34" charset="0"/>
                <a:cs typeface="Arial" panose="020B0604020202020204" pitchFamily="34" charset="0"/>
              </a:rPr>
              <a:t>Được sử dụng bằng cách xóa các bộ chỉ dẫn khỏi một tệp có thể có hoặc không thuộc về mã virus. Sau đó, quá trình quét bắt đầu và nó xem xét từng câu một. Nó loại bỏ những thứ không quan trọng và khoảng cách trống để có được bộ xương của mã mà sau đó sử dụng để tìm các signature virus..</a:t>
            </a:r>
          </a:p>
        </p:txBody>
      </p:sp>
    </p:spTree>
    <p:extLst>
      <p:ext uri="{BB962C8B-B14F-4D97-AF65-F5344CB8AC3E}">
        <p14:creationId xmlns:p14="http://schemas.microsoft.com/office/powerpoint/2010/main" val="2464084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3E40-90CA-45BF-9181-5539881F69AC}"/>
              </a:ext>
            </a:extLst>
          </p:cNvPr>
          <p:cNvSpPr>
            <a:spLocks noGrp="1"/>
          </p:cNvSpPr>
          <p:nvPr/>
        </p:nvSpPr>
        <p:spPr>
          <a:xfrm>
            <a:off x="576802" y="623824"/>
            <a:ext cx="11038397" cy="64008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a:latin typeface="Arial" panose="020B0604020202020204" pitchFamily="34" charset="0"/>
                <a:cs typeface="Arial" panose="020B0604020202020204" pitchFamily="34" charset="0"/>
              </a:rPr>
              <a:t>Mã độc giờ biến đổi để thoát khỏi các phương thức tìm kiếm chúng</a:t>
            </a:r>
          </a:p>
        </p:txBody>
      </p:sp>
      <p:sp>
        <p:nvSpPr>
          <p:cNvPr id="3" name="Text Placeholder 2">
            <a:extLst>
              <a:ext uri="{FF2B5EF4-FFF2-40B4-BE49-F238E27FC236}">
                <a16:creationId xmlns:a16="http://schemas.microsoft.com/office/drawing/2014/main" id="{7CE31131-6113-4080-8E19-E980DB0049A7}"/>
              </a:ext>
            </a:extLst>
          </p:cNvPr>
          <p:cNvSpPr>
            <a:spLocks noGrp="1"/>
          </p:cNvSpPr>
          <p:nvPr/>
        </p:nvSpPr>
        <p:spPr>
          <a:xfrm>
            <a:off x="576803" y="1501648"/>
            <a:ext cx="11038395" cy="47325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285750" indent="-285750">
              <a:buFont typeface="Arial" panose="020B0604020202020204" pitchFamily="34" charset="0"/>
              <a:buChar char="•"/>
            </a:pPr>
            <a:r>
              <a:rPr lang="vi-VN">
                <a:solidFill>
                  <a:schemeClr val="tx1"/>
                </a:solidFill>
              </a:rPr>
              <a:t>Hiện nay, ở một số loại mã độc đã có cơ chế phát hiện thực thi trên máy ảo hay phát hiện phân tích chương trình. Ví dụ như Trojan Zeus năm 2010, nó có một cơ chế khóa cứng cho phép biến đổi trojan này khi lây nhiễm vào một hệ thống nào đó thì chỉ có khả năng thực thi trên hệ thống đó. Cơ chế này giúp cho mã độc Trojan Zues chống lại hiệu quả trước việc phát hiện thực thi qua sandbox của một số anti-virus.</a:t>
            </a:r>
            <a:endParaRPr lang="en-US">
              <a:solidFill>
                <a:schemeClr val="tx1"/>
              </a:solidFill>
            </a:endParaRPr>
          </a:p>
          <a:p>
            <a:pPr marL="285750" indent="-285750">
              <a:buFont typeface="Arial" panose="020B0604020202020204" pitchFamily="34" charset="0"/>
              <a:buChar char="•"/>
            </a:pPr>
            <a:r>
              <a:rPr lang="vi-VN">
                <a:solidFill>
                  <a:schemeClr val="tx1"/>
                </a:solidFill>
              </a:rPr>
              <a:t>Một kỹ thuật obfuscation được sử dụng trong các malware hiện nay đó là “packing”. Khi sử dụng kỹ thuật này, các các packers làm cho các chương trình AV nhận diện packer code đó là bình thường mà không phát hiện được mã độc bên trong nó. Một trình AV sử dụng kỹ thuật heuristics để phát hiện hành vi bất thường gây nguy hiểm trên hệ thống – ví dụ như khi một chương trình sử dụng bộ nhớ tạo bởi chương trình khác và tạo một kết nối bên trong nó.Khi bị phát hiện,các trình AV sẽ đặt một cờ để nhận diện chương trình đó như là một chương trình độc hại. Các mã độc với mục đích phát tán rộng với mục đích ăn cắp hoặc spam thường phải có sử dụng một giải thuật packing để che dấu hành vi của chúng. Chính vì vậy, khi một trình AV phát hiện được các giải thuật packing của mã độc sẽ có thể tạo chữ ký và diệt chúng một cách dễ dàng.</a:t>
            </a:r>
            <a:endParaRPr lang="en-US">
              <a:solidFill>
                <a:schemeClr val="tx1"/>
              </a:solidFill>
            </a:endParaRPr>
          </a:p>
        </p:txBody>
      </p:sp>
    </p:spTree>
    <p:extLst>
      <p:ext uri="{BB962C8B-B14F-4D97-AF65-F5344CB8AC3E}">
        <p14:creationId xmlns:p14="http://schemas.microsoft.com/office/powerpoint/2010/main" val="268907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BBCF-7301-4BB7-83AE-8BFA81154C1F}"/>
              </a:ext>
            </a:extLst>
          </p:cNvPr>
          <p:cNvSpPr>
            <a:spLocks noGrp="1"/>
          </p:cNvSpPr>
          <p:nvPr/>
        </p:nvSpPr>
        <p:spPr>
          <a:xfrm>
            <a:off x="576802" y="623824"/>
            <a:ext cx="45719" cy="65836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00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3E3C6FB5-9744-476B-A98E-1C3DF9C37D2F}"/>
              </a:ext>
            </a:extLst>
          </p:cNvPr>
          <p:cNvSpPr>
            <a:spLocks noGrp="1"/>
          </p:cNvSpPr>
          <p:nvPr/>
        </p:nvSpPr>
        <p:spPr>
          <a:xfrm>
            <a:off x="576803" y="1127677"/>
            <a:ext cx="11038395" cy="561035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285750" indent="-285750">
              <a:buFont typeface="Arial" panose="020B0604020202020204" pitchFamily="34" charset="0"/>
              <a:buChar char="•"/>
            </a:pPr>
            <a:r>
              <a:rPr lang="vi-VN">
                <a:solidFill>
                  <a:schemeClr val="tx1"/>
                </a:solidFill>
              </a:rPr>
              <a:t>Bên cạnh đó có thể nhắc đến những kỹ thuật chống dịch ngược sử dụng các hàm mã hóa, các kỹ thuật obfuscation, các kỹ thuật phát hiện tool debugger… được nghiên cứu phát triển sử dụng với mục đích bản quyền phần mềm nhưng cũng xuất hiện trong các loại mã độc.</a:t>
            </a:r>
          </a:p>
          <a:p>
            <a:pPr marL="285750" indent="-285750">
              <a:buFont typeface="Arial" panose="020B0604020202020204" pitchFamily="34" charset="0"/>
              <a:buChar char="•"/>
            </a:pPr>
            <a:r>
              <a:rPr lang="vi-VN">
                <a:solidFill>
                  <a:schemeClr val="tx1"/>
                </a:solidFill>
              </a:rPr>
              <a:t>Đối với loại mã độc thông qua web, kỹ thuật obfuscation cho phép che dấu mã nguồn có chứa mã độc mà có thể đọc được bởi người sử dụng.Tuy nhiên kỹ thuật này hiện nay trở nên hạn chế do một số trình duyệt hay trình anti-virus có cơ chế cảnh báo khi người sử dụng mở một site chứa obfuscated code.</a:t>
            </a:r>
          </a:p>
          <a:p>
            <a:pPr marL="285750" indent="-285750">
              <a:buFont typeface="Arial" panose="020B0604020202020204" pitchFamily="34" charset="0"/>
              <a:buChar char="•"/>
            </a:pPr>
            <a:r>
              <a:rPr lang="vi-VN">
                <a:solidFill>
                  <a:schemeClr val="tx1"/>
                </a:solidFill>
              </a:rPr>
              <a:t>Việc thêm vào các cơ chế anti-analysis có thể giúp cho mã độc trở nên tàng hình hơn đối với các anti-virus hay hệ thống phân tích mã độc; tuy nhiên điều này cũng làm hạn chế khả năng lây lan rộng rãi của loại mã độc.</a:t>
            </a:r>
          </a:p>
        </p:txBody>
      </p:sp>
    </p:spTree>
    <p:extLst>
      <p:ext uri="{BB962C8B-B14F-4D97-AF65-F5344CB8AC3E}">
        <p14:creationId xmlns:p14="http://schemas.microsoft.com/office/powerpoint/2010/main" val="1188501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871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0DC1-E338-455D-9343-E6E6BE398770}"/>
              </a:ext>
            </a:extLst>
          </p:cNvPr>
          <p:cNvSpPr>
            <a:spLocks noGrp="1"/>
          </p:cNvSpPr>
          <p:nvPr/>
        </p:nvSpPr>
        <p:spPr>
          <a:xfrm>
            <a:off x="2638424" y="566353"/>
            <a:ext cx="8791575" cy="69197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dirty="0"/>
              <a:t>			    AVG</a:t>
            </a:r>
          </a:p>
        </p:txBody>
      </p:sp>
      <p:sp>
        <p:nvSpPr>
          <p:cNvPr id="3" name="Subtitle 2">
            <a:extLst>
              <a:ext uri="{FF2B5EF4-FFF2-40B4-BE49-F238E27FC236}">
                <a16:creationId xmlns:a16="http://schemas.microsoft.com/office/drawing/2014/main" id="{427CAEB6-00C4-4CED-BC3F-C1576ECF0271}"/>
              </a:ext>
            </a:extLst>
          </p:cNvPr>
          <p:cNvSpPr>
            <a:spLocks noGrp="1"/>
          </p:cNvSpPr>
          <p:nvPr/>
        </p:nvSpPr>
        <p:spPr>
          <a:xfrm>
            <a:off x="2638424" y="1423730"/>
            <a:ext cx="8791575" cy="5131529"/>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vi-VN" b="1" dirty="0"/>
              <a:t>AVG AntiVirus</a:t>
            </a:r>
            <a:r>
              <a:rPr lang="vi-VN" dirty="0"/>
              <a:t> (trước đây là AVG, viết tắt của Anti-Virus Guard) là một </a:t>
            </a:r>
            <a:r>
              <a:rPr lang="vi-VN" dirty="0">
                <a:hlinkClick r:id="rId2" tooltip="Phần mềm diệt virus"/>
              </a:rPr>
              <a:t>phần mềm diệt virus</a:t>
            </a:r>
            <a:r>
              <a:rPr lang="vi-VN" dirty="0"/>
              <a:t> được phát triển bởi AVG Technologies, một công ty con của Avast Software.</a:t>
            </a:r>
            <a:endParaRPr lang="en-US" dirty="0"/>
          </a:p>
          <a:p>
            <a:r>
              <a:rPr lang="vi-VN" dirty="0"/>
              <a:t>AVG Free Edition giúp nâng cao nhận thức về dòng sản phẩm AVG .Trong năm 2006, gói bảo mật AVG đã tăng lên bao gồm chống phần mềm gián điệp, như AVG Technologies đã mua lại ewido Networks, một nhóm chống phần mềm gián điệp . Cùng năm đó, Microsoft thông báo rằng các thành phần AVG sẽ có sẵn trực tiếp trong </a:t>
            </a:r>
            <a:r>
              <a:rPr lang="vi-VN" dirty="0">
                <a:hlinkClick r:id="rId3" tooltip="Windows Vista"/>
              </a:rPr>
              <a:t>Windows Vista</a:t>
            </a:r>
            <a:r>
              <a:rPr lang="vi-VN" dirty="0"/>
              <a:t>. AVG Technologies mua lại phòng thí nghiệm phòng chống khai thác (XPL) vào tháng 12 năm 2007, và kết hợp công nghệ tìm kiếm và lướt web an toàn LinkScanner của công ty vào sản phẩm bảo mật AVG 8.0 được phát hành vào tháng 3 năm 2008. Vào tháng 1 năm 2009, AVG Technologies đã mua lại Sana Security, một nhà phát triển phần mềm phòng chống trộm danh tính. Phần mềm này được kết hợp vào các sản phẩm bảo mật AVG được phát hành vào tháng 3 năm 2009.</a:t>
            </a:r>
            <a:endParaRPr lang="en-US" dirty="0">
              <a:latin typeface="Arial" panose="020B0604020202020204" pitchFamily="34" charset="0"/>
              <a:cs typeface="Arial" panose="020B0604020202020204" pitchFamily="34" charset="0"/>
            </a:endParaRPr>
          </a:p>
        </p:txBody>
      </p:sp>
      <p:pic>
        <p:nvPicPr>
          <p:cNvPr id="4" name="Picture 3" descr="AVG Logo 2014.png">
            <a:extLst>
              <a:ext uri="{FF2B5EF4-FFF2-40B4-BE49-F238E27FC236}">
                <a16:creationId xmlns:a16="http://schemas.microsoft.com/office/drawing/2014/main" id="{9A8811AD-37DC-4B79-AAC9-4BF1C57C2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2741"/>
            <a:ext cx="19050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2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174A-6100-4C90-A533-A8EC1B657FBE}"/>
              </a:ext>
            </a:extLst>
          </p:cNvPr>
          <p:cNvSpPr>
            <a:spLocks noGrp="1"/>
          </p:cNvSpPr>
          <p:nvPr/>
        </p:nvSpPr>
        <p:spPr>
          <a:xfrm>
            <a:off x="1143001" y="1130984"/>
            <a:ext cx="9905998" cy="748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			  </a:t>
            </a:r>
            <a:r>
              <a:rPr lang="en-US" dirty="0" err="1"/>
              <a:t>Bitdefender</a:t>
            </a:r>
            <a:endParaRPr lang="en-US" dirty="0"/>
          </a:p>
        </p:txBody>
      </p:sp>
      <p:sp>
        <p:nvSpPr>
          <p:cNvPr id="3" name="Content Placeholder 2">
            <a:extLst>
              <a:ext uri="{FF2B5EF4-FFF2-40B4-BE49-F238E27FC236}">
                <a16:creationId xmlns:a16="http://schemas.microsoft.com/office/drawing/2014/main" id="{2C0C6F05-B2C5-412A-A5B1-023A75BC2DF3}"/>
              </a:ext>
            </a:extLst>
          </p:cNvPr>
          <p:cNvSpPr>
            <a:spLocks noGrp="1"/>
          </p:cNvSpPr>
          <p:nvPr/>
        </p:nvSpPr>
        <p:spPr>
          <a:xfrm>
            <a:off x="1143001" y="2185302"/>
            <a:ext cx="9905998" cy="35417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vi-VN" b="1" dirty="0"/>
              <a:t>Bitdefender</a:t>
            </a:r>
            <a:r>
              <a:rPr lang="vi-VN" dirty="0"/>
              <a:t> là một công ty về phần mềm </a:t>
            </a:r>
            <a:r>
              <a:rPr lang="vi-VN" dirty="0">
                <a:hlinkClick r:id="rId2" tooltip="An ninh máy tính"/>
              </a:rPr>
              <a:t>an ninh mạng</a:t>
            </a:r>
            <a:r>
              <a:rPr lang="vi-VN" dirty="0"/>
              <a:t> và </a:t>
            </a:r>
            <a:r>
              <a:rPr lang="vi-VN" dirty="0">
                <a:hlinkClick r:id="rId3" tooltip="Phần mềm diệt virus"/>
              </a:rPr>
              <a:t>diệt virus</a:t>
            </a:r>
            <a:r>
              <a:rPr lang="vi-VN" dirty="0"/>
              <a:t> của </a:t>
            </a:r>
            <a:r>
              <a:rPr lang="vi-VN" dirty="0">
                <a:hlinkClick r:id="rId4" tooltip="România"/>
              </a:rPr>
              <a:t>Rumani</a:t>
            </a:r>
            <a:r>
              <a:rPr lang="vi-VN" dirty="0"/>
              <a:t>.</a:t>
            </a:r>
            <a:r>
              <a:rPr lang="en-US" baseline="30000" dirty="0"/>
              <a:t> </a:t>
            </a:r>
            <a:r>
              <a:rPr lang="vi-VN" dirty="0"/>
              <a:t>Công ty này được thành lập vào năm 2001 bởi Florin Talpeş, người hiện đang là giám đốc điều hành. Bitdefender phát triển và bán phần mềm chống vi-rút, phần mềm bảo mật internet, phần mềm bảo mật điểm cuối và các sản phẩm dịch vụ không gian mạng khác.</a:t>
            </a:r>
          </a:p>
          <a:p>
            <a:r>
              <a:rPr lang="vi-VN" dirty="0"/>
              <a:t>Tính đến năm 2017, phần mềm này có khoảng 500 triệu người dùng trên toàn thế giới. Tính đến tháng 8 năm 2017, Bitdefender đứng thứ chín trong bảng xếp hạng toàn cầu về các nhà cung cấp ứng dụng chống phần mềm độc hại Windows.</a:t>
            </a:r>
          </a:p>
          <a:p>
            <a:endParaRPr lang="en-US" dirty="0"/>
          </a:p>
        </p:txBody>
      </p:sp>
    </p:spTree>
    <p:extLst>
      <p:ext uri="{BB962C8B-B14F-4D97-AF65-F5344CB8AC3E}">
        <p14:creationId xmlns:p14="http://schemas.microsoft.com/office/powerpoint/2010/main" val="2907581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5656-AE37-48BA-AC03-882A4938ECB9}"/>
              </a:ext>
            </a:extLst>
          </p:cNvPr>
          <p:cNvSpPr>
            <a:spLocks noGrp="1"/>
          </p:cNvSpPr>
          <p:nvPr/>
        </p:nvSpPr>
        <p:spPr>
          <a:xfrm>
            <a:off x="1143000" y="-49066"/>
            <a:ext cx="9906000" cy="606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endParaRPr lang="en-US" dirty="0">
              <a:latin typeface="Arial" panose="020B0604020202020204" pitchFamily="34" charset="0"/>
              <a:cs typeface="Arial" panose="020B0604020202020204" pitchFamily="34" charset="0"/>
            </a:endParaRPr>
          </a:p>
        </p:txBody>
      </p:sp>
      <p:pic>
        <p:nvPicPr>
          <p:cNvPr id="3" name="table">
            <a:extLst>
              <a:ext uri="{FF2B5EF4-FFF2-40B4-BE49-F238E27FC236}">
                <a16:creationId xmlns:a16="http://schemas.microsoft.com/office/drawing/2014/main" id="{01C4820E-4D4C-47DD-B076-D2A9AE7E9BAF}"/>
              </a:ext>
            </a:extLst>
          </p:cNvPr>
          <p:cNvPicPr>
            <a:picLocks noChangeAspect="1"/>
          </p:cNvPicPr>
          <p:nvPr/>
        </p:nvPicPr>
        <p:blipFill>
          <a:blip r:embed="rId2"/>
          <a:stretch>
            <a:fillRect/>
          </a:stretch>
        </p:blipFill>
        <p:spPr>
          <a:xfrm>
            <a:off x="2688066" y="556972"/>
            <a:ext cx="6495063" cy="6350095"/>
          </a:xfrm>
          <a:prstGeom prst="rect">
            <a:avLst/>
          </a:prstGeom>
        </p:spPr>
      </p:pic>
    </p:spTree>
    <p:extLst>
      <p:ext uri="{BB962C8B-B14F-4D97-AF65-F5344CB8AC3E}">
        <p14:creationId xmlns:p14="http://schemas.microsoft.com/office/powerpoint/2010/main" val="257967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B479DB9-1E69-4FB9-BCBB-1CD479D340F6}"/>
              </a:ext>
            </a:extLst>
          </p:cNvPr>
          <p:cNvSpPr/>
          <p:nvPr/>
        </p:nvSpPr>
        <p:spPr>
          <a:xfrm>
            <a:off x="4465467" y="204186"/>
            <a:ext cx="2778711" cy="1384916"/>
          </a:xfrm>
          <a:prstGeom prst="ellipse">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solidFill>
                  <a:schemeClr val="tx1"/>
                </a:solidFill>
              </a:rPr>
              <a:t>So Sánh</a:t>
            </a:r>
          </a:p>
        </p:txBody>
      </p:sp>
      <p:sp>
        <p:nvSpPr>
          <p:cNvPr id="3" name="Rectangle: Rounded Corners 2">
            <a:extLst>
              <a:ext uri="{FF2B5EF4-FFF2-40B4-BE49-F238E27FC236}">
                <a16:creationId xmlns:a16="http://schemas.microsoft.com/office/drawing/2014/main" id="{1DC75392-EC8E-494F-B8BA-C34117EE0F15}"/>
              </a:ext>
            </a:extLst>
          </p:cNvPr>
          <p:cNvSpPr/>
          <p:nvPr/>
        </p:nvSpPr>
        <p:spPr>
          <a:xfrm>
            <a:off x="1695635" y="2237173"/>
            <a:ext cx="2441359" cy="967666"/>
          </a:xfrm>
          <a:prstGeom prst="roundRect">
            <a:avLst/>
          </a:prstGeom>
          <a:solidFill>
            <a:srgbClr val="00B0F0"/>
          </a:solidFill>
          <a:ln>
            <a:solidFill>
              <a:schemeClr val="accent1">
                <a:alpha val="60000"/>
              </a:schemeClr>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hash</a:t>
            </a:r>
          </a:p>
        </p:txBody>
      </p:sp>
      <p:sp>
        <p:nvSpPr>
          <p:cNvPr id="4" name="Rectangle: Rounded Corners 3">
            <a:extLst>
              <a:ext uri="{FF2B5EF4-FFF2-40B4-BE49-F238E27FC236}">
                <a16:creationId xmlns:a16="http://schemas.microsoft.com/office/drawing/2014/main" id="{4EC0044A-08CC-424A-A0F0-03DDF999CF3F}"/>
              </a:ext>
            </a:extLst>
          </p:cNvPr>
          <p:cNvSpPr/>
          <p:nvPr/>
        </p:nvSpPr>
        <p:spPr>
          <a:xfrm>
            <a:off x="7528264" y="2237173"/>
            <a:ext cx="2441359" cy="967666"/>
          </a:xfrm>
          <a:prstGeom prst="roundRect">
            <a:avLst/>
          </a:prstGeom>
          <a:solidFill>
            <a:srgbClr val="00B0F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hash</a:t>
            </a:r>
          </a:p>
        </p:txBody>
      </p:sp>
      <p:sp>
        <p:nvSpPr>
          <p:cNvPr id="5" name="Rectangle: Rounded Corners 4">
            <a:extLst>
              <a:ext uri="{FF2B5EF4-FFF2-40B4-BE49-F238E27FC236}">
                <a16:creationId xmlns:a16="http://schemas.microsoft.com/office/drawing/2014/main" id="{80351A41-45C0-4564-AC01-BA36ABFFB9DB}"/>
              </a:ext>
            </a:extLst>
          </p:cNvPr>
          <p:cNvSpPr/>
          <p:nvPr/>
        </p:nvSpPr>
        <p:spPr>
          <a:xfrm>
            <a:off x="1695634" y="4012707"/>
            <a:ext cx="2441359" cy="967666"/>
          </a:xfrm>
          <a:prstGeom prst="roundRect">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File</a:t>
            </a:r>
          </a:p>
        </p:txBody>
      </p:sp>
      <p:sp>
        <p:nvSpPr>
          <p:cNvPr id="6" name="Rectangle: Rounded Corners 5">
            <a:extLst>
              <a:ext uri="{FF2B5EF4-FFF2-40B4-BE49-F238E27FC236}">
                <a16:creationId xmlns:a16="http://schemas.microsoft.com/office/drawing/2014/main" id="{F428EE87-AD02-45AA-B6AD-9CA7BF1DCE4E}"/>
              </a:ext>
            </a:extLst>
          </p:cNvPr>
          <p:cNvSpPr/>
          <p:nvPr/>
        </p:nvSpPr>
        <p:spPr>
          <a:xfrm>
            <a:off x="7412855" y="4012707"/>
            <a:ext cx="2441359" cy="967666"/>
          </a:xfrm>
          <a:prstGeom prst="roundRect">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Mẫu virus</a:t>
            </a:r>
          </a:p>
        </p:txBody>
      </p:sp>
      <p:sp>
        <p:nvSpPr>
          <p:cNvPr id="7" name="TextBox 6">
            <a:extLst>
              <a:ext uri="{FF2B5EF4-FFF2-40B4-BE49-F238E27FC236}">
                <a16:creationId xmlns:a16="http://schemas.microsoft.com/office/drawing/2014/main" id="{1FEB55B9-70E6-4D58-BD39-E5CB901C846B}"/>
              </a:ext>
            </a:extLst>
          </p:cNvPr>
          <p:cNvSpPr txBox="1"/>
          <p:nvPr/>
        </p:nvSpPr>
        <p:spPr>
          <a:xfrm>
            <a:off x="837460" y="5601863"/>
            <a:ext cx="10324730" cy="923330"/>
          </a:xfrm>
          <a:prstGeom prst="rect">
            <a:avLst/>
          </a:prstGeom>
          <a:noFill/>
        </p:spPr>
        <p:txBody>
          <a:bodyPr wrap="square" rtlCol="0">
            <a:spAutoFit/>
          </a:bodyPr>
          <a:lstStyle/>
          <a:p>
            <a:r>
              <a:rPr lang="vi-VN" i="1"/>
              <a:t>*hash: Là dạng mã độc nhất được sinh ra từ nội dung nhất định. Tức là mỗi nội dụng khác nhau ta sẽ có một mã hash khác nhau (theo lý thuyết vẫn có tỷ lệ trùng lặp nhất định nhưng rất nhỏ nên ta có thể bỏ qua).</a:t>
            </a:r>
            <a:endParaRPr lang="en-US"/>
          </a:p>
        </p:txBody>
      </p:sp>
      <p:cxnSp>
        <p:nvCxnSpPr>
          <p:cNvPr id="9" name="Straight Arrow Connector 8">
            <a:extLst>
              <a:ext uri="{FF2B5EF4-FFF2-40B4-BE49-F238E27FC236}">
                <a16:creationId xmlns:a16="http://schemas.microsoft.com/office/drawing/2014/main" id="{F02A432D-59C2-4FE4-AC33-ABFC7D0B267A}"/>
              </a:ext>
            </a:extLst>
          </p:cNvPr>
          <p:cNvCxnSpPr/>
          <p:nvPr/>
        </p:nvCxnSpPr>
        <p:spPr>
          <a:xfrm flipV="1">
            <a:off x="2854036" y="3325091"/>
            <a:ext cx="0" cy="56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67B859-A807-47B9-9A04-68298EFE63D0}"/>
              </a:ext>
            </a:extLst>
          </p:cNvPr>
          <p:cNvCxnSpPr>
            <a:cxnSpLocks/>
          </p:cNvCxnSpPr>
          <p:nvPr/>
        </p:nvCxnSpPr>
        <p:spPr>
          <a:xfrm flipV="1">
            <a:off x="2854036" y="1754909"/>
            <a:ext cx="2456873" cy="2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27597E1-701B-4BEE-B4A0-E8A679615D0E}"/>
              </a:ext>
            </a:extLst>
          </p:cNvPr>
          <p:cNvCxnSpPr>
            <a:cxnSpLocks/>
          </p:cNvCxnSpPr>
          <p:nvPr/>
        </p:nvCxnSpPr>
        <p:spPr>
          <a:xfrm flipH="1" flipV="1">
            <a:off x="6345382" y="1754909"/>
            <a:ext cx="2179781" cy="27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47D488-AB3D-41AE-A196-29B77662F056}"/>
              </a:ext>
            </a:extLst>
          </p:cNvPr>
          <p:cNvCxnSpPr/>
          <p:nvPr/>
        </p:nvCxnSpPr>
        <p:spPr>
          <a:xfrm flipV="1">
            <a:off x="8633534" y="3325091"/>
            <a:ext cx="0" cy="56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90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anim calcmode="lin" valueType="num">
                                      <p:cBhvr>
                                        <p:cTn id="42" dur="500" fill="hold"/>
                                        <p:tgtEl>
                                          <p:spTgt spid="2"/>
                                        </p:tgtEl>
                                        <p:attrNameLst>
                                          <p:attrName>ppt_x</p:attrName>
                                        </p:attrNameLst>
                                      </p:cBhvr>
                                      <p:tavLst>
                                        <p:tav tm="0">
                                          <p:val>
                                            <p:strVal val="#ppt_x"/>
                                          </p:val>
                                        </p:tav>
                                        <p:tav tm="100000">
                                          <p:val>
                                            <p:strVal val="#ppt_x"/>
                                          </p:val>
                                        </p:tav>
                                      </p:tavLst>
                                    </p:anim>
                                    <p:anim calcmode="lin" valueType="num">
                                      <p:cBhvr>
                                        <p:cTn id="4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B1F004-C753-4058-97C9-1B1468C8823F}"/>
              </a:ext>
            </a:extLst>
          </p:cNvPr>
          <p:cNvSpPr>
            <a:spLocks noGrp="1"/>
          </p:cNvSpPr>
          <p:nvPr/>
        </p:nvSpPr>
        <p:spPr>
          <a:xfrm>
            <a:off x="6179968" y="313938"/>
            <a:ext cx="4875211" cy="25614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vi-VN" dirty="0"/>
              <a:t>Khi quá trình cài đặt hoàn tất, AVG sẽ tự cài đặt thêm một ứng dụng gọi là trung tâm bảo vệ và tối ưu cho máy tính, với tên gọi là “AVG Zen”.</a:t>
            </a:r>
            <a:endParaRPr lang="en-US" dirty="0"/>
          </a:p>
        </p:txBody>
      </p:sp>
      <p:pic>
        <p:nvPicPr>
          <p:cNvPr id="3" name="Picture 2" descr="&#10;Khi quÃ¡ trÃ¬nh cÃ i Äáº·t hoÃ n táº¥t, AVG sáº½ tá»± cÃ i Äáº·t thÃªm má»t á»©ng dá»¥ng gá»i lÃ  trung tÃ¢m báº£o vá» vÃ  tá»i Æ°u cho mÃ¡y tÃ­nh, vá»i tÃªn gá»i lÃ  âAVG Zenâ.&#10;">
            <a:extLst>
              <a:ext uri="{FF2B5EF4-FFF2-40B4-BE49-F238E27FC236}">
                <a16:creationId xmlns:a16="http://schemas.microsoft.com/office/drawing/2014/main" id="{6F18262F-529B-4CA6-AC09-C73AA8E516A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313938"/>
            <a:ext cx="4878387" cy="25614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32E74BE-5C83-42B2-A2F2-E5860F8ADF18}"/>
              </a:ext>
            </a:extLst>
          </p:cNvPr>
          <p:cNvPicPr>
            <a:picLocks noChangeAspect="1"/>
          </p:cNvPicPr>
          <p:nvPr/>
        </p:nvPicPr>
        <p:blipFill>
          <a:blip r:embed="rId3"/>
          <a:stretch>
            <a:fillRect/>
          </a:stretch>
        </p:blipFill>
        <p:spPr>
          <a:xfrm>
            <a:off x="1219201" y="2875349"/>
            <a:ext cx="4878387" cy="3299381"/>
          </a:xfrm>
          <a:prstGeom prst="rect">
            <a:avLst/>
          </a:prstGeom>
        </p:spPr>
      </p:pic>
      <p:sp>
        <p:nvSpPr>
          <p:cNvPr id="5" name="TextBox 4">
            <a:extLst>
              <a:ext uri="{FF2B5EF4-FFF2-40B4-BE49-F238E27FC236}">
                <a16:creationId xmlns:a16="http://schemas.microsoft.com/office/drawing/2014/main" id="{56E5FF32-140D-4AEF-9694-298CD0623DB3}"/>
              </a:ext>
            </a:extLst>
          </p:cNvPr>
          <p:cNvSpPr txBox="1"/>
          <p:nvPr/>
        </p:nvSpPr>
        <p:spPr>
          <a:xfrm>
            <a:off x="1136821" y="6174730"/>
            <a:ext cx="487521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t>Giao</a:t>
            </a:r>
            <a:r>
              <a:rPr lang="en-US" dirty="0"/>
              <a:t> </a:t>
            </a:r>
            <a:r>
              <a:rPr lang="en-US" dirty="0" err="1"/>
              <a:t>diện</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tính</a:t>
            </a:r>
            <a:r>
              <a:rPr lang="en-US" dirty="0"/>
              <a:t> </a:t>
            </a:r>
            <a:r>
              <a:rPr lang="en-US" dirty="0" err="1"/>
              <a:t>năng</a:t>
            </a:r>
            <a:r>
              <a:rPr lang="en-US" dirty="0"/>
              <a:t>.</a:t>
            </a:r>
          </a:p>
        </p:txBody>
      </p:sp>
      <p:pic>
        <p:nvPicPr>
          <p:cNvPr id="6" name="Picture 5">
            <a:extLst>
              <a:ext uri="{FF2B5EF4-FFF2-40B4-BE49-F238E27FC236}">
                <a16:creationId xmlns:a16="http://schemas.microsoft.com/office/drawing/2014/main" id="{3BB092FD-03F3-42D6-AA02-CAF9478E4371}"/>
              </a:ext>
            </a:extLst>
          </p:cNvPr>
          <p:cNvPicPr>
            <a:picLocks noChangeAspect="1"/>
          </p:cNvPicPr>
          <p:nvPr/>
        </p:nvPicPr>
        <p:blipFill>
          <a:blip r:embed="rId4"/>
          <a:stretch>
            <a:fillRect/>
          </a:stretch>
        </p:blipFill>
        <p:spPr>
          <a:xfrm>
            <a:off x="6179967" y="3097770"/>
            <a:ext cx="4875212" cy="3076959"/>
          </a:xfrm>
          <a:prstGeom prst="rect">
            <a:avLst/>
          </a:prstGeom>
          <a:solidFill>
            <a:schemeClr val="accent2"/>
          </a:solidFill>
          <a:ln>
            <a:solidFill>
              <a:srgbClr val="FF0000"/>
            </a:solidFill>
          </a:ln>
        </p:spPr>
      </p:pic>
      <p:sp>
        <p:nvSpPr>
          <p:cNvPr id="7" name="TextBox 6">
            <a:extLst>
              <a:ext uri="{FF2B5EF4-FFF2-40B4-BE49-F238E27FC236}">
                <a16:creationId xmlns:a16="http://schemas.microsoft.com/office/drawing/2014/main" id="{7CCFF3A6-D223-49E2-9CE8-F1EACCF92037}"/>
              </a:ext>
            </a:extLst>
          </p:cNvPr>
          <p:cNvSpPr txBox="1"/>
          <p:nvPr/>
        </p:nvSpPr>
        <p:spPr>
          <a:xfrm>
            <a:off x="6094413" y="6174730"/>
            <a:ext cx="487521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t>Phần</a:t>
            </a:r>
            <a:r>
              <a:rPr lang="en-US" dirty="0"/>
              <a:t> </a:t>
            </a:r>
            <a:r>
              <a:rPr lang="en-US" dirty="0" err="1"/>
              <a:t>mềm</a:t>
            </a:r>
            <a:r>
              <a:rPr lang="en-US" dirty="0"/>
              <a:t> </a:t>
            </a:r>
            <a:r>
              <a:rPr lang="en-US" dirty="0" err="1"/>
              <a:t>chạy</a:t>
            </a:r>
            <a:r>
              <a:rPr lang="en-US" dirty="0"/>
              <a:t> </a:t>
            </a:r>
            <a:r>
              <a:rPr lang="en-US" dirty="0" err="1"/>
              <a:t>ngầm</a:t>
            </a:r>
            <a:r>
              <a:rPr lang="en-US" dirty="0"/>
              <a:t> </a:t>
            </a:r>
            <a:r>
              <a:rPr lang="en-US" dirty="0" err="1"/>
              <a:t>tốn</a:t>
            </a:r>
            <a:r>
              <a:rPr lang="en-US" dirty="0"/>
              <a:t> </a:t>
            </a:r>
            <a:r>
              <a:rPr lang="en-US" dirty="0" err="1"/>
              <a:t>ít</a:t>
            </a:r>
            <a:r>
              <a:rPr lang="en-US" dirty="0"/>
              <a:t> dung </a:t>
            </a:r>
            <a:r>
              <a:rPr lang="en-US" dirty="0" err="1"/>
              <a:t>lượng</a:t>
            </a:r>
            <a:r>
              <a:rPr lang="en-US" dirty="0"/>
              <a:t>.</a:t>
            </a:r>
          </a:p>
        </p:txBody>
      </p:sp>
    </p:spTree>
    <p:extLst>
      <p:ext uri="{BB962C8B-B14F-4D97-AF65-F5344CB8AC3E}">
        <p14:creationId xmlns:p14="http://schemas.microsoft.com/office/powerpoint/2010/main" val="2200623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tdefender Total Security Utilities">
            <a:extLst>
              <a:ext uri="{FF2B5EF4-FFF2-40B4-BE49-F238E27FC236}">
                <a16:creationId xmlns:a16="http://schemas.microsoft.com/office/drawing/2014/main" id="{AF24632C-C36B-49F3-9EA5-757ACEC81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874" y="1582340"/>
            <a:ext cx="3930393" cy="26184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F63298CD-38FA-4102-A548-631A213AED6C}"/>
              </a:ext>
            </a:extLst>
          </p:cNvPr>
          <p:cNvSpPr txBox="1"/>
          <p:nvPr/>
        </p:nvSpPr>
        <p:spPr>
          <a:xfrm>
            <a:off x="5272689" y="1582340"/>
            <a:ext cx="5799438" cy="369331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TỐI ƯU HÓA WINDOW </a:t>
            </a:r>
          </a:p>
          <a:p>
            <a:r>
              <a:rPr lang="en-US" dirty="0" err="1"/>
              <a:t>Phần</a:t>
            </a:r>
            <a:r>
              <a:rPr lang="en-US" dirty="0"/>
              <a:t> </a:t>
            </a:r>
            <a:r>
              <a:rPr lang="en-US" dirty="0" err="1"/>
              <a:t>mềm</a:t>
            </a:r>
            <a:r>
              <a:rPr lang="en-US" dirty="0"/>
              <a:t> </a:t>
            </a:r>
            <a:r>
              <a:rPr lang="en-US" dirty="0" err="1"/>
              <a:t>có</a:t>
            </a:r>
            <a:r>
              <a:rPr lang="en-US" dirty="0"/>
              <a:t> 3 </a:t>
            </a:r>
            <a:r>
              <a:rPr lang="en-US" dirty="0" err="1"/>
              <a:t>công</a:t>
            </a:r>
            <a:r>
              <a:rPr lang="en-US" dirty="0"/>
              <a:t> </a:t>
            </a:r>
            <a:r>
              <a:rPr lang="en-US" dirty="0" err="1"/>
              <a:t>cụ</a:t>
            </a:r>
            <a:r>
              <a:rPr lang="en-US" dirty="0"/>
              <a:t> </a:t>
            </a:r>
            <a:r>
              <a:rPr lang="en-US" dirty="0" err="1"/>
              <a:t>tối</a:t>
            </a:r>
            <a:r>
              <a:rPr lang="en-US" dirty="0"/>
              <a:t> </a:t>
            </a:r>
            <a:r>
              <a:rPr lang="en-US" dirty="0" err="1"/>
              <a:t>ưu</a:t>
            </a:r>
            <a:r>
              <a:rPr lang="en-US" dirty="0"/>
              <a:t> </a:t>
            </a:r>
            <a:r>
              <a:rPr lang="en-US" dirty="0" err="1"/>
              <a:t>hóa</a:t>
            </a:r>
            <a:r>
              <a:rPr lang="en-US" dirty="0"/>
              <a:t>: </a:t>
            </a:r>
          </a:p>
          <a:p>
            <a:r>
              <a:rPr lang="en-US" dirty="0"/>
              <a:t>-</a:t>
            </a:r>
            <a:r>
              <a:rPr lang="en-US" dirty="0" err="1"/>
              <a:t>OneClick</a:t>
            </a:r>
            <a:r>
              <a:rPr lang="en-US" dirty="0"/>
              <a:t> Optimizer: </a:t>
            </a:r>
            <a:r>
              <a:rPr lang="en-US" dirty="0" err="1"/>
              <a:t>đĩa</a:t>
            </a:r>
            <a:r>
              <a:rPr lang="en-US" dirty="0"/>
              <a:t> </a:t>
            </a:r>
            <a:r>
              <a:rPr lang="en-US" dirty="0" err="1"/>
              <a:t>bao</a:t>
            </a:r>
            <a:r>
              <a:rPr lang="en-US" dirty="0"/>
              <a:t> </a:t>
            </a:r>
            <a:r>
              <a:rPr lang="en-US" dirty="0" err="1"/>
              <a:t>gồm</a:t>
            </a:r>
            <a:r>
              <a:rPr lang="en-US" dirty="0"/>
              <a:t> </a:t>
            </a:r>
            <a:r>
              <a:rPr lang="en-US" dirty="0" err="1"/>
              <a:t>rác</a:t>
            </a:r>
            <a:r>
              <a:rPr lang="en-US" dirty="0"/>
              <a:t>, </a:t>
            </a:r>
            <a:r>
              <a:rPr lang="en-US" dirty="0" err="1"/>
              <a:t>bộ</a:t>
            </a:r>
            <a:r>
              <a:rPr lang="en-US" dirty="0"/>
              <a:t> </a:t>
            </a:r>
            <a:r>
              <a:rPr lang="en-US" dirty="0" err="1"/>
              <a:t>nhớ</a:t>
            </a:r>
            <a:r>
              <a:rPr lang="en-US" dirty="0"/>
              <a:t> </a:t>
            </a:r>
            <a:r>
              <a:rPr lang="en-US" dirty="0" err="1"/>
              <a:t>tạm</a:t>
            </a:r>
            <a:r>
              <a:rPr lang="en-US" dirty="0"/>
              <a:t>, </a:t>
            </a:r>
            <a:r>
              <a:rPr lang="en-US" dirty="0" err="1"/>
              <a:t>bộ</a:t>
            </a:r>
            <a:r>
              <a:rPr lang="en-US" dirty="0"/>
              <a:t> </a:t>
            </a:r>
            <a:r>
              <a:rPr lang="en-US" dirty="0" err="1"/>
              <a:t>nhớ</a:t>
            </a:r>
            <a:r>
              <a:rPr lang="en-US" dirty="0"/>
              <a:t> </a:t>
            </a:r>
            <a:r>
              <a:rPr lang="en-US" dirty="0" err="1"/>
              <a:t>cache,cookies</a:t>
            </a:r>
            <a:r>
              <a:rPr lang="en-US" dirty="0"/>
              <a:t>, </a:t>
            </a:r>
            <a:r>
              <a:rPr lang="en-US" dirty="0" err="1"/>
              <a:t>lịch</a:t>
            </a:r>
            <a:r>
              <a:rPr lang="en-US" dirty="0"/>
              <a:t> </a:t>
            </a:r>
            <a:r>
              <a:rPr lang="en-US" dirty="0" err="1"/>
              <a:t>sử</a:t>
            </a:r>
            <a:r>
              <a:rPr lang="en-US" dirty="0"/>
              <a:t>, </a:t>
            </a:r>
            <a:r>
              <a:rPr lang="en-US" dirty="0" err="1"/>
              <a:t>chỉ</a:t>
            </a:r>
            <a:r>
              <a:rPr lang="en-US" dirty="0"/>
              <a:t> </a:t>
            </a:r>
            <a:r>
              <a:rPr lang="en-US" dirty="0" err="1"/>
              <a:t>cần</a:t>
            </a:r>
            <a:r>
              <a:rPr lang="en-US" dirty="0"/>
              <a:t> 1 click </a:t>
            </a:r>
            <a:r>
              <a:rPr lang="en-US" dirty="0" err="1"/>
              <a:t>để</a:t>
            </a:r>
            <a:r>
              <a:rPr lang="en-US" dirty="0"/>
              <a:t> </a:t>
            </a:r>
            <a:r>
              <a:rPr lang="en-US" dirty="0" err="1"/>
              <a:t>loại</a:t>
            </a:r>
            <a:r>
              <a:rPr lang="en-US" dirty="0"/>
              <a:t> </a:t>
            </a:r>
            <a:r>
              <a:rPr lang="en-US" dirty="0" err="1"/>
              <a:t>bỏ</a:t>
            </a:r>
            <a:r>
              <a:rPr lang="en-US" dirty="0"/>
              <a:t> </a:t>
            </a:r>
            <a:r>
              <a:rPr lang="en-US" dirty="0" err="1"/>
              <a:t>tất</a:t>
            </a:r>
            <a:r>
              <a:rPr lang="en-US" dirty="0"/>
              <a:t> </a:t>
            </a:r>
            <a:r>
              <a:rPr lang="en-US" dirty="0" err="1"/>
              <a:t>cả</a:t>
            </a:r>
            <a:r>
              <a:rPr lang="en-US" dirty="0"/>
              <a:t> </a:t>
            </a:r>
            <a:r>
              <a:rPr lang="en-US" dirty="0" err="1"/>
              <a:t>vấn</a:t>
            </a:r>
            <a:r>
              <a:rPr lang="en-US" dirty="0"/>
              <a:t> </a:t>
            </a:r>
            <a:r>
              <a:rPr lang="en-US" dirty="0" err="1"/>
              <a:t>đề</a:t>
            </a:r>
            <a:r>
              <a:rPr lang="en-US" dirty="0"/>
              <a:t>. </a:t>
            </a:r>
            <a:r>
              <a:rPr lang="en-US" dirty="0" err="1"/>
              <a:t>Sau</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gửi</a:t>
            </a:r>
            <a:r>
              <a:rPr lang="en-US" dirty="0"/>
              <a:t> 1 </a:t>
            </a:r>
            <a:r>
              <a:rPr lang="en-US" dirty="0" err="1"/>
              <a:t>tài</a:t>
            </a:r>
            <a:r>
              <a:rPr lang="en-US" dirty="0"/>
              <a:t> </a:t>
            </a:r>
            <a:r>
              <a:rPr lang="en-US" dirty="0" err="1"/>
              <a:t>liệu</a:t>
            </a:r>
            <a:r>
              <a:rPr lang="en-US" dirty="0"/>
              <a:t> HTML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qua </a:t>
            </a:r>
            <a:r>
              <a:rPr lang="en-US" dirty="0" err="1"/>
              <a:t>xử</a:t>
            </a:r>
            <a:r>
              <a:rPr lang="en-US" dirty="0"/>
              <a:t> </a:t>
            </a:r>
            <a:r>
              <a:rPr lang="en-US" dirty="0" err="1"/>
              <a:t>lý</a:t>
            </a:r>
            <a:r>
              <a:rPr lang="en-US" dirty="0"/>
              <a:t>. </a:t>
            </a:r>
          </a:p>
          <a:p>
            <a:r>
              <a:rPr lang="en-US" dirty="0"/>
              <a:t>-Startup Optimizer: </a:t>
            </a:r>
            <a:r>
              <a:rPr lang="en-US" dirty="0" err="1"/>
              <a:t>Giúp</a:t>
            </a:r>
            <a:r>
              <a:rPr lang="en-US" dirty="0"/>
              <a:t> </a:t>
            </a:r>
            <a:r>
              <a:rPr lang="en-US" dirty="0" err="1"/>
              <a:t>máy</a:t>
            </a:r>
            <a:r>
              <a:rPr lang="en-US" dirty="0"/>
              <a:t> </a:t>
            </a:r>
            <a:r>
              <a:rPr lang="en-US" dirty="0" err="1"/>
              <a:t>tính</a:t>
            </a:r>
            <a:r>
              <a:rPr lang="en-US" dirty="0"/>
              <a:t> </a:t>
            </a:r>
            <a:r>
              <a:rPr lang="en-US" dirty="0" err="1"/>
              <a:t>loại</a:t>
            </a:r>
            <a:r>
              <a:rPr lang="en-US" dirty="0"/>
              <a:t> </a:t>
            </a:r>
            <a:r>
              <a:rPr lang="en-US" dirty="0" err="1"/>
              <a:t>bỏ</a:t>
            </a:r>
            <a:r>
              <a:rPr lang="en-US" dirty="0"/>
              <a:t> </a:t>
            </a:r>
            <a:r>
              <a:rPr lang="en-US" dirty="0" err="1"/>
              <a:t>những</a:t>
            </a:r>
            <a:r>
              <a:rPr lang="en-US" dirty="0"/>
              <a:t> </a:t>
            </a:r>
            <a:r>
              <a:rPr lang="en-US" dirty="0" err="1"/>
              <a:t>chương</a:t>
            </a:r>
            <a:r>
              <a:rPr lang="en-US" dirty="0"/>
              <a:t> </a:t>
            </a:r>
            <a:r>
              <a:rPr lang="en-US" dirty="0" err="1"/>
              <a:t>trình</a:t>
            </a:r>
            <a:r>
              <a:rPr lang="en-US" dirty="0"/>
              <a:t> </a:t>
            </a:r>
            <a:r>
              <a:rPr lang="en-US" dirty="0" err="1"/>
              <a:t>làm</a:t>
            </a:r>
            <a:r>
              <a:rPr lang="en-US" dirty="0"/>
              <a:t> </a:t>
            </a:r>
            <a:r>
              <a:rPr lang="en-US" dirty="0" err="1"/>
              <a:t>chậm</a:t>
            </a:r>
            <a:r>
              <a:rPr lang="en-US" dirty="0"/>
              <a:t> </a:t>
            </a:r>
            <a:r>
              <a:rPr lang="en-US" dirty="0" err="1"/>
              <a:t>hệ</a:t>
            </a:r>
            <a:r>
              <a:rPr lang="en-US" dirty="0"/>
              <a:t> </a:t>
            </a:r>
            <a:r>
              <a:rPr lang="en-US" dirty="0" err="1"/>
              <a:t>thống</a:t>
            </a:r>
            <a:r>
              <a:rPr lang="en-US" dirty="0"/>
              <a:t>, </a:t>
            </a:r>
            <a:r>
              <a:rPr lang="en-US" dirty="0" err="1"/>
              <a:t>giúp</a:t>
            </a:r>
            <a:r>
              <a:rPr lang="en-US" dirty="0"/>
              <a:t> </a:t>
            </a:r>
            <a:r>
              <a:rPr lang="en-US" dirty="0" err="1"/>
              <a:t>máy</a:t>
            </a:r>
            <a:r>
              <a:rPr lang="en-US" dirty="0"/>
              <a:t> </a:t>
            </a:r>
            <a:r>
              <a:rPr lang="en-US" dirty="0" err="1"/>
              <a:t>tính</a:t>
            </a:r>
            <a:r>
              <a:rPr lang="en-US" dirty="0"/>
              <a:t> </a:t>
            </a:r>
            <a:r>
              <a:rPr lang="en-US" dirty="0" err="1"/>
              <a:t>khởi</a:t>
            </a:r>
            <a:r>
              <a:rPr lang="en-US" dirty="0"/>
              <a:t> </a:t>
            </a:r>
            <a:r>
              <a:rPr lang="en-US" dirty="0" err="1"/>
              <a:t>động</a:t>
            </a:r>
            <a:r>
              <a:rPr lang="en-US" dirty="0"/>
              <a:t> </a:t>
            </a:r>
            <a:r>
              <a:rPr lang="en-US" dirty="0" err="1"/>
              <a:t>mọi</a:t>
            </a:r>
            <a:r>
              <a:rPr lang="en-US" dirty="0"/>
              <a:t> </a:t>
            </a:r>
            <a:r>
              <a:rPr lang="en-US" dirty="0" err="1"/>
              <a:t>thứ</a:t>
            </a:r>
            <a:r>
              <a:rPr lang="en-US" dirty="0"/>
              <a:t> </a:t>
            </a:r>
            <a:r>
              <a:rPr lang="en-US" dirty="0" err="1"/>
              <a:t>nhanh</a:t>
            </a:r>
            <a:r>
              <a:rPr lang="en-US" dirty="0"/>
              <a:t> </a:t>
            </a:r>
            <a:r>
              <a:rPr lang="en-US" dirty="0" err="1"/>
              <a:t>hơn</a:t>
            </a:r>
            <a:endParaRPr lang="en-US" dirty="0"/>
          </a:p>
          <a:p>
            <a:r>
              <a:rPr lang="en-US" dirty="0"/>
              <a:t>-Disk </a:t>
            </a:r>
            <a:r>
              <a:rPr lang="en-US" dirty="0" err="1"/>
              <a:t>Cleanup:Tìm</a:t>
            </a:r>
            <a:r>
              <a:rPr lang="en-US" dirty="0"/>
              <a:t> </a:t>
            </a:r>
            <a:r>
              <a:rPr lang="en-US" dirty="0" err="1"/>
              <a:t>kiếm</a:t>
            </a:r>
            <a:r>
              <a:rPr lang="en-US" dirty="0"/>
              <a:t> </a:t>
            </a:r>
            <a:r>
              <a:rPr lang="en-US" dirty="0" err="1"/>
              <a:t>những</a:t>
            </a:r>
            <a:r>
              <a:rPr lang="en-US" dirty="0"/>
              <a:t> </a:t>
            </a:r>
            <a:r>
              <a:rPr lang="en-US" dirty="0" err="1"/>
              <a:t>tập</a:t>
            </a:r>
            <a:r>
              <a:rPr lang="en-US" dirty="0"/>
              <a:t> tin </a:t>
            </a:r>
            <a:r>
              <a:rPr lang="en-US" dirty="0" err="1"/>
              <a:t>chiếm</a:t>
            </a:r>
            <a:r>
              <a:rPr lang="en-US" dirty="0"/>
              <a:t> </a:t>
            </a:r>
            <a:r>
              <a:rPr lang="en-US" dirty="0" err="1"/>
              <a:t>nhiều</a:t>
            </a:r>
            <a:r>
              <a:rPr lang="en-US" dirty="0"/>
              <a:t> dung </a:t>
            </a:r>
            <a:r>
              <a:rPr lang="en-US" dirty="0" err="1"/>
              <a:t>lượng</a:t>
            </a:r>
            <a:r>
              <a:rPr lang="en-US" dirty="0"/>
              <a:t> ổ </a:t>
            </a:r>
            <a:r>
              <a:rPr lang="en-US" dirty="0" err="1"/>
              <a:t>cứng</a:t>
            </a:r>
            <a:r>
              <a:rPr lang="en-US" dirty="0"/>
              <a:t>, </a:t>
            </a:r>
            <a:r>
              <a:rPr lang="en-US" dirty="0" err="1"/>
              <a:t>sau</a:t>
            </a:r>
            <a:r>
              <a:rPr lang="en-US" dirty="0"/>
              <a:t> </a:t>
            </a:r>
            <a:r>
              <a:rPr lang="en-US" dirty="0" err="1"/>
              <a:t>đó</a:t>
            </a:r>
            <a:r>
              <a:rPr lang="en-US" dirty="0"/>
              <a:t> </a:t>
            </a:r>
            <a:r>
              <a:rPr lang="en-US" dirty="0" err="1"/>
              <a:t>gửi</a:t>
            </a:r>
            <a:r>
              <a:rPr lang="en-US" dirty="0"/>
              <a:t> </a:t>
            </a:r>
            <a:r>
              <a:rPr lang="en-US" dirty="0" err="1"/>
              <a:t>về</a:t>
            </a:r>
            <a:r>
              <a:rPr lang="en-US" dirty="0"/>
              <a:t> </a:t>
            </a:r>
            <a:r>
              <a:rPr lang="en-US" dirty="0" err="1"/>
              <a:t>yêu</a:t>
            </a:r>
            <a:r>
              <a:rPr lang="en-US" dirty="0"/>
              <a:t> </a:t>
            </a:r>
            <a:r>
              <a:rPr lang="en-US" dirty="0" err="1"/>
              <a:t>cầu</a:t>
            </a:r>
            <a:r>
              <a:rPr lang="en-US" dirty="0"/>
              <a:t> </a:t>
            </a:r>
            <a:r>
              <a:rPr lang="en-US" dirty="0" err="1"/>
              <a:t>chấp</a:t>
            </a:r>
            <a:r>
              <a:rPr lang="en-US" dirty="0"/>
              <a:t> </a:t>
            </a:r>
            <a:r>
              <a:rPr lang="en-US" dirty="0" err="1"/>
              <a:t>nhận</a:t>
            </a:r>
            <a:r>
              <a:rPr lang="en-US" dirty="0"/>
              <a:t> </a:t>
            </a:r>
            <a:r>
              <a:rPr lang="en-US" dirty="0" err="1"/>
              <a:t>xóa</a:t>
            </a:r>
            <a:r>
              <a:rPr lang="en-US" dirty="0"/>
              <a:t>, </a:t>
            </a:r>
            <a:r>
              <a:rPr lang="en-US" dirty="0" err="1"/>
              <a:t>nếu</a:t>
            </a:r>
            <a:r>
              <a:rPr lang="en-US" dirty="0"/>
              <a:t> </a:t>
            </a:r>
            <a:r>
              <a:rPr lang="en-US" dirty="0" err="1"/>
              <a:t>xóa</a:t>
            </a:r>
            <a:r>
              <a:rPr lang="en-US" dirty="0"/>
              <a:t> </a:t>
            </a:r>
            <a:r>
              <a:rPr lang="en-US" dirty="0" err="1"/>
              <a:t>sẽ</a:t>
            </a:r>
            <a:r>
              <a:rPr lang="en-US" dirty="0"/>
              <a:t> </a:t>
            </a:r>
            <a:r>
              <a:rPr lang="en-US" dirty="0" err="1"/>
              <a:t>bỏ</a:t>
            </a:r>
            <a:r>
              <a:rPr lang="en-US" dirty="0"/>
              <a:t> qua Recycle Bin.</a:t>
            </a:r>
          </a:p>
          <a:p>
            <a:endParaRPr lang="en-US" dirty="0"/>
          </a:p>
        </p:txBody>
      </p:sp>
    </p:spTree>
    <p:extLst>
      <p:ext uri="{BB962C8B-B14F-4D97-AF65-F5344CB8AC3E}">
        <p14:creationId xmlns:p14="http://schemas.microsoft.com/office/powerpoint/2010/main" val="519659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197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101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506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373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1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93D13-2DCE-45B3-84BC-D07AE4FB280A}"/>
              </a:ext>
            </a:extLst>
          </p:cNvPr>
          <p:cNvSpPr txBox="1"/>
          <p:nvPr/>
        </p:nvSpPr>
        <p:spPr>
          <a:xfrm>
            <a:off x="1825841" y="541538"/>
            <a:ext cx="8540318" cy="461665"/>
          </a:xfrm>
          <a:prstGeom prst="rect">
            <a:avLst/>
          </a:prstGeom>
          <a:noFill/>
        </p:spPr>
        <p:txBody>
          <a:bodyPr wrap="square" rtlCol="0">
            <a:spAutoFit/>
          </a:bodyPr>
          <a:lstStyle/>
          <a:p>
            <a:pPr algn="ctr"/>
            <a:r>
              <a:rPr lang="en-US" sz="2400" b="1"/>
              <a:t>Câu hỏi đặt ra là làm sao ta có mẫu </a:t>
            </a:r>
            <a:r>
              <a:rPr lang="en-US" sz="2400" b="1" smtClean="0"/>
              <a:t>Trojan?</a:t>
            </a:r>
            <a:r>
              <a:rPr lang="en-US" sz="2400"/>
              <a:t> </a:t>
            </a:r>
          </a:p>
        </p:txBody>
      </p:sp>
      <p:sp>
        <p:nvSpPr>
          <p:cNvPr id="3" name="TextBox 2">
            <a:extLst>
              <a:ext uri="{FF2B5EF4-FFF2-40B4-BE49-F238E27FC236}">
                <a16:creationId xmlns:a16="http://schemas.microsoft.com/office/drawing/2014/main" id="{1C7EF4BE-D3E8-4367-AC21-E2A367E54D7B}"/>
              </a:ext>
            </a:extLst>
          </p:cNvPr>
          <p:cNvSpPr txBox="1"/>
          <p:nvPr/>
        </p:nvSpPr>
        <p:spPr>
          <a:xfrm>
            <a:off x="298882" y="1988597"/>
            <a:ext cx="11594237" cy="1293816"/>
          </a:xfrm>
          <a:prstGeom prst="rect">
            <a:avLst/>
          </a:prstGeom>
          <a:noFill/>
        </p:spPr>
        <p:txBody>
          <a:bodyPr wrap="square" rtlCol="0">
            <a:spAutoFit/>
          </a:bodyPr>
          <a:lstStyle/>
          <a:p>
            <a:pPr>
              <a:lnSpc>
                <a:spcPct val="150000"/>
              </a:lnSpc>
            </a:pPr>
            <a:r>
              <a:rPr lang="vi-VN"/>
              <a:t>Các nguồn cung cấp mẫu phổ biến là từ diễn đàn chuyên ngành, từ các tổ chức chuyên ngành, từ các dịch vụ như </a:t>
            </a:r>
            <a:r>
              <a:rPr lang="vi-VN">
                <a:hlinkClick r:id="rId2">
                  <a:extLst>
                    <a:ext uri="{A12FA001-AC4F-418D-AE19-62706E023703}">
                      <ahyp:hlinkClr xmlns="" xmlns:ahyp="http://schemas.microsoft.com/office/drawing/2018/hyperlinkcolor" val="tx"/>
                    </a:ext>
                  </a:extLst>
                </a:hlinkClick>
              </a:rPr>
              <a:t>virustotal.com</a:t>
            </a:r>
            <a:r>
              <a:rPr lang="vi-VN"/>
              <a:t>, từ chương trình trao đổi mẫu giữa các hãng phần mềm diệt vi-rút, và từ quá trình thu nhập mẫu từ phía người dùng.</a:t>
            </a:r>
            <a:endParaRPr lang="en-US"/>
          </a:p>
        </p:txBody>
      </p:sp>
    </p:spTree>
    <p:extLst>
      <p:ext uri="{BB962C8B-B14F-4D97-AF65-F5344CB8AC3E}">
        <p14:creationId xmlns:p14="http://schemas.microsoft.com/office/powerpoint/2010/main" val="369371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2C32AC00-5EE4-44DE-81AD-C761920B3459}"/>
              </a:ext>
            </a:extLst>
          </p:cNvPr>
          <p:cNvSpPr/>
          <p:nvPr/>
        </p:nvSpPr>
        <p:spPr>
          <a:xfrm>
            <a:off x="4644858" y="637985"/>
            <a:ext cx="1811044" cy="1383585"/>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DB mẫu</a:t>
            </a:r>
          </a:p>
        </p:txBody>
      </p:sp>
      <p:sp>
        <p:nvSpPr>
          <p:cNvPr id="3" name="Flowchart: Alternate Process 2">
            <a:extLst>
              <a:ext uri="{FF2B5EF4-FFF2-40B4-BE49-F238E27FC236}">
                <a16:creationId xmlns:a16="http://schemas.microsoft.com/office/drawing/2014/main" id="{BFFD4DED-2897-4937-A1E9-B4F661AD4924}"/>
              </a:ext>
            </a:extLst>
          </p:cNvPr>
          <p:cNvSpPr/>
          <p:nvPr/>
        </p:nvSpPr>
        <p:spPr>
          <a:xfrm>
            <a:off x="1091953" y="4172505"/>
            <a:ext cx="1926455" cy="914400"/>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Tổ chức</a:t>
            </a:r>
          </a:p>
        </p:txBody>
      </p:sp>
      <p:sp>
        <p:nvSpPr>
          <p:cNvPr id="4" name="Flowchart: Alternate Process 3">
            <a:extLst>
              <a:ext uri="{FF2B5EF4-FFF2-40B4-BE49-F238E27FC236}">
                <a16:creationId xmlns:a16="http://schemas.microsoft.com/office/drawing/2014/main" id="{11DA9D74-794C-4693-9C5A-732B57F79BDB}"/>
              </a:ext>
            </a:extLst>
          </p:cNvPr>
          <p:cNvSpPr/>
          <p:nvPr/>
        </p:nvSpPr>
        <p:spPr>
          <a:xfrm>
            <a:off x="4598632" y="4172505"/>
            <a:ext cx="1926455" cy="914400"/>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Mua trao</a:t>
            </a:r>
          </a:p>
        </p:txBody>
      </p:sp>
      <p:sp>
        <p:nvSpPr>
          <p:cNvPr id="5" name="Flowchart: Alternate Process 4">
            <a:extLst>
              <a:ext uri="{FF2B5EF4-FFF2-40B4-BE49-F238E27FC236}">
                <a16:creationId xmlns:a16="http://schemas.microsoft.com/office/drawing/2014/main" id="{52B472A4-0B1D-49B3-A4C5-581AB38D8945}"/>
              </a:ext>
            </a:extLst>
          </p:cNvPr>
          <p:cNvSpPr/>
          <p:nvPr/>
        </p:nvSpPr>
        <p:spPr>
          <a:xfrm>
            <a:off x="8833281" y="4172505"/>
            <a:ext cx="1926455" cy="914400"/>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a:t>
            </a:r>
            <a:r>
              <a:rPr lang="vi-VN"/>
              <a:t>ư</a:t>
            </a:r>
            <a:r>
              <a:rPr lang="en-US"/>
              <a:t>ời dùng</a:t>
            </a:r>
          </a:p>
        </p:txBody>
      </p:sp>
      <p:cxnSp>
        <p:nvCxnSpPr>
          <p:cNvPr id="7" name="Straight Arrow Connector 6">
            <a:extLst>
              <a:ext uri="{FF2B5EF4-FFF2-40B4-BE49-F238E27FC236}">
                <a16:creationId xmlns:a16="http://schemas.microsoft.com/office/drawing/2014/main" id="{E4EC0F8E-232A-4C34-B4A0-D3748357BB5A}"/>
              </a:ext>
            </a:extLst>
          </p:cNvPr>
          <p:cNvCxnSpPr>
            <a:cxnSpLocks/>
          </p:cNvCxnSpPr>
          <p:nvPr/>
        </p:nvCxnSpPr>
        <p:spPr>
          <a:xfrm flipV="1">
            <a:off x="2055180" y="2269500"/>
            <a:ext cx="3162017" cy="176679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B2B01FA7-5292-45FE-B98E-2DBBFFEE720B}"/>
              </a:ext>
            </a:extLst>
          </p:cNvPr>
          <p:cNvCxnSpPr>
            <a:cxnSpLocks/>
          </p:cNvCxnSpPr>
          <p:nvPr/>
        </p:nvCxnSpPr>
        <p:spPr>
          <a:xfrm flipH="1" flipV="1">
            <a:off x="5550380" y="2269500"/>
            <a:ext cx="11479" cy="176679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A9217E9-2BA8-49A4-B8E5-C71C33A7AFAB}"/>
              </a:ext>
            </a:extLst>
          </p:cNvPr>
          <p:cNvCxnSpPr>
            <a:cxnSpLocks/>
          </p:cNvCxnSpPr>
          <p:nvPr/>
        </p:nvCxnSpPr>
        <p:spPr>
          <a:xfrm flipH="1" flipV="1">
            <a:off x="5883564" y="2198256"/>
            <a:ext cx="3912944" cy="1831758"/>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659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61160-F7FA-432F-9111-2FB08FECE5B4}"/>
              </a:ext>
            </a:extLst>
          </p:cNvPr>
          <p:cNvSpPr txBox="1"/>
          <p:nvPr/>
        </p:nvSpPr>
        <p:spPr>
          <a:xfrm>
            <a:off x="2167631" y="523781"/>
            <a:ext cx="7856738" cy="707886"/>
          </a:xfrm>
          <a:prstGeom prst="rect">
            <a:avLst/>
          </a:prstGeom>
          <a:noFill/>
        </p:spPr>
        <p:txBody>
          <a:bodyPr wrap="square" rtlCol="0">
            <a:spAutoFit/>
          </a:bodyPr>
          <a:lstStyle/>
          <a:p>
            <a:pPr algn="ctr"/>
            <a:r>
              <a:rPr lang="en-US" sz="2000" b="1"/>
              <a:t>Giả sử bạn có tầm vài trăm đến tầm vài nghìn mẫu </a:t>
            </a:r>
            <a:r>
              <a:rPr lang="en-US" sz="2000" b="1" smtClean="0"/>
              <a:t>Trojan </a:t>
            </a:r>
            <a:r>
              <a:rPr lang="en-US" sz="2000" b="1"/>
              <a:t>rồi thì làm thế nào tìm kiếm trong tập mẫu đó?</a:t>
            </a:r>
            <a:endParaRPr lang="en-US" sz="2000"/>
          </a:p>
        </p:txBody>
      </p:sp>
      <p:sp>
        <p:nvSpPr>
          <p:cNvPr id="3" name="TextBox 2">
            <a:extLst>
              <a:ext uri="{FF2B5EF4-FFF2-40B4-BE49-F238E27FC236}">
                <a16:creationId xmlns:a16="http://schemas.microsoft.com/office/drawing/2014/main" id="{C054E0BA-72D4-43D0-A03B-576DACC203F5}"/>
              </a:ext>
            </a:extLst>
          </p:cNvPr>
          <p:cNvSpPr txBox="1"/>
          <p:nvPr/>
        </p:nvSpPr>
        <p:spPr>
          <a:xfrm>
            <a:off x="1319814" y="2157274"/>
            <a:ext cx="9552372" cy="1754326"/>
          </a:xfrm>
          <a:prstGeom prst="rect">
            <a:avLst/>
          </a:prstGeom>
          <a:noFill/>
        </p:spPr>
        <p:txBody>
          <a:bodyPr wrap="square" rtlCol="0">
            <a:spAutoFit/>
          </a:bodyPr>
          <a:lstStyle/>
          <a:p>
            <a:pPr>
              <a:lnSpc>
                <a:spcPct val="200000"/>
              </a:lnSpc>
            </a:pPr>
            <a:r>
              <a:rPr lang="vi-VN"/>
              <a:t>Cách đơn giản nhất là bạn đem so mã hash của file với từng mã hash của các mẫu </a:t>
            </a:r>
            <a:r>
              <a:rPr lang="en-US" smtClean="0"/>
              <a:t>trojan</a:t>
            </a:r>
            <a:r>
              <a:rPr lang="vi-VN" smtClean="0"/>
              <a:t> </a:t>
            </a:r>
            <a:r>
              <a:rPr lang="vi-VN"/>
              <a:t>bạn có, nhưng tốt hơn là bạn nên áp dụng các thuật toán sắp xếp đơn giản (vd: Quick Sort, Bubble Sort, Merge Sort,…) và dùng thuật toán binary search để tìm kiếm.</a:t>
            </a:r>
            <a:endParaRPr lang="en-US"/>
          </a:p>
        </p:txBody>
      </p:sp>
    </p:spTree>
    <p:extLst>
      <p:ext uri="{BB962C8B-B14F-4D97-AF65-F5344CB8AC3E}">
        <p14:creationId xmlns:p14="http://schemas.microsoft.com/office/powerpoint/2010/main" val="138978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91D1662-67B7-4D35-A1B4-63172344268A}"/>
              </a:ext>
            </a:extLst>
          </p:cNvPr>
          <p:cNvSpPr/>
          <p:nvPr/>
        </p:nvSpPr>
        <p:spPr>
          <a:xfrm>
            <a:off x="4724396" y="1393794"/>
            <a:ext cx="1890943" cy="1455938"/>
          </a:xfrm>
          <a:prstGeom prst="can">
            <a:avLst/>
          </a:prstGeom>
          <a:solidFill>
            <a:srgbClr val="00B0F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A,B,C,D</a:t>
            </a:r>
          </a:p>
        </p:txBody>
      </p:sp>
      <p:sp>
        <p:nvSpPr>
          <p:cNvPr id="3" name="TextBox 2">
            <a:extLst>
              <a:ext uri="{FF2B5EF4-FFF2-40B4-BE49-F238E27FC236}">
                <a16:creationId xmlns:a16="http://schemas.microsoft.com/office/drawing/2014/main" id="{075F95A4-EC20-4DDB-B51F-32C8D1A71E03}"/>
              </a:ext>
            </a:extLst>
          </p:cNvPr>
          <p:cNvSpPr txBox="1"/>
          <p:nvPr/>
        </p:nvSpPr>
        <p:spPr>
          <a:xfrm>
            <a:off x="5128693" y="949910"/>
            <a:ext cx="952505" cy="369332"/>
          </a:xfrm>
          <a:prstGeom prst="rect">
            <a:avLst/>
          </a:prstGeom>
          <a:noFill/>
        </p:spPr>
        <p:txBody>
          <a:bodyPr wrap="none" rtlCol="0">
            <a:spAutoFit/>
          </a:bodyPr>
          <a:lstStyle/>
          <a:p>
            <a:r>
              <a:rPr lang="en-US"/>
              <a:t>Tập mẫu</a:t>
            </a:r>
          </a:p>
        </p:txBody>
      </p:sp>
      <p:sp>
        <p:nvSpPr>
          <p:cNvPr id="4" name="Rectangle 3">
            <a:extLst>
              <a:ext uri="{FF2B5EF4-FFF2-40B4-BE49-F238E27FC236}">
                <a16:creationId xmlns:a16="http://schemas.microsoft.com/office/drawing/2014/main" id="{BC9BE3C9-EA2D-4CE8-9F4A-8F64C38678D4}"/>
              </a:ext>
            </a:extLst>
          </p:cNvPr>
          <p:cNvSpPr/>
          <p:nvPr/>
        </p:nvSpPr>
        <p:spPr>
          <a:xfrm>
            <a:off x="1697111" y="4314548"/>
            <a:ext cx="7945515" cy="8256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B736EE86-FC8E-4E14-B5C1-01BD08CE51B9}"/>
              </a:ext>
            </a:extLst>
          </p:cNvPr>
          <p:cNvSpPr/>
          <p:nvPr/>
        </p:nvSpPr>
        <p:spPr>
          <a:xfrm>
            <a:off x="2175028" y="4438835"/>
            <a:ext cx="1127464"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Rectangle 5">
            <a:extLst>
              <a:ext uri="{FF2B5EF4-FFF2-40B4-BE49-F238E27FC236}">
                <a16:creationId xmlns:a16="http://schemas.microsoft.com/office/drawing/2014/main" id="{51C23D12-1116-4BEB-89F6-78FC5BDCA8CF}"/>
              </a:ext>
            </a:extLst>
          </p:cNvPr>
          <p:cNvSpPr/>
          <p:nvPr/>
        </p:nvSpPr>
        <p:spPr>
          <a:xfrm>
            <a:off x="4112335" y="4438835"/>
            <a:ext cx="1127464"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Rectangle 6">
            <a:extLst>
              <a:ext uri="{FF2B5EF4-FFF2-40B4-BE49-F238E27FC236}">
                <a16:creationId xmlns:a16="http://schemas.microsoft.com/office/drawing/2014/main" id="{AD50F1A6-C8B1-4F4B-AC4A-C997162EF7B3}"/>
              </a:ext>
            </a:extLst>
          </p:cNvPr>
          <p:cNvSpPr/>
          <p:nvPr/>
        </p:nvSpPr>
        <p:spPr>
          <a:xfrm>
            <a:off x="5968933" y="4438835"/>
            <a:ext cx="1127464"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8" name="Rectangle 7">
            <a:extLst>
              <a:ext uri="{FF2B5EF4-FFF2-40B4-BE49-F238E27FC236}">
                <a16:creationId xmlns:a16="http://schemas.microsoft.com/office/drawing/2014/main" id="{39D9381B-6DDD-4C82-942C-9DEA31E62615}"/>
              </a:ext>
            </a:extLst>
          </p:cNvPr>
          <p:cNvSpPr/>
          <p:nvPr/>
        </p:nvSpPr>
        <p:spPr>
          <a:xfrm>
            <a:off x="7859915" y="4438835"/>
            <a:ext cx="1127464"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cxnSp>
        <p:nvCxnSpPr>
          <p:cNvPr id="10" name="Straight Arrow Connector 9">
            <a:extLst>
              <a:ext uri="{FF2B5EF4-FFF2-40B4-BE49-F238E27FC236}">
                <a16:creationId xmlns:a16="http://schemas.microsoft.com/office/drawing/2014/main" id="{E193D846-6AF3-432A-9D1D-EDDDDB541BF3}"/>
              </a:ext>
            </a:extLst>
          </p:cNvPr>
          <p:cNvCxnSpPr/>
          <p:nvPr/>
        </p:nvCxnSpPr>
        <p:spPr>
          <a:xfrm>
            <a:off x="5669868" y="2983345"/>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C86153-89EA-4018-AC29-0977F13F865C}"/>
              </a:ext>
            </a:extLst>
          </p:cNvPr>
          <p:cNvSpPr/>
          <p:nvPr/>
        </p:nvSpPr>
        <p:spPr>
          <a:xfrm>
            <a:off x="5848721" y="3352861"/>
            <a:ext cx="1533235" cy="369332"/>
          </a:xfrm>
          <a:prstGeom prst="rect">
            <a:avLst/>
          </a:prstGeom>
        </p:spPr>
        <p:txBody>
          <a:bodyPr wrap="square">
            <a:spAutoFit/>
          </a:bodyPr>
          <a:lstStyle/>
          <a:p>
            <a:r>
              <a:rPr lang="en-US">
                <a:latin typeface="Arial" panose="020B0604020202020204" pitchFamily="34" charset="0"/>
                <a:cs typeface="Arial" panose="020B0604020202020204" pitchFamily="34" charset="0"/>
              </a:rPr>
              <a:t>Sắp xếp</a:t>
            </a:r>
          </a:p>
        </p:txBody>
      </p:sp>
    </p:spTree>
    <p:extLst>
      <p:ext uri="{BB962C8B-B14F-4D97-AF65-F5344CB8AC3E}">
        <p14:creationId xmlns:p14="http://schemas.microsoft.com/office/powerpoint/2010/main" val="26211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426</TotalTime>
  <Words>5246</Words>
  <Application>Microsoft Office PowerPoint</Application>
  <PresentationFormat>Widescreen</PresentationFormat>
  <Paragraphs>233</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Wingdings 3</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malware phương thức hoạt động và môt số phần mềm ngăn chặn malware</dc:title>
  <dc:creator>GCafe</dc:creator>
  <cp:lastModifiedBy>Dang Hieu</cp:lastModifiedBy>
  <cp:revision>67</cp:revision>
  <dcterms:created xsi:type="dcterms:W3CDTF">2018-09-09T14:36:33Z</dcterms:created>
  <dcterms:modified xsi:type="dcterms:W3CDTF">2018-12-24T17:05:42Z</dcterms:modified>
</cp:coreProperties>
</file>