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3648" r:id="rId1"/>
  </p:sldMasterIdLst>
  <p:sldIdLst>
    <p:sldId id="258" r:id="rId2"/>
    <p:sldId id="259" r:id="rId3"/>
    <p:sldId id="260" r:id="rId4"/>
    <p:sldId id="268" r:id="rId5"/>
    <p:sldId id="293" r:id="rId6"/>
    <p:sldId id="295" r:id="rId7"/>
    <p:sldId id="294" r:id="rId8"/>
    <p:sldId id="264" r:id="rId9"/>
    <p:sldId id="297" r:id="rId10"/>
    <p:sldId id="265" r:id="rId11"/>
    <p:sldId id="299" r:id="rId12"/>
    <p:sldId id="270"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25" d="100"/>
          <a:sy n="125" d="100"/>
        </p:scale>
        <p:origin x="-16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49890-7FFB-3BDE-20EF-060D77C2EE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131D0C-BAEC-1BF3-B893-06E1DA7E1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D0B17C-BA56-0F97-86C5-59CFC9B8EABE}"/>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5" name="Footer Placeholder 4">
            <a:extLst>
              <a:ext uri="{FF2B5EF4-FFF2-40B4-BE49-F238E27FC236}">
                <a16:creationId xmlns:a16="http://schemas.microsoft.com/office/drawing/2014/main" id="{25EB3225-0576-86FA-3A63-5F2575B154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8FAA7-D7A0-7A2E-7593-6714A34A5B59}"/>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880249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7C8B-F750-0837-60A9-83863905AE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898469-1464-E6DC-1793-8CAA95E882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2C2C2-D7EE-5AE3-DA66-1D7785B729D6}"/>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5" name="Footer Placeholder 4">
            <a:extLst>
              <a:ext uri="{FF2B5EF4-FFF2-40B4-BE49-F238E27FC236}">
                <a16:creationId xmlns:a16="http://schemas.microsoft.com/office/drawing/2014/main" id="{49C7D8C5-F35C-1500-BEFF-CEF6494C4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A8452-B28B-6D04-C03D-F268726F3027}"/>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725509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57C767-92BF-16BE-08D9-AB33C5953C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B633C0-1B63-0D1E-E4B7-B871598D85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E2A7F-5844-413D-4D51-762E834A82AF}"/>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5" name="Footer Placeholder 4">
            <a:extLst>
              <a:ext uri="{FF2B5EF4-FFF2-40B4-BE49-F238E27FC236}">
                <a16:creationId xmlns:a16="http://schemas.microsoft.com/office/drawing/2014/main" id="{A6EE307E-BE7C-EB71-0E95-359DDC2A4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66D1BD-562C-A8E4-D360-5CBF0382CFF9}"/>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344066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D5AF-273D-2473-D200-30DA91A15F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641F84-23B4-0A38-1D2F-1FE3CE59A4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10E849-99C2-D833-F246-1C8A01FD115E}"/>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5" name="Footer Placeholder 4">
            <a:extLst>
              <a:ext uri="{FF2B5EF4-FFF2-40B4-BE49-F238E27FC236}">
                <a16:creationId xmlns:a16="http://schemas.microsoft.com/office/drawing/2014/main" id="{1EDB93E0-2DB3-4437-1ACC-DEF324B2D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7B282-861E-D6BE-22F2-3C9507124CBA}"/>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386260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5694-FAB3-3FDA-5181-975B7A191A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2FEACC-2FBA-1911-D80E-C56AA089AF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0ED39-C6D4-F188-69E2-78E91780F188}"/>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5" name="Footer Placeholder 4">
            <a:extLst>
              <a:ext uri="{FF2B5EF4-FFF2-40B4-BE49-F238E27FC236}">
                <a16:creationId xmlns:a16="http://schemas.microsoft.com/office/drawing/2014/main" id="{D0B40346-977E-ECB8-5A76-2421B7AA6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BE0D3C-79B1-BAB5-A7B3-645F156A548E}"/>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46692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AB77-8E0C-F02A-1FA9-F313FFDFD4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414877-3AED-9022-7CB0-1D2A71EFA6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BA35F2-4885-78A1-AC10-DD1A28AC7C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65955F-F12A-2418-67A9-36D351B1E107}"/>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6" name="Footer Placeholder 5">
            <a:extLst>
              <a:ext uri="{FF2B5EF4-FFF2-40B4-BE49-F238E27FC236}">
                <a16:creationId xmlns:a16="http://schemas.microsoft.com/office/drawing/2014/main" id="{2D27C97D-6CA9-BC3A-6151-E16F40B67E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DC69E3-4806-FB86-81B1-16825A2AC2E0}"/>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293169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84B3E-7416-AA83-327C-0E7C1502A6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350838-34D5-191C-B2A5-C18BC56D5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517A43-A9E7-5EFB-981B-A304EC112B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B9E8E2-3D78-ABF8-4232-18853B97D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3F8EE8-A887-3C2E-58DE-A35B4367E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C9BDB-1074-0E43-C090-79677632BE48}"/>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8" name="Footer Placeholder 7">
            <a:extLst>
              <a:ext uri="{FF2B5EF4-FFF2-40B4-BE49-F238E27FC236}">
                <a16:creationId xmlns:a16="http://schemas.microsoft.com/office/drawing/2014/main" id="{F5EF3B1C-476E-DE0C-80EE-04454E3B45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0D2A931-447A-16EF-8091-E38674C1DBF3}"/>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137060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3FA8-F44F-1162-DE98-3A86845A4E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D2DF54-96CE-BBA1-4532-85E4967F8CA8}"/>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4" name="Footer Placeholder 3">
            <a:extLst>
              <a:ext uri="{FF2B5EF4-FFF2-40B4-BE49-F238E27FC236}">
                <a16:creationId xmlns:a16="http://schemas.microsoft.com/office/drawing/2014/main" id="{7E166B0F-636F-C0D3-B46F-9395740D9F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FE4F36-69D1-D0AD-778C-46FDD1A9E716}"/>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176956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A29E49-AC6C-AF47-33B0-8399F3ED65E8}"/>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3" name="Footer Placeholder 2">
            <a:extLst>
              <a:ext uri="{FF2B5EF4-FFF2-40B4-BE49-F238E27FC236}">
                <a16:creationId xmlns:a16="http://schemas.microsoft.com/office/drawing/2014/main" id="{CEDFE4DC-468B-10E9-299E-4E519646CB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907FBA-2EE2-7705-311A-C4CEA1533465}"/>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24512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CB158-915C-FA38-551A-21F6578AE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AF2F8A-E9CE-79B6-20DC-3FFD9BAE20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1C8EFC-B258-8758-3802-A3C3A8161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2F07C7-5FB2-2905-4782-F985110903CF}"/>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6" name="Footer Placeholder 5">
            <a:extLst>
              <a:ext uri="{FF2B5EF4-FFF2-40B4-BE49-F238E27FC236}">
                <a16:creationId xmlns:a16="http://schemas.microsoft.com/office/drawing/2014/main" id="{F8578807-D540-50E3-4E23-A4079C5EE8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0800D8-CBAF-C235-28AC-55D9FD9E5392}"/>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3871827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954D-7583-3529-E9E3-BA327831F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803E43-ED28-E01B-20B9-8BC31255D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D5A852-6A2D-BEE1-F38C-34041F509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CAF9F-81B3-4FEB-AC6F-A014E28B0AF9}"/>
              </a:ext>
            </a:extLst>
          </p:cNvPr>
          <p:cNvSpPr>
            <a:spLocks noGrp="1"/>
          </p:cNvSpPr>
          <p:nvPr>
            <p:ph type="dt" sz="half" idx="10"/>
          </p:nvPr>
        </p:nvSpPr>
        <p:spPr/>
        <p:txBody>
          <a:bodyPr/>
          <a:lstStyle/>
          <a:p>
            <a:fld id="{75BFEAAA-6B6B-4E56-A5E4-C17BFB98D6D7}" type="datetimeFigureOut">
              <a:rPr lang="en-IN" smtClean="0"/>
              <a:t>12-07-2025</a:t>
            </a:fld>
            <a:endParaRPr lang="en-IN"/>
          </a:p>
        </p:txBody>
      </p:sp>
      <p:sp>
        <p:nvSpPr>
          <p:cNvPr id="6" name="Footer Placeholder 5">
            <a:extLst>
              <a:ext uri="{FF2B5EF4-FFF2-40B4-BE49-F238E27FC236}">
                <a16:creationId xmlns:a16="http://schemas.microsoft.com/office/drawing/2014/main" id="{2BD688FB-C7B4-5591-ABAC-58BBD502BC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4FC9C7-8C73-58A4-0A91-272AFBBA7CDF}"/>
              </a:ext>
            </a:extLst>
          </p:cNvPr>
          <p:cNvSpPr>
            <a:spLocks noGrp="1"/>
          </p:cNvSpPr>
          <p:nvPr>
            <p:ph type="sldNum" sz="quarter" idx="12"/>
          </p:nvPr>
        </p:nvSpPr>
        <p:spPr/>
        <p:txBody>
          <a:bodyPr/>
          <a:lstStyle/>
          <a:p>
            <a:fld id="{B728618B-81E3-450E-98EC-B6B6DF17FD8F}" type="slidenum">
              <a:rPr lang="en-IN" smtClean="0"/>
              <a:t>‹#›</a:t>
            </a:fld>
            <a:endParaRPr lang="en-IN"/>
          </a:p>
        </p:txBody>
      </p:sp>
    </p:spTree>
    <p:extLst>
      <p:ext uri="{BB962C8B-B14F-4D97-AF65-F5344CB8AC3E}">
        <p14:creationId xmlns:p14="http://schemas.microsoft.com/office/powerpoint/2010/main" val="346906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CE36F-EFBB-7685-8783-09B4E677F8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45E13A-DA98-3CE6-2802-710FACBD1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BFA403-5EF2-A8AC-C603-FE79A85A9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FEAAA-6B6B-4E56-A5E4-C17BFB98D6D7}" type="datetimeFigureOut">
              <a:rPr lang="en-IN" smtClean="0"/>
              <a:t>12-07-2025</a:t>
            </a:fld>
            <a:endParaRPr lang="en-IN"/>
          </a:p>
        </p:txBody>
      </p:sp>
      <p:sp>
        <p:nvSpPr>
          <p:cNvPr id="5" name="Footer Placeholder 4">
            <a:extLst>
              <a:ext uri="{FF2B5EF4-FFF2-40B4-BE49-F238E27FC236}">
                <a16:creationId xmlns:a16="http://schemas.microsoft.com/office/drawing/2014/main" id="{E3B29689-95B6-177A-0F51-67085011D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2E3DC01-204C-7AB6-AC0B-C8EFF3F51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28618B-81E3-450E-98EC-B6B6DF17FD8F}" type="slidenum">
              <a:rPr lang="en-IN" smtClean="0"/>
              <a:t>‹#›</a:t>
            </a:fld>
            <a:endParaRPr lang="en-IN"/>
          </a:p>
        </p:txBody>
      </p:sp>
    </p:spTree>
    <p:extLst>
      <p:ext uri="{BB962C8B-B14F-4D97-AF65-F5344CB8AC3E}">
        <p14:creationId xmlns:p14="http://schemas.microsoft.com/office/powerpoint/2010/main" val="77589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02990" y="425450"/>
            <a:ext cx="6565900" cy="523220"/>
          </a:xfrm>
          <a:prstGeom prst="rect">
            <a:avLst/>
          </a:prstGeom>
          <a:noFill/>
        </p:spPr>
        <p:txBody>
          <a:bodyPr wrap="square" rtlCol="0" anchor="t">
            <a:spAutoFit/>
          </a:bodyPr>
          <a:lstStyle/>
          <a:p>
            <a:pPr eaLnBrk="1" hangingPunct="1"/>
            <a:r>
              <a:rPr lang="en-US" altLang="en-US" sz="2800" b="1" i="1" dirty="0">
                <a:latin typeface="Times New Roman" panose="02020603050405020304" pitchFamily="18" charset="0"/>
                <a:cs typeface="Times New Roman" panose="02020603050405020304" pitchFamily="18" charset="0"/>
                <a:sym typeface="+mn-ea"/>
              </a:rPr>
              <a:t>“Soil Moisture Detector Based On IOT”</a:t>
            </a:r>
            <a:endParaRPr lang="en-US" sz="2800" dirty="0"/>
          </a:p>
        </p:txBody>
      </p:sp>
      <p:sp>
        <p:nvSpPr>
          <p:cNvPr id="6" name="Text Box 5"/>
          <p:cNvSpPr txBox="1"/>
          <p:nvPr/>
        </p:nvSpPr>
        <p:spPr>
          <a:xfrm>
            <a:off x="5314950" y="1018540"/>
            <a:ext cx="1446530" cy="368300"/>
          </a:xfrm>
          <a:prstGeom prst="rect">
            <a:avLst/>
          </a:prstGeom>
          <a:noFill/>
        </p:spPr>
        <p:txBody>
          <a:bodyPr wrap="none" rtlCol="0" anchor="t">
            <a:spAutoFit/>
          </a:bodyPr>
          <a:lstStyle/>
          <a:p>
            <a:pPr algn="l"/>
            <a:r>
              <a:rPr lang="en-US" altLang="en-US" dirty="0">
                <a:latin typeface="Times New Roman" panose="02020603050405020304" pitchFamily="18" charset="0"/>
                <a:cs typeface="Times New Roman" panose="02020603050405020304" pitchFamily="18" charset="0"/>
                <a:sym typeface="+mn-ea"/>
              </a:rPr>
              <a:t>Submitted By</a:t>
            </a:r>
            <a:endParaRPr lang="en-US"/>
          </a:p>
        </p:txBody>
      </p:sp>
      <p:sp>
        <p:nvSpPr>
          <p:cNvPr id="7" name="Text Box 6"/>
          <p:cNvSpPr txBox="1"/>
          <p:nvPr/>
        </p:nvSpPr>
        <p:spPr>
          <a:xfrm>
            <a:off x="4225925" y="1457325"/>
            <a:ext cx="5415786" cy="1754326"/>
          </a:xfrm>
          <a:prstGeom prst="rect">
            <a:avLst/>
          </a:prstGeom>
          <a:noFill/>
        </p:spPr>
        <p:txBody>
          <a:bodyPr wrap="square" rtlCol="0" anchor="t">
            <a:spAutoFit/>
          </a:bodyPr>
          <a:lstStyle/>
          <a:p>
            <a:pPr algn="l"/>
            <a:r>
              <a:rPr lang="en-US" altLang="en-US" b="1" dirty="0">
                <a:latin typeface="Times New Roman" panose="02020603050405020304" pitchFamily="18" charset="0"/>
                <a:cs typeface="Times New Roman" panose="02020603050405020304" pitchFamily="18" charset="0"/>
                <a:sym typeface="+mn-ea"/>
              </a:rPr>
              <a:t>           </a:t>
            </a:r>
            <a:r>
              <a:rPr lang="en-US" altLang="en-US" b="1" dirty="0" err="1">
                <a:latin typeface="Times New Roman" panose="02020603050405020304" pitchFamily="18" charset="0"/>
                <a:cs typeface="Times New Roman" panose="02020603050405020304" pitchFamily="18" charset="0"/>
                <a:sym typeface="+mn-ea"/>
              </a:rPr>
              <a:t>M.Venkat</a:t>
            </a:r>
            <a:r>
              <a:rPr lang="en-US" altLang="en-US" b="1" dirty="0">
                <a:latin typeface="Times New Roman" panose="02020603050405020304" pitchFamily="18" charset="0"/>
                <a:cs typeface="Times New Roman" panose="02020603050405020304" pitchFamily="18" charset="0"/>
                <a:sym typeface="+mn-ea"/>
              </a:rPr>
              <a:t> Rao      (22H71A0428)      </a:t>
            </a:r>
          </a:p>
          <a:p>
            <a:pPr algn="l"/>
            <a:r>
              <a:rPr lang="en-US" altLang="en-US" b="1" dirty="0">
                <a:latin typeface="Times New Roman" panose="02020603050405020304" pitchFamily="18" charset="0"/>
                <a:cs typeface="Times New Roman" panose="02020603050405020304" pitchFamily="18" charset="0"/>
                <a:sym typeface="+mn-ea"/>
              </a:rPr>
              <a:t>           </a:t>
            </a:r>
            <a:r>
              <a:rPr lang="en-US" altLang="en-US" b="1" dirty="0" err="1">
                <a:latin typeface="Times New Roman" panose="02020603050405020304" pitchFamily="18" charset="0"/>
                <a:cs typeface="Times New Roman" panose="02020603050405020304" pitchFamily="18" charset="0"/>
                <a:sym typeface="+mn-ea"/>
              </a:rPr>
              <a:t>K.Vinay</a:t>
            </a:r>
            <a:r>
              <a:rPr lang="en-US" altLang="en-US" b="1" dirty="0">
                <a:latin typeface="Times New Roman" panose="02020603050405020304" pitchFamily="18" charset="0"/>
                <a:cs typeface="Times New Roman" panose="02020603050405020304" pitchFamily="18" charset="0"/>
                <a:sym typeface="+mn-ea"/>
              </a:rPr>
              <a:t>                 (22H71A0424)</a:t>
            </a:r>
          </a:p>
          <a:p>
            <a:pPr algn="l"/>
            <a:r>
              <a:rPr lang="en-US" altLang="en-US" b="1" dirty="0">
                <a:latin typeface="Times New Roman" panose="02020603050405020304" pitchFamily="18" charset="0"/>
                <a:cs typeface="Times New Roman" panose="02020603050405020304" pitchFamily="18" charset="0"/>
                <a:sym typeface="+mn-ea"/>
              </a:rPr>
              <a:t>           </a:t>
            </a:r>
            <a:r>
              <a:rPr lang="en-US" altLang="en-US" b="1" dirty="0" err="1">
                <a:latin typeface="Times New Roman" panose="02020603050405020304" pitchFamily="18" charset="0"/>
                <a:cs typeface="Times New Roman" panose="02020603050405020304" pitchFamily="18" charset="0"/>
                <a:sym typeface="+mn-ea"/>
              </a:rPr>
              <a:t>Sk.Nagoor</a:t>
            </a:r>
            <a:r>
              <a:rPr lang="en-US" altLang="en-US" b="1" dirty="0">
                <a:latin typeface="Times New Roman" panose="02020603050405020304" pitchFamily="18" charset="0"/>
                <a:cs typeface="Times New Roman" panose="02020603050405020304" pitchFamily="18" charset="0"/>
                <a:sym typeface="+mn-ea"/>
              </a:rPr>
              <a:t> Vali      (22H71A0446)  </a:t>
            </a:r>
          </a:p>
          <a:p>
            <a:pPr algn="l"/>
            <a:r>
              <a:rPr lang="en-US" altLang="en-US" b="1" dirty="0">
                <a:latin typeface="Times New Roman" panose="02020603050405020304" pitchFamily="18" charset="0"/>
                <a:cs typeface="Times New Roman" panose="02020603050405020304" pitchFamily="18" charset="0"/>
                <a:sym typeface="+mn-ea"/>
              </a:rPr>
              <a:t>           </a:t>
            </a:r>
            <a:r>
              <a:rPr lang="en-US" altLang="en-US" b="1" dirty="0" err="1">
                <a:latin typeface="Times New Roman" panose="02020603050405020304" pitchFamily="18" charset="0"/>
                <a:cs typeface="Times New Roman" panose="02020603050405020304" pitchFamily="18" charset="0"/>
                <a:sym typeface="+mn-ea"/>
              </a:rPr>
              <a:t>Ch.pavan</a:t>
            </a:r>
            <a:r>
              <a:rPr lang="en-US" altLang="en-US" b="1" dirty="0">
                <a:latin typeface="Times New Roman" panose="02020603050405020304" pitchFamily="18" charset="0"/>
                <a:cs typeface="Times New Roman" panose="02020603050405020304" pitchFamily="18" charset="0"/>
                <a:sym typeface="+mn-ea"/>
              </a:rPr>
              <a:t>               (23H75A0406)</a:t>
            </a:r>
          </a:p>
          <a:p>
            <a:pPr algn="l"/>
            <a:r>
              <a:rPr lang="en-US" altLang="en-US" b="1" dirty="0">
                <a:latin typeface="Times New Roman" panose="02020603050405020304" pitchFamily="18" charset="0"/>
                <a:cs typeface="Times New Roman" panose="02020603050405020304" pitchFamily="18" charset="0"/>
                <a:sym typeface="+mn-ea"/>
              </a:rPr>
              <a:t>           </a:t>
            </a:r>
            <a:r>
              <a:rPr lang="en-US" altLang="en-US" b="1" dirty="0" err="1">
                <a:latin typeface="Times New Roman" panose="02020603050405020304" pitchFamily="18" charset="0"/>
                <a:cs typeface="Times New Roman" panose="02020603050405020304" pitchFamily="18" charset="0"/>
                <a:sym typeface="+mn-ea"/>
              </a:rPr>
              <a:t>Ch.Surya</a:t>
            </a:r>
            <a:r>
              <a:rPr lang="en-US" altLang="en-US" b="1" dirty="0">
                <a:latin typeface="Times New Roman" panose="02020603050405020304" pitchFamily="18" charset="0"/>
                <a:cs typeface="Times New Roman" panose="02020603050405020304" pitchFamily="18" charset="0"/>
                <a:sym typeface="+mn-ea"/>
              </a:rPr>
              <a:t>                (23H75A0407)</a:t>
            </a:r>
          </a:p>
          <a:p>
            <a:pPr algn="l"/>
            <a:r>
              <a:rPr lang="en-US" altLang="en-US" b="1" dirty="0">
                <a:latin typeface="Times New Roman" panose="02020603050405020304" pitchFamily="18" charset="0"/>
                <a:cs typeface="Times New Roman" panose="02020603050405020304" pitchFamily="18" charset="0"/>
                <a:sym typeface="+mn-ea"/>
              </a:rPr>
              <a:t>	</a:t>
            </a:r>
            <a:endParaRPr lang="en-US" dirty="0"/>
          </a:p>
        </p:txBody>
      </p:sp>
      <p:sp>
        <p:nvSpPr>
          <p:cNvPr id="8" name="Text Box 7"/>
          <p:cNvSpPr txBox="1"/>
          <p:nvPr/>
        </p:nvSpPr>
        <p:spPr>
          <a:xfrm>
            <a:off x="4109720" y="3029585"/>
            <a:ext cx="3972560" cy="923330"/>
          </a:xfrm>
          <a:prstGeom prst="rect">
            <a:avLst/>
          </a:prstGeom>
          <a:noFill/>
        </p:spPr>
        <p:txBody>
          <a:bodyPr wrap="square" rtlCol="0" anchor="t">
            <a:spAutoFit/>
          </a:bodyPr>
          <a:lstStyle/>
          <a:p>
            <a:pPr algn="ctr" eaLnBrk="0" hangingPunct="0"/>
            <a:r>
              <a:rPr lang="en-US" altLang="en-US" b="1" i="1" dirty="0">
                <a:latin typeface="Times New Roman" panose="02020603050405020304" pitchFamily="18" charset="0"/>
                <a:cs typeface="Times New Roman" panose="02020603050405020304" pitchFamily="18" charset="0"/>
                <a:sym typeface="+mn-ea"/>
              </a:rPr>
              <a:t> </a:t>
            </a:r>
            <a:r>
              <a:rPr lang="en-US" altLang="en-US" dirty="0">
                <a:latin typeface="Times New Roman" panose="02020603050405020304" pitchFamily="18" charset="0"/>
                <a:cs typeface="Times New Roman" panose="02020603050405020304" pitchFamily="18" charset="0"/>
                <a:sym typeface="+mn-ea"/>
              </a:rPr>
              <a:t>Under the Esteemed Guidance of</a:t>
            </a:r>
            <a:endParaRPr lang="en-US" altLang="en-US" dirty="0">
              <a:latin typeface="Times New Roman" panose="02020603050405020304" pitchFamily="18" charset="0"/>
              <a:cs typeface="Times New Roman" panose="02020603050405020304" pitchFamily="18" charset="0"/>
            </a:endParaRPr>
          </a:p>
          <a:p>
            <a:pPr algn="ctr"/>
            <a:r>
              <a:rPr lang="en-US" altLang="en-US" b="1" dirty="0" err="1">
                <a:latin typeface="Times New Roman" panose="02020603050405020304" pitchFamily="18" charset="0"/>
                <a:cs typeface="Times New Roman" panose="02020603050405020304" pitchFamily="18" charset="0"/>
              </a:rPr>
              <a:t>Mr.G.V.P</a:t>
            </a:r>
            <a:r>
              <a:rPr lang="en-US" altLang="en-US" b="1" dirty="0">
                <a:latin typeface="Times New Roman" panose="02020603050405020304" pitchFamily="18" charset="0"/>
                <a:cs typeface="Times New Roman" panose="02020603050405020304" pitchFamily="18" charset="0"/>
              </a:rPr>
              <a:t> Chandra </a:t>
            </a:r>
            <a:r>
              <a:rPr lang="en-US" altLang="en-US" b="1" dirty="0" err="1">
                <a:latin typeface="Times New Roman" panose="02020603050405020304" pitchFamily="18" charset="0"/>
                <a:cs typeface="Times New Roman" panose="02020603050405020304" pitchFamily="18" charset="0"/>
              </a:rPr>
              <a:t>shekar</a:t>
            </a:r>
            <a:r>
              <a:rPr lang="en-US" altLang="en-US" b="1" dirty="0">
                <a:latin typeface="Times New Roman" panose="02020603050405020304" pitchFamily="18" charset="0"/>
                <a:cs typeface="Times New Roman" panose="02020603050405020304" pitchFamily="18" charset="0"/>
              </a:rPr>
              <a:t> </a:t>
            </a:r>
          </a:p>
          <a:p>
            <a:pPr algn="ctr"/>
            <a:r>
              <a:rPr lang="en-US" altLang="en-US" dirty="0">
                <a:latin typeface="Times New Roman" panose="02020603050405020304" pitchFamily="18" charset="0"/>
                <a:cs typeface="Times New Roman" panose="02020603050405020304" pitchFamily="18" charset="0"/>
                <a:sym typeface="+mn-ea"/>
              </a:rPr>
              <a:t> Associate Professor</a:t>
            </a:r>
            <a:endParaRPr lang="en-US" dirty="0"/>
          </a:p>
        </p:txBody>
      </p:sp>
      <p:sp>
        <p:nvSpPr>
          <p:cNvPr id="12" name="Text Box 11"/>
          <p:cNvSpPr txBox="1"/>
          <p:nvPr/>
        </p:nvSpPr>
        <p:spPr>
          <a:xfrm>
            <a:off x="1907540" y="4098925"/>
            <a:ext cx="8261350" cy="368300"/>
          </a:xfrm>
          <a:prstGeom prst="rect">
            <a:avLst/>
          </a:prstGeom>
          <a:noFill/>
        </p:spPr>
        <p:txBody>
          <a:bodyPr wrap="none" rtlCol="0" anchor="t">
            <a:spAutoFit/>
          </a:bodyPr>
          <a:lstStyle/>
          <a:p>
            <a:r>
              <a:rPr lang="en-US" altLang="en-US" b="1" dirty="0">
                <a:latin typeface="Times New Roman" panose="02020603050405020304" pitchFamily="18" charset="0"/>
                <a:cs typeface="Times New Roman" panose="02020603050405020304" pitchFamily="18" charset="0"/>
                <a:sym typeface="+mn-ea"/>
              </a:rPr>
              <a:t>DEPARTMENT OF ELECTRONICS AND COMMUNICATION ENGINEERING</a:t>
            </a:r>
            <a:endParaRPr lang="en-US"/>
          </a:p>
        </p:txBody>
      </p:sp>
      <p:sp>
        <p:nvSpPr>
          <p:cNvPr id="2" name="Rectangle 2">
            <a:extLst>
              <a:ext uri="{FF2B5EF4-FFF2-40B4-BE49-F238E27FC236}">
                <a16:creationId xmlns:a16="http://schemas.microsoft.com/office/drawing/2014/main" id="{AAEA74FD-1BD4-089D-BFE3-BAFF39B7E24F}"/>
              </a:ext>
            </a:extLst>
          </p:cNvPr>
          <p:cNvSpPr>
            <a:spLocks noChangeArrowheads="1"/>
          </p:cNvSpPr>
          <p:nvPr/>
        </p:nvSpPr>
        <p:spPr bwMode="auto">
          <a:xfrm>
            <a:off x="3254929" y="461454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3">
            <a:extLst>
              <a:ext uri="{FF2B5EF4-FFF2-40B4-BE49-F238E27FC236}">
                <a16:creationId xmlns:a16="http://schemas.microsoft.com/office/drawing/2014/main" id="{5FBCC4E8-3C40-CADF-C448-3ED205F86EC9}"/>
              </a:ext>
            </a:extLst>
          </p:cNvPr>
          <p:cNvSpPr>
            <a:spLocks noChangeArrowheads="1"/>
          </p:cNvSpPr>
          <p:nvPr/>
        </p:nvSpPr>
        <p:spPr bwMode="auto">
          <a:xfrm>
            <a:off x="3254929" y="62226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2743200" algn="ctr"/>
                <a:tab pos="54864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743200" algn="ctr"/>
                <a:tab pos="5486400" algn="r"/>
              </a:tabLst>
            </a:pPr>
            <a:r>
              <a:rPr kumimoji="0" lang="en-US" altLang="en-US" sz="1200" b="0" i="0" u="none" strike="noStrike" cap="none" normalizeH="0" baseline="0" bmk="_Hlk91663591">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163EDF1-F282-0E97-875B-6A4B20D2CE5A}"/>
              </a:ext>
            </a:extLst>
          </p:cNvPr>
          <p:cNvSpPr>
            <a:spLocks noChangeArrowheads="1"/>
          </p:cNvSpPr>
          <p:nvPr/>
        </p:nvSpPr>
        <p:spPr bwMode="auto">
          <a:xfrm>
            <a:off x="1989574" y="4715573"/>
            <a:ext cx="14877669" cy="50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Rectangle 3">
            <a:extLst>
              <a:ext uri="{FF2B5EF4-FFF2-40B4-BE49-F238E27FC236}">
                <a16:creationId xmlns:a16="http://schemas.microsoft.com/office/drawing/2014/main" id="{D386BBFB-A2D6-3EE5-D429-10CCFCA6CC88}"/>
              </a:ext>
            </a:extLst>
          </p:cNvPr>
          <p:cNvSpPr>
            <a:spLocks noChangeArrowheads="1"/>
          </p:cNvSpPr>
          <p:nvPr/>
        </p:nvSpPr>
        <p:spPr bwMode="auto">
          <a:xfrm flipV="1">
            <a:off x="1989574" y="6363154"/>
            <a:ext cx="1487766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8" name="Picture 1" descr="modified college header">
            <a:extLst>
              <a:ext uri="{FF2B5EF4-FFF2-40B4-BE49-F238E27FC236}">
                <a16:creationId xmlns:a16="http://schemas.microsoft.com/office/drawing/2014/main" id="{8E64139A-AE6D-E245-CED9-7CDA6DA26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964" y="4717842"/>
            <a:ext cx="9455498" cy="163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115" y="1226820"/>
            <a:ext cx="8536059" cy="5262979"/>
          </a:xfrm>
          <a:prstGeom prst="rect">
            <a:avLst/>
          </a:prstGeom>
          <a:noFill/>
        </p:spPr>
        <p:txBody>
          <a:bodyPr wrap="square" rtlCol="0">
            <a:spAutoFit/>
          </a:bodyPr>
          <a:lstStyle/>
          <a:p>
            <a:pPr algn="l" fontAlgn="base">
              <a:buNone/>
            </a:pPr>
            <a:r>
              <a:rPr lang="en-US" sz="2400" b="0" i="0" dirty="0">
                <a:solidFill>
                  <a:srgbClr val="333333"/>
                </a:solidFill>
                <a:effectLst/>
                <a:latin typeface="Inter"/>
              </a:rPr>
              <a:t>The moisture content of soil can also be monitored using buried probes with electrodes. In hydrology, soil science and agricultural moisture content play a vital role in soil chemistry, plant growth and groundwater recharge. Soil moisture content is essential for several reasons:</a:t>
            </a:r>
          </a:p>
          <a:p>
            <a:pPr algn="l" fontAlgn="base">
              <a:buFont typeface="Arial" panose="020B0604020202020204" pitchFamily="34" charset="0"/>
              <a:buChar char="•"/>
            </a:pPr>
            <a:r>
              <a:rPr lang="en-US" sz="2400" b="0" i="0" dirty="0">
                <a:solidFill>
                  <a:srgbClr val="333333"/>
                </a:solidFill>
                <a:effectLst/>
                <a:latin typeface="Inter"/>
              </a:rPr>
              <a:t>Water in the soil serves as a critical nutrient for all crops and plants.</a:t>
            </a:r>
          </a:p>
          <a:p>
            <a:pPr algn="l" fontAlgn="base">
              <a:buFont typeface="Arial" panose="020B0604020202020204" pitchFamily="34" charset="0"/>
              <a:buChar char="•"/>
            </a:pPr>
            <a:r>
              <a:rPr lang="en-US" sz="2400" b="0" i="0" dirty="0">
                <a:solidFill>
                  <a:srgbClr val="333333"/>
                </a:solidFill>
                <a:effectLst/>
                <a:latin typeface="Inter"/>
              </a:rPr>
              <a:t>Water is an essential component of photosynthesis.</a:t>
            </a:r>
          </a:p>
          <a:p>
            <a:pPr algn="l" fontAlgn="base">
              <a:buFont typeface="Arial" panose="020B0604020202020204" pitchFamily="34" charset="0"/>
              <a:buChar char="•"/>
            </a:pPr>
            <a:r>
              <a:rPr lang="en-US" sz="2400" b="0" i="0" dirty="0">
                <a:solidFill>
                  <a:srgbClr val="333333"/>
                </a:solidFill>
                <a:effectLst/>
                <a:latin typeface="Inter"/>
              </a:rPr>
              <a:t>Crop yield is heavily influenced by the availability of water in the soil.</a:t>
            </a:r>
          </a:p>
          <a:p>
            <a:pPr algn="l" fontAlgn="base">
              <a:buFont typeface="Arial" panose="020B0604020202020204" pitchFamily="34" charset="0"/>
              <a:buChar char="•"/>
            </a:pPr>
            <a:r>
              <a:rPr lang="en-US" sz="2400" b="0" i="0" dirty="0">
                <a:solidFill>
                  <a:srgbClr val="333333"/>
                </a:solidFill>
                <a:effectLst/>
                <a:latin typeface="Inter"/>
              </a:rPr>
              <a:t>Soil water is an important carrier of soluble food nutrients for plant growth.</a:t>
            </a:r>
          </a:p>
          <a:p>
            <a:pPr algn="l" fontAlgn="base">
              <a:buFont typeface="Arial" panose="020B0604020202020204" pitchFamily="34" charset="0"/>
              <a:buChar char="•"/>
            </a:pPr>
            <a:r>
              <a:rPr lang="en-US" sz="2400" b="0" i="0" dirty="0">
                <a:solidFill>
                  <a:srgbClr val="333333"/>
                </a:solidFill>
                <a:effectLst/>
                <a:latin typeface="Inter"/>
              </a:rPr>
              <a:t>Soil water helps regulate soil temperatures.</a:t>
            </a:r>
          </a:p>
          <a:p>
            <a:endParaRPr lang="en-US" sz="2400" dirty="0"/>
          </a:p>
        </p:txBody>
      </p:sp>
      <p:sp>
        <p:nvSpPr>
          <p:cNvPr id="4" name="Text Box 3"/>
          <p:cNvSpPr txBox="1"/>
          <p:nvPr/>
        </p:nvSpPr>
        <p:spPr>
          <a:xfrm>
            <a:off x="539115" y="333375"/>
            <a:ext cx="4772025" cy="983615"/>
          </a:xfrm>
          <a:prstGeom prst="rect">
            <a:avLst/>
          </a:prstGeom>
          <a:noFill/>
        </p:spPr>
        <p:txBody>
          <a:bodyPr wrap="none" rtlCol="0">
            <a:spAutoFit/>
          </a:bodyPr>
          <a:lstStyle/>
          <a:p>
            <a:pPr algn="l"/>
            <a:r>
              <a:rPr lang="en-US" sz="4000" b="1">
                <a:latin typeface="Times New Roman" panose="02020603050405020304" pitchFamily="18" charset="0"/>
                <a:cs typeface="Times New Roman" panose="02020603050405020304" pitchFamily="18" charset="0"/>
                <a:sym typeface="+mn-ea"/>
              </a:rPr>
              <a:t>Study About Project:</a:t>
            </a:r>
            <a:endParaRPr lang="en-US" b="1">
              <a:latin typeface="Times New Roman" panose="02020603050405020304" pitchFamily="18" charset="0"/>
              <a:cs typeface="Times New Roman" panose="02020603050405020304" pitchFamily="18" charset="0"/>
            </a:endParaRPr>
          </a:p>
          <a:p>
            <a:endParaRPr lang="en-US"/>
          </a:p>
        </p:txBody>
      </p:sp>
      <p:pic>
        <p:nvPicPr>
          <p:cNvPr id="3" name="Picture 2">
            <a:extLst>
              <a:ext uri="{FF2B5EF4-FFF2-40B4-BE49-F238E27FC236}">
                <a16:creationId xmlns:a16="http://schemas.microsoft.com/office/drawing/2014/main" id="{97279422-C755-EC62-1230-DDF2D17A8FB0}"/>
              </a:ext>
            </a:extLst>
          </p:cNvPr>
          <p:cNvPicPr>
            <a:picLocks noChangeAspect="1"/>
          </p:cNvPicPr>
          <p:nvPr/>
        </p:nvPicPr>
        <p:blipFill>
          <a:blip r:embed="rId2"/>
          <a:stretch>
            <a:fillRect/>
          </a:stretch>
        </p:blipFill>
        <p:spPr>
          <a:xfrm>
            <a:off x="9202993" y="1573161"/>
            <a:ext cx="2147119" cy="38623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A26F38-4222-46E0-AE21-1283738ED522}"/>
              </a:ext>
            </a:extLst>
          </p:cNvPr>
          <p:cNvPicPr>
            <a:picLocks noChangeAspect="1"/>
          </p:cNvPicPr>
          <p:nvPr/>
        </p:nvPicPr>
        <p:blipFill>
          <a:blip r:embed="rId2"/>
          <a:stretch>
            <a:fillRect/>
          </a:stretch>
        </p:blipFill>
        <p:spPr>
          <a:xfrm>
            <a:off x="720366" y="1840629"/>
            <a:ext cx="4087609" cy="3176741"/>
          </a:xfrm>
          <a:prstGeom prst="rect">
            <a:avLst/>
          </a:prstGeom>
        </p:spPr>
      </p:pic>
      <p:pic>
        <p:nvPicPr>
          <p:cNvPr id="6" name="Picture 5">
            <a:extLst>
              <a:ext uri="{FF2B5EF4-FFF2-40B4-BE49-F238E27FC236}">
                <a16:creationId xmlns:a16="http://schemas.microsoft.com/office/drawing/2014/main" id="{3F71D6C8-A584-3B1D-D949-54FFE19F41A5}"/>
              </a:ext>
            </a:extLst>
          </p:cNvPr>
          <p:cNvPicPr>
            <a:picLocks noChangeAspect="1"/>
          </p:cNvPicPr>
          <p:nvPr/>
        </p:nvPicPr>
        <p:blipFill>
          <a:blip r:embed="rId3"/>
          <a:stretch>
            <a:fillRect/>
          </a:stretch>
        </p:blipFill>
        <p:spPr>
          <a:xfrm>
            <a:off x="6676105" y="1903923"/>
            <a:ext cx="3199938" cy="30501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9982" y="1220904"/>
            <a:ext cx="3794760" cy="521970"/>
          </a:xfrm>
          <a:prstGeom prst="rect">
            <a:avLst/>
          </a:prstGeom>
          <a:noFill/>
        </p:spPr>
        <p:txBody>
          <a:bodyPr wrap="square" rtlCol="0">
            <a:spAutoFit/>
          </a:bodyPr>
          <a:lstStyle/>
          <a:p>
            <a:pPr algn="l"/>
            <a:r>
              <a:rPr lang="en-US" sz="2800" b="1" dirty="0">
                <a:latin typeface="Times New Roman" panose="02020603050405020304" pitchFamily="18" charset="0"/>
                <a:cs typeface="Times New Roman" panose="02020603050405020304" pitchFamily="18" charset="0"/>
              </a:rPr>
              <a:t>Applications:</a:t>
            </a:r>
          </a:p>
        </p:txBody>
      </p:sp>
      <p:sp>
        <p:nvSpPr>
          <p:cNvPr id="3" name="Text Box 3">
            <a:extLst>
              <a:ext uri="{FF2B5EF4-FFF2-40B4-BE49-F238E27FC236}">
                <a16:creationId xmlns:a16="http://schemas.microsoft.com/office/drawing/2014/main" id="{0F758E26-20E2-9142-0A9E-048F02B90F4B}"/>
              </a:ext>
            </a:extLst>
          </p:cNvPr>
          <p:cNvSpPr txBox="1"/>
          <p:nvPr/>
        </p:nvSpPr>
        <p:spPr>
          <a:xfrm>
            <a:off x="841005" y="1640020"/>
            <a:ext cx="3794760" cy="4801314"/>
          </a:xfrm>
          <a:prstGeom prst="rect">
            <a:avLst/>
          </a:prstGeom>
          <a:noFill/>
        </p:spPr>
        <p:txBody>
          <a:bodyPr wrap="square" rtlCol="0">
            <a:spAutoFit/>
          </a:bodyPr>
          <a:lstStyle/>
          <a:p>
            <a:pPr algn="l"/>
            <a:endParaRPr lang="en-US" dirty="0"/>
          </a:p>
          <a:p>
            <a:pPr algn="l"/>
            <a:r>
              <a:rPr lang="en-US" dirty="0"/>
              <a:t> </a:t>
            </a:r>
            <a:r>
              <a:rPr lang="en-US" sz="2400" dirty="0"/>
              <a:t>Precision Agriculture: Enables precision agriculture by providing accurate soil moisture data.</a:t>
            </a:r>
          </a:p>
          <a:p>
            <a:pPr algn="l"/>
            <a:r>
              <a:rPr lang="en-US" sz="2400" dirty="0"/>
              <a:t>2. Smart Irrigation: Optimizes irrigation systems by detecting soil moisture levels.</a:t>
            </a:r>
          </a:p>
          <a:p>
            <a:pPr algn="l"/>
            <a:r>
              <a:rPr lang="en-US" sz="2400" dirty="0"/>
              <a:t>3. Crop Management: Helps farmers make informed decisions about crop management.</a:t>
            </a:r>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24298" y="2644170"/>
            <a:ext cx="6343403" cy="1569660"/>
          </a:xfrm>
          <a:prstGeom prst="rect">
            <a:avLst/>
          </a:prstGeom>
          <a:noFill/>
        </p:spPr>
        <p:txBody>
          <a:bodyPr wrap="none" rtlCol="0">
            <a:spAutoFit/>
          </a:bodyPr>
          <a:lstStyle/>
          <a:p>
            <a:r>
              <a:rPr lang="en-US" sz="9600" b="1" dirty="0">
                <a:latin typeface="Century Gothic" panose="020B0502020202020204" pitchFamily="34" charset="0"/>
                <a:cs typeface="Edwardian Script ITC" panose="030303020407070D0804" charset="0"/>
              </a:rPr>
              <a:t>Thank You</a:t>
            </a:r>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94385" y="571500"/>
            <a:ext cx="2496820" cy="583565"/>
          </a:xfrm>
          <a:prstGeom prst="rect">
            <a:avLst/>
          </a:prstGeom>
          <a:noFill/>
        </p:spPr>
        <p:txBody>
          <a:bodyPr wrap="square" rtlCol="0" anchor="t">
            <a:spAutoFit/>
          </a:bodyPr>
          <a:lstStyle/>
          <a:p>
            <a:pPr eaLnBrk="1" hangingPunct="1"/>
            <a:r>
              <a:rPr lang="en-US" altLang="en-US" sz="3200" b="1">
                <a:latin typeface="Times New Roman" panose="02020603050405020304" pitchFamily="18" charset="0"/>
                <a:cs typeface="Times New Roman" panose="02020603050405020304" pitchFamily="18" charset="0"/>
                <a:sym typeface="+mn-ea"/>
              </a:rPr>
              <a:t>CONTENTS</a:t>
            </a:r>
            <a:endParaRPr lang="en-US" sz="3200">
              <a:latin typeface="Times New Roman" panose="02020603050405020304" pitchFamily="18" charset="0"/>
              <a:cs typeface="Times New Roman" panose="02020603050405020304" pitchFamily="18" charset="0"/>
            </a:endParaRPr>
          </a:p>
        </p:txBody>
      </p:sp>
      <p:sp>
        <p:nvSpPr>
          <p:cNvPr id="4" name="Text Box 3"/>
          <p:cNvSpPr txBox="1"/>
          <p:nvPr/>
        </p:nvSpPr>
        <p:spPr>
          <a:xfrm>
            <a:off x="794385" y="1515110"/>
            <a:ext cx="5365571" cy="4524315"/>
          </a:xfrm>
          <a:prstGeom prst="rect">
            <a:avLst/>
          </a:prstGeom>
          <a:noFill/>
        </p:spPr>
        <p:txBody>
          <a:bodyPr wrap="none" rtlCol="0">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Overview</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Community Service Part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Survey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Analysis of the gathered data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Studying about Project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Project Development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Applications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Photos and Video Link</a:t>
            </a:r>
          </a:p>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52416" y="566028"/>
            <a:ext cx="2214880" cy="645160"/>
          </a:xfrm>
          <a:prstGeom prst="rect">
            <a:avLst/>
          </a:prstGeom>
          <a:noFill/>
        </p:spPr>
        <p:txBody>
          <a:bodyPr wrap="none" rtlCol="0">
            <a:spAutoFit/>
          </a:bodyPr>
          <a:lstStyle/>
          <a:p>
            <a:r>
              <a:rPr lang="en-US" sz="3600" b="1">
                <a:latin typeface="Times New Roman" panose="02020603050405020304" pitchFamily="18" charset="0"/>
                <a:cs typeface="Times New Roman" panose="02020603050405020304" pitchFamily="18" charset="0"/>
              </a:rPr>
              <a:t>Overview:</a:t>
            </a:r>
          </a:p>
        </p:txBody>
      </p:sp>
      <p:sp>
        <p:nvSpPr>
          <p:cNvPr id="3" name="TextBox 2">
            <a:extLst>
              <a:ext uri="{FF2B5EF4-FFF2-40B4-BE49-F238E27FC236}">
                <a16:creationId xmlns:a16="http://schemas.microsoft.com/office/drawing/2014/main" id="{EC2E138A-B7CC-4D4E-CC22-F076CB16284F}"/>
              </a:ext>
            </a:extLst>
          </p:cNvPr>
          <p:cNvSpPr txBox="1"/>
          <p:nvPr/>
        </p:nvSpPr>
        <p:spPr>
          <a:xfrm>
            <a:off x="757084" y="1524000"/>
            <a:ext cx="8386916" cy="1200329"/>
          </a:xfrm>
          <a:prstGeom prst="rect">
            <a:avLst/>
          </a:prstGeom>
          <a:noFill/>
        </p:spPr>
        <p:txBody>
          <a:bodyPr wrap="square">
            <a:spAutoFit/>
          </a:bodyPr>
          <a:lstStyle/>
          <a:p>
            <a:r>
              <a:rPr lang="en-US" b="0" i="0" dirty="0">
                <a:solidFill>
                  <a:srgbClr val="001D35"/>
                </a:solidFill>
                <a:effectLst/>
                <a:latin typeface="Google Sans"/>
              </a:rPr>
              <a:t>An IoT-based soil moisture detector system utilizes sensors to measure soil moisture levels and transmits this data wirelessly to a central system for monitoring and control. This enables farmers and gardeners to optimize irrigation, prevent overwatering or under-watering, and improve crop yields. </a:t>
            </a:r>
            <a:endParaRPr lang="en-IN" dirty="0"/>
          </a:p>
        </p:txBody>
      </p:sp>
      <p:sp>
        <p:nvSpPr>
          <p:cNvPr id="7" name="TextBox 6">
            <a:extLst>
              <a:ext uri="{FF2B5EF4-FFF2-40B4-BE49-F238E27FC236}">
                <a16:creationId xmlns:a16="http://schemas.microsoft.com/office/drawing/2014/main" id="{6980F169-8AD9-33C9-7BBE-560B0F0F0C80}"/>
              </a:ext>
            </a:extLst>
          </p:cNvPr>
          <p:cNvSpPr txBox="1"/>
          <p:nvPr/>
        </p:nvSpPr>
        <p:spPr>
          <a:xfrm>
            <a:off x="688258" y="3052624"/>
            <a:ext cx="6096000" cy="3239348"/>
          </a:xfrm>
          <a:prstGeom prst="rect">
            <a:avLst/>
          </a:prstGeom>
          <a:noFill/>
        </p:spPr>
        <p:txBody>
          <a:bodyPr wrap="square">
            <a:spAutoFit/>
          </a:bodyPr>
          <a:lstStyle/>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Soil Moisture Sensors:</a:t>
            </a:r>
            <a:endParaRPr lang="en-US" b="0" i="0" dirty="0">
              <a:solidFill>
                <a:srgbClr val="001D35"/>
              </a:solidFill>
              <a:effectLst/>
              <a:latin typeface="Google Sans"/>
            </a:endParaRPr>
          </a:p>
          <a:p>
            <a:pPr algn="l" fontAlgn="ctr">
              <a:spcBef>
                <a:spcPts val="750"/>
              </a:spcBef>
              <a:spcAft>
                <a:spcPts val="600"/>
              </a:spcAft>
              <a:buFont typeface="Arial" panose="020B0604020202020204" pitchFamily="34" charset="0"/>
              <a:buChar char="•"/>
            </a:pPr>
            <a:r>
              <a:rPr lang="en-US" b="0" i="0" dirty="0">
                <a:solidFill>
                  <a:srgbClr val="001D35"/>
                </a:solidFill>
                <a:effectLst/>
                <a:latin typeface="Google Sans"/>
              </a:rPr>
              <a:t>These sensors, typically consisting of probes inserted into the soil, measure the volumetric water content by detecting electrical conductivity or resistance. </a:t>
            </a:r>
          </a:p>
          <a:p>
            <a:pPr algn="l">
              <a:spcBef>
                <a:spcPts val="750"/>
              </a:spcBef>
              <a:spcAft>
                <a:spcPts val="1500"/>
              </a:spcAft>
              <a:buFont typeface="Arial" panose="020B0604020202020204" pitchFamily="34" charset="0"/>
              <a:buChar char="•"/>
            </a:pPr>
            <a:r>
              <a:rPr lang="en-US" b="1" i="0" dirty="0">
                <a:solidFill>
                  <a:srgbClr val="001D35"/>
                </a:solidFill>
                <a:effectLst/>
                <a:latin typeface="Google Sans"/>
              </a:rPr>
              <a:t>Other Sensors (Optional):</a:t>
            </a:r>
            <a:endParaRPr lang="en-US" b="0" i="0" dirty="0">
              <a:solidFill>
                <a:srgbClr val="001D35"/>
              </a:solidFill>
              <a:effectLst/>
              <a:latin typeface="Google Sans"/>
            </a:endParaRPr>
          </a:p>
          <a:p>
            <a:pPr algn="l">
              <a:spcBef>
                <a:spcPts val="750"/>
              </a:spcBef>
              <a:spcAft>
                <a:spcPts val="1500"/>
              </a:spcAft>
              <a:buFont typeface="Arial" panose="020B0604020202020204" pitchFamily="34" charset="0"/>
              <a:buChar char="•"/>
            </a:pPr>
            <a:r>
              <a:rPr lang="en-US" b="0" i="0" dirty="0">
                <a:solidFill>
                  <a:srgbClr val="001D35"/>
                </a:solidFill>
                <a:effectLst/>
                <a:latin typeface="Google Sans"/>
              </a:rPr>
              <a:t>Depending on the application, additional sensors like temperature, humidity, and nutrient sensors may be integrated to provide a more comprehensive view of the soil environment. </a:t>
            </a:r>
          </a:p>
        </p:txBody>
      </p:sp>
      <p:pic>
        <p:nvPicPr>
          <p:cNvPr id="1025" name="Picture 1" descr="Soil Monitoring with IoT - Smart Agriculture - Manx ...">
            <a:extLst>
              <a:ext uri="{FF2B5EF4-FFF2-40B4-BE49-F238E27FC236}">
                <a16:creationId xmlns:a16="http://schemas.microsoft.com/office/drawing/2014/main" id="{31A7646F-741B-4023-4CF5-F0C9F641A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3393" y="3122842"/>
            <a:ext cx="2408904" cy="2570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05155" y="550545"/>
            <a:ext cx="4885690" cy="768350"/>
          </a:xfrm>
          <a:prstGeom prst="rect">
            <a:avLst/>
          </a:prstGeom>
          <a:noFill/>
        </p:spPr>
        <p:txBody>
          <a:bodyPr wrap="none" rtlCol="0">
            <a:spAutoFit/>
          </a:bodyPr>
          <a:lstStyle/>
          <a:p>
            <a:pPr algn="l"/>
            <a:r>
              <a:rPr lang="en-US" sz="3200" b="1">
                <a:latin typeface="Times New Roman" panose="02020603050405020304" pitchFamily="18" charset="0"/>
                <a:cs typeface="Times New Roman" panose="02020603050405020304" pitchFamily="18" charset="0"/>
              </a:rPr>
              <a:t>Community Service Part: </a:t>
            </a:r>
            <a:r>
              <a:rPr lang="en-US" sz="4400"/>
              <a:t> </a:t>
            </a:r>
          </a:p>
        </p:txBody>
      </p:sp>
      <p:sp>
        <p:nvSpPr>
          <p:cNvPr id="5" name="TextBox 4">
            <a:extLst>
              <a:ext uri="{FF2B5EF4-FFF2-40B4-BE49-F238E27FC236}">
                <a16:creationId xmlns:a16="http://schemas.microsoft.com/office/drawing/2014/main" id="{A43C1454-8949-1D5E-A683-D5739ACCF60A}"/>
              </a:ext>
            </a:extLst>
          </p:cNvPr>
          <p:cNvSpPr txBox="1"/>
          <p:nvPr/>
        </p:nvSpPr>
        <p:spPr>
          <a:xfrm>
            <a:off x="825909" y="1700982"/>
            <a:ext cx="7285704" cy="1200329"/>
          </a:xfrm>
          <a:prstGeom prst="rect">
            <a:avLst/>
          </a:prstGeom>
          <a:noFill/>
        </p:spPr>
        <p:txBody>
          <a:bodyPr wrap="square">
            <a:spAutoFit/>
          </a:bodyPr>
          <a:lstStyle/>
          <a:p>
            <a:r>
              <a:rPr lang="en-US" b="0" i="0" dirty="0">
                <a:solidFill>
                  <a:srgbClr val="1F1F1F"/>
                </a:solidFill>
                <a:effectLst/>
                <a:latin typeface="Google Sans"/>
              </a:rPr>
              <a:t>The IoT- enabled sensor is fitted into a pipe with holes and threshold levels are measured. The sensor collects the available soil moisture in real- time and extends advisory to the farmer when to START and STOP irrigating paddy fields.</a:t>
            </a:r>
            <a:endParaRPr lang="en-IN" dirty="0"/>
          </a:p>
        </p:txBody>
      </p:sp>
      <p:sp>
        <p:nvSpPr>
          <p:cNvPr id="7" name="TextBox 6">
            <a:extLst>
              <a:ext uri="{FF2B5EF4-FFF2-40B4-BE49-F238E27FC236}">
                <a16:creationId xmlns:a16="http://schemas.microsoft.com/office/drawing/2014/main" id="{E4037070-F9DA-EDED-7BDF-2681A5A5A38F}"/>
              </a:ext>
            </a:extLst>
          </p:cNvPr>
          <p:cNvSpPr txBox="1"/>
          <p:nvPr/>
        </p:nvSpPr>
        <p:spPr>
          <a:xfrm>
            <a:off x="825909" y="3429000"/>
            <a:ext cx="7964129" cy="3416320"/>
          </a:xfrm>
          <a:prstGeom prst="rect">
            <a:avLst/>
          </a:prstGeom>
          <a:noFill/>
        </p:spPr>
        <p:txBody>
          <a:bodyPr wrap="square">
            <a:spAutoFit/>
          </a:bodyPr>
          <a:lstStyle/>
          <a:p>
            <a:pPr algn="l" fontAlgn="base">
              <a:buNone/>
            </a:pPr>
            <a:r>
              <a:rPr lang="en-US" b="0" i="0" dirty="0">
                <a:solidFill>
                  <a:srgbClr val="333333"/>
                </a:solidFill>
                <a:effectLst/>
                <a:latin typeface="Inter"/>
              </a:rPr>
              <a:t>Soil Monitoring with IoT uses technology to empower farmers and producers to </a:t>
            </a:r>
            <a:r>
              <a:rPr lang="en-US" b="0" i="0" dirty="0" err="1">
                <a:solidFill>
                  <a:srgbClr val="333333"/>
                </a:solidFill>
                <a:effectLst/>
                <a:latin typeface="Inter"/>
              </a:rPr>
              <a:t>maximise</a:t>
            </a:r>
            <a:r>
              <a:rPr lang="en-US" b="0" i="0" dirty="0">
                <a:solidFill>
                  <a:srgbClr val="333333"/>
                </a:solidFill>
                <a:effectLst/>
                <a:latin typeface="Inter"/>
              </a:rPr>
              <a:t> yield, reduce disease and </a:t>
            </a:r>
            <a:r>
              <a:rPr lang="en-US" b="0" i="0" dirty="0" err="1">
                <a:solidFill>
                  <a:srgbClr val="333333"/>
                </a:solidFill>
                <a:effectLst/>
                <a:latin typeface="Inter"/>
              </a:rPr>
              <a:t>optimise</a:t>
            </a:r>
            <a:r>
              <a:rPr lang="en-US" b="0" i="0" dirty="0">
                <a:solidFill>
                  <a:srgbClr val="333333"/>
                </a:solidFill>
                <a:effectLst/>
                <a:latin typeface="Inter"/>
              </a:rPr>
              <a:t> resources. IoT sensors can measure soil temperature, NPK, volumetric water content, photosynthetic radiation, soil water potential and soil oxygen levels. Data from the IoT sensors are then transmitted back to a central point (or the cloud) for analysis, </a:t>
            </a:r>
            <a:r>
              <a:rPr lang="en-US" b="0" i="0" dirty="0" err="1">
                <a:solidFill>
                  <a:srgbClr val="333333"/>
                </a:solidFill>
                <a:effectLst/>
                <a:latin typeface="Inter"/>
              </a:rPr>
              <a:t>visualisation</a:t>
            </a:r>
            <a:r>
              <a:rPr lang="en-US" b="0" i="0" dirty="0">
                <a:solidFill>
                  <a:srgbClr val="333333"/>
                </a:solidFill>
                <a:effectLst/>
                <a:latin typeface="Inter"/>
              </a:rPr>
              <a:t> and trend analysis.</a:t>
            </a:r>
          </a:p>
          <a:p>
            <a:pPr algn="l" fontAlgn="base">
              <a:buNone/>
            </a:pPr>
            <a:r>
              <a:rPr lang="en-US" b="0" i="0" dirty="0">
                <a:solidFill>
                  <a:srgbClr val="333333"/>
                </a:solidFill>
                <a:effectLst/>
                <a:latin typeface="Inter"/>
              </a:rPr>
              <a:t>The resultant data can then be used to </a:t>
            </a:r>
            <a:r>
              <a:rPr lang="en-US" b="0" i="0" dirty="0" err="1">
                <a:solidFill>
                  <a:srgbClr val="333333"/>
                </a:solidFill>
                <a:effectLst/>
                <a:latin typeface="Inter"/>
              </a:rPr>
              <a:t>optimise</a:t>
            </a:r>
            <a:r>
              <a:rPr lang="en-US" b="0" i="0" dirty="0">
                <a:solidFill>
                  <a:srgbClr val="333333"/>
                </a:solidFill>
                <a:effectLst/>
                <a:latin typeface="Inter"/>
              </a:rPr>
              <a:t> farming operations, identify trends and make subtle adjustments to conditions to </a:t>
            </a:r>
            <a:r>
              <a:rPr lang="en-US" b="0" i="0" dirty="0" err="1">
                <a:solidFill>
                  <a:srgbClr val="333333"/>
                </a:solidFill>
                <a:effectLst/>
                <a:latin typeface="Inter"/>
              </a:rPr>
              <a:t>maximise</a:t>
            </a:r>
            <a:r>
              <a:rPr lang="en-US" b="0" i="0" dirty="0">
                <a:solidFill>
                  <a:srgbClr val="333333"/>
                </a:solidFill>
                <a:effectLst/>
                <a:latin typeface="Inter"/>
              </a:rPr>
              <a:t> crop yield and quality. The use of IoT in agriculture is known as Smart Agriculture (or Smart Farming), and IoT is a central component of Precision Farming.</a:t>
            </a:r>
          </a:p>
          <a:p>
            <a:pPr>
              <a:buNone/>
            </a:pPr>
            <a:br>
              <a:rPr lang="en-US" dirty="0"/>
            </a:br>
            <a:endParaRPr lang="en-IN"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09295" y="516900"/>
            <a:ext cx="6710045"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Survey and </a:t>
            </a:r>
            <a:r>
              <a:rPr lang="en-US" sz="3200" b="1" dirty="0" err="1">
                <a:latin typeface="Times New Roman" panose="02020603050405020304" pitchFamily="18" charset="0"/>
                <a:cs typeface="Times New Roman" panose="02020603050405020304" pitchFamily="18" charset="0"/>
              </a:rPr>
              <a:t>Questionnarie</a:t>
            </a:r>
            <a:r>
              <a:rPr lang="en-US" sz="3200" b="1" dirty="0">
                <a:latin typeface="Times New Roman" panose="02020603050405020304" pitchFamily="18" charset="0"/>
                <a:cs typeface="Times New Roman" panose="02020603050405020304" pitchFamily="18" charset="0"/>
              </a:rPr>
              <a:t> Format:</a:t>
            </a:r>
          </a:p>
        </p:txBody>
      </p:sp>
      <p:sp>
        <p:nvSpPr>
          <p:cNvPr id="3" name="TextBox 2">
            <a:extLst>
              <a:ext uri="{FF2B5EF4-FFF2-40B4-BE49-F238E27FC236}">
                <a16:creationId xmlns:a16="http://schemas.microsoft.com/office/drawing/2014/main" id="{3F5D0696-3575-4519-0697-AD684312C358}"/>
              </a:ext>
            </a:extLst>
          </p:cNvPr>
          <p:cNvSpPr txBox="1"/>
          <p:nvPr/>
        </p:nvSpPr>
        <p:spPr>
          <a:xfrm>
            <a:off x="709295" y="1486160"/>
            <a:ext cx="5662008" cy="4439677"/>
          </a:xfrm>
          <a:prstGeom prst="rect">
            <a:avLst/>
          </a:prstGeom>
          <a:noFill/>
        </p:spPr>
        <p:txBody>
          <a:bodyPr wrap="square">
            <a:spAutoFit/>
          </a:bodyPr>
          <a:lstStyle/>
          <a:p>
            <a:pPr algn="l" fontAlgn="ctr">
              <a:spcAft>
                <a:spcPts val="1500"/>
              </a:spcAft>
              <a:buNone/>
            </a:pPr>
            <a:r>
              <a:rPr lang="en-US" b="0" i="0" dirty="0">
                <a:solidFill>
                  <a:srgbClr val="001D35"/>
                </a:solidFill>
                <a:effectLst/>
                <a:latin typeface="Arial" panose="020B0604020202020204" pitchFamily="34" charset="0"/>
              </a:rPr>
              <a:t>A soil moisture detection IoT survey and questionnaire format should focus on gathering information about the needs and experiences of farmers, gardeners, and other potential users of IoT-based soil moisture monitoring systems. The survey should cover topics like current irrigation practices, awareness of soil moisture monitoring benefits, and willingness to adopt new technologies. The questionnaire should be designed to be easy to understand and complete, while also capturing valuable data for understanding the market demand and potential applications of soil moisture monitoring systems. </a:t>
            </a:r>
          </a:p>
          <a:p>
            <a:pPr>
              <a:buNone/>
            </a:pPr>
            <a:br>
              <a:rPr lang="en-US" b="0" i="0" dirty="0">
                <a:solidFill>
                  <a:srgbClr val="001D35"/>
                </a:solidFill>
                <a:effectLst/>
                <a:latin typeface="Arial" panose="020B0604020202020204" pitchFamily="34" charset="0"/>
              </a:rPr>
            </a:br>
            <a:endParaRPr lang="en-IN" dirty="0"/>
          </a:p>
        </p:txBody>
      </p:sp>
      <p:pic>
        <p:nvPicPr>
          <p:cNvPr id="2050" name="Picture 2" descr="Soil Moisture measurement using Arduino and Soil Moisture ...">
            <a:extLst>
              <a:ext uri="{FF2B5EF4-FFF2-40B4-BE49-F238E27FC236}">
                <a16:creationId xmlns:a16="http://schemas.microsoft.com/office/drawing/2014/main" id="{452B12DC-4CD3-5DE2-C76B-28BB91447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712" y="1334787"/>
            <a:ext cx="5662008" cy="4591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B42A81-108A-B192-87C7-B144032ED9B2}"/>
              </a:ext>
            </a:extLst>
          </p:cNvPr>
          <p:cNvSpPr txBox="1"/>
          <p:nvPr/>
        </p:nvSpPr>
        <p:spPr>
          <a:xfrm>
            <a:off x="235974" y="1221141"/>
            <a:ext cx="12614787" cy="5024452"/>
          </a:xfrm>
          <a:prstGeom prst="rect">
            <a:avLst/>
          </a:prstGeom>
          <a:noFill/>
        </p:spPr>
        <p:txBody>
          <a:bodyPr wrap="square">
            <a:spAutoFit/>
          </a:bodyPr>
          <a:lstStyle/>
          <a:p>
            <a:pPr algn="l">
              <a:spcBef>
                <a:spcPts val="1500"/>
              </a:spcBef>
              <a:spcAft>
                <a:spcPts val="750"/>
              </a:spcAft>
              <a:buNone/>
            </a:pPr>
            <a:r>
              <a:rPr lang="en-US" b="0" i="0" dirty="0">
                <a:solidFill>
                  <a:srgbClr val="001D35"/>
                </a:solidFill>
                <a:effectLst/>
                <a:latin typeface="Google Sans"/>
              </a:rPr>
              <a:t>1. What are the key components of a soil moisture detection IoT system?</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Sensors:</a:t>
            </a:r>
            <a:r>
              <a:rPr lang="en-US" b="0" i="0" dirty="0">
                <a:solidFill>
                  <a:srgbClr val="001D35"/>
                </a:solidFill>
                <a:effectLst/>
                <a:latin typeface="Google Sans"/>
              </a:rPr>
              <a:t> Soil moisture sensors (e.g., resistive, capacitive, or TDR) that measure the water content in the soil.</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Microcontroller:</a:t>
            </a:r>
            <a:r>
              <a:rPr lang="en-US" b="0" i="0" dirty="0">
                <a:solidFill>
                  <a:srgbClr val="001D35"/>
                </a:solidFill>
                <a:effectLst/>
                <a:latin typeface="Google Sans"/>
              </a:rPr>
              <a:t> A small computer (e.g., Arduino, Raspberry Pi) that processes data from the sensors.</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Wireless Communication Module:</a:t>
            </a:r>
            <a:r>
              <a:rPr lang="en-US" b="0" i="0" dirty="0">
                <a:solidFill>
                  <a:srgbClr val="001D35"/>
                </a:solidFill>
                <a:effectLst/>
                <a:latin typeface="Google Sans"/>
              </a:rPr>
              <a:t> Allows the device to </a:t>
            </a:r>
            <a:r>
              <a:rPr lang="en-US" sz="800" b="0" i="0" dirty="0">
                <a:solidFill>
                  <a:srgbClr val="001D35"/>
                </a:solidFill>
                <a:effectLst/>
                <a:latin typeface="Google Sans"/>
              </a:rPr>
              <a:t>transmit</a:t>
            </a:r>
            <a:r>
              <a:rPr lang="en-US" b="0" i="0" dirty="0">
                <a:solidFill>
                  <a:srgbClr val="001D35"/>
                </a:solidFill>
                <a:effectLst/>
                <a:latin typeface="Google Sans"/>
              </a:rPr>
              <a:t> data (e.g., Wi-Fi, </a:t>
            </a:r>
            <a:r>
              <a:rPr lang="en-US" b="0" i="0" dirty="0" err="1">
                <a:solidFill>
                  <a:srgbClr val="001D35"/>
                </a:solidFill>
                <a:effectLst/>
                <a:latin typeface="Google Sans"/>
              </a:rPr>
              <a:t>LoRaWAN</a:t>
            </a:r>
            <a:r>
              <a:rPr lang="en-US" b="0" i="0" dirty="0">
                <a:solidFill>
                  <a:srgbClr val="001D35"/>
                </a:solidFill>
                <a:effectLst/>
                <a:latin typeface="Google Sans"/>
              </a:rPr>
              <a:t>, GSM).</a:t>
            </a:r>
          </a:p>
          <a:p>
            <a:pPr algn="l" fontAlgn="ctr">
              <a:spcBef>
                <a:spcPts val="750"/>
              </a:spcBef>
              <a:spcAft>
                <a:spcPts val="1500"/>
              </a:spcAft>
              <a:buFont typeface="Arial" panose="020B0604020202020204" pitchFamily="34" charset="0"/>
              <a:buChar char="•"/>
            </a:pPr>
            <a:r>
              <a:rPr lang="en-US" b="1" i="0" dirty="0">
                <a:solidFill>
                  <a:srgbClr val="001D35"/>
                </a:solidFill>
                <a:effectLst/>
                <a:latin typeface="Google Sans"/>
              </a:rPr>
              <a:t>Data Platform:</a:t>
            </a:r>
            <a:r>
              <a:rPr lang="en-US" b="0" i="0" dirty="0">
                <a:solidFill>
                  <a:srgbClr val="001D35"/>
                </a:solidFill>
                <a:effectLst/>
                <a:latin typeface="Google Sans"/>
              </a:rPr>
              <a:t> A cloud-based platform or local server to store and analyze data. </a:t>
            </a:r>
          </a:p>
          <a:p>
            <a:pPr algn="l">
              <a:spcBef>
                <a:spcPts val="1500"/>
              </a:spcBef>
              <a:spcAft>
                <a:spcPts val="750"/>
              </a:spcAft>
              <a:buNone/>
            </a:pPr>
            <a:r>
              <a:rPr lang="en-US" b="0" i="0" dirty="0">
                <a:solidFill>
                  <a:srgbClr val="001D35"/>
                </a:solidFill>
                <a:effectLst/>
                <a:latin typeface="Google Sans"/>
              </a:rPr>
              <a:t>2. What types of soil moisture sensors are commonly used?</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Resistive sensors:</a:t>
            </a:r>
            <a:endParaRPr lang="en-US" b="0" i="0" dirty="0">
              <a:solidFill>
                <a:srgbClr val="001D35"/>
              </a:solidFill>
              <a:effectLst/>
              <a:latin typeface="Google Sans"/>
            </a:endParaRP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Capacitive sensors:</a:t>
            </a:r>
            <a:endParaRPr lang="en-US" b="0" i="0" dirty="0">
              <a:solidFill>
                <a:srgbClr val="001D35"/>
              </a:solidFill>
              <a:effectLst/>
              <a:latin typeface="Google Sans"/>
            </a:endParaRPr>
          </a:p>
          <a:p>
            <a:pPr algn="l">
              <a:spcBef>
                <a:spcPts val="750"/>
              </a:spcBef>
              <a:spcAft>
                <a:spcPts val="1500"/>
              </a:spcAft>
              <a:buFont typeface="Arial" panose="020B0604020202020204" pitchFamily="34" charset="0"/>
              <a:buChar char="•"/>
            </a:pPr>
            <a:r>
              <a:rPr lang="en-US" b="1" i="0" dirty="0">
                <a:solidFill>
                  <a:srgbClr val="001D35"/>
                </a:solidFill>
                <a:effectLst/>
                <a:latin typeface="Google Sans"/>
              </a:rPr>
              <a:t>TDR (Time Domain Reflectometry) </a:t>
            </a:r>
            <a:r>
              <a:rPr lang="en-US" b="0" i="0" dirty="0">
                <a:solidFill>
                  <a:srgbClr val="001D35"/>
                </a:solidFill>
                <a:effectLst/>
                <a:latin typeface="Google Sans"/>
              </a:rPr>
              <a:t>. </a:t>
            </a:r>
          </a:p>
          <a:p>
            <a:pPr>
              <a:buNone/>
            </a:pPr>
            <a:br>
              <a:rPr lang="en-US" b="0" i="0" dirty="0">
                <a:solidFill>
                  <a:srgbClr val="001D35"/>
                </a:solidFill>
                <a:effectLst/>
                <a:latin typeface="Google Sans"/>
              </a:rPr>
            </a:br>
            <a:endParaRPr lang="en-IN" dirty="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C847B6-3AAE-2531-A24B-0E0C55986DC4}"/>
              </a:ext>
            </a:extLst>
          </p:cNvPr>
          <p:cNvSpPr txBox="1"/>
          <p:nvPr/>
        </p:nvSpPr>
        <p:spPr>
          <a:xfrm>
            <a:off x="235974" y="90906"/>
            <a:ext cx="11720052" cy="6676187"/>
          </a:xfrm>
          <a:prstGeom prst="rect">
            <a:avLst/>
          </a:prstGeom>
          <a:noFill/>
        </p:spPr>
        <p:txBody>
          <a:bodyPr wrap="square">
            <a:spAutoFit/>
          </a:bodyPr>
          <a:lstStyle/>
          <a:p>
            <a:pPr algn="l">
              <a:spcBef>
                <a:spcPts val="1500"/>
              </a:spcBef>
              <a:spcAft>
                <a:spcPts val="750"/>
              </a:spcAft>
              <a:buNone/>
            </a:pPr>
            <a:r>
              <a:rPr lang="en-US" b="0" i="0" dirty="0">
                <a:solidFill>
                  <a:srgbClr val="001D35"/>
                </a:solidFill>
                <a:effectLst/>
                <a:latin typeface="Google Sans"/>
              </a:rPr>
              <a:t>3. How do I choose the right soil moisture sensor for my application?</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Accuracy:</a:t>
            </a:r>
            <a:r>
              <a:rPr lang="en-US" b="0" i="0" dirty="0">
                <a:solidFill>
                  <a:srgbClr val="001D35"/>
                </a:solidFill>
                <a:effectLst/>
                <a:latin typeface="Google Sans"/>
              </a:rPr>
              <a:t> Consider the required accuracy for your specific needs.</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Cost:</a:t>
            </a:r>
            <a:r>
              <a:rPr lang="en-US" b="0" i="0" dirty="0">
                <a:solidFill>
                  <a:srgbClr val="001D35"/>
                </a:solidFill>
                <a:effectLst/>
                <a:latin typeface="Google Sans"/>
              </a:rPr>
              <a:t> Resistive sensors are often more affordable, while TDR sensors can be more accurate.</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Measurement Range:</a:t>
            </a:r>
            <a:r>
              <a:rPr lang="en-US" b="0" i="0" dirty="0">
                <a:solidFill>
                  <a:srgbClr val="001D35"/>
                </a:solidFill>
                <a:effectLst/>
                <a:latin typeface="Google Sans"/>
              </a:rPr>
              <a:t> Choose a sensor that can measure the desired range of moisture </a:t>
            </a:r>
          </a:p>
          <a:p>
            <a:pPr algn="l">
              <a:spcBef>
                <a:spcPts val="1500"/>
              </a:spcBef>
              <a:spcAft>
                <a:spcPts val="750"/>
              </a:spcAft>
              <a:buNone/>
            </a:pPr>
            <a:r>
              <a:rPr lang="en-US" b="0" i="0" dirty="0">
                <a:solidFill>
                  <a:srgbClr val="001D35"/>
                </a:solidFill>
                <a:effectLst/>
                <a:latin typeface="Google Sans"/>
              </a:rPr>
              <a:t>4. How can I use the soil moisture data collected by an IoT system?</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Optimize Irrigation:</a:t>
            </a:r>
            <a:endParaRPr lang="en-US" b="0" i="0" dirty="0">
              <a:solidFill>
                <a:srgbClr val="001D35"/>
              </a:solidFill>
              <a:effectLst/>
              <a:latin typeface="Google Sans"/>
            </a:endParaRPr>
          </a:p>
          <a:p>
            <a:pPr algn="l">
              <a:spcBef>
                <a:spcPts val="750"/>
              </a:spcBef>
              <a:spcAft>
                <a:spcPts val="600"/>
              </a:spcAft>
              <a:buFont typeface="Arial" panose="020B0604020202020204" pitchFamily="34" charset="0"/>
              <a:buChar char="•"/>
            </a:pPr>
            <a:r>
              <a:rPr lang="en-US" b="0" i="0" dirty="0">
                <a:solidFill>
                  <a:srgbClr val="001D35"/>
                </a:solidFill>
                <a:effectLst/>
                <a:latin typeface="Google Sans"/>
              </a:rPr>
              <a:t>Adjust irrigation schedules based on real-time soil moisture readings to prevent overwatering or underwatering.</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Improve Crop Yields:</a:t>
            </a:r>
            <a:endParaRPr lang="en-US" b="0" i="0" dirty="0">
              <a:solidFill>
                <a:srgbClr val="001D35"/>
              </a:solidFill>
              <a:effectLst/>
              <a:latin typeface="Google Sans"/>
            </a:endParaRPr>
          </a:p>
          <a:p>
            <a:pPr algn="l">
              <a:spcBef>
                <a:spcPts val="750"/>
              </a:spcBef>
              <a:spcAft>
                <a:spcPts val="600"/>
              </a:spcAft>
              <a:buFont typeface="Arial" panose="020B0604020202020204" pitchFamily="34" charset="0"/>
              <a:buChar char="•"/>
            </a:pPr>
            <a:r>
              <a:rPr lang="en-US" b="0" i="0" dirty="0">
                <a:solidFill>
                  <a:srgbClr val="001D35"/>
                </a:solidFill>
                <a:effectLst/>
                <a:latin typeface="Google Sans"/>
              </a:rPr>
              <a:t>Ensure plants have the optimal amount of water for healthy growth and development.</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Conserve Water Resources:</a:t>
            </a:r>
            <a:endParaRPr lang="en-US" b="0" i="0" dirty="0">
              <a:solidFill>
                <a:srgbClr val="001D35"/>
              </a:solidFill>
              <a:effectLst/>
              <a:latin typeface="Google Sans"/>
            </a:endParaRPr>
          </a:p>
          <a:p>
            <a:pPr algn="l">
              <a:spcBef>
                <a:spcPts val="750"/>
              </a:spcBef>
              <a:spcAft>
                <a:spcPts val="600"/>
              </a:spcAft>
              <a:buFont typeface="Arial" panose="020B0604020202020204" pitchFamily="34" charset="0"/>
              <a:buChar char="•"/>
            </a:pPr>
            <a:r>
              <a:rPr lang="en-US" b="0" i="0" dirty="0">
                <a:solidFill>
                  <a:srgbClr val="001D35"/>
                </a:solidFill>
                <a:effectLst/>
                <a:latin typeface="Google Sans"/>
              </a:rPr>
              <a:t>Reduce water waste by irrigating only when necessary.</a:t>
            </a:r>
          </a:p>
          <a:p>
            <a:pPr algn="l">
              <a:spcBef>
                <a:spcPts val="750"/>
              </a:spcBef>
              <a:spcAft>
                <a:spcPts val="1500"/>
              </a:spcAft>
              <a:buFont typeface="Arial" panose="020B0604020202020204" pitchFamily="34" charset="0"/>
              <a:buChar char="•"/>
            </a:pPr>
            <a:r>
              <a:rPr lang="en-US" b="1" i="0" dirty="0">
                <a:solidFill>
                  <a:srgbClr val="001D35"/>
                </a:solidFill>
                <a:effectLst/>
                <a:latin typeface="Google Sans"/>
              </a:rPr>
              <a:t>Track Soil Conditions:</a:t>
            </a:r>
          </a:p>
          <a:p>
            <a:pPr algn="l" fontAlgn="ctr">
              <a:spcBef>
                <a:spcPts val="750"/>
              </a:spcBef>
              <a:spcAft>
                <a:spcPts val="1500"/>
              </a:spcAft>
              <a:buFont typeface="Arial" panose="020B0604020202020204" pitchFamily="34" charset="0"/>
              <a:buChar char="•"/>
            </a:pPr>
            <a:endParaRPr lang="en-US" b="0" i="0" dirty="0">
              <a:solidFill>
                <a:srgbClr val="001D35"/>
              </a:solidFill>
              <a:effectLst/>
              <a:latin typeface="Google Sans"/>
            </a:endParaRPr>
          </a:p>
          <a:p>
            <a:pPr algn="l">
              <a:spcBef>
                <a:spcPts val="750"/>
              </a:spcBef>
              <a:spcAft>
                <a:spcPts val="1500"/>
              </a:spcAft>
            </a:pPr>
            <a:endParaRPr lang="en-US" b="0" i="0" dirty="0">
              <a:solidFill>
                <a:srgbClr val="001D35"/>
              </a:solidFill>
              <a:effectLst/>
              <a:latin typeface="Google Sans"/>
            </a:endParaRPr>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99770" y="539115"/>
            <a:ext cx="3145155" cy="58356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Analysis:</a:t>
            </a:r>
          </a:p>
        </p:txBody>
      </p:sp>
      <p:sp>
        <p:nvSpPr>
          <p:cNvPr id="5" name="TextBox 4">
            <a:extLst>
              <a:ext uri="{FF2B5EF4-FFF2-40B4-BE49-F238E27FC236}">
                <a16:creationId xmlns:a16="http://schemas.microsoft.com/office/drawing/2014/main" id="{78D7B6C3-7ABA-223C-B6C0-575CACE617A3}"/>
              </a:ext>
            </a:extLst>
          </p:cNvPr>
          <p:cNvSpPr txBox="1"/>
          <p:nvPr/>
        </p:nvSpPr>
        <p:spPr>
          <a:xfrm>
            <a:off x="3048000" y="3246792"/>
            <a:ext cx="6096000" cy="369332"/>
          </a:xfrm>
          <a:prstGeom prst="rect">
            <a:avLst/>
          </a:prstGeom>
          <a:noFill/>
        </p:spPr>
        <p:txBody>
          <a:bodyPr wrap="square">
            <a:spAutoFit/>
          </a:bodyPr>
          <a:lstStyle/>
          <a:p>
            <a:r>
              <a:rPr lang="en-IN"/>
              <a:t>.</a:t>
            </a:r>
            <a:endParaRPr lang="en-IN" dirty="0"/>
          </a:p>
        </p:txBody>
      </p:sp>
      <p:sp>
        <p:nvSpPr>
          <p:cNvPr id="7" name="TextBox 6">
            <a:extLst>
              <a:ext uri="{FF2B5EF4-FFF2-40B4-BE49-F238E27FC236}">
                <a16:creationId xmlns:a16="http://schemas.microsoft.com/office/drawing/2014/main" id="{39EA04A4-7E99-66D9-2553-D4177461F36B}"/>
              </a:ext>
            </a:extLst>
          </p:cNvPr>
          <p:cNvSpPr txBox="1"/>
          <p:nvPr/>
        </p:nvSpPr>
        <p:spPr>
          <a:xfrm>
            <a:off x="699770" y="1859339"/>
            <a:ext cx="6096000" cy="3139321"/>
          </a:xfrm>
          <a:prstGeom prst="rect">
            <a:avLst/>
          </a:prstGeom>
          <a:noFill/>
        </p:spPr>
        <p:txBody>
          <a:bodyPr wrap="square">
            <a:spAutoFit/>
          </a:bodyPr>
          <a:lstStyle/>
          <a:p>
            <a:r>
              <a:rPr lang="en-IN" dirty="0"/>
              <a:t>Here's a detailed analysis of soil moisture detector-based IoT systems:Benefits1. Improved Crop Yields: Optimal soil moisture levels lead to healthier crops and increased yields.2. Water Conservation: Precise irrigation scheduling reduces water waste and conserves this precious resource.3. Reduced Energy Consumption: Optimized irrigation systems consume less energy, reducing costs and environmental impact.4. Enhanced Decision-Making: Real-time data enables farmers to make informed decisions about irrigation, fertilization, and pest </a:t>
            </a:r>
            <a:r>
              <a:rPr lang="en-IN" dirty="0" err="1"/>
              <a:t>management.Key</a:t>
            </a:r>
            <a:r>
              <a:rPr lang="en-IN" dirty="0"/>
              <a:t> Components1. Soil Moisture Sensors: Measure soil moisture levels using various technologies (e.g., </a:t>
            </a:r>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18C43F-3070-889A-4B46-36105C5B307B}"/>
              </a:ext>
            </a:extLst>
          </p:cNvPr>
          <p:cNvPicPr>
            <a:picLocks noChangeAspect="1"/>
          </p:cNvPicPr>
          <p:nvPr/>
        </p:nvPicPr>
        <p:blipFill>
          <a:blip r:embed="rId2"/>
          <a:stretch>
            <a:fillRect/>
          </a:stretch>
        </p:blipFill>
        <p:spPr>
          <a:xfrm>
            <a:off x="2880852" y="1595048"/>
            <a:ext cx="3961631" cy="38059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TotalTime>
  <Words>987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Google Sans</vt:lpstr>
      <vt:lpstr>Inter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user9057</dc:creator>
  <cp:lastModifiedBy>Eswar Adithya Korrapolu</cp:lastModifiedBy>
  <cp:revision>5</cp:revision>
  <dcterms:created xsi:type="dcterms:W3CDTF">2024-05-02T14:35:21Z</dcterms:created>
  <dcterms:modified xsi:type="dcterms:W3CDTF">2025-07-12T11:29:39Z</dcterms:modified>
</cp:coreProperties>
</file>