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61" r:id="rId3"/>
    <p:sldId id="314" r:id="rId4"/>
    <p:sldId id="303" r:id="rId5"/>
    <p:sldId id="390" r:id="rId6"/>
    <p:sldId id="417" r:id="rId7"/>
    <p:sldId id="394" r:id="rId8"/>
    <p:sldId id="393" r:id="rId9"/>
    <p:sldId id="395" r:id="rId10"/>
    <p:sldId id="396" r:id="rId11"/>
    <p:sldId id="411" r:id="rId12"/>
    <p:sldId id="415" r:id="rId13"/>
    <p:sldId id="416" r:id="rId14"/>
    <p:sldId id="398" r:id="rId15"/>
    <p:sldId id="452" r:id="rId16"/>
    <p:sldId id="332" r:id="rId17"/>
    <p:sldId id="334" r:id="rId18"/>
    <p:sldId id="335" r:id="rId19"/>
    <p:sldId id="337" r:id="rId20"/>
    <p:sldId id="341" r:id="rId21"/>
    <p:sldId id="343" r:id="rId22"/>
    <p:sldId id="34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p:scale>
          <a:sx n="80" d="100"/>
          <a:sy n="80" d="100"/>
        </p:scale>
        <p:origin x="-1002" y="786"/>
      </p:cViewPr>
      <p:guideLst>
        <p:guide orient="horz" pos="216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8"/>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26EC765-4EEE-40D6-8764-C358A9B0EA2D}"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A40CD3-6E5F-40AF-B983-BCBC5BE7EFA8}"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4D0355-2878-40EF-BB47-0AEFF38312E9}"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29643EF-B253-4651-964D-5C22C18A1755}"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9EAEA68-FEEF-400D-AE97-0743E2B01B36}"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04555E2-DE6E-4EB6-8DFA-DC17E6D6B29D}"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A9C9DA3-207B-4128-A780-0899C9C276AD}" type="datetime3">
              <a:rPr lang="en-US" smtClean="0"/>
            </a:fld>
            <a:endParaRPr lang="en-US"/>
          </a:p>
        </p:txBody>
      </p:sp>
      <p:sp>
        <p:nvSpPr>
          <p:cNvPr id="4" name="Footer Placeholder 3"/>
          <p:cNvSpPr>
            <a:spLocks noGrp="1"/>
          </p:cNvSpPr>
          <p:nvPr>
            <p:ph type="ftr" sz="quarter" idx="11"/>
          </p:nvPr>
        </p:nvSpPr>
        <p:spPr/>
        <p:txBody>
          <a:bodyPr/>
          <a:lstStyle/>
          <a:p>
            <a:r>
              <a:rPr lang="en-US"/>
              <a:t>Department of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fld>
            <a:endParaRPr lang="en-US"/>
          </a:p>
        </p:txBody>
      </p:sp>
      <p:sp>
        <p:nvSpPr>
          <p:cNvPr id="3" name="Footer Placeholder 2"/>
          <p:cNvSpPr>
            <a:spLocks noGrp="1"/>
          </p:cNvSpPr>
          <p:nvPr>
            <p:ph type="ftr" sz="quarter" idx="11"/>
          </p:nvPr>
        </p:nvSpPr>
        <p:spPr/>
        <p:txBody>
          <a:bodyPr/>
          <a:lstStyle/>
          <a:p>
            <a:r>
              <a:rPr lang="en-US"/>
              <a:t>Department of CSE</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89DA7BD-A364-4835-B5C3-69F4869872EB}"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3E59191-5CCA-41B9-93A5-50C4E62DD0DE}"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1.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00200"/>
            <a:ext cx="8229600" cy="4525963"/>
          </a:xfrm>
        </p:spPr>
        <p:txBody>
          <a:bodyPr/>
          <a:lstStyle/>
          <a:p>
            <a:pPr>
              <a:buNone/>
            </a:pPr>
            <a:r>
              <a:rPr lang="en-IN" altLang="en-US" dirty="0"/>
              <a:t>      </a:t>
            </a:r>
            <a:endParaRPr lang="en-IN" altLang="en-US" b="1" dirty="0">
              <a:solidFill>
                <a:schemeClr val="tx1"/>
              </a:solidFill>
            </a:endParaRPr>
          </a:p>
          <a:p>
            <a:pPr>
              <a:buNone/>
            </a:pPr>
            <a:endParaRPr lang="en-IN" altLang="en-US" b="1" dirty="0">
              <a:solidFill>
                <a:schemeClr val="tx1"/>
              </a:solidFill>
            </a:endParaRPr>
          </a:p>
        </p:txBody>
      </p:sp>
      <p:sp>
        <p:nvSpPr>
          <p:cNvPr id="4" name="Date Placeholder 3"/>
          <p:cNvSpPr>
            <a:spLocks noGrp="1"/>
          </p:cNvSpPr>
          <p:nvPr>
            <p:ph type="dt" sz="half" idx="10"/>
          </p:nvPr>
        </p:nvSpPr>
        <p:spPr/>
        <p:txBody>
          <a:bodyPr/>
          <a:lstStyle/>
          <a:p>
            <a:fld id="{00770AC0-521A-4761-B605-21BC84785148}" type="datetime3">
              <a:rPr lang="en-US" sz="1600" b="1" smtClean="0"/>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endParaRPr lang="en-US" sz="1600" b="1" dirty="0"/>
          </a:p>
        </p:txBody>
      </p:sp>
      <p:sp>
        <p:nvSpPr>
          <p:cNvPr id="6" name="Slide Number Placeholder 5"/>
          <p:cNvSpPr>
            <a:spLocks noGrp="1"/>
          </p:cNvSpPr>
          <p:nvPr>
            <p:ph type="sldNum" sz="quarter" idx="12"/>
          </p:nvPr>
        </p:nvSpPr>
        <p:spPr/>
        <p:txBody>
          <a:bodyPr/>
          <a:lstStyle/>
          <a:p>
            <a:fld id="{C0EC1BDC-9B67-430D-970A-E36C75175141}" type="slidenum">
              <a:rPr lang="en-US" sz="1600" smtClean="0"/>
            </a:fld>
            <a:endParaRPr lang="en-US" sz="1600" dirty="0"/>
          </a:p>
        </p:txBody>
      </p:sp>
      <p:sp>
        <p:nvSpPr>
          <p:cNvPr id="7" name="Rectangle 6"/>
          <p:cNvSpPr/>
          <p:nvPr/>
        </p:nvSpPr>
        <p:spPr>
          <a:xfrm>
            <a:off x="1295400" y="1905000"/>
            <a:ext cx="6518845" cy="583565"/>
          </a:xfrm>
          <a:prstGeom prst="rect">
            <a:avLst/>
          </a:prstGeom>
        </p:spPr>
        <p:txBody>
          <a:bodyPr wrap="square">
            <a:spAutoFit/>
          </a:bodyPr>
          <a:lstStyle/>
          <a:p>
            <a:pPr algn="ctr"/>
            <a:r>
              <a:rPr lang="en-IN" altLang="en-US" sz="3200" b="1" dirty="0">
                <a:solidFill>
                  <a:schemeClr val="tx1"/>
                </a:solidFill>
              </a:rPr>
              <a:t>      </a:t>
            </a:r>
            <a:endParaRPr lang="en-IN" altLang="en-US" sz="3200" b="1" dirty="0">
              <a:solidFill>
                <a:schemeClr val="tx1"/>
              </a:solidFill>
            </a:endParaRPr>
          </a:p>
        </p:txBody>
      </p:sp>
      <p:pic>
        <p:nvPicPr>
          <p:cNvPr id="9" name="Picture 8" descr="new letter head July30_2020.png"/>
          <p:cNvPicPr/>
          <p:nvPr/>
        </p:nvPicPr>
        <p:blipFill>
          <a:blip r:embed="rId1" cstate="print"/>
          <a:stretch>
            <a:fillRect/>
          </a:stretch>
        </p:blipFill>
        <p:spPr>
          <a:xfrm>
            <a:off x="295910" y="0"/>
            <a:ext cx="8619490" cy="1535430"/>
          </a:xfrm>
          <a:prstGeom prst="rect">
            <a:avLst/>
          </a:prstGeom>
        </p:spPr>
      </p:pic>
      <p:sp>
        <p:nvSpPr>
          <p:cNvPr id="10" name="Text Box 9"/>
          <p:cNvSpPr txBox="1"/>
          <p:nvPr/>
        </p:nvSpPr>
        <p:spPr>
          <a:xfrm>
            <a:off x="1214755" y="3657600"/>
            <a:ext cx="6937375" cy="1753235"/>
          </a:xfrm>
          <a:prstGeom prst="rect">
            <a:avLst/>
          </a:prstGeom>
          <a:noFill/>
        </p:spPr>
        <p:txBody>
          <a:bodyPr wrap="square" rtlCol="0">
            <a:spAutoFit/>
          </a:bodyPr>
          <a:p>
            <a:pPr algn="l"/>
            <a:r>
              <a:rPr lang="en-US" b="1" dirty="0">
                <a:solidFill>
                  <a:srgbClr val="FF0000"/>
                </a:solidFill>
                <a:latin typeface="Arial" panose="020B0604020202020204" pitchFamily="34" charset="0"/>
                <a:cs typeface="Arial" panose="020B0604020202020204" pitchFamily="34" charset="0"/>
                <a:sym typeface="+mn-ea"/>
              </a:rPr>
              <a:t>Project Supervisor: Dr.SANKARI.M, M.E., Ph.D.,</a:t>
            </a:r>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l">
              <a:lnSpc>
                <a:spcPct val="150000"/>
              </a:lnSpc>
            </a:pPr>
            <a:r>
              <a:rPr lang="en-US" b="1" dirty="0">
                <a:latin typeface="Arial" panose="020B0604020202020204" pitchFamily="34" charset="0"/>
                <a:cs typeface="Arial" panose="020B0604020202020204" pitchFamily="34" charset="0"/>
                <a:sym typeface="+mn-ea"/>
              </a:rPr>
              <a:t>Name of the Student:</a:t>
            </a:r>
            <a:r>
              <a:rPr lang="en-IN" altLang="en-US" b="1" dirty="0">
                <a:latin typeface="Arial" panose="020B0604020202020204" pitchFamily="34" charset="0"/>
                <a:cs typeface="Arial" panose="020B0604020202020204" pitchFamily="34" charset="0"/>
                <a:sym typeface="+mn-ea"/>
              </a:rPr>
              <a:t> </a:t>
            </a:r>
            <a:r>
              <a:rPr lang="en-US" altLang="en-IN" b="1" dirty="0">
                <a:latin typeface="Arial" panose="020B0604020202020204" pitchFamily="34" charset="0"/>
                <a:cs typeface="Arial" panose="020B0604020202020204" pitchFamily="34" charset="0"/>
                <a:sym typeface="+mn-ea"/>
              </a:rPr>
              <a:t>CHALLAGUNDLA GOPIKRISHNA</a:t>
            </a:r>
            <a:endParaRPr lang="en-US" b="1" dirty="0">
              <a:latin typeface="Arial" panose="020B0604020202020204" pitchFamily="34" charset="0"/>
              <a:cs typeface="Arial" panose="020B0604020202020204" pitchFamily="34" charset="0"/>
            </a:endParaRPr>
          </a:p>
          <a:p>
            <a:pPr algn="l">
              <a:lnSpc>
                <a:spcPct val="150000"/>
              </a:lnSpc>
            </a:pPr>
            <a:r>
              <a:rPr lang="en-US" b="1" dirty="0">
                <a:latin typeface="Arial" panose="020B0604020202020204" pitchFamily="34" charset="0"/>
                <a:cs typeface="Arial" panose="020B0604020202020204" pitchFamily="34" charset="0"/>
                <a:sym typeface="+mn-ea"/>
              </a:rPr>
              <a:t>Register Number: 40110233</a:t>
            </a:r>
            <a:endParaRPr lang="en-IN" altLang="en-US" b="1" dirty="0">
              <a:latin typeface="Arial" panose="020B0604020202020204" pitchFamily="34" charset="0"/>
              <a:cs typeface="Arial" panose="020B0604020202020204" pitchFamily="34" charset="0"/>
            </a:endParaRPr>
          </a:p>
          <a:p>
            <a:r>
              <a:rPr lang="en-IN" altLang="en-US" b="1">
                <a:latin typeface="Arial" panose="020B0604020202020204" pitchFamily="34" charset="0"/>
                <a:cs typeface="Arial" panose="020B0604020202020204" pitchFamily="34" charset="0"/>
              </a:rPr>
              <a:t>CSE-B5 SECTION(20</a:t>
            </a:r>
            <a:r>
              <a:rPr lang="en-US" altLang="en-IN" b="1">
                <a:latin typeface="Arial" panose="020B0604020202020204" pitchFamily="34" charset="0"/>
                <a:cs typeface="Arial" panose="020B0604020202020204" pitchFamily="34" charset="0"/>
              </a:rPr>
              <a:t>20</a:t>
            </a:r>
            <a:r>
              <a:rPr lang="en-IN" altLang="en-US" b="1">
                <a:latin typeface="Arial" panose="020B0604020202020204" pitchFamily="34" charset="0"/>
                <a:cs typeface="Arial" panose="020B0604020202020204" pitchFamily="34" charset="0"/>
              </a:rPr>
              <a:t>-</a:t>
            </a:r>
            <a:r>
              <a:rPr lang="en-US" altLang="en-IN" b="1">
                <a:latin typeface="Arial" panose="020B0604020202020204" pitchFamily="34" charset="0"/>
                <a:cs typeface="Arial" panose="020B0604020202020204" pitchFamily="34" charset="0"/>
              </a:rPr>
              <a:t>24</a:t>
            </a:r>
            <a:r>
              <a:rPr lang="en-IN" altLang="en-US" b="1">
                <a:latin typeface="Arial" panose="020B0604020202020204" pitchFamily="34" charset="0"/>
                <a:cs typeface="Arial" panose="020B0604020202020204" pitchFamily="34" charset="0"/>
              </a:rPr>
              <a:t>)</a:t>
            </a:r>
            <a:endParaRPr lang="en-IN" altLang="en-US" b="1">
              <a:latin typeface="Arial" panose="020B0604020202020204" pitchFamily="34" charset="0"/>
              <a:cs typeface="Arial" panose="020B0604020202020204" pitchFamily="34" charset="0"/>
            </a:endParaRPr>
          </a:p>
        </p:txBody>
      </p:sp>
      <p:sp>
        <p:nvSpPr>
          <p:cNvPr id="8" name="Text Box 7"/>
          <p:cNvSpPr txBox="1"/>
          <p:nvPr/>
        </p:nvSpPr>
        <p:spPr>
          <a:xfrm>
            <a:off x="457200" y="1833245"/>
            <a:ext cx="8388350" cy="583565"/>
          </a:xfrm>
          <a:prstGeom prst="rect">
            <a:avLst/>
          </a:prstGeom>
          <a:noFill/>
        </p:spPr>
        <p:txBody>
          <a:bodyPr wrap="square" rtlCol="0">
            <a:spAutoFit/>
          </a:bodyPr>
          <a:p>
            <a:r>
              <a:rPr lang="en-IN" altLang="en-US" sz="3200" b="1">
                <a:solidFill>
                  <a:schemeClr val="tx1">
                    <a:lumMod val="75000"/>
                    <a:lumOff val="25000"/>
                  </a:schemeClr>
                </a:solidFill>
                <a:latin typeface="Times New Roman" panose="02020603050405020304" charset="0"/>
                <a:cs typeface="Times New Roman" panose="02020603050405020304" charset="0"/>
              </a:rPr>
              <a:t>    </a:t>
            </a:r>
            <a:r>
              <a:rPr lang="en-US" altLang="en-IN" sz="3200" b="1">
                <a:solidFill>
                  <a:schemeClr val="tx1">
                    <a:lumMod val="75000"/>
                    <a:lumOff val="25000"/>
                  </a:schemeClr>
                </a:solidFill>
                <a:latin typeface="Times New Roman" panose="02020603050405020304" charset="0"/>
                <a:cs typeface="Times New Roman" panose="02020603050405020304" charset="0"/>
              </a:rPr>
              <a:t>ANALYSIS OF </a:t>
            </a:r>
            <a:r>
              <a:rPr lang="en-IN" altLang="en-US" sz="3200" b="1">
                <a:solidFill>
                  <a:schemeClr val="tx1">
                    <a:lumMod val="75000"/>
                    <a:lumOff val="25000"/>
                  </a:schemeClr>
                </a:solidFill>
                <a:latin typeface="Times New Roman" panose="02020603050405020304" charset="0"/>
                <a:cs typeface="Times New Roman" panose="02020603050405020304" charset="0"/>
              </a:rPr>
              <a:t>RA</a:t>
            </a:r>
            <a:r>
              <a:rPr lang="en-US" altLang="en-IN" sz="3200" b="1">
                <a:solidFill>
                  <a:schemeClr val="tx1">
                    <a:lumMod val="75000"/>
                    <a:lumOff val="25000"/>
                  </a:schemeClr>
                </a:solidFill>
                <a:latin typeface="Times New Roman" panose="02020603050405020304" charset="0"/>
                <a:cs typeface="Times New Roman" panose="02020603050405020304" charset="0"/>
              </a:rPr>
              <a:t>INFALL PREDICTION</a:t>
            </a:r>
            <a:endParaRPr lang="en-US" altLang="en-IN" sz="3200" b="1">
              <a:solidFill>
                <a:schemeClr val="tx1">
                  <a:lumMod val="75000"/>
                  <a:lumOff val="25000"/>
                </a:schemeClr>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ltLang="en-IN">
                <a:solidFill>
                  <a:srgbClr val="FF0000"/>
                </a:solidFill>
                <a:sym typeface="+mn-ea"/>
              </a:rPr>
              <a:t>  </a:t>
            </a:r>
            <a:r>
              <a:rPr lang="en-IN" altLang="en-US">
                <a:solidFill>
                  <a:srgbClr val="FF0000"/>
                </a:solidFill>
                <a:sym typeface="+mn-ea"/>
              </a:rPr>
              <a:t>Methodology and Algorithm</a:t>
            </a:r>
            <a:endParaRPr lang="en-US"/>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
        <p:nvSpPr>
          <p:cNvPr id="7" name="Content Placeholder 6"/>
          <p:cNvSpPr/>
          <p:nvPr/>
        </p:nvSpPr>
        <p:spPr>
          <a:xfrm>
            <a:off x="584200" y="1727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altLang="en-US" sz="2400"/>
          </a:p>
          <a:p>
            <a:pPr marL="0" indent="0">
              <a:buNone/>
            </a:pPr>
            <a:endParaRPr lang="en-IN" altLang="en-US" sz="2400"/>
          </a:p>
        </p:txBody>
      </p:sp>
      <p:sp>
        <p:nvSpPr>
          <p:cNvPr id="3" name="Content Placeholder 2"/>
          <p:cNvSpPr/>
          <p:nvPr>
            <p:ph sz="half" idx="1"/>
          </p:nvPr>
        </p:nvSpPr>
        <p:spPr>
          <a:xfrm>
            <a:off x="457200" y="1600200"/>
            <a:ext cx="8176260" cy="4526280"/>
          </a:xfrm>
        </p:spPr>
        <p:txBody>
          <a:bodyPr>
            <a:normAutofit fontScale="90000" lnSpcReduction="10000"/>
          </a:bodyPr>
          <a:p>
            <a:pPr marL="0" indent="0">
              <a:buNone/>
            </a:pPr>
            <a:r>
              <a:rPr lang="en-US" sz="2800">
                <a:solidFill>
                  <a:srgbClr val="FF0000"/>
                </a:solidFill>
              </a:rPr>
              <a:t>LINEAR REGRESSION</a:t>
            </a:r>
            <a:endParaRPr lang="en-US" sz="2800">
              <a:solidFill>
                <a:srgbClr val="FF0000"/>
              </a:solidFill>
            </a:endParaRPr>
          </a:p>
          <a:p>
            <a:r>
              <a:rPr lang="en-US" sz="2665">
                <a:solidFill>
                  <a:schemeClr val="tx1"/>
                </a:solidFill>
              </a:rPr>
              <a:t>Linear Regression is a machine learning algorithm based on supervised learning. </a:t>
            </a:r>
            <a:endParaRPr lang="en-US" sz="2665">
              <a:solidFill>
                <a:schemeClr val="tx1"/>
              </a:solidFill>
            </a:endParaRPr>
          </a:p>
          <a:p>
            <a:r>
              <a:rPr lang="en-US" sz="2665">
                <a:solidFill>
                  <a:schemeClr val="tx1"/>
                </a:solidFill>
              </a:rPr>
              <a:t>It performs a regression task. </a:t>
            </a:r>
            <a:endParaRPr lang="en-US" sz="2665">
              <a:solidFill>
                <a:schemeClr val="tx1"/>
              </a:solidFill>
            </a:endParaRPr>
          </a:p>
          <a:p>
            <a:r>
              <a:rPr lang="en-US" sz="2665">
                <a:solidFill>
                  <a:schemeClr val="tx1"/>
                </a:solidFill>
              </a:rPr>
              <a:t>Regression models a target prediction value based on independent variables. </a:t>
            </a:r>
            <a:endParaRPr lang="en-US" sz="2665">
              <a:solidFill>
                <a:schemeClr val="tx1"/>
              </a:solidFill>
            </a:endParaRPr>
          </a:p>
          <a:p>
            <a:r>
              <a:rPr lang="en-US" sz="2665">
                <a:solidFill>
                  <a:schemeClr val="tx1"/>
                </a:solidFill>
              </a:rPr>
              <a:t>It is mostly used for finding out the relationship between variables and forecasting. </a:t>
            </a:r>
            <a:endParaRPr lang="en-US" sz="2665">
              <a:solidFill>
                <a:schemeClr val="tx1"/>
              </a:solidFill>
            </a:endParaRPr>
          </a:p>
          <a:p>
            <a:r>
              <a:rPr lang="en-US" sz="2665">
                <a:solidFill>
                  <a:schemeClr val="tx1"/>
                </a:solidFill>
              </a:rPr>
              <a:t>Different regression models differ based on – the kind of relationship between dependent and independent variables they are considering, and the number of independent variables getting used.</a:t>
            </a:r>
            <a:endParaRPr lang="en-US" sz="2665">
              <a:solidFill>
                <a:schemeClr val="tx1"/>
              </a:solidFill>
            </a:endParaRPr>
          </a:p>
          <a:p>
            <a:endParaRPr lang="en-US" sz="2665">
              <a:solidFill>
                <a:schemeClr val="tx1"/>
              </a:solidFill>
            </a:endParaRPr>
          </a:p>
        </p:txBody>
      </p:sp>
      <p:pic>
        <p:nvPicPr>
          <p:cNvPr id="10" name="Content Placeholder 9" descr="Sathyabama_Institute_of_Science_and_Technology_logo"/>
          <p:cNvPicPr>
            <a:picLocks noChangeAspect="1"/>
          </p:cNvPicPr>
          <p:nvPr>
            <p:ph sz="half" idx="2"/>
          </p:nvPr>
        </p:nvPicPr>
        <p:blipFill>
          <a:blip r:embed="rId1"/>
          <a:stretch>
            <a:fillRect/>
          </a:stretch>
        </p:blipFill>
        <p:spPr>
          <a:xfrm>
            <a:off x="304800" y="152400"/>
            <a:ext cx="898525" cy="9645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ltLang="en-IN">
                <a:solidFill>
                  <a:srgbClr val="FF0000"/>
                </a:solidFill>
                <a:sym typeface="+mn-ea"/>
              </a:rPr>
              <a:t>  </a:t>
            </a:r>
            <a:r>
              <a:rPr lang="en-IN" altLang="en-US" sz="3600">
                <a:solidFill>
                  <a:srgbClr val="FF0000"/>
                </a:solidFill>
                <a:sym typeface="+mn-ea"/>
              </a:rPr>
              <a:t>Methodology and Algorithm</a:t>
            </a:r>
            <a:r>
              <a:rPr lang="en-US" altLang="en-IN" sz="3600">
                <a:solidFill>
                  <a:srgbClr val="FF0000"/>
                </a:solidFill>
                <a:sym typeface="+mn-ea"/>
              </a:rPr>
              <a:t>(cont..)</a:t>
            </a:r>
            <a:endParaRPr lang="en-US" altLang="en-IN" sz="3600">
              <a:solidFill>
                <a:srgbClr val="FF0000"/>
              </a:solidFill>
              <a:sym typeface="+mn-ea"/>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
        <p:nvSpPr>
          <p:cNvPr id="7" name="Content Placeholder 6"/>
          <p:cNvSpPr/>
          <p:nvPr/>
        </p:nvSpPr>
        <p:spPr>
          <a:xfrm>
            <a:off x="584200" y="1727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altLang="en-US" sz="2400"/>
          </a:p>
          <a:p>
            <a:pPr marL="0" indent="0">
              <a:buNone/>
            </a:pPr>
            <a:endParaRPr lang="en-IN" altLang="en-US" sz="2400"/>
          </a:p>
        </p:txBody>
      </p:sp>
      <p:sp>
        <p:nvSpPr>
          <p:cNvPr id="3" name="Content Placeholder 2"/>
          <p:cNvSpPr/>
          <p:nvPr>
            <p:ph sz="half" idx="1"/>
          </p:nvPr>
        </p:nvSpPr>
        <p:spPr>
          <a:xfrm>
            <a:off x="457200" y="1355090"/>
            <a:ext cx="8176260" cy="4771390"/>
          </a:xfrm>
        </p:spPr>
        <p:txBody>
          <a:bodyPr>
            <a:normAutofit/>
          </a:bodyPr>
          <a:p>
            <a:pPr marL="0" indent="0">
              <a:buNone/>
            </a:pPr>
            <a:r>
              <a:rPr lang="en-US" sz="2665">
                <a:solidFill>
                  <a:srgbClr val="FF0000"/>
                </a:solidFill>
              </a:rPr>
              <a:t>LASSO REGRESSOR</a:t>
            </a:r>
            <a:endParaRPr lang="en-US" sz="2665">
              <a:solidFill>
                <a:srgbClr val="FF0000"/>
              </a:solidFill>
            </a:endParaRPr>
          </a:p>
          <a:p>
            <a:r>
              <a:rPr lang="en-US" sz="2665">
                <a:solidFill>
                  <a:schemeClr val="tx1"/>
                </a:solidFill>
              </a:rPr>
              <a:t>The word “LASSO” stands for Least Absolute Shrinkage and Selection Operator. </a:t>
            </a:r>
            <a:endParaRPr lang="en-US" sz="2665">
              <a:solidFill>
                <a:schemeClr val="tx1"/>
              </a:solidFill>
            </a:endParaRPr>
          </a:p>
          <a:p>
            <a:r>
              <a:rPr lang="en-US" sz="2665">
                <a:solidFill>
                  <a:schemeClr val="tx1"/>
                </a:solidFill>
              </a:rPr>
              <a:t>It is a statistical formula for the regularisation of data models and feature selection.</a:t>
            </a:r>
            <a:endParaRPr lang="en-US" sz="2665">
              <a:solidFill>
                <a:schemeClr val="tx1"/>
              </a:solidFill>
            </a:endParaRPr>
          </a:p>
          <a:p>
            <a:r>
              <a:rPr lang="en-US" sz="2665">
                <a:solidFill>
                  <a:schemeClr val="tx1"/>
                </a:solidFill>
              </a:rPr>
              <a:t>Lasso regression is a regularization technique. It is used over regression methods for a more accurate prediction. </a:t>
            </a:r>
            <a:endParaRPr lang="en-US" sz="2665">
              <a:solidFill>
                <a:schemeClr val="tx1"/>
              </a:solidFill>
            </a:endParaRPr>
          </a:p>
          <a:p>
            <a:r>
              <a:rPr lang="en-US" sz="2665">
                <a:solidFill>
                  <a:schemeClr val="tx1"/>
                </a:solidFill>
              </a:rPr>
              <a:t>This model uses shrinkage. Shrinkage is where data values are shrunk towards a central point as the mean. </a:t>
            </a:r>
            <a:endParaRPr lang="en-US" sz="2665">
              <a:solidFill>
                <a:schemeClr val="tx1"/>
              </a:solidFill>
            </a:endParaRPr>
          </a:p>
          <a:p>
            <a:pPr>
              <a:buNone/>
            </a:pPr>
            <a:endParaRPr lang="en-US" sz="2665">
              <a:solidFill>
                <a:schemeClr val="tx1"/>
              </a:solidFill>
            </a:endParaRPr>
          </a:p>
        </p:txBody>
      </p:sp>
      <p:pic>
        <p:nvPicPr>
          <p:cNvPr id="10" name="Content Placeholder 9" descr="Sathyabama_Institute_of_Science_and_Technology_logo"/>
          <p:cNvPicPr>
            <a:picLocks noChangeAspect="1"/>
          </p:cNvPicPr>
          <p:nvPr>
            <p:ph sz="half" idx="2"/>
          </p:nvPr>
        </p:nvPicPr>
        <p:blipFill>
          <a:blip r:embed="rId1"/>
          <a:stretch>
            <a:fillRect/>
          </a:stretch>
        </p:blipFill>
        <p:spPr>
          <a:xfrm>
            <a:off x="304800" y="152400"/>
            <a:ext cx="898525" cy="964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         </a:t>
            </a:r>
            <a:r>
              <a:rPr lang="en-US" sz="4000">
                <a:solidFill>
                  <a:srgbClr val="FF0000"/>
                </a:solidFill>
              </a:rPr>
              <a:t>Methdology and Algorithms(cont..)</a:t>
            </a:r>
            <a:endParaRPr lang="en-US" sz="4000">
              <a:solidFill>
                <a:srgbClr val="FF0000"/>
              </a:solidFill>
            </a:endParaRPr>
          </a:p>
        </p:txBody>
      </p:sp>
      <p:sp>
        <p:nvSpPr>
          <p:cNvPr id="5" name="Date Placeholder 4"/>
          <p:cNvSpPr>
            <a:spLocks noGrp="1"/>
          </p:cNvSpPr>
          <p:nvPr>
            <p:ph type="dt" sz="half" idx="10"/>
          </p:nvPr>
        </p:nvSpPr>
        <p:spPr/>
        <p:txBody>
          <a:bodyPr/>
          <a:p>
            <a:fld id="{39EAEA68-FEEF-400D-AE97-0743E2B01B36}" type="datetime3">
              <a:rPr lang="en-US" smtClean="0"/>
            </a:fld>
            <a:endParaRPr lang="en-US"/>
          </a:p>
        </p:txBody>
      </p:sp>
      <p:sp>
        <p:nvSpPr>
          <p:cNvPr id="6" name="Footer Placeholder 5"/>
          <p:cNvSpPr>
            <a:spLocks noGrp="1"/>
          </p:cNvSpPr>
          <p:nvPr>
            <p:ph type="ftr" sz="quarter" idx="11"/>
          </p:nvPr>
        </p:nvSpPr>
        <p:spPr/>
        <p:txBody>
          <a:bodyPr/>
          <a:p>
            <a:r>
              <a:rPr lang="en-US"/>
              <a:t>Department of CSE</a:t>
            </a:r>
            <a:endParaRPr lang="en-US"/>
          </a:p>
        </p:txBody>
      </p:sp>
      <p:sp>
        <p:nvSpPr>
          <p:cNvPr id="7" name="Slide Number Placeholder 6"/>
          <p:cNvSpPr>
            <a:spLocks noGrp="1"/>
          </p:cNvSpPr>
          <p:nvPr>
            <p:ph type="sldNum" sz="quarter" idx="12"/>
          </p:nvPr>
        </p:nvSpPr>
        <p:spPr/>
        <p:txBody>
          <a:bodyPr/>
          <a:p>
            <a:fld id="{7B28076C-CE04-4A00-BFAA-A90EA8355859}" type="slidenum">
              <a:rPr lang="en-US" smtClean="0"/>
            </a:fld>
            <a:endParaRPr lang="en-US"/>
          </a:p>
        </p:txBody>
      </p:sp>
      <p:pic>
        <p:nvPicPr>
          <p:cNvPr id="10" name="Content Placeholder 9" descr="Sathyabama_Institute_of_Science_and_Technology_logo"/>
          <p:cNvPicPr>
            <a:picLocks noChangeAspect="1"/>
          </p:cNvPicPr>
          <p:nvPr>
            <p:ph sz="half" idx="2"/>
          </p:nvPr>
        </p:nvPicPr>
        <p:blipFill>
          <a:blip r:embed="rId1"/>
          <a:stretch>
            <a:fillRect/>
          </a:stretch>
        </p:blipFill>
        <p:spPr>
          <a:xfrm>
            <a:off x="440055" y="228600"/>
            <a:ext cx="913130" cy="930275"/>
          </a:xfrm>
          <a:prstGeom prst="rect">
            <a:avLst/>
          </a:prstGeom>
        </p:spPr>
      </p:pic>
      <p:sp>
        <p:nvSpPr>
          <p:cNvPr id="9" name="Content Placeholder 8"/>
          <p:cNvSpPr/>
          <p:nvPr>
            <p:ph sz="half" idx="1"/>
          </p:nvPr>
        </p:nvSpPr>
        <p:spPr>
          <a:xfrm>
            <a:off x="457200" y="1600200"/>
            <a:ext cx="7868920" cy="4526280"/>
          </a:xfrm>
        </p:spPr>
        <p:txBody>
          <a:bodyPr/>
          <a:p>
            <a:r>
              <a:rPr lang="en-US">
                <a:solidFill>
                  <a:srgbClr val="FF0000"/>
                </a:solidFill>
              </a:rPr>
              <a:t>LASSO REGRESSION</a:t>
            </a:r>
            <a:endParaRPr lang="en-US">
              <a:solidFill>
                <a:srgbClr val="FF0000"/>
              </a:solidFill>
            </a:endParaRPr>
          </a:p>
          <a:p>
            <a:endParaRPr lang="en-US">
              <a:solidFill>
                <a:srgbClr val="FF0000"/>
              </a:solidFill>
            </a:endParaRPr>
          </a:p>
          <a:p>
            <a:endParaRPr lang="en-US">
              <a:solidFill>
                <a:srgbClr val="FF0000"/>
              </a:solidFill>
            </a:endParaRPr>
          </a:p>
        </p:txBody>
      </p:sp>
      <p:pic>
        <p:nvPicPr>
          <p:cNvPr id="11" name="Content Placeholder 9" descr="Sathyabama_Institute_of_Science_and_Technology_logo"/>
          <p:cNvPicPr>
            <a:picLocks noChangeAspect="1"/>
          </p:cNvPicPr>
          <p:nvPr/>
        </p:nvPicPr>
        <p:blipFill>
          <a:blip r:embed="rId1"/>
          <a:stretch>
            <a:fillRect/>
          </a:stretch>
        </p:blipFill>
        <p:spPr>
          <a:xfrm>
            <a:off x="304800" y="152400"/>
            <a:ext cx="898525" cy="964565"/>
          </a:xfrm>
          <a:prstGeom prst="rect">
            <a:avLst/>
          </a:prstGeom>
        </p:spPr>
      </p:pic>
      <p:pic>
        <p:nvPicPr>
          <p:cNvPr id="12" name="Picture 5" descr="IMG_256"/>
          <p:cNvPicPr>
            <a:picLocks noChangeAspect="1"/>
          </p:cNvPicPr>
          <p:nvPr/>
        </p:nvPicPr>
        <p:blipFill>
          <a:blip r:embed="rId2"/>
          <a:stretch>
            <a:fillRect/>
          </a:stretch>
        </p:blipFill>
        <p:spPr>
          <a:xfrm>
            <a:off x="922020" y="2528570"/>
            <a:ext cx="6731000" cy="328549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olidFill>
                  <a:srgbClr val="FF0000"/>
                </a:solidFill>
              </a:rPr>
              <a:t>        </a:t>
            </a:r>
            <a:r>
              <a:rPr lang="en-IN" altLang="en-US" sz="3600">
                <a:solidFill>
                  <a:srgbClr val="FF0000"/>
                </a:solidFill>
              </a:rPr>
              <a:t>Methodology and Algorithm</a:t>
            </a:r>
            <a:r>
              <a:rPr lang="en-IN" altLang="en-US" sz="3600">
                <a:solidFill>
                  <a:srgbClr val="FF0000"/>
                </a:solidFill>
                <a:sym typeface="+mn-ea"/>
              </a:rPr>
              <a:t>(cont..)</a:t>
            </a:r>
            <a:br>
              <a:rPr lang="en-IN" altLang="en-US" sz="3600">
                <a:solidFill>
                  <a:srgbClr val="FF0000"/>
                </a:solidFill>
              </a:rPr>
            </a:br>
            <a:endParaRPr lang="en-IN" altLang="en-US" sz="3600">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sp>
        <p:nvSpPr>
          <p:cNvPr id="7" name="Content Placeholder 6"/>
          <p:cNvSpPr/>
          <p:nvPr>
            <p:ph idx="1"/>
          </p:nvPr>
        </p:nvSpPr>
        <p:spPr/>
        <p:txBody>
          <a:bodyPr>
            <a:normAutofit lnSpcReduction="10000"/>
          </a:bodyPr>
          <a:p>
            <a:pPr marL="0" indent="0">
              <a:buNone/>
            </a:pPr>
            <a:r>
              <a:rPr lang="en-IN" altLang="en-US">
                <a:solidFill>
                  <a:srgbClr val="FF0000"/>
                </a:solidFill>
              </a:rPr>
              <a:t>Random Forest</a:t>
            </a:r>
            <a:r>
              <a:rPr lang="en-IN" altLang="en-US"/>
              <a:t>:-</a:t>
            </a:r>
            <a:endParaRPr lang="en-IN" altLang="en-US"/>
          </a:p>
          <a:p>
            <a:r>
              <a:rPr lang="en-IN" altLang="en-US" sz="2400"/>
              <a:t>Random Forest is a popular machine learning algorithm that belongs to the supervised learning technique.</a:t>
            </a:r>
            <a:endParaRPr lang="en-IN" altLang="en-US" sz="2400"/>
          </a:p>
          <a:p>
            <a:r>
              <a:rPr lang="en-IN" altLang="en-US" sz="2400"/>
              <a:t>It can be used for both Classification and Regression problems in ML.</a:t>
            </a:r>
            <a:endParaRPr lang="en-IN" altLang="en-US" sz="2400"/>
          </a:p>
          <a:p>
            <a:r>
              <a:rPr lang="en-IN" altLang="en-US" sz="2400"/>
              <a:t>It is based on the concept of ensemble learning, which is a process of combining multiple classifiers to solve a complex problem and to improve the performance of the model.</a:t>
            </a:r>
            <a:endParaRPr lang="en-IN" altLang="en-US" sz="2400"/>
          </a:p>
          <a:p>
            <a:r>
              <a:rPr lang="en-IN" altLang="en-US" sz="2400"/>
              <a:t>Random Forest is a classifier that contains a number of decision trees on various subsets of the given dataset and takes the average to improve the predictive accuracy of that dataset.</a:t>
            </a:r>
            <a:endParaRPr lang="en-IN" altLang="en-US" sz="2400"/>
          </a:p>
          <a:p>
            <a:pPr marL="0" indent="0">
              <a:buNone/>
            </a:pPr>
            <a:endParaRPr lang="en-IN" altLang="en-US" sz="2400"/>
          </a:p>
          <a:p>
            <a:pPr marL="0" indent="0">
              <a:buNone/>
            </a:pPr>
            <a:endParaRPr lang="en-I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olidFill>
                  <a:srgbClr val="FF0000"/>
                </a:solidFill>
              </a:rPr>
              <a:t>        </a:t>
            </a:r>
            <a:r>
              <a:rPr lang="en-IN" altLang="en-US" sz="3600">
                <a:solidFill>
                  <a:srgbClr val="FF0000"/>
                </a:solidFill>
              </a:rPr>
              <a:t>Methodology and Algorithm</a:t>
            </a:r>
            <a:r>
              <a:rPr lang="en-IN" altLang="en-US" sz="3600">
                <a:solidFill>
                  <a:srgbClr val="FF0000"/>
                </a:solidFill>
                <a:sym typeface="+mn-ea"/>
              </a:rPr>
              <a:t>(cont..)</a:t>
            </a:r>
            <a:br>
              <a:rPr lang="en-IN" altLang="en-US" sz="3600">
                <a:solidFill>
                  <a:srgbClr val="FF0000"/>
                </a:solidFill>
              </a:rPr>
            </a:br>
            <a:endParaRPr lang="en-IN" altLang="en-US" sz="3600">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sp>
        <p:nvSpPr>
          <p:cNvPr id="7" name="Content Placeholder 6"/>
          <p:cNvSpPr/>
          <p:nvPr>
            <p:ph sz="half" idx="1"/>
          </p:nvPr>
        </p:nvSpPr>
        <p:spPr/>
        <p:txBody>
          <a:bodyPr>
            <a:normAutofit/>
          </a:bodyPr>
          <a:p>
            <a:pPr marL="0" indent="0">
              <a:buNone/>
            </a:pPr>
            <a:r>
              <a:rPr lang="en-IN" altLang="en-US">
                <a:solidFill>
                  <a:srgbClr val="FF0000"/>
                </a:solidFill>
              </a:rPr>
              <a:t>Random Forest</a:t>
            </a:r>
            <a:r>
              <a:rPr lang="en-IN" altLang="en-US"/>
              <a:t>:-</a:t>
            </a:r>
            <a:endParaRPr lang="en-IN" altLang="en-US"/>
          </a:p>
          <a:p>
            <a:pPr marL="0" indent="0">
              <a:buNone/>
            </a:pPr>
            <a:endParaRPr lang="en-IN" altLang="en-US"/>
          </a:p>
          <a:p>
            <a:pPr marL="0" indent="0">
              <a:buNone/>
            </a:pPr>
            <a:endParaRPr lang="en-IN" altLang="en-US" sz="2400"/>
          </a:p>
        </p:txBody>
      </p:sp>
      <p:pic>
        <p:nvPicPr>
          <p:cNvPr id="3" name="Content Placeholder 2" descr="gopi"/>
          <p:cNvPicPr>
            <a:picLocks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527050" y="2096770"/>
            <a:ext cx="8140700" cy="41014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8229600" cy="963295"/>
          </a:xfrm>
        </p:spPr>
        <p:txBody>
          <a:bodyPr>
            <a:normAutofit fontScale="90000"/>
          </a:bodyPr>
          <a:p>
            <a:r>
              <a:rPr lang="en-IN" altLang="en-US">
                <a:solidFill>
                  <a:srgbClr val="FF0000"/>
                </a:solidFill>
              </a:rPr>
              <a:t>Snapshots of the </a:t>
            </a:r>
            <a:br>
              <a:rPr lang="en-IN" altLang="en-US">
                <a:solidFill>
                  <a:srgbClr val="FF0000"/>
                </a:solidFill>
              </a:rPr>
            </a:br>
            <a:r>
              <a:rPr lang="en-US" altLang="en-IN">
                <a:solidFill>
                  <a:srgbClr val="FF0000"/>
                </a:solidFill>
              </a:rPr>
              <a:t>Rainfall</a:t>
            </a:r>
            <a:r>
              <a:rPr lang="en-IN" altLang="en-US">
                <a:solidFill>
                  <a:srgbClr val="FF0000"/>
                </a:solidFill>
              </a:rPr>
              <a:t>model</a:t>
            </a:r>
            <a:endParaRPr lang="en-IN" altLang="en-US">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pic>
        <p:nvPicPr>
          <p:cNvPr id="7" name="Content Placeholder 6"/>
          <p:cNvPicPr>
            <a:picLocks noChangeAspect="1"/>
          </p:cNvPicPr>
          <p:nvPr>
            <p:ph idx="1"/>
          </p:nvPr>
        </p:nvPicPr>
        <p:blipFill>
          <a:blip r:embed="rId2"/>
          <a:stretch>
            <a:fillRect/>
          </a:stretch>
        </p:blipFill>
        <p:spPr>
          <a:xfrm>
            <a:off x="381000" y="1676400"/>
            <a:ext cx="8229600" cy="46602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8518525" cy="971550"/>
          </a:xfrm>
        </p:spPr>
        <p:txBody>
          <a:bodyPr>
            <a:normAutofit fontScale="90000"/>
          </a:bodyPr>
          <a:p>
            <a:r>
              <a:rPr lang="en-IN" altLang="en-US">
                <a:solidFill>
                  <a:srgbClr val="FF0000"/>
                </a:solidFill>
                <a:sym typeface="+mn-ea"/>
              </a:rPr>
              <a:t>Snapshots of the </a:t>
            </a:r>
            <a:br>
              <a:rPr lang="en-IN" altLang="en-US">
                <a:solidFill>
                  <a:srgbClr val="FF0000"/>
                </a:solidFill>
                <a:sym typeface="+mn-ea"/>
              </a:rPr>
            </a:br>
            <a:r>
              <a:rPr lang="en-US" altLang="en-IN">
                <a:solidFill>
                  <a:srgbClr val="FF0000"/>
                </a:solidFill>
                <a:sym typeface="+mn-ea"/>
              </a:rPr>
              <a:t>Rainfall</a:t>
            </a:r>
            <a:r>
              <a:rPr lang="en-IN" altLang="en-US">
                <a:solidFill>
                  <a:srgbClr val="FF0000"/>
                </a:solidFill>
                <a:sym typeface="+mn-ea"/>
              </a:rPr>
              <a:t>model</a:t>
            </a:r>
            <a:endParaRPr lang="en-IN" altLang="en-US"/>
          </a:p>
        </p:txBody>
      </p:sp>
      <p:sp>
        <p:nvSpPr>
          <p:cNvPr id="3" name="Content Placeholder 2"/>
          <p:cNvSpPr>
            <a:spLocks noGrp="1"/>
          </p:cNvSpPr>
          <p:nvPr>
            <p:ph idx="1"/>
          </p:nvPr>
        </p:nvSpPr>
        <p:spPr>
          <a:xfrm>
            <a:off x="457200" y="1268095"/>
            <a:ext cx="8229600" cy="4858385"/>
          </a:xfrm>
        </p:spPr>
        <p:txBody>
          <a:bodyPr/>
          <a:p>
            <a:pPr marL="0" indent="0">
              <a:buNone/>
            </a:pPr>
            <a:r>
              <a:rPr lang="en-IN" altLang="en-US" b="1" u="sng"/>
              <a:t>Feature importance score of the model</a:t>
            </a:r>
            <a:endParaRPr lang="en-IN" altLang="en-US" sz="24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pic>
        <p:nvPicPr>
          <p:cNvPr id="7" name="Picture 16"/>
          <p:cNvPicPr>
            <a:picLocks noChangeAspect="1"/>
          </p:cNvPicPr>
          <p:nvPr/>
        </p:nvPicPr>
        <p:blipFill>
          <a:blip r:embed="rId2"/>
          <a:stretch>
            <a:fillRect/>
          </a:stretch>
        </p:blipFill>
        <p:spPr>
          <a:xfrm>
            <a:off x="584200" y="2085975"/>
            <a:ext cx="8188960" cy="42379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dirty="0">
                <a:solidFill>
                  <a:srgbClr val="C00000"/>
                </a:solidFill>
                <a:latin typeface="Arial" panose="020B0604020202020204" pitchFamily="34" charset="0"/>
                <a:cs typeface="Arial" panose="020B0604020202020204" pitchFamily="34" charset="0"/>
                <a:sym typeface="+mn-ea"/>
              </a:rPr>
            </a:br>
            <a:r>
              <a:rPr lang="en-US" dirty="0">
                <a:solidFill>
                  <a:srgbClr val="C00000"/>
                </a:solidFill>
                <a:latin typeface="Arial" panose="020B0604020202020204" pitchFamily="34" charset="0"/>
                <a:cs typeface="Arial" panose="020B0604020202020204" pitchFamily="34" charset="0"/>
                <a:sym typeface="+mn-ea"/>
              </a:rPr>
              <a:t>Results and Discussion</a:t>
            </a:r>
            <a:br>
              <a:rPr lang="en-US" dirty="0">
                <a:solidFill>
                  <a:srgbClr val="C00000"/>
                </a:solidFill>
                <a:latin typeface="Arial" panose="020B0604020202020204" pitchFamily="34" charset="0"/>
                <a:cs typeface="Arial" panose="020B0604020202020204" pitchFamily="34" charset="0"/>
              </a:rPr>
            </a:br>
            <a:endParaRPr lang="en-IN" altLang="en-US"/>
          </a:p>
        </p:txBody>
      </p:sp>
      <p:sp>
        <p:nvSpPr>
          <p:cNvPr id="3" name="Content Placeholder 2"/>
          <p:cNvSpPr>
            <a:spLocks noGrp="1"/>
          </p:cNvSpPr>
          <p:nvPr>
            <p:ph idx="1"/>
          </p:nvPr>
        </p:nvSpPr>
        <p:spPr/>
        <p:txBody>
          <a:bodyPr>
            <a:normAutofit fontScale="90000" lnSpcReduction="10000"/>
          </a:bodyPr>
          <a:p>
            <a:r>
              <a:rPr lang="en-US" sz="2400"/>
              <a:t>THE MAE,MSE,RMSE,Training Accuracy and Testing Accuracy values for Rainfall Prediction Using LINEAR REGRESSION</a:t>
            </a:r>
            <a:endParaRPr lang="en-US" sz="2400"/>
          </a:p>
          <a:p>
            <a:pPr>
              <a:buFont typeface="Wingdings" panose="05000000000000000000" charset="0"/>
              <a:buChar char="Ø"/>
            </a:pPr>
            <a:r>
              <a:rPr lang="en-US" sz="2400"/>
              <a:t>TEST DATA RAINFALL MODEL</a:t>
            </a:r>
            <a:endParaRPr lang="en-US" sz="2400"/>
          </a:p>
          <a:p>
            <a:pPr marL="0" indent="0">
              <a:buNone/>
            </a:pPr>
            <a:r>
              <a:rPr lang="en-US" sz="2400"/>
              <a:t>MAE: 36.693305772295616</a:t>
            </a:r>
            <a:endParaRPr lang="en-US" sz="2400"/>
          </a:p>
          <a:p>
            <a:pPr marL="0" indent="0">
              <a:buNone/>
            </a:pPr>
            <a:r>
              <a:rPr lang="en-US" sz="2400"/>
              <a:t>MSE: 2707.377549592384</a:t>
            </a:r>
            <a:endParaRPr lang="en-US" sz="2400"/>
          </a:p>
          <a:p>
            <a:pPr marL="0" indent="0">
              <a:buNone/>
            </a:pPr>
            <a:r>
              <a:rPr lang="en-US" sz="2400"/>
              <a:t>RMSE: 52.032466303187896</a:t>
            </a:r>
            <a:endParaRPr lang="en-US" sz="2400"/>
          </a:p>
          <a:p>
            <a:pPr>
              <a:buFont typeface="Wingdings" panose="05000000000000000000" charset="0"/>
              <a:buChar char="Ø"/>
            </a:pPr>
            <a:r>
              <a:rPr lang="en-US" sz="2400"/>
              <a:t>TRAIN DATA OF RAINFALL MODEL</a:t>
            </a:r>
            <a:endParaRPr lang="en-US" sz="2400"/>
          </a:p>
          <a:p>
            <a:pPr marL="0" indent="0">
              <a:buNone/>
            </a:pPr>
            <a:r>
              <a:rPr lang="en-US" sz="2400"/>
              <a:t>MAE: 37.684332030035904</a:t>
            </a:r>
            <a:endParaRPr lang="en-US" sz="2400"/>
          </a:p>
          <a:p>
            <a:pPr marL="0" indent="0">
              <a:buNone/>
            </a:pPr>
            <a:r>
              <a:rPr lang="en-US" sz="2400"/>
              <a:t>MSE: 3113.2867829842517</a:t>
            </a:r>
            <a:endParaRPr lang="en-US" sz="2400"/>
          </a:p>
          <a:p>
            <a:pPr marL="0" indent="0">
              <a:buNone/>
            </a:pPr>
            <a:r>
              <a:rPr lang="en-US" sz="2400"/>
              <a:t>RMSE: 55.79683488321046</a:t>
            </a:r>
            <a:endParaRPr lang="en-US" sz="2400"/>
          </a:p>
          <a:p>
            <a:pPr>
              <a:buFont typeface="Wingdings" panose="05000000000000000000" charset="0"/>
              <a:buChar char="Ø"/>
            </a:pPr>
            <a:r>
              <a:rPr lang="en-US" sz="2400"/>
              <a:t>TRAINING ACCURACY RAINFALL MODEL=41.69999992</a:t>
            </a:r>
            <a:endParaRPr lang="en-US" sz="2400"/>
          </a:p>
          <a:p>
            <a:pPr>
              <a:buFont typeface="Wingdings" panose="05000000000000000000" charset="0"/>
              <a:buChar char="Ø"/>
            </a:pPr>
            <a:r>
              <a:rPr lang="en-US" sz="2400"/>
              <a:t>TESTING ACCURACY RAINFALL MODEL=31.500</a:t>
            </a:r>
            <a:endParaRPr lang="en-US" sz="24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8521700" cy="971550"/>
          </a:xfrm>
        </p:spPr>
        <p:txBody>
          <a:bodyPr>
            <a:normAutofit fontScale="90000"/>
          </a:bodyPr>
          <a:p>
            <a:r>
              <a:rPr lang="en-IN" altLang="en-US">
                <a:solidFill>
                  <a:srgbClr val="FF0000"/>
                </a:solidFill>
              </a:rPr>
              <a:t>Performance Analysis</a:t>
            </a:r>
            <a:r>
              <a:rPr lang="en-US" altLang="en-IN">
                <a:solidFill>
                  <a:srgbClr val="FF0000"/>
                </a:solidFill>
              </a:rPr>
              <a:t> </a:t>
            </a:r>
            <a:br>
              <a:rPr lang="en-US" altLang="en-IN">
                <a:solidFill>
                  <a:srgbClr val="FF0000"/>
                </a:solidFill>
              </a:rPr>
            </a:br>
            <a:r>
              <a:rPr lang="en-US" altLang="en-IN">
                <a:solidFill>
                  <a:srgbClr val="FF0000"/>
                </a:solidFill>
              </a:rPr>
              <a:t>Of Rainfall Prediction</a:t>
            </a:r>
            <a:endParaRPr lang="en-US" altLang="en-IN">
              <a:solidFill>
                <a:srgbClr val="FF0000"/>
              </a:solidFill>
            </a:endParaRPr>
          </a:p>
        </p:txBody>
      </p:sp>
      <p:sp>
        <p:nvSpPr>
          <p:cNvPr id="3" name="Content Placeholder 2"/>
          <p:cNvSpPr>
            <a:spLocks noGrp="1"/>
          </p:cNvSpPr>
          <p:nvPr>
            <p:ph idx="1"/>
          </p:nvPr>
        </p:nvSpPr>
        <p:spPr>
          <a:xfrm>
            <a:off x="457200" y="1600835"/>
            <a:ext cx="8229600" cy="4525963"/>
          </a:xfrm>
        </p:spPr>
        <p:txBody>
          <a:bodyPr/>
          <a:p>
            <a:r>
              <a:rPr lang="en-US" altLang="en-IN" sz="2400" b="1">
                <a:solidFill>
                  <a:schemeClr val="tx1"/>
                </a:solidFill>
              </a:rPr>
              <a:t>Prediction of our Model :</a:t>
            </a:r>
            <a:endParaRPr lang="en-US" altLang="en-IN" sz="2400" b="1">
              <a:solidFill>
                <a:schemeClr val="tx1"/>
              </a:solidFill>
            </a:endParaRPr>
          </a:p>
          <a:p>
            <a:pPr marL="0" indent="0">
              <a:buNone/>
            </a:pPr>
            <a:r>
              <a:rPr lang="en-US" altLang="en-IN" sz="2400" b="1">
                <a:solidFill>
                  <a:schemeClr val="tx1"/>
                </a:solidFill>
              </a:rPr>
              <a:t>    </a:t>
            </a:r>
            <a:r>
              <a:rPr lang="en-US" altLang="en-IN" sz="2400">
                <a:solidFill>
                  <a:schemeClr val="tx1"/>
                </a:solidFill>
              </a:rPr>
              <a:t>predicted = random_forest_model.predict([[2022,4]])</a:t>
            </a:r>
            <a:endParaRPr lang="en-US" altLang="en-IN" sz="2400">
              <a:solidFill>
                <a:schemeClr val="tx1"/>
              </a:solidFill>
            </a:endParaRPr>
          </a:p>
          <a:p>
            <a:pPr marL="0" indent="0">
              <a:buNone/>
            </a:pPr>
            <a:r>
              <a:rPr lang="en-US" altLang="en-IN" sz="2400">
                <a:solidFill>
                  <a:schemeClr val="tx1"/>
                </a:solidFill>
              </a:rPr>
              <a:t>   Finally Predicted value = 54.30747745 ~ 55.42</a:t>
            </a:r>
            <a:endParaRPr lang="en-US" altLang="en-IN" sz="2400">
              <a:solidFill>
                <a:schemeClr val="tx1"/>
              </a:solidFill>
            </a:endParaRPr>
          </a:p>
          <a:p>
            <a:pPr marL="0" indent="0">
              <a:buNone/>
            </a:pPr>
            <a:endParaRPr lang="en-US" altLang="en-IN" sz="2400">
              <a:solidFill>
                <a:schemeClr val="tx1"/>
              </a:solidFill>
            </a:endParaRPr>
          </a:p>
          <a:p>
            <a:pPr marL="0" indent="0">
              <a:buNone/>
            </a:pPr>
            <a:r>
              <a:rPr lang="en-US" altLang="en-IN" sz="2400">
                <a:solidFill>
                  <a:schemeClr val="tx1"/>
                </a:solidFill>
              </a:rPr>
              <a:t>   </a:t>
            </a:r>
            <a:endParaRPr lang="en-US" altLang="en-IN" sz="2400">
              <a:solidFill>
                <a:schemeClr val="tx1"/>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pic>
        <p:nvPicPr>
          <p:cNvPr id="7" name="Picture 6"/>
          <p:cNvPicPr>
            <a:picLocks noChangeAspect="1"/>
          </p:cNvPicPr>
          <p:nvPr/>
        </p:nvPicPr>
        <p:blipFill>
          <a:blip r:embed="rId2"/>
          <a:stretch>
            <a:fillRect/>
          </a:stretch>
        </p:blipFill>
        <p:spPr>
          <a:xfrm>
            <a:off x="561340" y="3039745"/>
            <a:ext cx="7760970" cy="35610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rgbClr val="FF0000"/>
                </a:solidFill>
              </a:rPr>
              <a:t>Conclusion</a:t>
            </a:r>
            <a:endParaRPr lang="en-IN" altLang="en-US">
              <a:solidFill>
                <a:srgbClr val="FF0000"/>
              </a:solidFill>
            </a:endParaRPr>
          </a:p>
        </p:txBody>
      </p:sp>
      <p:sp>
        <p:nvSpPr>
          <p:cNvPr id="3" name="Content Placeholder 2"/>
          <p:cNvSpPr>
            <a:spLocks noGrp="1"/>
          </p:cNvSpPr>
          <p:nvPr>
            <p:ph idx="1"/>
          </p:nvPr>
        </p:nvSpPr>
        <p:spPr>
          <a:xfrm>
            <a:off x="381000" y="1219200"/>
            <a:ext cx="8229600" cy="5229860"/>
          </a:xfrm>
        </p:spPr>
        <p:txBody>
          <a:bodyPr>
            <a:noAutofit/>
          </a:bodyPr>
          <a:p>
            <a:r>
              <a:rPr lang="en-US" sz="2400"/>
              <a:t>In this project i used </a:t>
            </a:r>
            <a:r>
              <a:rPr lang="en-US" sz="2400" b="1"/>
              <a:t>LINEAR REGRESSOR,LASSO REGRESSOR and Random forest Regressor as algorithms for the rainfall dataset.</a:t>
            </a:r>
            <a:endParaRPr lang="en-US" sz="2400" b="1"/>
          </a:p>
          <a:p>
            <a:r>
              <a:rPr lang="en-US" sz="2400"/>
              <a:t>I come to note that </a:t>
            </a:r>
            <a:r>
              <a:rPr lang="en-US" sz="2400" b="1"/>
              <a:t>RANDOM FOREST REGRESSOR </a:t>
            </a:r>
            <a:r>
              <a:rPr lang="en-US" sz="2400"/>
              <a:t>is far better than remaining two algorithms it terms of calculating accuracy results.</a:t>
            </a:r>
            <a:endParaRPr lang="en-US" sz="2400"/>
          </a:p>
          <a:p>
            <a:r>
              <a:rPr lang="en-US" sz="2400"/>
              <a:t>I also created GUI screens using HTML and CSS so that my project become userly friendly.</a:t>
            </a:r>
            <a:endParaRPr lang="en-US" sz="2400"/>
          </a:p>
          <a:p>
            <a:r>
              <a:rPr lang="en-US" sz="2400"/>
              <a:t>In future we try to upgrade our dataset and tried more different algorithms on our model.</a:t>
            </a:r>
            <a:endParaRPr lang="en-US" sz="2400"/>
          </a:p>
          <a:p>
            <a:pPr marL="0" indent="0">
              <a:buNone/>
            </a:pPr>
            <a:endParaRPr lang="en-US" sz="24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olidFill>
                  <a:srgbClr val="FF0000"/>
                </a:solidFill>
              </a:rPr>
              <a:t>Presentation Outline</a:t>
            </a:r>
            <a:endParaRPr lang="en-IN" altLang="en-US" sz="3200">
              <a:solidFill>
                <a:srgbClr val="FF0000"/>
              </a:solidFill>
            </a:endParaRPr>
          </a:p>
        </p:txBody>
      </p:sp>
      <p:sp>
        <p:nvSpPr>
          <p:cNvPr id="3" name="Content Placeholder 2"/>
          <p:cNvSpPr>
            <a:spLocks noGrp="1"/>
          </p:cNvSpPr>
          <p:nvPr>
            <p:ph idx="1"/>
          </p:nvPr>
        </p:nvSpPr>
        <p:spPr/>
        <p:txBody>
          <a:bodyPr>
            <a:normAutofit fontScale="90000"/>
          </a:bodyPr>
          <a:p>
            <a:pPr>
              <a:buFont typeface="Arial" panose="020B0604020202020204" pitchFamily="34" charset="0"/>
              <a:buChar char="•"/>
            </a:pPr>
            <a:r>
              <a:rPr lang="en-US" dirty="0">
                <a:latin typeface="Arial" panose="020B0604020202020204" pitchFamily="34" charset="0"/>
                <a:cs typeface="Arial" panose="020B0604020202020204" pitchFamily="34" charset="0"/>
                <a:sym typeface="+mn-ea"/>
              </a:rPr>
              <a:t>Introduction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Objectives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System Architecture / Ideation Map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Module Implementation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Application Snapshots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Results and Discussions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Conclusio</a:t>
            </a:r>
            <a:r>
              <a:rPr lang="en-IN" altLang="en-US" dirty="0">
                <a:latin typeface="Arial" panose="020B0604020202020204" pitchFamily="34" charset="0"/>
                <a:cs typeface="Arial" panose="020B0604020202020204" pitchFamily="34" charset="0"/>
                <a:sym typeface="+mn-ea"/>
              </a:rPr>
              <a:t>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mn-ea"/>
              </a:rPr>
              <a:t>References</a:t>
            </a:r>
            <a:endParaRPr lang="en-US" dirty="0">
              <a:latin typeface="Arial" panose="020B0604020202020204" pitchFamily="34" charset="0"/>
              <a:cs typeface="Arial" panose="020B0604020202020204" pitchFamily="34" charset="0"/>
            </a:endParaRPr>
          </a:p>
          <a:p>
            <a:endParaRPr lang="en-IN" altLang="en-US"/>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rgbClr val="FF0000"/>
                </a:solidFill>
              </a:rPr>
              <a:t>References</a:t>
            </a:r>
            <a:endParaRPr lang="en-IN" altLang="en-US">
              <a:solidFill>
                <a:srgbClr val="FF0000"/>
              </a:solidFill>
            </a:endParaRPr>
          </a:p>
        </p:txBody>
      </p:sp>
      <p:sp>
        <p:nvSpPr>
          <p:cNvPr id="3" name="Content Placeholder 2"/>
          <p:cNvSpPr>
            <a:spLocks noGrp="1"/>
          </p:cNvSpPr>
          <p:nvPr>
            <p:ph idx="1"/>
          </p:nvPr>
        </p:nvSpPr>
        <p:spPr>
          <a:xfrm>
            <a:off x="457200" y="1600200"/>
            <a:ext cx="8229600" cy="4756150"/>
          </a:xfrm>
        </p:spPr>
        <p:txBody>
          <a:bodyPr>
            <a:normAutofit fontScale="25000"/>
          </a:bodyPr>
          <a:p>
            <a:pPr marL="0" indent="0">
              <a:buNone/>
            </a:pPr>
            <a:r>
              <a:rPr lang="en-US" sz="6000"/>
              <a:t>[</a:t>
            </a:r>
            <a:r>
              <a:rPr lang="en-US" sz="9600"/>
              <a:t>1] Breiman, L. (1998a). Arcing classifiers (discussion paper). Annals of Statistics, 26, 801–824.</a:t>
            </a:r>
            <a:r>
              <a:rPr lang="en-IN" altLang="en-US" sz="9600"/>
              <a:t> </a:t>
            </a:r>
            <a:r>
              <a:rPr lang="en-US" sz="9600"/>
              <a:t>Google Scholar</a:t>
            </a:r>
            <a:endParaRPr lang="en-US" sz="9600"/>
          </a:p>
          <a:p>
            <a:pPr marL="0" indent="0">
              <a:buNone/>
            </a:pPr>
            <a:r>
              <a:rPr lang="en-US" sz="9600"/>
              <a:t>[2] Breiman. L. (1998b). Randomizing outputs to increase prediction accuracy. Technical Report 518, May 1, 1998, Statistics Department, UCB (in press, Machine Learning).</a:t>
            </a:r>
            <a:endParaRPr lang="en-US" sz="9600"/>
          </a:p>
          <a:p>
            <a:pPr marL="0" indent="0">
              <a:buNone/>
            </a:pPr>
            <a:r>
              <a:rPr lang="en-US" sz="9600"/>
              <a:t>[3] Breiman, L. 1999. Using adaptive bagging to debias regressions. Technical Report 547, Statistics Dept. UCB.</a:t>
            </a:r>
            <a:endParaRPr lang="en-US" sz="9600"/>
          </a:p>
          <a:p>
            <a:pPr marL="0" indent="0">
              <a:buNone/>
            </a:pPr>
            <a:r>
              <a:rPr lang="en-US" sz="9600"/>
              <a:t>[4] Breiman, L. 2000. Some infinity theory for predictor ensembles. Technical Report 579, Statistics Dept. UCB.</a:t>
            </a:r>
            <a:endParaRPr lang="en-US" sz="9600"/>
          </a:p>
          <a:p>
            <a:pPr marL="0" indent="0">
              <a:buNone/>
            </a:pPr>
            <a:r>
              <a:rPr lang="en-US" sz="9600"/>
              <a:t>[</a:t>
            </a:r>
            <a:r>
              <a:rPr lang="en-IN" altLang="en-US" sz="9600"/>
              <a:t>5</a:t>
            </a:r>
            <a:r>
              <a:rPr lang="en-US" sz="9600"/>
              <a:t>] Freund, Y. &amp; Schapire, R. (1996). Experiments with a new boosting algorithm, Machine Learning: Proceedings of the Thirteenth International Conference, 148–156.</a:t>
            </a:r>
            <a:endParaRPr lang="en-US" sz="96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4" name="Content Placeholder 13"/>
          <p:cNvPicPr>
            <a:picLocks noChangeAspect="1"/>
          </p:cNvPicPr>
          <p:nvPr>
            <p:ph idx="4294967295"/>
          </p:nvPr>
        </p:nvPicPr>
        <p:blipFill>
          <a:blip r:embed="rId1"/>
          <a:stretch>
            <a:fillRect/>
          </a:stretch>
        </p:blipFill>
        <p:spPr>
          <a:xfrm>
            <a:off x="304800" y="228600"/>
            <a:ext cx="1178560" cy="97091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r>
              <a:rPr lang="en-US"/>
              <a:t>*</a:t>
            </a:r>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r>
              <a:rPr lang="en-US"/>
              <a:t>*</a:t>
            </a:r>
            <a:endParaRPr lang="en-US"/>
          </a:p>
        </p:txBody>
      </p:sp>
      <p:pic>
        <p:nvPicPr>
          <p:cNvPr id="14" name="Content Placeholder 13"/>
          <p:cNvPicPr>
            <a:picLocks noChangeAspect="1"/>
          </p:cNvPicPr>
          <p:nvPr>
            <p:ph idx="4294967295"/>
          </p:nvPr>
        </p:nvPicPr>
        <p:blipFill>
          <a:blip r:embed="rId1"/>
          <a:stretch>
            <a:fillRect/>
          </a:stretch>
        </p:blipFill>
        <p:spPr>
          <a:xfrm>
            <a:off x="381000" y="228600"/>
            <a:ext cx="1178560" cy="970915"/>
          </a:xfrm>
          <a:prstGeom prst="rect">
            <a:avLst/>
          </a:prstGeom>
          <a:noFill/>
          <a:ln w="9525">
            <a:noFill/>
          </a:ln>
        </p:spPr>
      </p:pic>
      <p:pic>
        <p:nvPicPr>
          <p:cNvPr id="100" name="Picture 99"/>
          <p:cNvPicPr/>
          <p:nvPr/>
        </p:nvPicPr>
        <p:blipFill>
          <a:blip r:embed="rId2"/>
          <a:srcRect l="-226" t="-479" b="7951"/>
          <a:stretch>
            <a:fillRect/>
          </a:stretch>
        </p:blipFill>
        <p:spPr>
          <a:xfrm>
            <a:off x="591185" y="1427480"/>
            <a:ext cx="8154670" cy="47244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solidFill>
                  <a:srgbClr val="FF0000"/>
                </a:solidFill>
              </a:rPr>
              <a:t>Introduction</a:t>
            </a:r>
            <a:endParaRPr lang="en-IN" altLang="en-US" sz="3600">
              <a:solidFill>
                <a:srgbClr val="FF0000"/>
              </a:solidFill>
            </a:endParaRPr>
          </a:p>
        </p:txBody>
      </p:sp>
      <p:sp>
        <p:nvSpPr>
          <p:cNvPr id="3" name="Content Placeholder 2"/>
          <p:cNvSpPr>
            <a:spLocks noGrp="1"/>
          </p:cNvSpPr>
          <p:nvPr>
            <p:ph idx="1"/>
          </p:nvPr>
        </p:nvSpPr>
        <p:spPr>
          <a:xfrm>
            <a:off x="457200" y="1266190"/>
            <a:ext cx="8229600" cy="5090795"/>
          </a:xfrm>
        </p:spPr>
        <p:txBody>
          <a:bodyPr>
            <a:noAutofit/>
          </a:bodyPr>
          <a:p>
            <a:r>
              <a:rPr lang="en-IN" altLang="en-US" sz="2300"/>
              <a:t>Rainfall play important role in forming of fauna and flora of natural life. </a:t>
            </a:r>
            <a:endParaRPr lang="en-IN" altLang="en-US" sz="2300"/>
          </a:p>
          <a:p>
            <a:r>
              <a:rPr lang="en-IN" altLang="en-US" sz="2300"/>
              <a:t>It is not just significant for the human beings but also for animals, plants and all living things. </a:t>
            </a:r>
            <a:endParaRPr lang="en-IN" altLang="en-US" sz="2300"/>
          </a:p>
          <a:p>
            <a:r>
              <a:rPr lang="en-IN" altLang="en-US" sz="2300"/>
              <a:t>It plays a significant role in agriculture and farming and undoubtedly; water is one of the most natural resources on earth.</a:t>
            </a:r>
            <a:endParaRPr lang="en-IN" altLang="en-US" sz="2300"/>
          </a:p>
          <a:p>
            <a:r>
              <a:rPr lang="en-IN" altLang="en-US" sz="2300"/>
              <a:t>The changing climatic conditions and the increasing greenhouse emissions have made it difficult for the human beings and the planet earth to experience the necessary amount of rainfall that is required to satisfy the human needs and its uninterrupted use in everyday life.</a:t>
            </a:r>
            <a:endParaRPr lang="en-IN" altLang="en-US" sz="2300"/>
          </a:p>
          <a:p>
            <a:pPr marL="0" indent="0">
              <a:buNone/>
            </a:pPr>
            <a:endParaRPr lang="en-IN" altLang="en-US" sz="23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sz="3600">
                <a:solidFill>
                  <a:srgbClr val="FF0000"/>
                </a:solidFill>
              </a:rPr>
              <a:t>Introduction(cont..)</a:t>
            </a:r>
            <a:endParaRPr lang="en-US" altLang="en-IN" sz="3600">
              <a:solidFill>
                <a:srgbClr val="FF0000"/>
              </a:solidFill>
            </a:endParaRPr>
          </a:p>
        </p:txBody>
      </p:sp>
      <p:sp>
        <p:nvSpPr>
          <p:cNvPr id="3" name="Content Placeholder 2"/>
          <p:cNvSpPr>
            <a:spLocks noGrp="1"/>
          </p:cNvSpPr>
          <p:nvPr>
            <p:ph idx="1"/>
          </p:nvPr>
        </p:nvSpPr>
        <p:spPr>
          <a:xfrm>
            <a:off x="457200" y="1266190"/>
            <a:ext cx="8229600" cy="5090795"/>
          </a:xfrm>
        </p:spPr>
        <p:txBody>
          <a:bodyPr>
            <a:normAutofit lnSpcReduction="20000"/>
          </a:bodyPr>
          <a:p>
            <a:r>
              <a:rPr lang="en-IN" altLang="en-US" sz="2400">
                <a:sym typeface="+mn-ea"/>
              </a:rPr>
              <a:t>Therefore, it has become significant to analyze the changing patterns of the rainfall and try to predict the rain not just for the human needs but also to predict for natural disasters that could cause by the unexpected heavy rainfalls. </a:t>
            </a:r>
            <a:endParaRPr lang="en-IN" altLang="en-US" sz="2400">
              <a:sym typeface="+mn-ea"/>
            </a:endParaRPr>
          </a:p>
          <a:p>
            <a:r>
              <a:rPr lang="en-IN" altLang="en-US" sz="2400">
                <a:sym typeface="+mn-ea"/>
              </a:rPr>
              <a:t>To be more specific and aware of the devastating climatic changing and stay updated; predicting rainfall has been the focus of computer scientist and engineers.</a:t>
            </a:r>
            <a:endParaRPr lang="en-IN" altLang="en-US" sz="2400"/>
          </a:p>
          <a:p>
            <a:r>
              <a:rPr lang="en-IN" altLang="en-US" sz="2400"/>
              <a:t>This study is focusing on predicting rainfall using Linear Regression ,Random Forest and </a:t>
            </a:r>
            <a:r>
              <a:rPr lang="en-US" altLang="en-IN" sz="2400"/>
              <a:t>LASSO regression</a:t>
            </a:r>
            <a:r>
              <a:rPr lang="en-IN" altLang="en-US" sz="2400"/>
              <a:t>.</a:t>
            </a:r>
            <a:endParaRPr lang="en-IN" altLang="en-US" sz="2400"/>
          </a:p>
          <a:p>
            <a:r>
              <a:rPr lang="en-IN" altLang="en-US" sz="2400"/>
              <a:t>The rainfall prediction will not just assist in analyzing the changing patterns of rainfall but it will also help in organizing the precautionary measures in case of disaster and its management.</a:t>
            </a:r>
            <a:endParaRPr lang="en-IN" altLang="en-US" sz="2400"/>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Objective</a:t>
            </a:r>
            <a:endParaRPr lang="en-US">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
        <p:nvSpPr>
          <p:cNvPr id="7" name="Content Placeholder 6"/>
          <p:cNvSpPr/>
          <p:nvPr>
            <p:ph idx="1"/>
          </p:nvPr>
        </p:nvSpPr>
        <p:spPr/>
        <p:txBody>
          <a:bodyPr/>
          <a:p>
            <a:r>
              <a:rPr lang="en-US" sz="2400"/>
              <a:t>The Goal of the project id to predict the Rainfall using ML models with past data.</a:t>
            </a:r>
            <a:endParaRPr lang="en-US" sz="2400"/>
          </a:p>
          <a:p>
            <a:r>
              <a:rPr lang="en-US" sz="2400"/>
              <a:t>The major aim of the study is to develop and compare several ML models namely: linear regression , LASSO regressor , Ridge models for the prediction of the rain fall.</a:t>
            </a:r>
            <a:endParaRPr lang="en-US" sz="2400"/>
          </a:p>
          <a:p>
            <a:r>
              <a:rPr lang="en-US" sz="2400"/>
              <a:t>Secondly the study is also accesses and evaluate different scenarious and the effective of algrothims.</a:t>
            </a:r>
            <a:endParaRPr lang="en-US" sz="2400"/>
          </a:p>
          <a:p>
            <a:r>
              <a:rPr lang="en-US" sz="2400"/>
              <a:t>This study is vital to enhance the water management especiallly in godavari river.</a:t>
            </a:r>
            <a:endParaRPr lang="en-US" sz="2400"/>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8229600" cy="933450"/>
          </a:xfrm>
        </p:spPr>
        <p:txBody>
          <a:bodyPr>
            <a:normAutofit fontScale="90000"/>
          </a:bodyPr>
          <a:p>
            <a:r>
              <a:rPr lang="en-IN" altLang="en-US">
                <a:solidFill>
                  <a:srgbClr val="FF0000"/>
                </a:solidFill>
              </a:rPr>
              <a:t>System Architecture</a:t>
            </a:r>
            <a:r>
              <a:rPr lang="en-US" altLang="en-IN">
                <a:solidFill>
                  <a:srgbClr val="FF0000"/>
                </a:solidFill>
              </a:rPr>
              <a:t> </a:t>
            </a:r>
            <a:br>
              <a:rPr lang="en-US" altLang="en-IN">
                <a:solidFill>
                  <a:srgbClr val="FF0000"/>
                </a:solidFill>
              </a:rPr>
            </a:br>
            <a:r>
              <a:rPr lang="en-US" altLang="en-IN">
                <a:solidFill>
                  <a:srgbClr val="FF0000"/>
                </a:solidFill>
              </a:rPr>
              <a:t>Of Rainfall Prediction</a:t>
            </a:r>
            <a:endParaRPr lang="en-US" altLang="en-IN">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pic>
        <p:nvPicPr>
          <p:cNvPr id="8" name="Content Placeholder 7" descr="workFlow"/>
          <p:cNvPicPr>
            <a:picLocks noChangeAspect="1"/>
          </p:cNvPicPr>
          <p:nvPr>
            <p:ph idx="1"/>
          </p:nvPr>
        </p:nvPicPr>
        <p:blipFill>
          <a:blip r:embed="rId2"/>
          <a:stretch>
            <a:fillRect/>
          </a:stretch>
        </p:blipFill>
        <p:spPr>
          <a:xfrm>
            <a:off x="457200" y="1448435"/>
            <a:ext cx="8229600" cy="46208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8229600" cy="963295"/>
          </a:xfrm>
        </p:spPr>
        <p:txBody>
          <a:bodyPr>
            <a:normAutofit fontScale="90000"/>
          </a:bodyPr>
          <a:p>
            <a:r>
              <a:rPr lang="en-IN" altLang="en-US">
                <a:solidFill>
                  <a:srgbClr val="FF0000"/>
                </a:solidFill>
              </a:rPr>
              <a:t>Project Design</a:t>
            </a:r>
            <a:r>
              <a:rPr lang="en-US" altLang="en-IN">
                <a:solidFill>
                  <a:srgbClr val="FF0000"/>
                </a:solidFill>
              </a:rPr>
              <a:t> OF </a:t>
            </a:r>
            <a:br>
              <a:rPr lang="en-US" altLang="en-IN">
                <a:solidFill>
                  <a:srgbClr val="FF0000"/>
                </a:solidFill>
              </a:rPr>
            </a:br>
            <a:r>
              <a:rPr lang="en-US" altLang="en-IN">
                <a:solidFill>
                  <a:srgbClr val="FF0000"/>
                </a:solidFill>
              </a:rPr>
              <a:t>Rainfall Prediction</a:t>
            </a:r>
            <a:endParaRPr lang="en-US" altLang="en-IN">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pic>
        <p:nvPicPr>
          <p:cNvPr id="11" name="Content Placeholder 10"/>
          <p:cNvPicPr>
            <a:picLocks noChangeAspect="1"/>
          </p:cNvPicPr>
          <p:nvPr>
            <p:ph idx="1"/>
          </p:nvPr>
        </p:nvPicPr>
        <p:blipFill>
          <a:blip r:embed="rId2"/>
          <a:stretch>
            <a:fillRect/>
          </a:stretch>
        </p:blipFill>
        <p:spPr>
          <a:xfrm>
            <a:off x="667385" y="1633855"/>
            <a:ext cx="7924165" cy="45891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3555">
                <a:solidFill>
                  <a:srgbClr val="FF0000"/>
                </a:solidFill>
              </a:rPr>
              <a:t>Hardware and </a:t>
            </a:r>
            <a:br>
              <a:rPr lang="en-IN" altLang="en-US" sz="3555">
                <a:solidFill>
                  <a:srgbClr val="FF0000"/>
                </a:solidFill>
              </a:rPr>
            </a:br>
            <a:r>
              <a:rPr lang="en-IN" altLang="en-US" sz="3555">
                <a:solidFill>
                  <a:srgbClr val="FF0000"/>
                </a:solidFill>
              </a:rPr>
              <a:t>software requirements</a:t>
            </a:r>
            <a:endParaRPr lang="en-IN" altLang="en-US" sz="3555">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sp>
        <p:nvSpPr>
          <p:cNvPr id="7" name="Content Placeholder 6"/>
          <p:cNvSpPr/>
          <p:nvPr>
            <p:ph sz="half" idx="1"/>
          </p:nvPr>
        </p:nvSpPr>
        <p:spPr>
          <a:xfrm>
            <a:off x="457200" y="1600200"/>
            <a:ext cx="8329930" cy="4526280"/>
          </a:xfrm>
        </p:spPr>
        <p:txBody>
          <a:bodyPr/>
          <a:p>
            <a:r>
              <a:rPr lang="en-IN" altLang="en-US" u="sng"/>
              <a:t>Hardware requirements: </a:t>
            </a:r>
            <a:r>
              <a:rPr lang="en-US" dirty="0">
                <a:cs typeface="Calibri" panose="020F0502020204030204"/>
                <a:sym typeface="+mn-ea"/>
              </a:rPr>
              <a:t>A laptop with a good </a:t>
            </a:r>
            <a:r>
              <a:rPr lang="en-IN" altLang="en-US" dirty="0">
                <a:cs typeface="Calibri" panose="020F0502020204030204"/>
                <a:sym typeface="+mn-ea"/>
              </a:rPr>
              <a:t>internet</a:t>
            </a:r>
            <a:r>
              <a:rPr lang="en-US" dirty="0">
                <a:cs typeface="Calibri" panose="020F0502020204030204"/>
                <a:sym typeface="+mn-ea"/>
              </a:rPr>
              <a:t> connection</a:t>
            </a:r>
            <a:r>
              <a:rPr lang="en-IN" altLang="en-US" dirty="0">
                <a:cs typeface="Calibri" panose="020F0502020204030204"/>
                <a:sym typeface="+mn-ea"/>
              </a:rPr>
              <a:t>.</a:t>
            </a:r>
            <a:endParaRPr lang="en-IN" altLang="en-US" dirty="0">
              <a:cs typeface="Calibri" panose="020F0502020204030204"/>
              <a:sym typeface="+mn-ea"/>
            </a:endParaRPr>
          </a:p>
          <a:p>
            <a:endParaRPr lang="en-IN" altLang="en-US" dirty="0">
              <a:cs typeface="Calibri" panose="020F0502020204030204"/>
              <a:sym typeface="+mn-ea"/>
            </a:endParaRPr>
          </a:p>
          <a:p>
            <a:endParaRPr lang="en-IN" altLang="en-US" dirty="0">
              <a:cs typeface="Calibri" panose="020F0502020204030204"/>
              <a:sym typeface="+mn-ea"/>
            </a:endParaRPr>
          </a:p>
          <a:p>
            <a:endParaRPr lang="en-IN" altLang="en-US" dirty="0">
              <a:cs typeface="Calibri" panose="020F0502020204030204"/>
              <a:sym typeface="+mn-ea"/>
            </a:endParaRPr>
          </a:p>
          <a:p>
            <a:r>
              <a:rPr lang="en-IN" altLang="en-US" u="sng" dirty="0">
                <a:cs typeface="Calibri" panose="020F0502020204030204"/>
                <a:sym typeface="+mn-ea"/>
              </a:rPr>
              <a:t>Software Requirements</a:t>
            </a:r>
            <a:r>
              <a:rPr lang="en-IN" altLang="en-US" dirty="0">
                <a:cs typeface="Calibri" panose="020F0502020204030204"/>
                <a:sym typeface="+mn-ea"/>
              </a:rPr>
              <a:t>:</a:t>
            </a:r>
            <a:r>
              <a:rPr lang="en-US" dirty="0">
                <a:cs typeface="Calibri" panose="020F0502020204030204"/>
                <a:sym typeface="+mn-ea"/>
              </a:rPr>
              <a:t>Anaconda software and  </a:t>
            </a:r>
            <a:r>
              <a:rPr lang="en-US" dirty="0" err="1">
                <a:cs typeface="Calibri" panose="020F0502020204030204"/>
                <a:sym typeface="+mn-ea"/>
              </a:rPr>
              <a:t>Jupyter</a:t>
            </a:r>
            <a:r>
              <a:rPr lang="en-US" dirty="0">
                <a:cs typeface="Calibri" panose="020F0502020204030204"/>
                <a:sym typeface="+mn-ea"/>
              </a:rPr>
              <a:t> notebook</a:t>
            </a:r>
            <a:endParaRPr lang="en-IN" altLang="en-US" dirty="0">
              <a:cs typeface="Calibri" panose="020F0502020204030204"/>
              <a:sym typeface="+mn-ea"/>
            </a:endParaRPr>
          </a:p>
          <a:p>
            <a:pPr marL="0" indent="0">
              <a:buNone/>
            </a:pPr>
            <a:r>
              <a:rPr lang="en-IN" altLang="en-US" dirty="0">
                <a:cs typeface="Calibri" panose="020F0502020204030204"/>
                <a:sym typeface="+mn-ea"/>
              </a:rPr>
              <a:t>                            </a:t>
            </a:r>
            <a:endParaRPr lang="en-IN" altLang="en-US" dirty="0">
              <a:cs typeface="Calibri" panose="020F0502020204030204"/>
              <a:sym typeface="+mn-ea"/>
            </a:endParaRPr>
          </a:p>
          <a:p>
            <a:pPr marL="0" indent="0">
              <a:buNone/>
            </a:pPr>
            <a:r>
              <a:rPr lang="en-IN" altLang="en-US" dirty="0">
                <a:cs typeface="Calibri" panose="020F0502020204030204"/>
                <a:sym typeface="+mn-ea"/>
              </a:rPr>
              <a:t>                                                   </a:t>
            </a:r>
            <a:endParaRPr lang="en-IN" altLang="en-US" dirty="0">
              <a:cs typeface="Calibri" panose="020F0502020204030204"/>
              <a:sym typeface="+mn-ea"/>
            </a:endParaRPr>
          </a:p>
        </p:txBody>
      </p:sp>
      <p:pic>
        <p:nvPicPr>
          <p:cNvPr id="3" name="Picture 7"/>
          <p:cNvPicPr>
            <a:picLocks noChangeAspect="1"/>
          </p:cNvPicPr>
          <p:nvPr>
            <p:ph sz="half" idx="2"/>
          </p:nvPr>
        </p:nvPicPr>
        <p:blipFill>
          <a:blip r:embed="rId2"/>
          <a:stretch>
            <a:fillRect/>
          </a:stretch>
        </p:blipFill>
        <p:spPr>
          <a:xfrm>
            <a:off x="2971800" y="2514600"/>
            <a:ext cx="3009900" cy="1585595"/>
          </a:xfrm>
          <a:prstGeom prst="rect">
            <a:avLst/>
          </a:prstGeom>
        </p:spPr>
      </p:pic>
      <p:pic>
        <p:nvPicPr>
          <p:cNvPr id="8" name="Picture 8"/>
          <p:cNvPicPr>
            <a:picLocks noChangeAspect="1"/>
          </p:cNvPicPr>
          <p:nvPr/>
        </p:nvPicPr>
        <p:blipFill>
          <a:blip r:embed="rId3"/>
          <a:stretch>
            <a:fillRect/>
          </a:stretch>
        </p:blipFill>
        <p:spPr>
          <a:xfrm>
            <a:off x="1483314" y="5009950"/>
            <a:ext cx="1181273" cy="1099783"/>
          </a:xfrm>
          <a:prstGeom prst="rect">
            <a:avLst/>
          </a:prstGeom>
        </p:spPr>
      </p:pic>
      <p:pic>
        <p:nvPicPr>
          <p:cNvPr id="10" name="Picture 10"/>
          <p:cNvPicPr>
            <a:picLocks noChangeAspect="1"/>
          </p:cNvPicPr>
          <p:nvPr/>
        </p:nvPicPr>
        <p:blipFill>
          <a:blip r:embed="rId4"/>
          <a:stretch>
            <a:fillRect/>
          </a:stretch>
        </p:blipFill>
        <p:spPr>
          <a:xfrm>
            <a:off x="3848516" y="5016354"/>
            <a:ext cx="1255104" cy="1110203"/>
          </a:xfrm>
          <a:prstGeom prst="rect">
            <a:avLst/>
          </a:prstGeom>
        </p:spPr>
      </p:pic>
      <p:pic>
        <p:nvPicPr>
          <p:cNvPr id="11" name="Picture 10" descr="vscode"/>
          <p:cNvPicPr>
            <a:picLocks noChangeAspect="1"/>
          </p:cNvPicPr>
          <p:nvPr/>
        </p:nvPicPr>
        <p:blipFill>
          <a:blip r:embed="rId5"/>
          <a:stretch>
            <a:fillRect/>
          </a:stretch>
        </p:blipFill>
        <p:spPr>
          <a:xfrm>
            <a:off x="6530340" y="5112385"/>
            <a:ext cx="1358900" cy="1085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solidFill>
                  <a:srgbClr val="FF0000"/>
                </a:solidFill>
              </a:rPr>
              <a:t>Modules </a:t>
            </a:r>
            <a:r>
              <a:rPr lang="en-US" altLang="en-IN" sz="3600">
                <a:solidFill>
                  <a:srgbClr val="FF0000"/>
                </a:solidFill>
              </a:rPr>
              <a:t>Implementation</a:t>
            </a:r>
            <a:endParaRPr lang="en-US" altLang="en-IN" sz="3600">
              <a:solidFill>
                <a:srgbClr val="FF0000"/>
              </a:solidFill>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Picture 8" descr="Sathyabama_Institute_of_Science_and_Technology_logo"/>
          <p:cNvPicPr>
            <a:picLocks noChangeAspect="1"/>
          </p:cNvPicPr>
          <p:nvPr/>
        </p:nvPicPr>
        <p:blipFill>
          <a:blip r:embed="rId1"/>
          <a:stretch>
            <a:fillRect/>
          </a:stretch>
        </p:blipFill>
        <p:spPr>
          <a:xfrm>
            <a:off x="304800" y="199390"/>
            <a:ext cx="1322070" cy="1014095"/>
          </a:xfrm>
          <a:prstGeom prst="rect">
            <a:avLst/>
          </a:prstGeom>
        </p:spPr>
      </p:pic>
      <p:graphicFrame>
        <p:nvGraphicFramePr>
          <p:cNvPr id="16" name="Table 16"/>
          <p:cNvGraphicFramePr>
            <a:graphicFrameLocks noGrp="1"/>
          </p:cNvGraphicFramePr>
          <p:nvPr>
            <p:ph idx="1"/>
          </p:nvPr>
        </p:nvGraphicFramePr>
        <p:xfrm>
          <a:off x="381000" y="1332230"/>
          <a:ext cx="8449310" cy="5024120"/>
        </p:xfrm>
        <a:graphic>
          <a:graphicData uri="http://schemas.openxmlformats.org/drawingml/2006/table">
            <a:tbl>
              <a:tblPr firstRow="1" bandRow="1">
                <a:tableStyleId>{5C22544A-7EE6-4342-B048-85BDC9FD1C3A}</a:tableStyleId>
              </a:tblPr>
              <a:tblGrid>
                <a:gridCol w="1693545"/>
                <a:gridCol w="6755765"/>
              </a:tblGrid>
              <a:tr h="372745">
                <a:tc>
                  <a:txBody>
                    <a:bodyPr/>
                    <a:p>
                      <a:r>
                        <a:rPr lang="en-US" dirty="0"/>
                        <a:t>Modules</a:t>
                      </a:r>
                      <a:endParaRPr lang="en-US" dirty="0"/>
                    </a:p>
                  </a:txBody>
                  <a:tcPr/>
                </a:tc>
                <a:tc>
                  <a:txBody>
                    <a:bodyPr/>
                    <a:p>
                      <a:r>
                        <a:rPr lang="en-US" dirty="0"/>
                        <a:t>Definition</a:t>
                      </a:r>
                      <a:endParaRPr lang="en-US" dirty="0"/>
                    </a:p>
                  </a:txBody>
                  <a:tcPr/>
                </a:tc>
              </a:tr>
              <a:tr h="1390650">
                <a:tc>
                  <a:txBody>
                    <a:bodyPr/>
                    <a:p>
                      <a:pPr lvl="0">
                        <a:buNone/>
                      </a:pPr>
                      <a:r>
                        <a:rPr lang="en-US" dirty="0" err="1"/>
                        <a:t>numpy</a:t>
                      </a:r>
                      <a:endParaRPr lang="en-US" dirty="0" err="1"/>
                    </a:p>
                  </a:txBody>
                  <a:tcPr/>
                </a:tc>
                <a:tc>
                  <a:txBody>
                    <a:bodyPr/>
                    <a:p>
                      <a:pPr lvl="0" algn="l">
                        <a:lnSpc>
                          <a:spcPct val="100000"/>
                        </a:lnSpc>
                        <a:spcBef>
                          <a:spcPts val="0"/>
                        </a:spcBef>
                        <a:spcAft>
                          <a:spcPts val="0"/>
                        </a:spcAft>
                        <a:buNone/>
                      </a:pPr>
                      <a:r>
                        <a:rPr lang="en-US" sz="1800" b="0" i="0" u="none" strike="noStrike" noProof="0" dirty="0"/>
                        <a:t>It supports large, multi-dimensional arrays and matrices, along with a large collection of high-level mathematical functions to operate on these arrays.</a:t>
                      </a:r>
                      <a:endParaRPr lang="en-US" dirty="0"/>
                    </a:p>
                  </a:txBody>
                  <a:tcPr/>
                </a:tc>
              </a:tr>
              <a:tr h="652145">
                <a:tc>
                  <a:txBody>
                    <a:bodyPr/>
                    <a:p>
                      <a:r>
                        <a:rPr lang="en-US" dirty="0"/>
                        <a:t>pandas</a:t>
                      </a:r>
                      <a:endParaRPr lang="en-US" dirty="0"/>
                    </a:p>
                  </a:txBody>
                  <a:tcPr/>
                </a:tc>
                <a:tc>
                  <a:txBody>
                    <a:bodyPr/>
                    <a:p>
                      <a:pPr lvl="0">
                        <a:buNone/>
                      </a:pPr>
                      <a:r>
                        <a:rPr lang="en-US" sz="1800" b="0" i="0" u="none" strike="noStrike" noProof="0" dirty="0">
                          <a:latin typeface="Calibri" panose="020F0502020204030204"/>
                        </a:rPr>
                        <a:t>pandas is a software library written for the Python programming language for data manipulation and analysis.</a:t>
                      </a:r>
                      <a:endParaRPr lang="en-US" dirty="0"/>
                    </a:p>
                  </a:txBody>
                  <a:tcPr/>
                </a:tc>
              </a:tr>
              <a:tr h="652145">
                <a:tc>
                  <a:txBody>
                    <a:bodyPr/>
                    <a:p>
                      <a:r>
                        <a:rPr lang="en-US" dirty="0"/>
                        <a:t>matplotlib</a:t>
                      </a:r>
                      <a:endParaRPr lang="en-US" dirty="0"/>
                    </a:p>
                  </a:txBody>
                  <a:tcPr/>
                </a:tc>
                <a:tc>
                  <a:txBody>
                    <a:bodyPr/>
                    <a:p>
                      <a:pPr lvl="0">
                        <a:buNone/>
                      </a:pPr>
                      <a:r>
                        <a:rPr lang="en-US" sz="1800" b="0" i="0" u="none" strike="noStrike" noProof="0" dirty="0">
                          <a:latin typeface="Calibri" panose="020F0502020204030204"/>
                        </a:rPr>
                        <a:t>Matplotlib is a plotting library for the Python programming language and its numerical mathematics extension NumPy.</a:t>
                      </a:r>
                      <a:endParaRPr lang="en-US" dirty="0"/>
                    </a:p>
                  </a:txBody>
                  <a:tcPr/>
                </a:tc>
              </a:tr>
              <a:tr h="931545">
                <a:tc>
                  <a:txBody>
                    <a:bodyPr/>
                    <a:p>
                      <a:r>
                        <a:rPr lang="en-US" dirty="0"/>
                        <a:t>seaborn</a:t>
                      </a:r>
                      <a:endParaRPr lang="en-US" dirty="0"/>
                    </a:p>
                  </a:txBody>
                  <a:tcPr/>
                </a:tc>
                <a:tc>
                  <a:txBody>
                    <a:bodyPr/>
                    <a:p>
                      <a:pPr lvl="0">
                        <a:buNone/>
                      </a:pPr>
                      <a:r>
                        <a:rPr lang="en-US" sz="1800" b="0" i="0" u="none" strike="noStrike" noProof="0" dirty="0">
                          <a:latin typeface="Calibri" panose="020F0502020204030204"/>
                        </a:rPr>
                        <a:t>Seaborn is a Python data visualization library based on matplotlib. It provides a high-level interface for drawing attractive and informative statistical graphics.</a:t>
                      </a:r>
                      <a:endParaRPr lang="en-US" dirty="0"/>
                    </a:p>
                  </a:txBody>
                  <a:tcPr/>
                </a:tc>
              </a:tr>
              <a:tr h="652145">
                <a:tc>
                  <a:txBody>
                    <a:bodyPr/>
                    <a:p>
                      <a:r>
                        <a:rPr lang="en-US" dirty="0" err="1"/>
                        <a:t>sklearn</a:t>
                      </a:r>
                      <a:endParaRPr lang="en-US" dirty="0" err="1"/>
                    </a:p>
                  </a:txBody>
                  <a:tcPr/>
                </a:tc>
                <a:tc>
                  <a:txBody>
                    <a:bodyPr/>
                    <a:p>
                      <a:pPr lvl="0">
                        <a:buNone/>
                      </a:pPr>
                      <a:r>
                        <a:rPr lang="en-US" sz="1800" b="0" i="0" u="none" strike="noStrike" noProof="0" dirty="0">
                          <a:latin typeface="Calibri" panose="020F0502020204030204"/>
                        </a:rPr>
                        <a:t>Scikit-learn is a free software machine learning library for the Python programming language.</a:t>
                      </a:r>
                      <a:endParaRPr lang="en-US" dirty="0"/>
                    </a:p>
                  </a:txBody>
                  <a:tcPr/>
                </a:tc>
              </a:tr>
              <a:tr h="372745">
                <a:tc>
                  <a:txBody>
                    <a:bodyPr/>
                    <a:p>
                      <a:r>
                        <a:rPr lang="en-US" dirty="0"/>
                        <a:t>math</a:t>
                      </a:r>
                      <a:endParaRPr lang="en-US" dirty="0"/>
                    </a:p>
                  </a:txBody>
                  <a:tcPr/>
                </a:tc>
                <a:tc>
                  <a:txBody>
                    <a:bodyPr/>
                    <a:p>
                      <a:pPr lvl="0">
                        <a:buNone/>
                      </a:pPr>
                      <a:r>
                        <a:rPr lang="en-US" sz="1800" b="0" i="0" u="none" strike="noStrike" noProof="0" dirty="0">
                          <a:latin typeface="Calibri" panose="020F0502020204030204"/>
                        </a:rPr>
                        <a:t>Built-in module that you can use for mathematical tasks.</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7017</Words>
  <Application>WPS Presentation</Application>
  <PresentationFormat>On-screen Show (4:3)</PresentationFormat>
  <Paragraphs>308</Paragraphs>
  <Slides>21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Times New Roman</vt:lpstr>
      <vt:lpstr>Calibri</vt:lpstr>
      <vt:lpstr>Microsoft YaHei</vt:lpstr>
      <vt:lpstr>Arial Unicode MS</vt:lpstr>
      <vt:lpstr>Wingdings</vt:lpstr>
      <vt:lpstr>Calibri</vt:lpstr>
      <vt:lpstr>Custom Design</vt:lpstr>
      <vt:lpstr> </vt:lpstr>
      <vt:lpstr>Presentation Outline</vt:lpstr>
      <vt:lpstr>Introduction</vt:lpstr>
      <vt:lpstr>Introduction(cont..)</vt:lpstr>
      <vt:lpstr>Objective</vt:lpstr>
      <vt:lpstr>System Architecture  Of Rainfall Prediction</vt:lpstr>
      <vt:lpstr>Project Design OF  Rainfall Prediction</vt:lpstr>
      <vt:lpstr>Hardware and  software requirements</vt:lpstr>
      <vt:lpstr>Modules Implementation</vt:lpstr>
      <vt:lpstr>  Methodology and Algorithm</vt:lpstr>
      <vt:lpstr>  Methodology and Algorithm(cont..)</vt:lpstr>
      <vt:lpstr>         Methdology and Algorithms(cont..)</vt:lpstr>
      <vt:lpstr>        Methodology and Algorithm(cont..) </vt:lpstr>
      <vt:lpstr>        Methodology and Algorithm(cont..) </vt:lpstr>
      <vt:lpstr>Snapshots of the  Rainfallmodel</vt:lpstr>
      <vt:lpstr>Snapshots of the  Rainfallmodel</vt:lpstr>
      <vt:lpstr> Results and Discussion </vt:lpstr>
      <vt:lpstr>Performance Analysis  Of Rainfall Prediction</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MORASA CHANDRA SURYA PRAKASH</cp:lastModifiedBy>
  <cp:revision>78</cp:revision>
  <dcterms:created xsi:type="dcterms:W3CDTF">2019-11-06T07:48:00Z</dcterms:created>
  <dcterms:modified xsi:type="dcterms:W3CDTF">2022-11-04T15:55:17Z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8B1E41F4836247D1B8DE8C394D59DF37</vt:lpwstr>
  </property>
  <property fmtid="{D5CDD505-2E9C-101B-9397-08002B2CF9AE}" pid="3" name="KSOProductBuildVer">
    <vt:lpwstr>1033-11.2.0.11380</vt:lpwstr>
  </property>
</Properties>
</file>