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sldIdLst>
    <p:sldId id="289" r:id="rId5"/>
    <p:sldId id="305" r:id="rId6"/>
    <p:sldId id="290" r:id="rId7"/>
    <p:sldId id="291" r:id="rId8"/>
    <p:sldId id="293" r:id="rId9"/>
    <p:sldId id="302" r:id="rId10"/>
    <p:sldId id="292" r:id="rId11"/>
    <p:sldId id="288" r:id="rId12"/>
    <p:sldId id="297" r:id="rId13"/>
    <p:sldId id="320" r:id="rId14"/>
    <p:sldId id="321" r:id="rId15"/>
    <p:sldId id="300" r:id="rId16"/>
    <p:sldId id="318" r:id="rId17"/>
    <p:sldId id="304" r:id="rId18"/>
    <p:sldId id="306" r:id="rId19"/>
    <p:sldId id="307" r:id="rId20"/>
    <p:sldId id="308" r:id="rId21"/>
    <p:sldId id="313" r:id="rId22"/>
    <p:sldId id="314" r:id="rId23"/>
    <p:sldId id="309" r:id="rId24"/>
    <p:sldId id="311" r:id="rId25"/>
    <p:sldId id="312" r:id="rId26"/>
    <p:sldId id="310" r:id="rId27"/>
    <p:sldId id="316" r:id="rId28"/>
    <p:sldId id="31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F48E9C-1D67-42CD-941D-43193381B60E}">
          <p14:sldIdLst>
            <p14:sldId id="289"/>
            <p14:sldId id="305"/>
            <p14:sldId id="290"/>
            <p14:sldId id="291"/>
            <p14:sldId id="293"/>
            <p14:sldId id="302"/>
            <p14:sldId id="292"/>
            <p14:sldId id="288"/>
          </p14:sldIdLst>
        </p14:section>
        <p14:section name="Untitled Section" id="{78863395-5B0C-4929-BE6A-3B0CF9A77147}">
          <p14:sldIdLst>
            <p14:sldId id="297"/>
            <p14:sldId id="320"/>
            <p14:sldId id="321"/>
            <p14:sldId id="300"/>
            <p14:sldId id="318"/>
            <p14:sldId id="304"/>
            <p14:sldId id="306"/>
            <p14:sldId id="307"/>
            <p14:sldId id="308"/>
            <p14:sldId id="313"/>
            <p14:sldId id="314"/>
            <p14:sldId id="309"/>
            <p14:sldId id="311"/>
            <p14:sldId id="312"/>
            <p14:sldId id="310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8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6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3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730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6510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706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55002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882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155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838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3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0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6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4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3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4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9602-AC85-45CA-8ED6-3031F1E8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888587"/>
            <a:ext cx="11922710" cy="118872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CAFE TABLE RESERVATION SYSTEM</a:t>
            </a:r>
          </a:p>
        </p:txBody>
      </p:sp>
      <p:pic>
        <p:nvPicPr>
          <p:cNvPr id="1026" name="Picture 2" descr="Top 5 Online Table Reservation Systems For Restaurant in 2022">
            <a:extLst>
              <a:ext uri="{FF2B5EF4-FFF2-40B4-BE49-F238E27FC236}">
                <a16:creationId xmlns:a16="http://schemas.microsoft.com/office/drawing/2014/main" id="{F7D6633A-DF4E-4A71-BF91-DCA253C1CB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9" y="1713296"/>
            <a:ext cx="11961181" cy="516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0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D1AD-6469-4AAC-A154-1C529053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ER-DIAGRAM:USER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45A6C5-7007-4D03-9759-FBB5164B8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460" y="1734533"/>
            <a:ext cx="7579150" cy="4599724"/>
          </a:xfrm>
        </p:spPr>
      </p:pic>
    </p:spTree>
    <p:extLst>
      <p:ext uri="{BB962C8B-B14F-4D97-AF65-F5344CB8AC3E}">
        <p14:creationId xmlns:p14="http://schemas.microsoft.com/office/powerpoint/2010/main" val="165459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88B7-CE20-4494-B751-E51A08D1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45EF-1089-4591-B80C-84A00921E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Provide greater convenience for customers.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Reduce the risk of human error.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Keep hosts focused on the task at hand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Optimize staffing.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Improve cancellation notifications.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Capture customer information.</a:t>
            </a:r>
          </a:p>
          <a:p>
            <a:endParaRPr lang="en-GB" sz="2000" dirty="0">
              <a:solidFill>
                <a:srgbClr val="1C1E29"/>
              </a:solidFill>
              <a:latin typeface="Oracle Sans"/>
            </a:endParaRPr>
          </a:p>
          <a:p>
            <a:endParaRPr lang="en-IN" dirty="0"/>
          </a:p>
        </p:txBody>
      </p:sp>
      <p:pic>
        <p:nvPicPr>
          <p:cNvPr id="3074" name="Picture 2" descr="8 Design Professionals on Their Favorite Dining Tables | Goop">
            <a:extLst>
              <a:ext uri="{FF2B5EF4-FFF2-40B4-BE49-F238E27FC236}">
                <a16:creationId xmlns:a16="http://schemas.microsoft.com/office/drawing/2014/main" id="{19B4222A-3B59-4553-8A83-99CCCB312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78" y="113122"/>
            <a:ext cx="5904322" cy="706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7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52B7-AE51-40DD-9567-5BD825AB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38" y="702157"/>
            <a:ext cx="11207170" cy="682760"/>
          </a:xfrm>
        </p:spPr>
        <p:txBody>
          <a:bodyPr>
            <a:normAutofit/>
          </a:bodyPr>
          <a:lstStyle/>
          <a:p>
            <a:r>
              <a:rPr lang="en-US" sz="3200" dirty="0"/>
              <a:t>TESTING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14EFB6-1DE0-4167-ADCE-3CC0E536C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83" y="1453097"/>
            <a:ext cx="11029615" cy="5136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JUnit is a unit testing framework for Java programming language. It plays a crucial role test-driven development, and is a family of unit testing frameworks collectively known as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xUnit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0">
              <a:buFont typeface="Courier New" pitchFamily="49" charset="0"/>
              <a:buChar char="o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JUnit is an open source framework, which is used for writing and running tests.</a:t>
            </a:r>
          </a:p>
          <a:p>
            <a:pPr lvl="0">
              <a:buFont typeface="Courier New" pitchFamily="49" charset="0"/>
              <a:buChar char="o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Provides annotations to identify test methods.</a:t>
            </a:r>
          </a:p>
          <a:p>
            <a:pPr lvl="0">
              <a:buFont typeface="Courier New" pitchFamily="49" charset="0"/>
              <a:buChar char="o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Provides assertions for testing expected results.</a:t>
            </a:r>
          </a:p>
          <a:p>
            <a:pPr lvl="0">
              <a:buFont typeface="Courier New" pitchFamily="49" charset="0"/>
              <a:buChar char="o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Provides test runners for running tests.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3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CAEC-BFC9-4CB8-8088-144A5BCB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Functional Testing using POSTMAN Tool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D3AF0-2335-4003-927F-FDCDEDD4C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Tests are automated by creating test suites that can run again and again.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Postman can be used to automate many types of tests including unit tests, functional tests, integration tests, end-to-end tests, regression tests, mock tests, etc. Automated testing prevents human error and streamlines testing.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603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5F07-1C0F-460B-8EBA-2C9B04FC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73922"/>
          </a:xfrm>
        </p:spPr>
        <p:txBody>
          <a:bodyPr>
            <a:normAutofit fontScale="90000"/>
          </a:bodyPr>
          <a:lstStyle/>
          <a:p>
            <a:r>
              <a:rPr lang="en-US" dirty="0"/>
              <a:t>Home page: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5FCD9D-94A0-477F-B6DE-7D76D22F9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938" y="1414022"/>
            <a:ext cx="8227563" cy="4628004"/>
          </a:xfrm>
        </p:spPr>
      </p:pic>
    </p:spTree>
    <p:extLst>
      <p:ext uri="{BB962C8B-B14F-4D97-AF65-F5344CB8AC3E}">
        <p14:creationId xmlns:p14="http://schemas.microsoft.com/office/powerpoint/2010/main" val="112640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FEA9-57EF-4D96-B2A3-85511D3F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3984"/>
          </a:xfrm>
        </p:spPr>
        <p:txBody>
          <a:bodyPr>
            <a:normAutofit fontScale="90000"/>
          </a:bodyPr>
          <a:lstStyle/>
          <a:p>
            <a:r>
              <a:rPr lang="en-US" dirty="0"/>
              <a:t>Admin login: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313530-F77C-4E4A-A755-DCD5E45C9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92" y="1423263"/>
            <a:ext cx="9033301" cy="5081232"/>
          </a:xfrm>
        </p:spPr>
      </p:pic>
    </p:spTree>
    <p:extLst>
      <p:ext uri="{BB962C8B-B14F-4D97-AF65-F5344CB8AC3E}">
        <p14:creationId xmlns:p14="http://schemas.microsoft.com/office/powerpoint/2010/main" val="213754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C768-4D28-4E99-B8D1-4AF0EA36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94" y="80719"/>
            <a:ext cx="11029616" cy="1188720"/>
          </a:xfrm>
        </p:spPr>
        <p:txBody>
          <a:bodyPr/>
          <a:lstStyle/>
          <a:p>
            <a:r>
              <a:rPr lang="en-US" dirty="0"/>
              <a:t>ADD DELICACIES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D0D905-4BFE-45E3-98E5-D64C475A7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039" y="1263596"/>
            <a:ext cx="8494986" cy="4778430"/>
          </a:xfrm>
        </p:spPr>
      </p:pic>
    </p:spTree>
    <p:extLst>
      <p:ext uri="{BB962C8B-B14F-4D97-AF65-F5344CB8AC3E}">
        <p14:creationId xmlns:p14="http://schemas.microsoft.com/office/powerpoint/2010/main" val="148880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F5B3-A057-42C5-AA96-EF42B117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16" y="0"/>
            <a:ext cx="11029616" cy="1188720"/>
          </a:xfrm>
        </p:spPr>
        <p:txBody>
          <a:bodyPr/>
          <a:lstStyle/>
          <a:p>
            <a:r>
              <a:rPr lang="en-US" dirty="0"/>
              <a:t>VIEW DELICACIES: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7373F1-55F9-4D3A-92C7-BB9C240EC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79" y="1153420"/>
            <a:ext cx="9043775" cy="5087124"/>
          </a:xfrm>
        </p:spPr>
      </p:pic>
    </p:spTree>
    <p:extLst>
      <p:ext uri="{BB962C8B-B14F-4D97-AF65-F5344CB8AC3E}">
        <p14:creationId xmlns:p14="http://schemas.microsoft.com/office/powerpoint/2010/main" val="1696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4A6A-6CA4-4654-8AC1-DE6F137F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40" y="0"/>
            <a:ext cx="11029616" cy="1188720"/>
          </a:xfrm>
        </p:spPr>
        <p:txBody>
          <a:bodyPr/>
          <a:lstStyle/>
          <a:p>
            <a:r>
              <a:rPr lang="en-US" dirty="0"/>
              <a:t>MANAGDE FOOD ITEMS: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1EBAA62-48FD-4333-8BDD-3E342EC36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92" y="1020855"/>
            <a:ext cx="11029616" cy="5427079"/>
          </a:xfrm>
        </p:spPr>
      </p:pic>
    </p:spTree>
    <p:extLst>
      <p:ext uri="{BB962C8B-B14F-4D97-AF65-F5344CB8AC3E}">
        <p14:creationId xmlns:p14="http://schemas.microsoft.com/office/powerpoint/2010/main" val="3479309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D4DF-4330-491C-91DF-BBA12F68F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51" y="-56581"/>
            <a:ext cx="11029616" cy="1188720"/>
          </a:xfrm>
        </p:spPr>
        <p:txBody>
          <a:bodyPr/>
          <a:lstStyle/>
          <a:p>
            <a:r>
              <a:rPr lang="en-US" dirty="0"/>
              <a:t>ADD TABLES: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BD221F-4604-4832-8F39-F3AC4519F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92" y="1291472"/>
            <a:ext cx="8896149" cy="5081048"/>
          </a:xfrm>
        </p:spPr>
      </p:pic>
    </p:spTree>
    <p:extLst>
      <p:ext uri="{BB962C8B-B14F-4D97-AF65-F5344CB8AC3E}">
        <p14:creationId xmlns:p14="http://schemas.microsoft.com/office/powerpoint/2010/main" val="115963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65D5-219F-45EB-BCD2-397456C0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63" y="-94489"/>
            <a:ext cx="11029616" cy="1188720"/>
          </a:xfrm>
        </p:spPr>
        <p:txBody>
          <a:bodyPr/>
          <a:lstStyle/>
          <a:p>
            <a:r>
              <a:rPr lang="en-US" dirty="0"/>
              <a:t>Project members(group : 2)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C3FFC84-CB65-4BD0-ACCA-0920F81B1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50" y="-323165"/>
            <a:ext cx="111623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CC7E6-0C6F-4E88-9EA6-7FC6B22C56F9}"/>
              </a:ext>
            </a:extLst>
          </p:cNvPr>
          <p:cNvSpPr txBox="1"/>
          <p:nvPr/>
        </p:nvSpPr>
        <p:spPr>
          <a:xfrm>
            <a:off x="878328" y="1372658"/>
            <a:ext cx="24193291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inherit"/>
              </a:rPr>
              <a:t>PRESENTED BY: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inherit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inherit"/>
              </a:rPr>
              <a:t>1.Challa </a:t>
            </a:r>
            <a:r>
              <a:rPr lang="en-US" sz="2400" dirty="0" err="1">
                <a:solidFill>
                  <a:srgbClr val="000000"/>
                </a:solidFill>
                <a:latin typeface="inherit"/>
              </a:rPr>
              <a:t>Hemavathi</a:t>
            </a:r>
            <a:r>
              <a:rPr lang="en-US" sz="2400" dirty="0">
                <a:solidFill>
                  <a:srgbClr val="000000"/>
                </a:solidFill>
                <a:effectLst/>
                <a:latin typeface="inherit"/>
              </a:rPr>
              <a:t>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n-US" sz="2400" dirty="0">
                <a:solidFill>
                  <a:srgbClr val="000000"/>
                </a:solidFill>
                <a:effectLst/>
                <a:latin typeface="inherit"/>
              </a:rPr>
              <a:t>.Boddupelli Srikanth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inherit"/>
              </a:rPr>
              <a:t>3.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Bukkey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Rakesh Naik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.Chaitra X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.Chintaginjala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Srinadh</a:t>
            </a:r>
            <a:endParaRPr lang="en-IN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.Devarinti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Joshna</a:t>
            </a:r>
            <a:endParaRPr lang="en-IN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.Devu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Pochesh</a:t>
            </a:r>
            <a:endParaRPr lang="en-IN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.Dharavath Mounika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.Bidholla Jyothi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10.Budiputi </a:t>
            </a:r>
            <a:r>
              <a:rPr lang="en-IN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Nithisha</a:t>
            </a:r>
            <a:endParaRPr lang="en-IN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inherit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inherit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7BF8738-CDE1-48EE-9B50-A96F90E1B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39639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20 Kitchen Tables and Chairs for Small Spaces | Epicurious">
            <a:extLst>
              <a:ext uri="{FF2B5EF4-FFF2-40B4-BE49-F238E27FC236}">
                <a16:creationId xmlns:a16="http://schemas.microsoft.com/office/drawing/2014/main" id="{2F63BB6C-8070-4714-9645-E4D7144B1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255" y="1322907"/>
            <a:ext cx="7270448" cy="531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867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9D0F-130A-45E5-B8CB-AAB05328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51" y="-74431"/>
            <a:ext cx="11029616" cy="1188720"/>
          </a:xfrm>
        </p:spPr>
        <p:txBody>
          <a:bodyPr/>
          <a:lstStyle/>
          <a:p>
            <a:r>
              <a:rPr lang="en-US" dirty="0"/>
              <a:t>USER LOGIN: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51E7A2-4B4E-4F11-9561-DA30E88BD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80" y="892415"/>
            <a:ext cx="9154863" cy="5149611"/>
          </a:xfrm>
        </p:spPr>
      </p:pic>
    </p:spTree>
    <p:extLst>
      <p:ext uri="{BB962C8B-B14F-4D97-AF65-F5344CB8AC3E}">
        <p14:creationId xmlns:p14="http://schemas.microsoft.com/office/powerpoint/2010/main" val="3772165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DFAE-1CB2-4E5E-8268-64BA24F8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05" y="0"/>
            <a:ext cx="11029616" cy="1188720"/>
          </a:xfrm>
        </p:spPr>
        <p:txBody>
          <a:bodyPr/>
          <a:lstStyle/>
          <a:p>
            <a:r>
              <a:rPr lang="en-US" dirty="0"/>
              <a:t>USER COMPONENTS: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3AC7AA-FAA9-425F-A0B2-CD0347B57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04" y="781831"/>
            <a:ext cx="9351457" cy="5581262"/>
          </a:xfrm>
        </p:spPr>
      </p:pic>
    </p:spTree>
    <p:extLst>
      <p:ext uri="{BB962C8B-B14F-4D97-AF65-F5344CB8AC3E}">
        <p14:creationId xmlns:p14="http://schemas.microsoft.com/office/powerpoint/2010/main" val="2610006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6B56-5CEC-41D1-A8FE-94EDA1B8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39" y="149668"/>
            <a:ext cx="11029616" cy="1188720"/>
          </a:xfrm>
        </p:spPr>
        <p:txBody>
          <a:bodyPr/>
          <a:lstStyle/>
          <a:p>
            <a:r>
              <a:rPr lang="en-US" dirty="0"/>
              <a:t>SEARCH TABLES: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B26584-70E9-423F-8D7A-B2CDA6B4B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38" y="1102936"/>
            <a:ext cx="9194665" cy="5467546"/>
          </a:xfrm>
        </p:spPr>
      </p:pic>
    </p:spTree>
    <p:extLst>
      <p:ext uri="{BB962C8B-B14F-4D97-AF65-F5344CB8AC3E}">
        <p14:creationId xmlns:p14="http://schemas.microsoft.com/office/powerpoint/2010/main" val="2366194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A9FF-F432-41E2-B145-8B6BF687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38" y="-86458"/>
            <a:ext cx="11029616" cy="1188720"/>
          </a:xfrm>
        </p:spPr>
        <p:txBody>
          <a:bodyPr/>
          <a:lstStyle/>
          <a:p>
            <a:r>
              <a:rPr lang="en-US" dirty="0"/>
              <a:t>REGISTER: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CDD94A-EEFC-4755-BA9D-3FA7629AC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05082"/>
            <a:ext cx="8397905" cy="5195718"/>
          </a:xfrm>
        </p:spPr>
      </p:pic>
    </p:spTree>
    <p:extLst>
      <p:ext uri="{BB962C8B-B14F-4D97-AF65-F5344CB8AC3E}">
        <p14:creationId xmlns:p14="http://schemas.microsoft.com/office/powerpoint/2010/main" val="1564978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92CB-9019-4D8B-9BE2-88927ABF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72" y="-8256"/>
            <a:ext cx="11029616" cy="1188720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376C6-C6B6-471F-A54F-1161B76F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72" y="1611757"/>
            <a:ext cx="11029615" cy="363448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project has concluded that if a customer is willing to visit any restaurant and finds no table is available for the meal </a:t>
            </a:r>
          </a:p>
          <a:p>
            <a:r>
              <a:rPr lang="en-US" sz="2000" dirty="0"/>
              <a:t>Then the customer has to wait long for the table availability. With the help of this application the customer can choose the desired table according to the location.</a:t>
            </a:r>
          </a:p>
          <a:p>
            <a:r>
              <a:rPr lang="en-US" sz="2000" dirty="0"/>
              <a:t> E.g. Table can be reserved as according to number of members. Moreover, the customer can easily see pictures of interior from the Application.</a:t>
            </a:r>
          </a:p>
          <a:p>
            <a:r>
              <a:rPr lang="en-US" sz="2000" dirty="0"/>
              <a:t> Keeping in view the demand of proposed project that gives a series of services and provides the customer to book a table and menu without waiting for a long time through an android application.</a:t>
            </a:r>
          </a:p>
          <a:p>
            <a:r>
              <a:rPr lang="en-US" sz="2000" dirty="0"/>
              <a:t> This application will get its importance as day by day people are getting into android and fast life.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26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5C5B-34BA-45A9-8552-1D707E51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talian Food - Free Presentation Template">
            <a:extLst>
              <a:ext uri="{FF2B5EF4-FFF2-40B4-BE49-F238E27FC236}">
                <a16:creationId xmlns:a16="http://schemas.microsoft.com/office/drawing/2014/main" id="{90ACE167-9616-4D80-B18E-62BF8B2EB8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4631"/>
            <a:ext cx="12192000" cy="750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9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0B73-CEAB-423E-8CEA-A58859C8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782055"/>
            <a:ext cx="11211312" cy="6206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</a:t>
            </a:r>
            <a:r>
              <a:rPr lang="en-US" sz="3600" b="1" dirty="0"/>
              <a:t>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A6428-9440-4D1B-9A0A-A54559370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This online café table reservation system consists of two parts, 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1. User</a:t>
            </a:r>
          </a:p>
          <a:p>
            <a:r>
              <a:rPr lang="en-US" b="1" dirty="0">
                <a:latin typeface="Arial" panose="020B0604020202020204" pitchFamily="34" charset="0"/>
              </a:rPr>
              <a:t>2. A</a:t>
            </a:r>
            <a:r>
              <a:rPr lang="en-US" b="1" i="0" dirty="0">
                <a:effectLst/>
                <a:latin typeface="Arial" panose="020B0604020202020204" pitchFamily="34" charset="0"/>
              </a:rPr>
              <a:t>dmin</a:t>
            </a:r>
          </a:p>
          <a:p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b="0" i="0" dirty="0">
                <a:effectLst/>
                <a:latin typeface="Arial" panose="020B0604020202020204" pitchFamily="34" charset="0"/>
              </a:rPr>
              <a:t>he </a:t>
            </a:r>
            <a:r>
              <a:rPr lang="en-US" b="1" i="0" dirty="0">
                <a:effectLst/>
                <a:latin typeface="Arial" panose="020B0604020202020204" pitchFamily="34" charset="0"/>
              </a:rPr>
              <a:t>User</a:t>
            </a:r>
            <a:r>
              <a:rPr lang="en-US" b="0" i="0" dirty="0">
                <a:effectLst/>
                <a:latin typeface="Arial" panose="020B0604020202020204" pitchFamily="34" charset="0"/>
              </a:rPr>
              <a:t> of the application which will be used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fortable</a:t>
            </a:r>
            <a:r>
              <a:rPr lang="en-US" b="0" i="0" dirty="0">
                <a:effectLst/>
                <a:latin typeface="Arial" panose="020B0604020202020204" pitchFamily="34" charset="0"/>
              </a:rPr>
              <a:t> reservation, look up and filter the menu, contact the cafe team and even to know the cafe location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</a:rPr>
              <a:t>The  </a:t>
            </a:r>
            <a:r>
              <a:rPr lang="en-US" b="1" dirty="0">
                <a:latin typeface="Arial" panose="020B0604020202020204" pitchFamily="34" charset="0"/>
              </a:rPr>
              <a:t>Admin-portal </a:t>
            </a:r>
            <a:r>
              <a:rPr lang="en-US" dirty="0">
                <a:latin typeface="Arial" panose="020B0604020202020204" pitchFamily="34" charset="0"/>
              </a:rPr>
              <a:t> is  being  managed  by  the owner to check the booking and make the availability for the customer.</a:t>
            </a:r>
          </a:p>
          <a:p>
            <a:r>
              <a:rPr lang="en-US" dirty="0">
                <a:latin typeface="Arial" panose="020B0604020202020204" pitchFamily="34" charset="0"/>
              </a:rPr>
              <a:t> This  application  is  a  convenient  self-service  table  &amp; menu booking system. With this system the booking process can  be  customized,  manage  restaurant  availability  &amp; reservations.</a:t>
            </a:r>
          </a:p>
          <a:p>
            <a:r>
              <a:rPr lang="en-US" dirty="0">
                <a:latin typeface="Arial" panose="020B0604020202020204" pitchFamily="34" charset="0"/>
              </a:rPr>
              <a:t> The services provided are menu &amp; table booking managed  by  the  customer  through  the 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59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4CA0-72CD-43A5-A7EB-9C280A08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1358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PORTAL: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BCCF0-C130-40CC-B0AA-000EDADE8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7376"/>
            <a:ext cx="11029615" cy="1171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1.ADMIN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2.USER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est Restaurant Table Management &amp; Reservation System in India">
            <a:extLst>
              <a:ext uri="{FF2B5EF4-FFF2-40B4-BE49-F238E27FC236}">
                <a16:creationId xmlns:a16="http://schemas.microsoft.com/office/drawing/2014/main" id="{3EDA9149-76ED-4145-8E4F-BB912857E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691" y="1300899"/>
            <a:ext cx="7288012" cy="389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09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413F-A95F-4DEF-8F25-9B981B07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2257"/>
            <a:ext cx="11217263" cy="706922"/>
          </a:xfrm>
        </p:spPr>
        <p:txBody>
          <a:bodyPr>
            <a:normAutofit/>
          </a:bodyPr>
          <a:lstStyle/>
          <a:p>
            <a:r>
              <a:rPr lang="en-US" sz="3200" b="1" dirty="0"/>
              <a:t>ADMIN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E541CE-456E-445B-84C4-836C5E042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289"/>
            <a:ext cx="8596668" cy="4533073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1.Login to Portal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2.Create Admin Account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3.Add or remove new delicacy to the menu and to read from the contact-form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.4.Edit delicacies from the menu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carddetails</a:t>
            </a:r>
            <a:r>
              <a:rPr lang="en-US" b="0" i="0" dirty="0">
                <a:effectLst/>
                <a:latin typeface="Arial" panose="020B0604020202020204" pitchFamily="34" charset="0"/>
              </a:rPr>
              <a:t> like item name,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price,and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description to keep the food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iteminformation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 updated with the current prices.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5.Enable or disable the food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itemsin</a:t>
            </a:r>
            <a:r>
              <a:rPr lang="en-US" b="0" i="0" dirty="0">
                <a:effectLst/>
                <a:latin typeface="Arial" panose="020B0604020202020204" pitchFamily="34" charset="0"/>
              </a:rPr>
              <a:t> the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cafe.Below</a:t>
            </a:r>
            <a:r>
              <a:rPr lang="en-US" b="0" i="0" dirty="0">
                <a:effectLst/>
                <a:latin typeface="Arial" panose="020B0604020202020204" pitchFamily="34" charset="0"/>
              </a:rPr>
              <a:t> are the key responsibilities and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functionalitie</a:t>
            </a:r>
            <a:endParaRPr lang="en-IN" dirty="0"/>
          </a:p>
        </p:txBody>
      </p:sp>
      <p:pic>
        <p:nvPicPr>
          <p:cNvPr id="4098" name="Picture 2" descr="Displeased angry customers in restaurant sitting at table talking with  administrator Stock Photo - Alamy">
            <a:extLst>
              <a:ext uri="{FF2B5EF4-FFF2-40B4-BE49-F238E27FC236}">
                <a16:creationId xmlns:a16="http://schemas.microsoft.com/office/drawing/2014/main" id="{9FBF8311-B346-44B3-B3F1-2E3720D66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0"/>
            <a:ext cx="30857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62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2651DE-F48F-4D5B-A31F-64D004DA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9C9ECB-5ECF-4675-BF85-8DE76874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>
                <a:effectLst/>
                <a:latin typeface="Arial" panose="020B0604020202020204" pitchFamily="34" charset="0"/>
              </a:rPr>
              <a:t>1.Register into the application</a:t>
            </a:r>
          </a:p>
          <a:p>
            <a:pPr fontAlgn="base"/>
            <a:r>
              <a:rPr lang="en-US" dirty="0">
                <a:effectLst/>
                <a:latin typeface="Arial" panose="020B0604020202020204" pitchFamily="34" charset="0"/>
              </a:rPr>
              <a:t>2.Sign into the application to maintain the record of activities.</a:t>
            </a:r>
          </a:p>
          <a:p>
            <a:pPr fontAlgn="base"/>
            <a:r>
              <a:rPr lang="en-US" dirty="0">
                <a:effectLst/>
                <a:latin typeface="Arial" panose="020B0604020202020204" pitchFamily="34" charset="0"/>
              </a:rPr>
              <a:t>3.Change Password</a:t>
            </a:r>
          </a:p>
          <a:p>
            <a:pPr fontAlgn="base"/>
            <a:r>
              <a:rPr lang="en-US" dirty="0">
                <a:effectLst/>
                <a:latin typeface="Arial" panose="020B0604020202020204" pitchFamily="34" charset="0"/>
              </a:rPr>
              <a:t>4.Update Profile</a:t>
            </a:r>
          </a:p>
          <a:p>
            <a:pPr fontAlgn="base"/>
            <a:r>
              <a:rPr lang="en-US" dirty="0">
                <a:effectLst/>
                <a:latin typeface="Arial" panose="020B0604020202020204" pitchFamily="34" charset="0"/>
              </a:rPr>
              <a:t>5.Search for </a:t>
            </a:r>
            <a:r>
              <a:rPr lang="en-US" dirty="0" err="1">
                <a:effectLst/>
                <a:latin typeface="Arial" panose="020B0604020202020204" pitchFamily="34" charset="0"/>
              </a:rPr>
              <a:t>tablebased</a:t>
            </a:r>
            <a:r>
              <a:rPr lang="en-US" dirty="0">
                <a:effectLst/>
                <a:latin typeface="Arial" panose="020B0604020202020204" pitchFamily="34" charset="0"/>
              </a:rPr>
              <a:t> on the search keyword.</a:t>
            </a:r>
          </a:p>
          <a:p>
            <a:pPr fontAlgn="base"/>
            <a:r>
              <a:rPr lang="en-US" dirty="0">
                <a:effectLst/>
                <a:latin typeface="Arial" panose="020B0604020202020204" pitchFamily="34" charset="0"/>
              </a:rPr>
              <a:t>6.Apply filters and sort results based on different </a:t>
            </a:r>
            <a:r>
              <a:rPr lang="en-US" dirty="0" err="1">
                <a:effectLst/>
                <a:latin typeface="Arial" panose="020B0604020202020204" pitchFamily="34" charset="0"/>
              </a:rPr>
              <a:t>categoriesof</a:t>
            </a:r>
            <a:r>
              <a:rPr lang="en-US" dirty="0">
                <a:effectLst/>
                <a:latin typeface="Arial" panose="020B0604020202020204" pitchFamily="34" charset="0"/>
              </a:rPr>
              <a:t> the tables available.(AC room table/ non-</a:t>
            </a:r>
            <a:r>
              <a:rPr lang="en-US" dirty="0" err="1">
                <a:effectLst/>
                <a:latin typeface="Arial" panose="020B0604020202020204" pitchFamily="34" charset="0"/>
              </a:rPr>
              <a:t>ACroom</a:t>
            </a:r>
            <a:r>
              <a:rPr lang="en-US" dirty="0">
                <a:effectLst/>
                <a:latin typeface="Arial" panose="020B0604020202020204" pitchFamily="34" charset="0"/>
              </a:rPr>
              <a:t> table).</a:t>
            </a:r>
          </a:p>
          <a:p>
            <a:pPr fontAlgn="base"/>
            <a:r>
              <a:rPr lang="en-US" dirty="0">
                <a:effectLst/>
                <a:latin typeface="Arial" panose="020B0604020202020204" pitchFamily="34" charset="0"/>
              </a:rPr>
              <a:t>7.Add all the reserved </a:t>
            </a:r>
            <a:r>
              <a:rPr lang="en-US" dirty="0" err="1">
                <a:effectLst/>
                <a:latin typeface="Arial" panose="020B0604020202020204" pitchFamily="34" charset="0"/>
              </a:rPr>
              <a:t>tablesand</a:t>
            </a:r>
            <a:r>
              <a:rPr lang="en-US" dirty="0">
                <a:effectLst/>
                <a:latin typeface="Arial" panose="020B0604020202020204" pitchFamily="34" charset="0"/>
              </a:rPr>
              <a:t> customize the </a:t>
            </a:r>
            <a:r>
              <a:rPr lang="en-US" dirty="0" err="1">
                <a:effectLst/>
                <a:latin typeface="Arial" panose="020B0604020202020204" pitchFamily="34" charset="0"/>
              </a:rPr>
              <a:t>reservationat</a:t>
            </a:r>
            <a:r>
              <a:rPr lang="en-US" dirty="0">
                <a:effectLst/>
                <a:latin typeface="Arial" panose="020B0604020202020204" pitchFamily="34" charset="0"/>
              </a:rPr>
              <a:t> the end</a:t>
            </a:r>
          </a:p>
          <a:p>
            <a:pPr fontAlgn="base"/>
            <a:r>
              <a:rPr lang="en-US" dirty="0">
                <a:effectLst/>
                <a:latin typeface="Arial" panose="020B0604020202020204" pitchFamily="34" charset="0"/>
              </a:rPr>
              <a:t>8.Experience a seamless online </a:t>
            </a:r>
            <a:r>
              <a:rPr lang="en-US" dirty="0" err="1">
                <a:effectLst/>
                <a:latin typeface="Arial" panose="020B0604020202020204" pitchFamily="34" charset="0"/>
              </a:rPr>
              <a:t>reservationprocess</a:t>
            </a:r>
            <a:r>
              <a:rPr lang="en-US" dirty="0">
                <a:effectLst/>
                <a:latin typeface="Arial" panose="020B0604020202020204" pitchFamily="34" charset="0"/>
              </a:rPr>
              <a:t>.</a:t>
            </a:r>
          </a:p>
          <a:p>
            <a:pPr fontAlgn="base"/>
            <a:r>
              <a:rPr lang="en-US" dirty="0">
                <a:effectLst/>
                <a:latin typeface="Arial" panose="020B0604020202020204" pitchFamily="34" charset="0"/>
              </a:rPr>
              <a:t>9.Receive </a:t>
            </a:r>
            <a:r>
              <a:rPr lang="en-US" dirty="0" err="1">
                <a:effectLst/>
                <a:latin typeface="Arial" panose="020B0604020202020204" pitchFamily="34" charset="0"/>
              </a:rPr>
              <a:t>areservation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confirmationsummary</a:t>
            </a:r>
            <a:r>
              <a:rPr lang="en-US" dirty="0">
                <a:effectLst/>
                <a:latin typeface="Arial" panose="020B0604020202020204" pitchFamily="34" charset="0"/>
              </a:rPr>
              <a:t> page once done with the reservation.</a:t>
            </a:r>
            <a:endParaRPr lang="en-US" dirty="0">
              <a:effectLst/>
              <a:latin typeface="inherit"/>
            </a:endParaRPr>
          </a:p>
          <a:p>
            <a:pPr marL="0" indent="0" fontAlgn="base">
              <a:buNone/>
            </a:pPr>
            <a:endParaRPr lang="en-US" dirty="0">
              <a:effectLst/>
              <a:latin typeface="inherit"/>
            </a:endParaRP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44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8580-4622-4250-87CD-C32CC8D8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2368"/>
          </a:xfrm>
        </p:spPr>
        <p:txBody>
          <a:bodyPr>
            <a:normAutofit/>
          </a:bodyPr>
          <a:lstStyle/>
          <a:p>
            <a:r>
              <a:rPr lang="en-US" sz="3200" b="1" dirty="0"/>
              <a:t>Technologies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F4D5D-53B7-408B-B4FD-71E59F78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62067"/>
            <a:ext cx="8596668" cy="3880773"/>
          </a:xfrm>
        </p:spPr>
        <p:txBody>
          <a:bodyPr/>
          <a:lstStyle/>
          <a:p>
            <a:r>
              <a:rPr lang="en-US" dirty="0"/>
              <a:t>Front End : Angular</a:t>
            </a:r>
          </a:p>
          <a:p>
            <a:r>
              <a:rPr lang="en-US" dirty="0"/>
              <a:t>Server Side: Spring Boot, Spring Data JPA.</a:t>
            </a:r>
          </a:p>
          <a:p>
            <a:r>
              <a:rPr lang="en-US" dirty="0"/>
              <a:t>Back End : My SQL</a:t>
            </a:r>
          </a:p>
          <a:p>
            <a:r>
              <a:rPr lang="en-US" dirty="0"/>
              <a:t>Web Server : Tomcat</a:t>
            </a:r>
            <a:endParaRPr lang="en-IN" dirty="0"/>
          </a:p>
        </p:txBody>
      </p:sp>
      <p:pic>
        <p:nvPicPr>
          <p:cNvPr id="5122" name="Picture 2" descr="cafe furniture Archives - The Architects Diary">
            <a:extLst>
              <a:ext uri="{FF2B5EF4-FFF2-40B4-BE49-F238E27FC236}">
                <a16:creationId xmlns:a16="http://schemas.microsoft.com/office/drawing/2014/main" id="{AB3C04EE-A95C-451A-87E4-DDE76658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2" y="3429000"/>
            <a:ext cx="1207887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2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36342"/>
            <a:ext cx="11029616" cy="825623"/>
          </a:xfrm>
        </p:spPr>
        <p:txBody>
          <a:bodyPr>
            <a:normAutofit/>
          </a:bodyPr>
          <a:lstStyle/>
          <a:p>
            <a:r>
              <a:rPr lang="en-US" sz="3200" b="1" dirty="0"/>
              <a:t>Software Requirements </a:t>
            </a:r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BD836D-DDE1-4054-96CC-72CD4B22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Eclipse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My SQL Workbench</a:t>
            </a:r>
          </a:p>
          <a:p>
            <a:r>
              <a:rPr lang="en-US" dirty="0"/>
              <a:t>OS : Windows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BF12BA-7EE1-427D-A362-F3366280585A}"/>
              </a:ext>
            </a:extLst>
          </p:cNvPr>
          <p:cNvSpPr txBox="1"/>
          <p:nvPr/>
        </p:nvSpPr>
        <p:spPr>
          <a:xfrm>
            <a:off x="372862" y="52127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E-R DIAGRAM:ADMIN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CAB58A-17EA-4989-B47A-9CF5937D0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14" y="959906"/>
            <a:ext cx="8458200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617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Words>727</Words>
  <Application>Microsoft Office PowerPoint</Application>
  <PresentationFormat>Widescreen</PresentationFormat>
  <Paragraphs>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Arial</vt:lpstr>
      <vt:lpstr>Calibri</vt:lpstr>
      <vt:lpstr>Cambria</vt:lpstr>
      <vt:lpstr>Courier New</vt:lpstr>
      <vt:lpstr>inherit</vt:lpstr>
      <vt:lpstr>Oracle Sans</vt:lpstr>
      <vt:lpstr>Segoe UI Black</vt:lpstr>
      <vt:lpstr>Times New Roman</vt:lpstr>
      <vt:lpstr>Trebuchet MS</vt:lpstr>
      <vt:lpstr>Wingdings 3</vt:lpstr>
      <vt:lpstr>Facet</vt:lpstr>
      <vt:lpstr>CAFE TABLE RESERVATION SYSTEM</vt:lpstr>
      <vt:lpstr>Project members(group : 2)</vt:lpstr>
      <vt:lpstr>Introduction</vt:lpstr>
      <vt:lpstr>PORTAL: </vt:lpstr>
      <vt:lpstr>ADMIN</vt:lpstr>
      <vt:lpstr>USER</vt:lpstr>
      <vt:lpstr>Technologies </vt:lpstr>
      <vt:lpstr>Software Requirements </vt:lpstr>
      <vt:lpstr>PowerPoint Presentation</vt:lpstr>
      <vt:lpstr>ER-DIAGRAM:USER</vt:lpstr>
      <vt:lpstr>ADVANTAGES</vt:lpstr>
      <vt:lpstr>TESTING</vt:lpstr>
      <vt:lpstr>Functional Testing using POSTMAN Tool :</vt:lpstr>
      <vt:lpstr>Home page:</vt:lpstr>
      <vt:lpstr>Admin login:</vt:lpstr>
      <vt:lpstr>ADD DELICACIES</vt:lpstr>
      <vt:lpstr>VIEW DELICACIES:</vt:lpstr>
      <vt:lpstr>MANAGDE FOOD ITEMS:</vt:lpstr>
      <vt:lpstr>ADD TABLES:</vt:lpstr>
      <vt:lpstr>USER LOGIN:</vt:lpstr>
      <vt:lpstr>USER COMPONENTS:</vt:lpstr>
      <vt:lpstr>SEARCH TABLES:</vt:lpstr>
      <vt:lpstr>REGISTER: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Dhanu Priya</dc:creator>
  <cp:lastModifiedBy>Hema Naresh</cp:lastModifiedBy>
  <cp:revision>14</cp:revision>
  <dcterms:created xsi:type="dcterms:W3CDTF">2022-03-28T05:09:41Z</dcterms:created>
  <dcterms:modified xsi:type="dcterms:W3CDTF">2022-04-19T03:46:54Z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