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9"/>
  </p:notesMasterIdLst>
  <p:handoutMasterIdLst>
    <p:handoutMasterId r:id="rId40"/>
  </p:handoutMasterIdLst>
  <p:sldIdLst>
    <p:sldId id="256" r:id="rId5"/>
    <p:sldId id="257" r:id="rId6"/>
    <p:sldId id="258" r:id="rId7"/>
    <p:sldId id="259" r:id="rId8"/>
    <p:sldId id="260"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9" r:id="rId29"/>
    <p:sldId id="300" r:id="rId30"/>
    <p:sldId id="269" r:id="rId31"/>
    <p:sldId id="297" r:id="rId32"/>
    <p:sldId id="272" r:id="rId33"/>
    <p:sldId id="298" r:id="rId34"/>
    <p:sldId id="301" r:id="rId35"/>
    <p:sldId id="274" r:id="rId36"/>
    <p:sldId id="275" r:id="rId37"/>
    <p:sldId id="30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74" autoAdjust="0"/>
  </p:normalViewPr>
  <p:slideViewPr>
    <p:cSldViewPr snapToGrid="0" showGuides="1">
      <p:cViewPr varScale="1">
        <p:scale>
          <a:sx n="86" d="100"/>
          <a:sy n="86" d="100"/>
        </p:scale>
        <p:origin x="398" y="6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11/2/2019</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11/2/2019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2b778bb92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2b778bb92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681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2b8709c6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2b8709c6e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00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2b778bb92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2b778bb92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06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2b778bb92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2b778bb92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51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2b778bb92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2b778bb92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80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2b778bb92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2b778bb92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75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2b778bb92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2b778bb92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242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a:p>
            <a:endParaRPr lang="en-IN" dirty="0"/>
          </a:p>
          <a:p>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42b778bb92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42b778bb92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83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1202573"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POD</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1202573"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POD</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1202573"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POD</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1202573"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POD</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1202573"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POD</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1202573"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POD</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609600" y="1524000"/>
            <a:ext cx="10972800" cy="4572000"/>
          </a:xfrm>
          <a:prstGeom prst="rect">
            <a:avLst/>
          </a:prstGeom>
          <a:noFill/>
          <a:ln>
            <a:noFill/>
          </a:ln>
        </p:spPr>
        <p:txBody>
          <a:bodyPr spcFirstLastPara="1" wrap="square" lIns="91425" tIns="45700" rIns="91425" bIns="45700" anchor="t" anchorCtr="0"/>
          <a:lstStyle>
            <a:lvl1pPr marL="609585" marR="0" lvl="0" indent="-491901" algn="l" rtl="0">
              <a:spcBef>
                <a:spcPts val="800"/>
              </a:spcBef>
              <a:spcAft>
                <a:spcPts val="0"/>
              </a:spcAft>
              <a:buClr>
                <a:schemeClr val="accent2"/>
              </a:buClr>
              <a:buSzPts val="2210"/>
              <a:buFont typeface="Noto Sans Symbols"/>
              <a:buChar char="●"/>
              <a:defRPr sz="3467" b="0" i="0" u="none" strike="noStrike" cap="none">
                <a:solidFill>
                  <a:schemeClr val="lt1"/>
                </a:solidFill>
                <a:latin typeface="Constantia"/>
                <a:ea typeface="Constantia"/>
                <a:cs typeface="Constantia"/>
                <a:sym typeface="Constantia"/>
              </a:defRPr>
            </a:lvl1pPr>
            <a:lvl2pPr marL="1219170" marR="0" lvl="1" indent="-477508" algn="l" rtl="0">
              <a:spcBef>
                <a:spcPts val="400"/>
              </a:spcBef>
              <a:spcAft>
                <a:spcPts val="0"/>
              </a:spcAft>
              <a:buClr>
                <a:srgbClr val="D58F3E"/>
              </a:buClr>
              <a:buSzPts val="2040"/>
              <a:buFont typeface="Noto Sans Symbols"/>
              <a:buChar char="●"/>
              <a:defRPr sz="3200" b="0" i="0" u="none" strike="noStrike" cap="none">
                <a:solidFill>
                  <a:schemeClr val="lt2"/>
                </a:solidFill>
                <a:latin typeface="Constantia"/>
                <a:ea typeface="Constantia"/>
                <a:cs typeface="Constantia"/>
                <a:sym typeface="Constantia"/>
              </a:defRPr>
            </a:lvl2pPr>
            <a:lvl3pPr marL="1828754" marR="0" lvl="2" indent="-455918" algn="l" rtl="0">
              <a:spcBef>
                <a:spcPts val="400"/>
              </a:spcBef>
              <a:spcAft>
                <a:spcPts val="0"/>
              </a:spcAft>
              <a:buClr>
                <a:srgbClr val="B17733"/>
              </a:buClr>
              <a:buSzPts val="1785"/>
              <a:buFont typeface="Noto Sans Symbols"/>
              <a:buChar char="●"/>
              <a:defRPr sz="2800" b="0" i="0" u="none" strike="noStrike" cap="none">
                <a:solidFill>
                  <a:schemeClr val="lt1"/>
                </a:solidFill>
                <a:latin typeface="Constantia"/>
                <a:ea typeface="Constantia"/>
                <a:cs typeface="Constantia"/>
                <a:sym typeface="Constantia"/>
              </a:defRPr>
            </a:lvl3pPr>
            <a:lvl4pPr marL="2438339" marR="0" lvl="3" indent="-441525" algn="l" rtl="0">
              <a:spcBef>
                <a:spcPts val="400"/>
              </a:spcBef>
              <a:spcAft>
                <a:spcPts val="0"/>
              </a:spcAft>
              <a:buClr>
                <a:srgbClr val="D58F3E"/>
              </a:buClr>
              <a:buSzPts val="1615"/>
              <a:buFont typeface="Noto Sans Symbols"/>
              <a:buChar char="●"/>
              <a:defRPr sz="2533" b="0" i="0" u="none" strike="noStrike" cap="none">
                <a:solidFill>
                  <a:schemeClr val="lt1"/>
                </a:solidFill>
                <a:latin typeface="Constantia"/>
                <a:ea typeface="Constantia"/>
                <a:cs typeface="Constantia"/>
                <a:sym typeface="Constantia"/>
              </a:defRPr>
            </a:lvl4pPr>
            <a:lvl5pPr marL="3047924" marR="0" lvl="4" indent="-419936" algn="l" rtl="0">
              <a:spcBef>
                <a:spcPts val="453"/>
              </a:spcBef>
              <a:spcAft>
                <a:spcPts val="0"/>
              </a:spcAft>
              <a:buClr>
                <a:srgbClr val="D58F3E"/>
              </a:buClr>
              <a:buSzPts val="1360"/>
              <a:buFont typeface="Noto Sans Symbols"/>
              <a:buChar char="●"/>
              <a:defRPr sz="2133" b="0" i="0" u="none" strike="noStrike" cap="none">
                <a:solidFill>
                  <a:schemeClr val="lt1"/>
                </a:solidFill>
                <a:latin typeface="Constantia"/>
                <a:ea typeface="Constantia"/>
                <a:cs typeface="Constantia"/>
                <a:sym typeface="Constantia"/>
              </a:defRPr>
            </a:lvl5pPr>
            <a:lvl6pPr marL="3657509" marR="0" lvl="5" indent="-427132" algn="l" rtl="0">
              <a:spcBef>
                <a:spcPts val="453"/>
              </a:spcBef>
              <a:spcAft>
                <a:spcPts val="0"/>
              </a:spcAft>
              <a:buClr>
                <a:srgbClr val="D58F3E"/>
              </a:buClr>
              <a:buSzPts val="1445"/>
              <a:buFont typeface="Noto Sans Symbols"/>
              <a:buChar char="☞"/>
              <a:defRPr sz="2267" b="0" i="0" u="none" strike="noStrike" cap="none">
                <a:solidFill>
                  <a:schemeClr val="lt1"/>
                </a:solidFill>
                <a:latin typeface="Constantia"/>
                <a:ea typeface="Constantia"/>
                <a:cs typeface="Constantia"/>
                <a:sym typeface="Constantia"/>
              </a:defRPr>
            </a:lvl6pPr>
            <a:lvl7pPr marL="4267093" marR="0" lvl="6" indent="-419936" algn="l" rtl="0">
              <a:spcBef>
                <a:spcPts val="453"/>
              </a:spcBef>
              <a:spcAft>
                <a:spcPts val="0"/>
              </a:spcAft>
              <a:buClr>
                <a:srgbClr val="D58F3E"/>
              </a:buClr>
              <a:buSzPts val="1360"/>
              <a:buFont typeface="Noto Sans Symbols"/>
              <a:buChar char="☞"/>
              <a:defRPr sz="2133" b="0" i="0" u="none" strike="noStrike" cap="none">
                <a:solidFill>
                  <a:schemeClr val="lt1"/>
                </a:solidFill>
                <a:latin typeface="Constantia"/>
                <a:ea typeface="Constantia"/>
                <a:cs typeface="Constantia"/>
                <a:sym typeface="Constantia"/>
              </a:defRPr>
            </a:lvl7pPr>
            <a:lvl8pPr marL="4876678" marR="0" lvl="7" indent="-412739" algn="l" rtl="0">
              <a:spcBef>
                <a:spcPts val="453"/>
              </a:spcBef>
              <a:spcAft>
                <a:spcPts val="0"/>
              </a:spcAft>
              <a:buClr>
                <a:srgbClr val="D58F3E"/>
              </a:buClr>
              <a:buSzPts val="1275"/>
              <a:buFont typeface="Noto Sans Symbols"/>
              <a:buChar char="☞"/>
              <a:defRPr sz="2000" b="0" i="0" u="none" strike="noStrike" cap="none">
                <a:solidFill>
                  <a:schemeClr val="lt1"/>
                </a:solidFill>
                <a:latin typeface="Constantia"/>
                <a:ea typeface="Constantia"/>
                <a:cs typeface="Constantia"/>
                <a:sym typeface="Constantia"/>
              </a:defRPr>
            </a:lvl8pPr>
            <a:lvl9pPr marL="5486263" marR="0" lvl="8" indent="-412739" algn="l" rtl="0">
              <a:spcBef>
                <a:spcPts val="453"/>
              </a:spcBef>
              <a:spcAft>
                <a:spcPts val="0"/>
              </a:spcAft>
              <a:buClr>
                <a:srgbClr val="D58F3E"/>
              </a:buClr>
              <a:buSzPts val="1275"/>
              <a:buFont typeface="Noto Sans Symbols"/>
              <a:buChar char="☞"/>
              <a:defRPr sz="2000" b="0" i="0" u="none" strike="noStrike" cap="none">
                <a:solidFill>
                  <a:schemeClr val="lt1"/>
                </a:solidFill>
                <a:latin typeface="Constantia"/>
                <a:ea typeface="Constantia"/>
                <a:cs typeface="Constantia"/>
                <a:sym typeface="Constantia"/>
              </a:defRPr>
            </a:lvl9pPr>
          </a:lstStyle>
          <a:p>
            <a:endParaRPr/>
          </a:p>
        </p:txBody>
      </p:sp>
      <p:sp>
        <p:nvSpPr>
          <p:cNvPr id="31" name="Google Shape;31;p5"/>
          <p:cNvSpPr txBox="1">
            <a:spLocks noGrp="1"/>
          </p:cNvSpPr>
          <p:nvPr>
            <p:ph type="dt" idx="10"/>
          </p:nvPr>
        </p:nvSpPr>
        <p:spPr>
          <a:xfrm>
            <a:off x="7721600" y="6203667"/>
            <a:ext cx="3454400" cy="384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600">
                <a:solidFill>
                  <a:schemeClr val="lt2"/>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9pPr>
          </a:lstStyle>
          <a:p>
            <a:endParaRPr/>
          </a:p>
        </p:txBody>
      </p:sp>
      <p:sp>
        <p:nvSpPr>
          <p:cNvPr id="32" name="Google Shape;32;p5"/>
          <p:cNvSpPr txBox="1">
            <a:spLocks noGrp="1"/>
          </p:cNvSpPr>
          <p:nvPr>
            <p:ph type="sldNum" idx="12"/>
          </p:nvPr>
        </p:nvSpPr>
        <p:spPr>
          <a:xfrm>
            <a:off x="11214100" y="6181531"/>
            <a:ext cx="812800" cy="457200"/>
          </a:xfrm>
          <a:prstGeom prst="rect">
            <a:avLst/>
          </a:prstGeom>
          <a:noFill/>
          <a:ln>
            <a:noFill/>
          </a:ln>
        </p:spPr>
        <p:txBody>
          <a:bodyPr spcFirstLastPara="1" wrap="square" lIns="0" tIns="0" rIns="0" bIns="0" anchor="ctr" anchorCtr="0">
            <a:noAutofit/>
          </a:bodyPr>
          <a:lstStyle>
            <a:lvl1pPr marL="33866" marR="0" lvl="0" indent="0" algn="ctr" rtl="0">
              <a:lnSpc>
                <a:spcPct val="100000"/>
              </a:lnSpc>
              <a:spcBef>
                <a:spcPts val="0"/>
              </a:spcBef>
              <a:buNone/>
              <a:defRPr sz="2133">
                <a:solidFill>
                  <a:schemeClr val="lt2"/>
                </a:solidFill>
                <a:latin typeface="Constantia"/>
                <a:ea typeface="Constantia"/>
                <a:cs typeface="Constantia"/>
                <a:sym typeface="Constantia"/>
              </a:defRPr>
            </a:lvl1pPr>
            <a:lvl2pPr marL="33866" marR="0" lvl="1" indent="0" algn="ctr" rtl="0">
              <a:lnSpc>
                <a:spcPct val="100000"/>
              </a:lnSpc>
              <a:spcBef>
                <a:spcPts val="0"/>
              </a:spcBef>
              <a:buNone/>
              <a:defRPr sz="2133">
                <a:solidFill>
                  <a:schemeClr val="lt2"/>
                </a:solidFill>
                <a:latin typeface="Constantia"/>
                <a:ea typeface="Constantia"/>
                <a:cs typeface="Constantia"/>
                <a:sym typeface="Constantia"/>
              </a:defRPr>
            </a:lvl2pPr>
            <a:lvl3pPr marL="33866" marR="0" lvl="2" indent="0" algn="ctr" rtl="0">
              <a:lnSpc>
                <a:spcPct val="100000"/>
              </a:lnSpc>
              <a:spcBef>
                <a:spcPts val="0"/>
              </a:spcBef>
              <a:buNone/>
              <a:defRPr sz="2133">
                <a:solidFill>
                  <a:schemeClr val="lt2"/>
                </a:solidFill>
                <a:latin typeface="Constantia"/>
                <a:ea typeface="Constantia"/>
                <a:cs typeface="Constantia"/>
                <a:sym typeface="Constantia"/>
              </a:defRPr>
            </a:lvl3pPr>
            <a:lvl4pPr marL="33866" marR="0" lvl="3" indent="0" algn="ctr" rtl="0">
              <a:lnSpc>
                <a:spcPct val="100000"/>
              </a:lnSpc>
              <a:spcBef>
                <a:spcPts val="0"/>
              </a:spcBef>
              <a:buNone/>
              <a:defRPr sz="2133">
                <a:solidFill>
                  <a:schemeClr val="lt2"/>
                </a:solidFill>
                <a:latin typeface="Constantia"/>
                <a:ea typeface="Constantia"/>
                <a:cs typeface="Constantia"/>
                <a:sym typeface="Constantia"/>
              </a:defRPr>
            </a:lvl4pPr>
            <a:lvl5pPr marL="33866" marR="0" lvl="4" indent="0" algn="ctr" rtl="0">
              <a:lnSpc>
                <a:spcPct val="100000"/>
              </a:lnSpc>
              <a:spcBef>
                <a:spcPts val="0"/>
              </a:spcBef>
              <a:buNone/>
              <a:defRPr sz="2133">
                <a:solidFill>
                  <a:schemeClr val="lt2"/>
                </a:solidFill>
                <a:latin typeface="Constantia"/>
                <a:ea typeface="Constantia"/>
                <a:cs typeface="Constantia"/>
                <a:sym typeface="Constantia"/>
              </a:defRPr>
            </a:lvl5pPr>
            <a:lvl6pPr marL="33866" marR="0" lvl="5" indent="0" algn="ctr" rtl="0">
              <a:lnSpc>
                <a:spcPct val="100000"/>
              </a:lnSpc>
              <a:spcBef>
                <a:spcPts val="0"/>
              </a:spcBef>
              <a:buNone/>
              <a:defRPr sz="2133">
                <a:solidFill>
                  <a:schemeClr val="lt2"/>
                </a:solidFill>
                <a:latin typeface="Constantia"/>
                <a:ea typeface="Constantia"/>
                <a:cs typeface="Constantia"/>
                <a:sym typeface="Constantia"/>
              </a:defRPr>
            </a:lvl6pPr>
            <a:lvl7pPr marL="33866" marR="0" lvl="6" indent="0" algn="ctr" rtl="0">
              <a:lnSpc>
                <a:spcPct val="100000"/>
              </a:lnSpc>
              <a:spcBef>
                <a:spcPts val="0"/>
              </a:spcBef>
              <a:buNone/>
              <a:defRPr sz="2133">
                <a:solidFill>
                  <a:schemeClr val="lt2"/>
                </a:solidFill>
                <a:latin typeface="Constantia"/>
                <a:ea typeface="Constantia"/>
                <a:cs typeface="Constantia"/>
                <a:sym typeface="Constantia"/>
              </a:defRPr>
            </a:lvl7pPr>
            <a:lvl8pPr marL="33866" marR="0" lvl="7" indent="0" algn="ctr" rtl="0">
              <a:lnSpc>
                <a:spcPct val="100000"/>
              </a:lnSpc>
              <a:spcBef>
                <a:spcPts val="0"/>
              </a:spcBef>
              <a:buNone/>
              <a:defRPr sz="2133">
                <a:solidFill>
                  <a:schemeClr val="lt2"/>
                </a:solidFill>
                <a:latin typeface="Constantia"/>
                <a:ea typeface="Constantia"/>
                <a:cs typeface="Constantia"/>
                <a:sym typeface="Constantia"/>
              </a:defRPr>
            </a:lvl8pPr>
            <a:lvl9pPr marL="33866" marR="0" lvl="8" indent="0" algn="ctr" rtl="0">
              <a:lnSpc>
                <a:spcPct val="100000"/>
              </a:lnSpc>
              <a:spcBef>
                <a:spcPts val="0"/>
              </a:spcBef>
              <a:buNone/>
              <a:defRPr sz="2133">
                <a:solidFill>
                  <a:schemeClr val="lt2"/>
                </a:solidFill>
                <a:latin typeface="Constantia"/>
                <a:ea typeface="Constantia"/>
                <a:cs typeface="Constantia"/>
                <a:sym typeface="Constantia"/>
              </a:defRPr>
            </a:lvl9pPr>
          </a:lstStyle>
          <a:p>
            <a:fld id="{00000000-1234-1234-1234-123412341234}" type="slidenum">
              <a:rPr lang="en" smtClean="0"/>
              <a:pPr/>
              <a:t>‹#›</a:t>
            </a:fld>
            <a:endParaRPr lang="en"/>
          </a:p>
        </p:txBody>
      </p:sp>
      <p:sp>
        <p:nvSpPr>
          <p:cNvPr id="33" name="Google Shape;33;p5"/>
          <p:cNvSpPr txBox="1">
            <a:spLocks noGrp="1"/>
          </p:cNvSpPr>
          <p:nvPr>
            <p:ph type="ftr" idx="11"/>
          </p:nvPr>
        </p:nvSpPr>
        <p:spPr>
          <a:xfrm>
            <a:off x="2844800" y="6203667"/>
            <a:ext cx="4775200" cy="384000"/>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600">
                <a:solidFill>
                  <a:schemeClr val="lt2"/>
                </a:solidFill>
                <a:latin typeface="Constantia"/>
                <a:ea typeface="Constantia"/>
                <a:cs typeface="Constantia"/>
                <a:sym typeface="Constantia"/>
              </a:defRPr>
            </a:lvl1pPr>
            <a:lvl2pPr marR="0" lvl="1"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2400" b="0" i="0" u="none" strike="noStrike" cap="none">
                <a:solidFill>
                  <a:schemeClr val="lt1"/>
                </a:solidFill>
                <a:latin typeface="Constantia"/>
                <a:ea typeface="Constantia"/>
                <a:cs typeface="Constantia"/>
                <a:sym typeface="Constantia"/>
              </a:defRPr>
            </a:lvl9pPr>
          </a:lstStyle>
          <a:p>
            <a:r>
              <a:rPr lang="en-US"/>
              <a:t>Keshav Memorial Institute Of Technology</a:t>
            </a:r>
            <a:endParaRPr/>
          </a:p>
        </p:txBody>
      </p:sp>
      <p:sp>
        <p:nvSpPr>
          <p:cNvPr id="34" name="Google Shape;34;p5"/>
          <p:cNvSpPr txBox="1">
            <a:spLocks noGrp="1"/>
          </p:cNvSpPr>
          <p:nvPr>
            <p:ph type="title"/>
          </p:nvPr>
        </p:nvSpPr>
        <p:spPr>
          <a:xfrm>
            <a:off x="609600" y="152400"/>
            <a:ext cx="10972800" cy="1219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rgbClr val="F9F9F9"/>
              </a:buClr>
              <a:buSzPts val="4200"/>
              <a:buFont typeface="Constantia"/>
              <a:buNone/>
              <a:defRPr sz="5600" b="0" i="0" u="none" strike="noStrike" cap="none">
                <a:solidFill>
                  <a:srgbClr val="F9F9F9"/>
                </a:solidFill>
                <a:latin typeface="Constantia"/>
                <a:ea typeface="Constantia"/>
                <a:cs typeface="Constantia"/>
                <a:sym typeface="Constantia"/>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endParaRPr/>
          </a:p>
        </p:txBody>
      </p:sp>
    </p:spTree>
    <p:extLst>
      <p:ext uri="{BB962C8B-B14F-4D97-AF65-F5344CB8AC3E}">
        <p14:creationId xmlns:p14="http://schemas.microsoft.com/office/powerpoint/2010/main" val="21808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a:t>Keshav Memorial Institute Of Technology</a:t>
            </a:r>
            <a:endParaRPr lang="en-US" noProof="0" dirty="0"/>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a:t>Keshav Memorial Institute Of Technology</a:t>
            </a:r>
            <a:endParaRPr lang="en-US" noProof="0" dirty="0"/>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1202573"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POD</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1202573"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POD</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1202573"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POD</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1202573"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POD</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a:t>Keshav Memorial Institute Of Technology</a:t>
            </a:r>
            <a:endParaRPr lang="en-US" noProof="0" dirty="0"/>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 id="2147483717" r:id="rId21"/>
  </p:sldLayoutIdLst>
  <p:hf hdr="0" dt="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Building image">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srcRect l="20743" r="20743"/>
          <a:stretch>
            <a:fillRect/>
          </a:stretch>
        </p:blipFill>
        <p:spPr>
          <a:xfrm>
            <a:off x="1194239" y="860454"/>
            <a:ext cx="4428523" cy="5137089"/>
          </a:xfrm>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149350"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2360604" y="2937927"/>
            <a:ext cx="1980029" cy="1036456"/>
            <a:chOff x="2900100" y="2984582"/>
            <a:chExt cx="1980029" cy="1036456"/>
          </a:xfrm>
        </p:grpSpPr>
        <p:sp>
          <p:nvSpPr>
            <p:cNvPr id="20" name="TextBox 19">
              <a:extLst>
                <a:ext uri="{FF2B5EF4-FFF2-40B4-BE49-F238E27FC236}">
                  <a16:creationId xmlns:a16="http://schemas.microsoft.com/office/drawing/2014/main" id="{94DF2E04-7632-4FED-B0BF-8FB243D982A3}"/>
                </a:ext>
              </a:extLst>
            </p:cNvPr>
            <p:cNvSpPr txBox="1"/>
            <p:nvPr/>
          </p:nvSpPr>
          <p:spPr>
            <a:xfrm>
              <a:off x="2900100" y="2984582"/>
              <a:ext cx="1980029"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POD</a:t>
              </a:r>
            </a:p>
          </p:txBody>
        </p:sp>
        <p:sp>
          <p:nvSpPr>
            <p:cNvPr id="21" name="TextBox 20">
              <a:extLst>
                <a:ext uri="{FF2B5EF4-FFF2-40B4-BE49-F238E27FC236}">
                  <a16:creationId xmlns:a16="http://schemas.microsoft.com/office/drawing/2014/main" id="{FC9A1C71-347B-44A9-88B4-692D9731582D}"/>
                </a:ext>
              </a:extLst>
            </p:cNvPr>
            <p:cNvSpPr txBox="1"/>
            <p:nvPr/>
          </p:nvSpPr>
          <p:spPr>
            <a:xfrm>
              <a:off x="2955850" y="3713261"/>
              <a:ext cx="184731" cy="307777"/>
            </a:xfrm>
            <a:prstGeom prst="rect">
              <a:avLst/>
            </a:prstGeom>
            <a:noFill/>
          </p:spPr>
          <p:txBody>
            <a:bodyPr wrap="none" rtlCol="0">
              <a:spAutoFit/>
            </a:bodyPr>
            <a:lstStyle/>
            <a:p>
              <a:endParaRPr lang="en-US" sz="1400" dirty="0">
                <a:solidFill>
                  <a:schemeClr val="bg1"/>
                </a:solidFill>
                <a:latin typeface="Calibri Light" panose="020F0302020204030204" pitchFamily="34" charset="0"/>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073969" y="1457444"/>
            <a:ext cx="5730935" cy="1616252"/>
          </a:xfrm>
        </p:spPr>
        <p:txBody>
          <a:bodyPr>
            <a:normAutofit/>
          </a:bodyPr>
          <a:lstStyle/>
          <a:p>
            <a:r>
              <a:rPr lang="en-US" sz="4000" dirty="0"/>
              <a:t>PREDICTION OF DIABETES </a:t>
            </a:r>
            <a:endParaRPr lang="en-US" sz="4000" b="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507228" y="3117966"/>
            <a:ext cx="4854339" cy="2759802"/>
          </a:xfrm>
        </p:spPr>
        <p:txBody>
          <a:bodyPr/>
          <a:lstStyle/>
          <a:p>
            <a:pPr>
              <a:spcBef>
                <a:spcPts val="800"/>
              </a:spcBef>
            </a:pPr>
            <a:r>
              <a:rPr lang="en-IN" dirty="0">
                <a:latin typeface="Impact"/>
                <a:ea typeface="Impact"/>
                <a:cs typeface="Impact"/>
                <a:sym typeface="Impact"/>
              </a:rPr>
              <a:t>(USING MACHINE LEARNING TECHNIQUES)</a:t>
            </a:r>
            <a:endParaRPr lang="en-IN" sz="2000" dirty="0">
              <a:latin typeface="Impact"/>
              <a:ea typeface="Impact"/>
              <a:cs typeface="Impact"/>
              <a:sym typeface="Impact"/>
            </a:endParaRPr>
          </a:p>
          <a:p>
            <a:pPr>
              <a:spcBef>
                <a:spcPts val="800"/>
              </a:spcBef>
            </a:pPr>
            <a:r>
              <a:rPr lang="en-IN" sz="1400" dirty="0"/>
              <a:t>By</a:t>
            </a:r>
          </a:p>
          <a:p>
            <a:pPr algn="ctr">
              <a:spcBef>
                <a:spcPts val="800"/>
              </a:spcBef>
            </a:pPr>
            <a:r>
              <a:rPr lang="en-IN" sz="1400" dirty="0"/>
              <a:t>Pradyumna Bandari       (</a:t>
            </a:r>
            <a:r>
              <a:rPr lang="en-IN" sz="1400" dirty="0">
                <a:latin typeface="Oswald"/>
                <a:ea typeface="Oswald"/>
                <a:cs typeface="Oswald"/>
                <a:sym typeface="Oswald"/>
              </a:rPr>
              <a:t>16BD1A0521)</a:t>
            </a:r>
            <a:r>
              <a:rPr lang="en-IN" sz="1400" dirty="0"/>
              <a:t>                                                      Nagarjuna Challa          (</a:t>
            </a:r>
            <a:r>
              <a:rPr lang="en-IN" sz="1400" dirty="0">
                <a:latin typeface="Oswald"/>
                <a:ea typeface="Oswald"/>
                <a:cs typeface="Oswald"/>
                <a:sym typeface="Oswald"/>
              </a:rPr>
              <a:t>16BD1A052Q)</a:t>
            </a:r>
            <a:r>
              <a:rPr lang="en-IN" sz="1400" dirty="0"/>
              <a:t> Chetan Sarda               (</a:t>
            </a:r>
            <a:r>
              <a:rPr lang="en-IN" sz="1400" dirty="0">
                <a:latin typeface="Oswald"/>
                <a:ea typeface="Oswald"/>
                <a:cs typeface="Oswald"/>
                <a:sym typeface="Oswald"/>
              </a:rPr>
              <a:t>16BD1A0532</a:t>
            </a:r>
            <a:r>
              <a:rPr lang="en-IN" sz="1400" dirty="0"/>
              <a:t>)                                                  Darshil Parekh             </a:t>
            </a:r>
            <a:r>
              <a:rPr lang="en-IN" sz="1400" dirty="0">
                <a:latin typeface="Oswald"/>
                <a:ea typeface="Oswald"/>
                <a:cs typeface="Oswald"/>
                <a:sym typeface="Oswald"/>
              </a:rPr>
              <a:t>(16BD1A053H)</a:t>
            </a:r>
            <a:r>
              <a:rPr lang="en-IN" sz="1400" dirty="0"/>
              <a:t> </a:t>
            </a:r>
          </a:p>
          <a:p>
            <a:pPr algn="r"/>
            <a:endParaRPr lang="en-IN" sz="1400"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568171" y="685781"/>
            <a:ext cx="11141476" cy="4185761"/>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defTabSz="1219170" fontAlgn="base">
              <a:spcBef>
                <a:spcPct val="0"/>
              </a:spcBef>
              <a:spcAft>
                <a:spcPct val="0"/>
              </a:spcAft>
            </a:pPr>
            <a:endParaRPr lang="en-US" sz="2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1219170" fontAlgn="base">
              <a:spcBef>
                <a:spcPct val="0"/>
              </a:spcBef>
              <a:spcAft>
                <a:spcPct val="0"/>
              </a:spcAft>
            </a:pPr>
            <a:r>
              <a:rPr lang="en-US" sz="20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2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Software and Hardware requirements</a:t>
            </a:r>
          </a:p>
          <a:p>
            <a:pPr defTabSz="1219170" fontAlgn="base">
              <a:spcBef>
                <a:spcPct val="0"/>
              </a:spcBef>
              <a:spcAft>
                <a:spcPct val="0"/>
              </a:spcAft>
            </a:pPr>
            <a:endParaRPr lang="en-US" sz="3200" dirty="0">
              <a:solidFill>
                <a:schemeClr val="bg1"/>
              </a:solidFill>
              <a:latin typeface="Times New Roman" panose="02020603050405020304" pitchFamily="18" charset="0"/>
              <a:cs typeface="Times New Roman" panose="02020603050405020304" pitchFamily="18" charset="0"/>
            </a:endParaRPr>
          </a:p>
          <a:p>
            <a:pPr defTabSz="1219170" eaLnBrk="0" fontAlgn="base" hangingPunct="0">
              <a:spcBef>
                <a:spcPct val="0"/>
              </a:spcBef>
              <a:spcAft>
                <a:spcPct val="0"/>
              </a:spcAft>
            </a:pPr>
            <a:r>
              <a:rPr lang="en-US" sz="2000" dirty="0">
                <a:solidFill>
                  <a:schemeClr val="bg1"/>
                </a:solidFill>
                <a:latin typeface="Times New Roman" pitchFamily="18" charset="0"/>
                <a:ea typeface="Times New Roman" pitchFamily="18" charset="0"/>
                <a:cs typeface="Times New Roman" pitchFamily="18" charset="0"/>
              </a:rPr>
              <a:t>     </a:t>
            </a:r>
          </a:p>
          <a:p>
            <a:pPr defTabSz="1219170" eaLnBrk="0" fontAlgn="base" hangingPunct="0">
              <a:spcBef>
                <a:spcPct val="0"/>
              </a:spcBef>
              <a:spcAft>
                <a:spcPct val="0"/>
              </a:spcAft>
            </a:pPr>
            <a:r>
              <a:rPr lang="en-US" sz="2000" dirty="0">
                <a:solidFill>
                  <a:schemeClr val="bg1"/>
                </a:solidFill>
                <a:latin typeface="Times New Roman" pitchFamily="18" charset="0"/>
                <a:ea typeface="Times New Roman" pitchFamily="18" charset="0"/>
                <a:cs typeface="Times New Roman" pitchFamily="18" charset="0"/>
              </a:rPr>
              <a:t>       Operating System                                    : Windows 7/8/10</a:t>
            </a:r>
            <a:endParaRPr lang="en-US" sz="2000" dirty="0">
              <a:solidFill>
                <a:schemeClr val="bg1"/>
              </a:solidFill>
              <a:latin typeface="Times New Roman" panose="02020603050405020304" pitchFamily="18" charset="0"/>
              <a:cs typeface="Times New Roman" pitchFamily="18" charset="0"/>
            </a:endParaRPr>
          </a:p>
          <a:p>
            <a:pPr defTabSz="1219170" eaLnBrk="0" fontAlgn="base" hangingPunct="0">
              <a:spcBef>
                <a:spcPct val="0"/>
              </a:spcBef>
              <a:spcAft>
                <a:spcPct val="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Platform                                                   : Anaconda 1.6.14</a:t>
            </a:r>
            <a:endParaRPr lang="en-US" sz="2000" dirty="0">
              <a:solidFill>
                <a:schemeClr val="bg1"/>
              </a:solidFill>
              <a:latin typeface="Times New Roman" panose="02020603050405020304" pitchFamily="18" charset="0"/>
              <a:cs typeface="Times New Roman" pitchFamily="18" charset="0"/>
            </a:endParaRPr>
          </a:p>
          <a:p>
            <a:pPr defTabSz="1219170" eaLnBrk="0" fontAlgn="base" hangingPunct="0">
              <a:spcBef>
                <a:spcPct val="0"/>
              </a:spcBef>
              <a:spcAft>
                <a:spcPct val="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Programming Language                          : Python 3.6.5</a:t>
            </a:r>
            <a:endParaRPr lang="en-US" sz="2000" dirty="0">
              <a:solidFill>
                <a:schemeClr val="bg1"/>
              </a:solidFill>
              <a:latin typeface="Times New Roman" panose="02020603050405020304" pitchFamily="18" charset="0"/>
              <a:cs typeface="Times New Roman" pitchFamily="18" charset="0"/>
            </a:endParaRPr>
          </a:p>
          <a:p>
            <a:pPr defTabSz="1219170" eaLnBrk="0" fontAlgn="base" hangingPunct="0">
              <a:spcBef>
                <a:spcPct val="0"/>
              </a:spcBef>
              <a:spcAft>
                <a:spcPct val="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External Files                                           : Dataset</a:t>
            </a:r>
            <a:endParaRPr lang="en-US" sz="2000" dirty="0">
              <a:solidFill>
                <a:schemeClr val="bg1"/>
              </a:solidFill>
              <a:latin typeface="Times New Roman" panose="02020603050405020304" pitchFamily="18" charset="0"/>
              <a:cs typeface="Times New Roman" pitchFamily="18" charset="0"/>
            </a:endParaRPr>
          </a:p>
          <a:p>
            <a:pPr defTabSz="1219170" eaLnBrk="0" fontAlgn="base" hangingPunct="0">
              <a:spcBef>
                <a:spcPct val="0"/>
              </a:spcBef>
              <a:spcAft>
                <a:spcPct val="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Processor                                                  : Intel i3</a:t>
            </a:r>
            <a:endParaRPr lang="en-US" sz="2000" dirty="0">
              <a:solidFill>
                <a:schemeClr val="bg1"/>
              </a:solidFill>
              <a:latin typeface="Times New Roman" panose="02020603050405020304" pitchFamily="18" charset="0"/>
              <a:cs typeface="Times New Roman" pitchFamily="18" charset="0"/>
            </a:endParaRPr>
          </a:p>
          <a:p>
            <a:pPr defTabSz="1219170" eaLnBrk="0" fontAlgn="base" hangingPunct="0">
              <a:spcBef>
                <a:spcPct val="0"/>
              </a:spcBef>
              <a:spcAft>
                <a:spcPct val="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Hard Disk                                                 :500 GB or More</a:t>
            </a:r>
            <a:endParaRPr lang="en-US" sz="2000" dirty="0">
              <a:solidFill>
                <a:schemeClr val="bg1"/>
              </a:solidFill>
              <a:latin typeface="Times New Roman" panose="02020603050405020304" pitchFamily="18" charset="0"/>
              <a:cs typeface="Times New Roman" pitchFamily="18" charset="0"/>
            </a:endParaRPr>
          </a:p>
          <a:p>
            <a:pPr defTabSz="1219170" eaLnBrk="0" fontAlgn="base" hangingPunct="0">
              <a:spcBef>
                <a:spcPct val="0"/>
              </a:spcBef>
              <a:spcAft>
                <a:spcPct val="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RAM                                                        :4GB or More</a:t>
            </a:r>
            <a:endParaRPr lang="en-US" sz="2000" dirty="0">
              <a:solidFill>
                <a:schemeClr val="bg1"/>
              </a:solidFill>
              <a:latin typeface="Times New Roman" panose="02020603050405020304" pitchFamily="18" charset="0"/>
              <a:cs typeface="Times New Roman" pitchFamily="18" charset="0"/>
            </a:endParaRPr>
          </a:p>
          <a:p>
            <a:pPr defTabSz="1219170" eaLnBrk="0" fontAlgn="base" hangingPunct="0">
              <a:spcBef>
                <a:spcPct val="0"/>
              </a:spcBef>
              <a:spcAft>
                <a:spcPct val="0"/>
              </a:spcAft>
            </a:pPr>
            <a:endParaRPr lang="en-US" sz="2000" dirty="0">
              <a:solidFill>
                <a:schemeClr val="bg1"/>
              </a:solidFill>
              <a:latin typeface="Times New Roman" panose="02020603050405020304" pitchFamily="18" charset="0"/>
              <a:cs typeface="Times New Roman" pitchFamily="18" charset="0"/>
            </a:endParaRPr>
          </a:p>
        </p:txBody>
      </p:sp>
      <p:sp>
        <p:nvSpPr>
          <p:cNvPr id="2" name="Footer Placeholder 1">
            <a:extLst>
              <a:ext uri="{FF2B5EF4-FFF2-40B4-BE49-F238E27FC236}">
                <a16:creationId xmlns:a16="http://schemas.microsoft.com/office/drawing/2014/main" id="{9C1E2ADF-A15F-4C9D-B57E-FDAEA54530C4}"/>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EAEEA75E-2BED-4213-ACE5-EE84AC447105}"/>
              </a:ext>
            </a:extLst>
          </p:cNvPr>
          <p:cNvSpPr>
            <a:spLocks noGrp="1"/>
          </p:cNvSpPr>
          <p:nvPr>
            <p:ph type="sldNum" sz="quarter" idx="18"/>
          </p:nvPr>
        </p:nvSpPr>
        <p:spPr/>
        <p:txBody>
          <a:bodyPr/>
          <a:lstStyle/>
          <a:p>
            <a:fld id="{8699F50C-BE38-4BD0-BA84-9B090E1F2B9B}" type="slidenum">
              <a:rPr lang="en-US" noProof="0" smtClean="0"/>
              <a:t>10</a:t>
            </a:fld>
            <a:endParaRPr lang="en-US" noProof="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LITERATURE SURVEY</a:t>
            </a:r>
          </a:p>
        </p:txBody>
      </p:sp>
      <p:sp>
        <p:nvSpPr>
          <p:cNvPr id="2" name="Text Placeholder 1"/>
          <p:cNvSpPr>
            <a:spLocks noGrp="1"/>
          </p:cNvSpPr>
          <p:nvPr>
            <p:ph idx="1"/>
          </p:nvPr>
        </p:nvSpPr>
        <p:spPr>
          <a:xfrm>
            <a:off x="518678" y="1920495"/>
            <a:ext cx="10835122" cy="4505039"/>
          </a:xfrm>
        </p:spPr>
        <p:txBody>
          <a:bodyPr/>
          <a:lstStyle/>
          <a:p>
            <a:pPr>
              <a:buClr>
                <a:schemeClr val="bg1"/>
              </a:buClr>
            </a:pPr>
            <a:r>
              <a:rPr lang="en-IN" sz="2000" dirty="0">
                <a:latin typeface="Times New Roman" panose="02020603050405020304" pitchFamily="18" charset="0"/>
                <a:cs typeface="Times New Roman" panose="02020603050405020304" pitchFamily="18" charset="0"/>
              </a:rPr>
              <a:t>Machine Learning</a:t>
            </a:r>
          </a:p>
          <a:p>
            <a:pPr>
              <a:buClr>
                <a:schemeClr val="bg1"/>
              </a:buClr>
            </a:pPr>
            <a:r>
              <a:rPr lang="en-IN" sz="2000" dirty="0">
                <a:latin typeface="Times New Roman" panose="02020603050405020304" pitchFamily="18" charset="0"/>
                <a:cs typeface="Times New Roman" panose="02020603050405020304" pitchFamily="18" charset="0"/>
              </a:rPr>
              <a:t>Software reliability</a:t>
            </a:r>
          </a:p>
          <a:p>
            <a:pPr>
              <a:buClr>
                <a:schemeClr val="bg1"/>
              </a:buClr>
            </a:pPr>
            <a:r>
              <a:rPr lang="en-IN" sz="2000" dirty="0">
                <a:latin typeface="Times New Roman" panose="02020603050405020304" pitchFamily="18" charset="0"/>
                <a:cs typeface="Times New Roman" panose="02020603050405020304" pitchFamily="18" charset="0"/>
              </a:rPr>
              <a:t>Supervised learning</a:t>
            </a:r>
          </a:p>
          <a:p>
            <a:pPr>
              <a:buClr>
                <a:schemeClr val="bg1"/>
              </a:buClr>
            </a:pPr>
            <a:r>
              <a:rPr lang="en-IN" sz="2000" dirty="0">
                <a:latin typeface="Times New Roman" panose="02020603050405020304" pitchFamily="18" charset="0"/>
                <a:cs typeface="Times New Roman" panose="02020603050405020304" pitchFamily="18" charset="0"/>
              </a:rPr>
              <a:t>Optimization</a:t>
            </a:r>
          </a:p>
          <a:p>
            <a:pPr>
              <a:buClr>
                <a:schemeClr val="bg1"/>
              </a:buClr>
            </a:pPr>
            <a:r>
              <a:rPr lang="en-IN" sz="2000" dirty="0">
                <a:latin typeface="Times New Roman" panose="02020603050405020304" pitchFamily="18" charset="0"/>
                <a:cs typeface="Times New Roman" panose="02020603050405020304" pitchFamily="18" charset="0"/>
              </a:rPr>
              <a:t>Main challenges of Machine Learning</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920FE10-BA37-40C4-A242-5A48DB833CAF}"/>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5" name="Slide Number Placeholder 4">
            <a:extLst>
              <a:ext uri="{FF2B5EF4-FFF2-40B4-BE49-F238E27FC236}">
                <a16:creationId xmlns:a16="http://schemas.microsoft.com/office/drawing/2014/main" id="{FA00EF94-DCC7-41DB-ADB9-7CE9DB939266}"/>
              </a:ext>
            </a:extLst>
          </p:cNvPr>
          <p:cNvSpPr>
            <a:spLocks noGrp="1"/>
          </p:cNvSpPr>
          <p:nvPr>
            <p:ph type="sldNum" sz="quarter" idx="18"/>
          </p:nvPr>
        </p:nvSpPr>
        <p:spPr/>
        <p:txBody>
          <a:bodyPr/>
          <a:lstStyle/>
          <a:p>
            <a:fld id="{8699F50C-BE38-4BD0-BA84-9B090E1F2B9B}" type="slidenum">
              <a:rPr lang="en-US" noProof="0" smtClean="0"/>
              <a:t>11</a:t>
            </a:fld>
            <a:endParaRPr lang="en-US" noProof="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a:latin typeface="Times New Roman" pitchFamily="18" charset="0"/>
                <a:cs typeface="Times New Roman" pitchFamily="18" charset="0"/>
              </a:rPr>
              <a:t>DESIGN</a:t>
            </a:r>
          </a:p>
        </p:txBody>
      </p:sp>
      <p:sp>
        <p:nvSpPr>
          <p:cNvPr id="2" name="Text Placeholder 1"/>
          <p:cNvSpPr>
            <a:spLocks noGrp="1"/>
          </p:cNvSpPr>
          <p:nvPr>
            <p:ph idx="1"/>
          </p:nvPr>
        </p:nvSpPr>
        <p:spPr/>
        <p:txBody>
          <a:bodyPr>
            <a:normAutofit/>
          </a:bodyPr>
          <a:lstStyle/>
          <a:p>
            <a:pPr>
              <a:buNone/>
            </a:pPr>
            <a:r>
              <a:rPr lang="en-IN" sz="2000" b="1" dirty="0">
                <a:latin typeface="Times New Roman" panose="02020603050405020304" pitchFamily="18" charset="0"/>
                <a:cs typeface="Times New Roman" panose="02020603050405020304" pitchFamily="18" charset="0"/>
              </a:rPr>
              <a:t> Introduction to UML</a:t>
            </a:r>
            <a:r>
              <a:rPr lang="en-IN" sz="2000" dirty="0">
                <a:latin typeface="Times New Roman" panose="02020603050405020304" pitchFamily="18" charset="0"/>
                <a:cs typeface="Times New Roman" panose="02020603050405020304" pitchFamily="18" charset="0"/>
              </a:rPr>
              <a:t> </a:t>
            </a:r>
          </a:p>
          <a:p>
            <a:pPr>
              <a:buNone/>
            </a:pPr>
            <a:endParaRPr lang="en-IN" sz="2000" dirty="0">
              <a:latin typeface="Times New Roman" panose="02020603050405020304" pitchFamily="18" charset="0"/>
              <a:cs typeface="Times New Roman" panose="02020603050405020304" pitchFamily="18" charset="0"/>
            </a:endParaRPr>
          </a:p>
          <a:p>
            <a:pPr>
              <a:buClr>
                <a:schemeClr val="bg1"/>
              </a:buClr>
            </a:pPr>
            <a:r>
              <a:rPr lang="en-IN" sz="2000" dirty="0">
                <a:latin typeface="Times New Roman" panose="02020603050405020304" pitchFamily="18" charset="0"/>
                <a:cs typeface="Times New Roman" panose="02020603050405020304" pitchFamily="18" charset="0"/>
              </a:rPr>
              <a:t>The UML (Unified Modeling Language) is a way of visualizing a software program using a collection of diagrams. Today, UML is accepted by the Object Management Group (OMG) as the standard for modelling software development. UML stands for Unified Modelling Language. UML helped extend the original UML specification to cover a wider portion of software development efforts including agile practices.</a:t>
            </a:r>
          </a:p>
          <a:p>
            <a:pPr>
              <a:buClr>
                <a:schemeClr val="bg1"/>
              </a:buClr>
            </a:pPr>
            <a:r>
              <a:rPr lang="en-IN" sz="2000" dirty="0">
                <a:latin typeface="Times New Roman" panose="02020603050405020304" pitchFamily="18" charset="0"/>
                <a:cs typeface="Times New Roman" panose="02020603050405020304" pitchFamily="18" charset="0"/>
              </a:rPr>
              <a:t>Improved integration between structural models like class diagrams and behaviour models like activity diagrams</a:t>
            </a:r>
          </a:p>
        </p:txBody>
      </p:sp>
      <p:sp>
        <p:nvSpPr>
          <p:cNvPr id="4" name="Footer Placeholder 3">
            <a:extLst>
              <a:ext uri="{FF2B5EF4-FFF2-40B4-BE49-F238E27FC236}">
                <a16:creationId xmlns:a16="http://schemas.microsoft.com/office/drawing/2014/main" id="{377DDBDF-65E7-49BB-8B79-2ACC66765EC2}"/>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5" name="Slide Number Placeholder 4">
            <a:extLst>
              <a:ext uri="{FF2B5EF4-FFF2-40B4-BE49-F238E27FC236}">
                <a16:creationId xmlns:a16="http://schemas.microsoft.com/office/drawing/2014/main" id="{B1F658D0-0B2B-4DCB-A746-B4720F7DD7A1}"/>
              </a:ext>
            </a:extLst>
          </p:cNvPr>
          <p:cNvSpPr>
            <a:spLocks noGrp="1"/>
          </p:cNvSpPr>
          <p:nvPr>
            <p:ph type="sldNum" sz="quarter" idx="18"/>
          </p:nvPr>
        </p:nvSpPr>
        <p:spPr/>
        <p:txBody>
          <a:bodyPr/>
          <a:lstStyle/>
          <a:p>
            <a:fld id="{8699F50C-BE38-4BD0-BA84-9B090E1F2B9B}" type="slidenum">
              <a:rPr lang="en-US" noProof="0" smtClean="0"/>
              <a:t>12</a:t>
            </a:fld>
            <a:endParaRPr lang="en-US" noProof="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6105" y="-224221"/>
            <a:ext cx="10946295" cy="1372743"/>
          </a:xfrm>
        </p:spPr>
        <p:txBody>
          <a:bodyPr/>
          <a:lstStyle/>
          <a:p>
            <a:r>
              <a:rPr lang="en-IN" sz="3200" dirty="0">
                <a:latin typeface="Times New Roman" panose="02020603050405020304" pitchFamily="18" charset="0"/>
                <a:cs typeface="Times New Roman" panose="02020603050405020304" pitchFamily="18" charset="0"/>
              </a:rPr>
              <a:t>Use case Diagram</a:t>
            </a:r>
          </a:p>
        </p:txBody>
      </p:sp>
      <p:pic>
        <p:nvPicPr>
          <p:cNvPr id="7" name="Picture 6"/>
          <p:cNvPicPr/>
          <p:nvPr/>
        </p:nvPicPr>
        <p:blipFill>
          <a:blip r:embed="rId3"/>
          <a:stretch>
            <a:fillRect/>
          </a:stretch>
        </p:blipFill>
        <p:spPr bwMode="auto">
          <a:xfrm rot="21600000">
            <a:off x="6325701" y="1350362"/>
            <a:ext cx="5565915" cy="4820756"/>
          </a:xfrm>
          <a:prstGeom prst="rect">
            <a:avLst/>
          </a:prstGeom>
          <a:noFill/>
          <a:ln>
            <a:noFill/>
          </a:ln>
        </p:spPr>
      </p:pic>
      <p:sp>
        <p:nvSpPr>
          <p:cNvPr id="8" name="Rectangle 7"/>
          <p:cNvSpPr/>
          <p:nvPr/>
        </p:nvSpPr>
        <p:spPr>
          <a:xfrm>
            <a:off x="300383" y="1350361"/>
            <a:ext cx="5795616" cy="2554545"/>
          </a:xfrm>
          <a:prstGeom prst="rect">
            <a:avLst/>
          </a:prstGeom>
        </p:spPr>
        <p:txBody>
          <a:bodyPr wrap="square">
            <a:spAutoFit/>
          </a:bodyPr>
          <a:lstStyle/>
          <a:p>
            <a:endParaRPr lang="en-IN" sz="2000" dirty="0">
              <a:solidFill>
                <a:schemeClr val="bg1"/>
              </a:solidFill>
              <a:latin typeface="Times New Roman" pitchFamily="18" charset="0"/>
              <a:cs typeface="Times New Roman" pitchFamily="18" charset="0"/>
            </a:endParaRPr>
          </a:p>
          <a:p>
            <a:r>
              <a:rPr lang="en-IN" sz="2000" dirty="0">
                <a:solidFill>
                  <a:schemeClr val="bg1"/>
                </a:solidFill>
                <a:latin typeface="Times New Roman" pitchFamily="18" charset="0"/>
                <a:cs typeface="Times New Roman" pitchFamily="18" charset="0"/>
              </a:rPr>
              <a:t>Use Case diagrams are used to analyze the system’s high-level requirements. These requirements are expressed through different use cases.</a:t>
            </a:r>
          </a:p>
          <a:p>
            <a:endParaRPr lang="en-IN" sz="2000" dirty="0">
              <a:solidFill>
                <a:schemeClr val="bg1"/>
              </a:solidFill>
              <a:latin typeface="Times New Roman" pitchFamily="18" charset="0"/>
              <a:cs typeface="Times New Roman" pitchFamily="18" charset="0"/>
            </a:endParaRPr>
          </a:p>
          <a:p>
            <a:pPr marL="342900" indent="-342900">
              <a:buFont typeface="Arial" panose="020B0604020202020204" pitchFamily="34" charset="0"/>
              <a:buChar char="•"/>
            </a:pPr>
            <a:r>
              <a:rPr lang="en-IN" sz="2000" b="1" dirty="0">
                <a:solidFill>
                  <a:schemeClr val="bg1"/>
                </a:solidFill>
                <a:latin typeface="Times New Roman" pitchFamily="18" charset="0"/>
                <a:cs typeface="Times New Roman" pitchFamily="18" charset="0"/>
              </a:rPr>
              <a:t>Functional requirements </a:t>
            </a:r>
          </a:p>
          <a:p>
            <a:pPr marL="342900" indent="-342900">
              <a:buFont typeface="Arial" panose="020B0604020202020204" pitchFamily="34" charset="0"/>
              <a:buChar char="•"/>
            </a:pPr>
            <a:r>
              <a:rPr lang="en-IN" sz="2000" b="1" dirty="0">
                <a:solidFill>
                  <a:schemeClr val="bg1"/>
                </a:solidFill>
                <a:latin typeface="Times New Roman" pitchFamily="18" charset="0"/>
                <a:cs typeface="Times New Roman" pitchFamily="18" charset="0"/>
              </a:rPr>
              <a:t>Actors  </a:t>
            </a:r>
          </a:p>
          <a:p>
            <a:pPr marL="342900" indent="-342900">
              <a:buFont typeface="Arial" panose="020B0604020202020204" pitchFamily="34" charset="0"/>
              <a:buChar char="•"/>
            </a:pPr>
            <a:r>
              <a:rPr lang="en-IN" sz="2000" b="1" dirty="0">
                <a:solidFill>
                  <a:schemeClr val="bg1"/>
                </a:solidFill>
                <a:latin typeface="Times New Roman" pitchFamily="18" charset="0"/>
                <a:cs typeface="Times New Roman" pitchFamily="18" charset="0"/>
              </a:rPr>
              <a:t>Relationships </a:t>
            </a:r>
            <a:endParaRPr lang="en-IN" sz="2000" dirty="0">
              <a:solidFill>
                <a:schemeClr val="bg1"/>
              </a:solidFill>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6C5A4A1D-24C1-4F20-9D84-AFE0A6D87149}"/>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4" name="Slide Number Placeholder 3">
            <a:extLst>
              <a:ext uri="{FF2B5EF4-FFF2-40B4-BE49-F238E27FC236}">
                <a16:creationId xmlns:a16="http://schemas.microsoft.com/office/drawing/2014/main" id="{E1648382-53CC-4AD0-927E-716EF0261F12}"/>
              </a:ext>
            </a:extLst>
          </p:cNvPr>
          <p:cNvSpPr>
            <a:spLocks noGrp="1"/>
          </p:cNvSpPr>
          <p:nvPr>
            <p:ph type="sldNum" sz="quarter" idx="18"/>
          </p:nvPr>
        </p:nvSpPr>
        <p:spPr/>
        <p:txBody>
          <a:bodyPr/>
          <a:lstStyle/>
          <a:p>
            <a:fld id="{8699F50C-BE38-4BD0-BA84-9B090E1F2B9B}" type="slidenum">
              <a:rPr lang="en-US" noProof="0" smtClean="0"/>
              <a:t>13</a:t>
            </a:fld>
            <a:endParaRPr lang="en-US" noProof="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200" dirty="0">
                <a:latin typeface="Times New Roman" pitchFamily="18" charset="0"/>
                <a:cs typeface="Times New Roman" pitchFamily="18" charset="0"/>
              </a:rPr>
              <a:t>Class Diagram</a:t>
            </a:r>
          </a:p>
        </p:txBody>
      </p:sp>
      <p:sp>
        <p:nvSpPr>
          <p:cNvPr id="2" name="Text Placeholder 1"/>
          <p:cNvSpPr>
            <a:spLocks noGrp="1"/>
          </p:cNvSpPr>
          <p:nvPr>
            <p:ph idx="1"/>
          </p:nvPr>
        </p:nvSpPr>
        <p:spPr>
          <a:xfrm>
            <a:off x="468243" y="1731145"/>
            <a:ext cx="5133011" cy="4294177"/>
          </a:xfrm>
        </p:spPr>
        <p:txBody>
          <a:bodyPr/>
          <a:lstStyle/>
          <a:p>
            <a:pPr algn="just">
              <a:buClr>
                <a:schemeClr val="bg1"/>
              </a:buClr>
            </a:pPr>
            <a:r>
              <a:rPr lang="en-IN" sz="2000" dirty="0">
                <a:latin typeface="Times New Roman" panose="02020603050405020304" pitchFamily="18" charset="0"/>
                <a:cs typeface="Times New Roman" panose="02020603050405020304" pitchFamily="18" charset="0"/>
              </a:rPr>
              <a:t>Class diagrams contain classes, alongside with their attributes (also referred to as data fields) and their behaviours (also referred to as member functions). </a:t>
            </a:r>
          </a:p>
          <a:p>
            <a:pPr algn="just">
              <a:buClr>
                <a:schemeClr val="bg1"/>
              </a:buClr>
            </a:pPr>
            <a:r>
              <a:rPr lang="en-IN" sz="2000" dirty="0">
                <a:latin typeface="Times New Roman" panose="02020603050405020304" pitchFamily="18" charset="0"/>
                <a:cs typeface="Times New Roman" panose="02020603050405020304" pitchFamily="18" charset="0"/>
              </a:rPr>
              <a:t>More specifically, each class has 3 fields: the class name at the top, the class attributes right below the name, class operations/behaviours at the bottom. The relation between different classes (represented by a connecting line), makes up a class diagram.</a:t>
            </a:r>
          </a:p>
          <a:p>
            <a:pPr algn="just">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a:srcRect/>
          <a:stretch>
            <a:fillRect/>
          </a:stretch>
        </p:blipFill>
        <p:spPr bwMode="auto">
          <a:xfrm>
            <a:off x="6096000" y="1903504"/>
            <a:ext cx="5708649" cy="3225800"/>
          </a:xfrm>
          <a:prstGeom prst="rect">
            <a:avLst/>
          </a:prstGeom>
          <a:noFill/>
        </p:spPr>
      </p:pic>
      <p:sp>
        <p:nvSpPr>
          <p:cNvPr id="5" name="Footer Placeholder 4">
            <a:extLst>
              <a:ext uri="{FF2B5EF4-FFF2-40B4-BE49-F238E27FC236}">
                <a16:creationId xmlns:a16="http://schemas.microsoft.com/office/drawing/2014/main" id="{BD9D2A2B-C559-4AEB-971D-6A017B7BAB0D}"/>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6" name="Slide Number Placeholder 5">
            <a:extLst>
              <a:ext uri="{FF2B5EF4-FFF2-40B4-BE49-F238E27FC236}">
                <a16:creationId xmlns:a16="http://schemas.microsoft.com/office/drawing/2014/main" id="{CA03C675-7C9F-4F2E-8449-519AB89D8DFA}"/>
              </a:ext>
            </a:extLst>
          </p:cNvPr>
          <p:cNvSpPr>
            <a:spLocks noGrp="1"/>
          </p:cNvSpPr>
          <p:nvPr>
            <p:ph type="sldNum" sz="quarter" idx="18"/>
          </p:nvPr>
        </p:nvSpPr>
        <p:spPr/>
        <p:txBody>
          <a:bodyPr/>
          <a:lstStyle/>
          <a:p>
            <a:fld id="{8699F50C-BE38-4BD0-BA84-9B090E1F2B9B}" type="slidenum">
              <a:rPr lang="en-US" noProof="0" smtClean="0"/>
              <a:t>14</a:t>
            </a:fld>
            <a:endParaRPr lang="en-US" noProof="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8435" y="152401"/>
            <a:ext cx="10963965" cy="925444"/>
          </a:xfrm>
        </p:spPr>
        <p:txBody>
          <a:bodyPr>
            <a:normAutofit/>
          </a:bodyPr>
          <a:lstStyle/>
          <a:p>
            <a:r>
              <a:rPr lang="en-IN" sz="3200" dirty="0">
                <a:latin typeface="Times New Roman" panose="02020603050405020304" pitchFamily="18" charset="0"/>
                <a:cs typeface="Times New Roman" pitchFamily="18" charset="0"/>
              </a:rPr>
              <a:t>Architecture Diagram</a:t>
            </a:r>
          </a:p>
        </p:txBody>
      </p:sp>
      <p:pic>
        <p:nvPicPr>
          <p:cNvPr id="5" name="Picture 4">
            <a:extLst>
              <a:ext uri="{FF2B5EF4-FFF2-40B4-BE49-F238E27FC236}">
                <a16:creationId xmlns:a16="http://schemas.microsoft.com/office/drawing/2014/main" id="{BABC3888-9675-4536-B979-3720A90B694F}"/>
              </a:ext>
            </a:extLst>
          </p:cNvPr>
          <p:cNvPicPr>
            <a:picLocks noChangeAspect="1"/>
          </p:cNvPicPr>
          <p:nvPr/>
        </p:nvPicPr>
        <p:blipFill>
          <a:blip r:embed="rId2"/>
          <a:stretch>
            <a:fillRect/>
          </a:stretch>
        </p:blipFill>
        <p:spPr>
          <a:xfrm>
            <a:off x="2901355" y="1131878"/>
            <a:ext cx="6389289" cy="5214478"/>
          </a:xfrm>
          <a:prstGeom prst="rect">
            <a:avLst/>
          </a:prstGeom>
        </p:spPr>
      </p:pic>
      <p:sp>
        <p:nvSpPr>
          <p:cNvPr id="6" name="Footer Placeholder 5">
            <a:extLst>
              <a:ext uri="{FF2B5EF4-FFF2-40B4-BE49-F238E27FC236}">
                <a16:creationId xmlns:a16="http://schemas.microsoft.com/office/drawing/2014/main" id="{6CB0B62A-9F47-4E7D-9E03-88B4D73481A6}"/>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7" name="Slide Number Placeholder 6">
            <a:extLst>
              <a:ext uri="{FF2B5EF4-FFF2-40B4-BE49-F238E27FC236}">
                <a16:creationId xmlns:a16="http://schemas.microsoft.com/office/drawing/2014/main" id="{2843C3EE-8BBA-47F5-9C5E-518EFBC8AFFA}"/>
              </a:ext>
            </a:extLst>
          </p:cNvPr>
          <p:cNvSpPr>
            <a:spLocks noGrp="1"/>
          </p:cNvSpPr>
          <p:nvPr>
            <p:ph type="sldNum" sz="quarter" idx="18"/>
          </p:nvPr>
        </p:nvSpPr>
        <p:spPr/>
        <p:txBody>
          <a:bodyPr/>
          <a:lstStyle/>
          <a:p>
            <a:fld id="{8699F50C-BE38-4BD0-BA84-9B090E1F2B9B}" type="slidenum">
              <a:rPr lang="en-US" noProof="0" smtClean="0"/>
              <a:t>15</a:t>
            </a:fld>
            <a:endParaRPr lang="en-US" noProof="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70069"/>
            <a:ext cx="10972800" cy="1219200"/>
          </a:xfrm>
        </p:spPr>
        <p:txBody>
          <a:bodyPr>
            <a:normAutofit/>
          </a:bodyPr>
          <a:lstStyle/>
          <a:p>
            <a:r>
              <a:rPr lang="en-IN" sz="3200" dirty="0">
                <a:latin typeface="Times New Roman" pitchFamily="18" charset="0"/>
                <a:cs typeface="Times New Roman" pitchFamily="18" charset="0"/>
              </a:rPr>
              <a:t>Sequence Diagram</a:t>
            </a:r>
          </a:p>
        </p:txBody>
      </p:sp>
      <p:sp>
        <p:nvSpPr>
          <p:cNvPr id="2" name="Text Placeholder 1"/>
          <p:cNvSpPr>
            <a:spLocks noGrp="1"/>
          </p:cNvSpPr>
          <p:nvPr>
            <p:ph idx="1"/>
          </p:nvPr>
        </p:nvSpPr>
        <p:spPr/>
        <p:txBody>
          <a:bodyPr/>
          <a:lstStyle/>
          <a:p>
            <a:pPr>
              <a:buNone/>
            </a:pPr>
            <a:r>
              <a:rPr lang="en-IN" dirty="0"/>
              <a:t>    </a:t>
            </a:r>
          </a:p>
        </p:txBody>
      </p:sp>
      <p:pic>
        <p:nvPicPr>
          <p:cNvPr id="5" name="Picture 4"/>
          <p:cNvPicPr/>
          <p:nvPr/>
        </p:nvPicPr>
        <p:blipFill rotWithShape="1">
          <a:blip r:embed="rId2"/>
          <a:srcRect l="9193" r="9515"/>
          <a:stretch/>
        </p:blipFill>
        <p:spPr bwMode="auto">
          <a:xfrm>
            <a:off x="6069841" y="1674198"/>
            <a:ext cx="5513033" cy="3449707"/>
          </a:xfrm>
          <a:prstGeom prst="rect">
            <a:avLst/>
          </a:prstGeom>
          <a:noFill/>
          <a:ln>
            <a:noFill/>
          </a:ln>
        </p:spPr>
      </p:pic>
      <p:sp>
        <p:nvSpPr>
          <p:cNvPr id="24577" name="Rectangle 1"/>
          <p:cNvSpPr>
            <a:spLocks noChangeArrowheads="1"/>
          </p:cNvSpPr>
          <p:nvPr/>
        </p:nvSpPr>
        <p:spPr bwMode="auto">
          <a:xfrm>
            <a:off x="735649" y="1636115"/>
            <a:ext cx="4541079" cy="2585323"/>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609585" algn="just" defTabSz="1219170" fontAlgn="base">
              <a:spcBef>
                <a:spcPct val="0"/>
              </a:spcBef>
              <a:spcAft>
                <a:spcPct val="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These are probably the most important UML diagrams among not only the computer science community but also as design-level models for business application development. Lately, they have become popular in depicting business processes, because of their visually self-explanatory nature.</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03FDF37-C6FD-46B3-823B-62BFE3031437}"/>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6" name="Slide Number Placeholder 5">
            <a:extLst>
              <a:ext uri="{FF2B5EF4-FFF2-40B4-BE49-F238E27FC236}">
                <a16:creationId xmlns:a16="http://schemas.microsoft.com/office/drawing/2014/main" id="{F719538C-A358-47F7-BE68-0761DB6DDC72}"/>
              </a:ext>
            </a:extLst>
          </p:cNvPr>
          <p:cNvSpPr>
            <a:spLocks noGrp="1"/>
          </p:cNvSpPr>
          <p:nvPr>
            <p:ph type="sldNum" sz="quarter" idx="18"/>
          </p:nvPr>
        </p:nvSpPr>
        <p:spPr/>
        <p:txBody>
          <a:bodyPr/>
          <a:lstStyle/>
          <a:p>
            <a:fld id="{8699F50C-BE38-4BD0-BA84-9B090E1F2B9B}" type="slidenum">
              <a:rPr lang="en-US" noProof="0" smtClean="0"/>
              <a:t>16</a:t>
            </a:fld>
            <a:endParaRPr lang="en-US" noProof="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5212" y="209028"/>
            <a:ext cx="8333222" cy="1147969"/>
          </a:xfrm>
        </p:spPr>
        <p:txBody>
          <a:bodyPr>
            <a:normAutofit/>
          </a:bodyPr>
          <a:lstStyle/>
          <a:p>
            <a:r>
              <a:rPr lang="en-IN" sz="3200" dirty="0">
                <a:latin typeface="Times New Roman" pitchFamily="18" charset="0"/>
                <a:cs typeface="Times New Roman" pitchFamily="18" charset="0"/>
              </a:rPr>
              <a:t>Activity Diagram</a:t>
            </a:r>
          </a:p>
        </p:txBody>
      </p:sp>
      <p:sp>
        <p:nvSpPr>
          <p:cNvPr id="2" name="Text Placeholder 1"/>
          <p:cNvSpPr>
            <a:spLocks noGrp="1"/>
          </p:cNvSpPr>
          <p:nvPr>
            <p:ph idx="1"/>
          </p:nvPr>
        </p:nvSpPr>
        <p:spPr>
          <a:xfrm>
            <a:off x="609601" y="1537251"/>
            <a:ext cx="5026991" cy="4558748"/>
          </a:xfrm>
        </p:spPr>
        <p:txBody>
          <a:bodyPr/>
          <a:lstStyle/>
          <a:p>
            <a:pPr algn="just">
              <a:buClr>
                <a:schemeClr val="bg1"/>
              </a:buClr>
            </a:pPr>
            <a:r>
              <a:rPr lang="en-IN" sz="2000" dirty="0">
                <a:latin typeface="Times New Roman" panose="02020603050405020304" pitchFamily="18" charset="0"/>
                <a:cs typeface="Times New Roman" panose="02020603050405020304" pitchFamily="18" charset="0"/>
              </a:rPr>
              <a:t>The basic purposes of activity diagrams is similar to other diagrams. It captures the dynamic behaviour of the system. Other diagrams are used to show the message flow from one object to another but activity diagram is used to show message flow from one activity to another.</a:t>
            </a:r>
          </a:p>
        </p:txBody>
      </p:sp>
      <p:sp>
        <p:nvSpPr>
          <p:cNvPr id="5" name="Oval 4">
            <a:extLst>
              <a:ext uri="{FF2B5EF4-FFF2-40B4-BE49-F238E27FC236}">
                <a16:creationId xmlns:a16="http://schemas.microsoft.com/office/drawing/2014/main" id="{168E7875-02D3-41C3-8D8B-12CA05E1C359}"/>
              </a:ext>
            </a:extLst>
          </p:cNvPr>
          <p:cNvSpPr/>
          <p:nvPr/>
        </p:nvSpPr>
        <p:spPr>
          <a:xfrm>
            <a:off x="8565242" y="725788"/>
            <a:ext cx="532660" cy="4350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lowchart: Alternate Process 5">
            <a:extLst>
              <a:ext uri="{FF2B5EF4-FFF2-40B4-BE49-F238E27FC236}">
                <a16:creationId xmlns:a16="http://schemas.microsoft.com/office/drawing/2014/main" id="{2E696507-1E15-40F5-989C-C66F4B2832DE}"/>
              </a:ext>
            </a:extLst>
          </p:cNvPr>
          <p:cNvSpPr/>
          <p:nvPr/>
        </p:nvSpPr>
        <p:spPr>
          <a:xfrm>
            <a:off x="8005947" y="4908495"/>
            <a:ext cx="1651247" cy="45563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7" name="Flowchart: Alternate Process 6">
            <a:extLst>
              <a:ext uri="{FF2B5EF4-FFF2-40B4-BE49-F238E27FC236}">
                <a16:creationId xmlns:a16="http://schemas.microsoft.com/office/drawing/2014/main" id="{5466EA60-AFEC-4721-8177-384CCB4D3C68}"/>
              </a:ext>
            </a:extLst>
          </p:cNvPr>
          <p:cNvSpPr/>
          <p:nvPr/>
        </p:nvSpPr>
        <p:spPr>
          <a:xfrm>
            <a:off x="8005948" y="1630646"/>
            <a:ext cx="1651247" cy="45563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Get Details</a:t>
            </a:r>
          </a:p>
        </p:txBody>
      </p:sp>
      <p:sp>
        <p:nvSpPr>
          <p:cNvPr id="8" name="Flowchart: Alternate Process 7">
            <a:extLst>
              <a:ext uri="{FF2B5EF4-FFF2-40B4-BE49-F238E27FC236}">
                <a16:creationId xmlns:a16="http://schemas.microsoft.com/office/drawing/2014/main" id="{707AF1CF-922B-4C83-9311-410B4240244B}"/>
              </a:ext>
            </a:extLst>
          </p:cNvPr>
          <p:cNvSpPr/>
          <p:nvPr/>
        </p:nvSpPr>
        <p:spPr>
          <a:xfrm>
            <a:off x="9355080" y="3679463"/>
            <a:ext cx="1651247" cy="45563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 Diabetes</a:t>
            </a:r>
          </a:p>
        </p:txBody>
      </p:sp>
      <p:sp>
        <p:nvSpPr>
          <p:cNvPr id="9" name="Flowchart: Alternate Process 8">
            <a:extLst>
              <a:ext uri="{FF2B5EF4-FFF2-40B4-BE49-F238E27FC236}">
                <a16:creationId xmlns:a16="http://schemas.microsoft.com/office/drawing/2014/main" id="{1B696D7A-7869-4024-9563-B2B85FD416DE}"/>
              </a:ext>
            </a:extLst>
          </p:cNvPr>
          <p:cNvSpPr/>
          <p:nvPr/>
        </p:nvSpPr>
        <p:spPr>
          <a:xfrm>
            <a:off x="6423890" y="3679463"/>
            <a:ext cx="1933580" cy="45563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Type – 2 Diabetes </a:t>
            </a:r>
          </a:p>
        </p:txBody>
      </p:sp>
      <p:sp>
        <p:nvSpPr>
          <p:cNvPr id="10" name="Flowchart: Alternate Process 9">
            <a:extLst>
              <a:ext uri="{FF2B5EF4-FFF2-40B4-BE49-F238E27FC236}">
                <a16:creationId xmlns:a16="http://schemas.microsoft.com/office/drawing/2014/main" id="{18BACD5F-F665-466C-BB1D-1AF76194BB0A}"/>
              </a:ext>
            </a:extLst>
          </p:cNvPr>
          <p:cNvSpPr/>
          <p:nvPr/>
        </p:nvSpPr>
        <p:spPr>
          <a:xfrm>
            <a:off x="8005947" y="2435781"/>
            <a:ext cx="1651247" cy="455639"/>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Prediction</a:t>
            </a:r>
          </a:p>
        </p:txBody>
      </p:sp>
      <p:sp>
        <p:nvSpPr>
          <p:cNvPr id="11" name="Oval 10">
            <a:extLst>
              <a:ext uri="{FF2B5EF4-FFF2-40B4-BE49-F238E27FC236}">
                <a16:creationId xmlns:a16="http://schemas.microsoft.com/office/drawing/2014/main" id="{110A0E0F-DDE7-4F3C-B648-14D506AE1A14}"/>
              </a:ext>
            </a:extLst>
          </p:cNvPr>
          <p:cNvSpPr/>
          <p:nvPr/>
        </p:nvSpPr>
        <p:spPr>
          <a:xfrm>
            <a:off x="8565242" y="5755432"/>
            <a:ext cx="532660" cy="4350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6E9B25C3-5B12-4D6C-858B-38C7BA1CCE00}"/>
              </a:ext>
            </a:extLst>
          </p:cNvPr>
          <p:cNvSpPr/>
          <p:nvPr/>
        </p:nvSpPr>
        <p:spPr>
          <a:xfrm>
            <a:off x="8678686" y="5854396"/>
            <a:ext cx="319010" cy="244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FA0BC216-96CB-4058-BB24-1A7603E34D1E}"/>
              </a:ext>
            </a:extLst>
          </p:cNvPr>
          <p:cNvSpPr/>
          <p:nvPr/>
        </p:nvSpPr>
        <p:spPr>
          <a:xfrm>
            <a:off x="5718410" y="3269305"/>
            <a:ext cx="6235846"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541710E-2030-4935-A3E7-0521768B130B}"/>
              </a:ext>
            </a:extLst>
          </p:cNvPr>
          <p:cNvSpPr/>
          <p:nvPr/>
        </p:nvSpPr>
        <p:spPr>
          <a:xfrm>
            <a:off x="5702808" y="4471478"/>
            <a:ext cx="6235846"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10FD25DD-A72F-4EB0-A0D5-C02496D419E5}"/>
              </a:ext>
            </a:extLst>
          </p:cNvPr>
          <p:cNvCxnSpPr>
            <a:stCxn id="5" idx="4"/>
            <a:endCxn id="7" idx="0"/>
          </p:cNvCxnSpPr>
          <p:nvPr/>
        </p:nvCxnSpPr>
        <p:spPr>
          <a:xfrm>
            <a:off x="8831572" y="1160794"/>
            <a:ext cx="0" cy="46985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26A352D-15D0-4073-8B81-0FC5B4EF78B7}"/>
              </a:ext>
            </a:extLst>
          </p:cNvPr>
          <p:cNvCxnSpPr>
            <a:stCxn id="7" idx="2"/>
            <a:endCxn id="10" idx="0"/>
          </p:cNvCxnSpPr>
          <p:nvPr/>
        </p:nvCxnSpPr>
        <p:spPr>
          <a:xfrm flipH="1">
            <a:off x="8831571" y="2086285"/>
            <a:ext cx="1" cy="3494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6AF6295-2CF0-49B0-87F9-E12C276ADB27}"/>
              </a:ext>
            </a:extLst>
          </p:cNvPr>
          <p:cNvCxnSpPr>
            <a:stCxn id="10" idx="2"/>
            <a:endCxn id="13" idx="0"/>
          </p:cNvCxnSpPr>
          <p:nvPr/>
        </p:nvCxnSpPr>
        <p:spPr>
          <a:xfrm>
            <a:off x="8831571" y="2891420"/>
            <a:ext cx="4762" cy="37788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438899B-7E9D-4254-B02A-12808D728097}"/>
              </a:ext>
            </a:extLst>
          </p:cNvPr>
          <p:cNvCxnSpPr/>
          <p:nvPr/>
        </p:nvCxnSpPr>
        <p:spPr>
          <a:xfrm>
            <a:off x="7424928" y="3315024"/>
            <a:ext cx="0" cy="3455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1E5E255-44BE-4E4A-B231-19AC8BA2AF8D}"/>
              </a:ext>
            </a:extLst>
          </p:cNvPr>
          <p:cNvCxnSpPr/>
          <p:nvPr/>
        </p:nvCxnSpPr>
        <p:spPr>
          <a:xfrm>
            <a:off x="10183368" y="3311976"/>
            <a:ext cx="0" cy="3455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CBCE-A2AF-4D95-AF4B-3231D7CAEC17}"/>
              </a:ext>
            </a:extLst>
          </p:cNvPr>
          <p:cNvCxnSpPr/>
          <p:nvPr/>
        </p:nvCxnSpPr>
        <p:spPr>
          <a:xfrm>
            <a:off x="10216896" y="4113600"/>
            <a:ext cx="0" cy="3455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7CE28ED-0DBC-4F83-8126-7D3B176F223C}"/>
              </a:ext>
            </a:extLst>
          </p:cNvPr>
          <p:cNvCxnSpPr/>
          <p:nvPr/>
        </p:nvCxnSpPr>
        <p:spPr>
          <a:xfrm>
            <a:off x="7418832" y="4159320"/>
            <a:ext cx="0" cy="3455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13D8687-5D15-48C8-A7FA-3FD20D4A76A6}"/>
              </a:ext>
            </a:extLst>
          </p:cNvPr>
          <p:cNvCxnSpPr>
            <a:stCxn id="14" idx="2"/>
            <a:endCxn id="6" idx="0"/>
          </p:cNvCxnSpPr>
          <p:nvPr/>
        </p:nvCxnSpPr>
        <p:spPr>
          <a:xfrm>
            <a:off x="8820731" y="4517197"/>
            <a:ext cx="10840" cy="3912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AE140A9-74A5-44E6-94CE-0844B923BB0E}"/>
              </a:ext>
            </a:extLst>
          </p:cNvPr>
          <p:cNvCxnSpPr>
            <a:stCxn id="6" idx="2"/>
            <a:endCxn id="11" idx="0"/>
          </p:cNvCxnSpPr>
          <p:nvPr/>
        </p:nvCxnSpPr>
        <p:spPr>
          <a:xfrm>
            <a:off x="8831571" y="5364134"/>
            <a:ext cx="1" cy="39129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Footer Placeholder 29">
            <a:extLst>
              <a:ext uri="{FF2B5EF4-FFF2-40B4-BE49-F238E27FC236}">
                <a16:creationId xmlns:a16="http://schemas.microsoft.com/office/drawing/2014/main" id="{29A65222-0101-4822-9714-69A1627F52C8}"/>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1" name="Slide Number Placeholder 30">
            <a:extLst>
              <a:ext uri="{FF2B5EF4-FFF2-40B4-BE49-F238E27FC236}">
                <a16:creationId xmlns:a16="http://schemas.microsoft.com/office/drawing/2014/main" id="{E568310A-5FC2-4FD3-943B-838951941151}"/>
              </a:ext>
            </a:extLst>
          </p:cNvPr>
          <p:cNvSpPr>
            <a:spLocks noGrp="1"/>
          </p:cNvSpPr>
          <p:nvPr>
            <p:ph type="sldNum" sz="quarter" idx="18"/>
          </p:nvPr>
        </p:nvSpPr>
        <p:spPr/>
        <p:txBody>
          <a:bodyPr/>
          <a:lstStyle/>
          <a:p>
            <a:fld id="{8699F50C-BE38-4BD0-BA84-9B090E1F2B9B}" type="slidenum">
              <a:rPr lang="en-US" noProof="0" smtClean="0"/>
              <a:t>17</a:t>
            </a:fld>
            <a:endParaRPr lang="en-US" noProof="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95132" y="152400"/>
            <a:ext cx="9834672" cy="1219200"/>
          </a:xfrm>
        </p:spPr>
        <p:txBody>
          <a:bodyPr>
            <a:normAutofit/>
          </a:bodyPr>
          <a:lstStyle/>
          <a:p>
            <a:r>
              <a:rPr lang="en-IN" sz="3200" dirty="0">
                <a:latin typeface="Times New Roman" pitchFamily="18" charset="0"/>
                <a:cs typeface="Times New Roman" pitchFamily="18" charset="0"/>
              </a:rPr>
              <a:t>USER INTERFACE</a:t>
            </a:r>
          </a:p>
        </p:txBody>
      </p:sp>
      <p:pic>
        <p:nvPicPr>
          <p:cNvPr id="4" name="Picture 3"/>
          <p:cNvPicPr/>
          <p:nvPr/>
        </p:nvPicPr>
        <p:blipFill rotWithShape="1">
          <a:blip r:embed="rId2"/>
          <a:srcRect r="41888" b="43237"/>
          <a:stretch/>
        </p:blipFill>
        <p:spPr bwMode="auto">
          <a:xfrm>
            <a:off x="6645042" y="1732214"/>
            <a:ext cx="4700103" cy="4313480"/>
          </a:xfrm>
          <a:prstGeom prst="rect">
            <a:avLst/>
          </a:prstGeom>
          <a:noFill/>
        </p:spPr>
      </p:pic>
      <p:sp>
        <p:nvSpPr>
          <p:cNvPr id="29697" name="Rectangle 1"/>
          <p:cNvSpPr>
            <a:spLocks noChangeArrowheads="1"/>
          </p:cNvSpPr>
          <p:nvPr/>
        </p:nvSpPr>
        <p:spPr bwMode="auto">
          <a:xfrm>
            <a:off x="1378227" y="-102240"/>
            <a:ext cx="4258365" cy="3979872"/>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406390" fontAlgn="base">
              <a:spcBef>
                <a:spcPct val="0"/>
              </a:spcBef>
              <a:spcAft>
                <a:spcPct val="0"/>
              </a:spcAft>
            </a:pPr>
            <a:endParaRPr lang="en-IN" sz="2133" dirty="0">
              <a:solidFill>
                <a:schemeClr val="bg1"/>
              </a:solidFill>
            </a:endParaRPr>
          </a:p>
          <a:p>
            <a:pPr indent="406390" fontAlgn="base">
              <a:spcBef>
                <a:spcPct val="0"/>
              </a:spcBef>
              <a:spcAft>
                <a:spcPct val="0"/>
              </a:spcAft>
            </a:pPr>
            <a:endParaRPr lang="en-IN" sz="2133" dirty="0">
              <a:solidFill>
                <a:schemeClr val="bg1"/>
              </a:solidFill>
            </a:endParaRPr>
          </a:p>
          <a:p>
            <a:pPr indent="406390" fontAlgn="base">
              <a:spcBef>
                <a:spcPct val="0"/>
              </a:spcBef>
              <a:spcAft>
                <a:spcPct val="0"/>
              </a:spcAft>
            </a:pPr>
            <a:endParaRPr lang="en-IN" sz="2133" dirty="0">
              <a:solidFill>
                <a:schemeClr val="bg1"/>
              </a:solidFill>
            </a:endParaRPr>
          </a:p>
          <a:p>
            <a:pPr indent="406390" fontAlgn="base">
              <a:spcBef>
                <a:spcPct val="0"/>
              </a:spcBef>
              <a:spcAft>
                <a:spcPct val="0"/>
              </a:spcAft>
            </a:pPr>
            <a:endParaRPr lang="en-IN" sz="2133" dirty="0">
              <a:solidFill>
                <a:schemeClr val="bg1"/>
              </a:solidFill>
            </a:endParaRPr>
          </a:p>
          <a:p>
            <a:pPr indent="406390" fontAlgn="base">
              <a:spcBef>
                <a:spcPct val="0"/>
              </a:spcBef>
              <a:spcAft>
                <a:spcPct val="0"/>
              </a:spcAft>
            </a:pPr>
            <a:endParaRPr lang="en-IN" sz="2133" dirty="0">
              <a:solidFill>
                <a:schemeClr val="bg1"/>
              </a:solidFill>
            </a:endParaRPr>
          </a:p>
          <a:p>
            <a:pPr indent="406390" fontAlgn="base">
              <a:spcBef>
                <a:spcPct val="0"/>
              </a:spcBef>
              <a:spcAft>
                <a:spcPct val="0"/>
              </a:spcAft>
            </a:pPr>
            <a:endParaRPr lang="en-IN" sz="2133" dirty="0">
              <a:solidFill>
                <a:schemeClr val="bg1"/>
              </a:solidFill>
            </a:endParaRPr>
          </a:p>
          <a:p>
            <a:pPr indent="406390" fontAlgn="base">
              <a:spcBef>
                <a:spcPct val="0"/>
              </a:spcBef>
              <a:spcAft>
                <a:spcPct val="0"/>
              </a:spcAft>
            </a:pPr>
            <a:endParaRPr lang="en-IN" sz="2133" dirty="0">
              <a:solidFill>
                <a:schemeClr val="bg1"/>
              </a:solidFill>
            </a:endParaRPr>
          </a:p>
          <a:p>
            <a:pPr indent="406390" fontAlgn="base">
              <a:spcBef>
                <a:spcPct val="0"/>
              </a:spcBef>
              <a:spcAft>
                <a:spcPct val="0"/>
              </a:spcAft>
            </a:pPr>
            <a:endParaRPr lang="en-IN" sz="2133" dirty="0">
              <a:solidFill>
                <a:schemeClr val="bg1"/>
              </a:solidFill>
            </a:endParaRPr>
          </a:p>
          <a:p>
            <a:pPr indent="406390" fontAlgn="base">
              <a:spcBef>
                <a:spcPct val="0"/>
              </a:spcBef>
              <a:spcAft>
                <a:spcPct val="0"/>
              </a:spcAft>
            </a:pPr>
            <a:endParaRPr lang="en-IN" sz="2133" dirty="0">
              <a:solidFill>
                <a:schemeClr val="bg1"/>
              </a:solidFill>
            </a:endParaRPr>
          </a:p>
          <a:p>
            <a:pPr indent="406390" fontAlgn="base">
              <a:spcBef>
                <a:spcPct val="0"/>
              </a:spcBef>
              <a:spcAft>
                <a:spcPct val="0"/>
              </a:spcAft>
            </a:pPr>
            <a:endParaRPr lang="en-IN" sz="2133" dirty="0">
              <a:solidFill>
                <a:schemeClr val="bg1"/>
              </a:solidFill>
            </a:endParaRPr>
          </a:p>
          <a:p>
            <a:pPr indent="406390" fontAlgn="base">
              <a:spcBef>
                <a:spcPct val="0"/>
              </a:spcBef>
              <a:spcAft>
                <a:spcPct val="0"/>
              </a:spcAft>
            </a:pPr>
            <a:endParaRPr lang="en-US" sz="3733" dirty="0">
              <a:solidFill>
                <a:schemeClr val="bg1"/>
              </a:solidFill>
              <a:latin typeface="Arial" pitchFamily="34" charset="0"/>
              <a:cs typeface="Arial" pitchFamily="34" charset="0"/>
            </a:endParaRPr>
          </a:p>
        </p:txBody>
      </p:sp>
      <p:sp>
        <p:nvSpPr>
          <p:cNvPr id="29698" name="Rectangle 2"/>
          <p:cNvSpPr>
            <a:spLocks noChangeArrowheads="1"/>
          </p:cNvSpPr>
          <p:nvPr/>
        </p:nvSpPr>
        <p:spPr bwMode="auto">
          <a:xfrm>
            <a:off x="874343" y="1878098"/>
            <a:ext cx="4700103" cy="1354217"/>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indent="406390" algn="just" defTabSz="1219170" fontAlgn="base">
              <a:spcBef>
                <a:spcPct val="0"/>
              </a:spcBef>
              <a:spcAft>
                <a:spcPct val="0"/>
              </a:spcAft>
            </a:pPr>
            <a:r>
              <a:rPr lang="en-US" sz="2000" dirty="0">
                <a:solidFill>
                  <a:schemeClr val="bg1"/>
                </a:solidFill>
                <a:latin typeface="Times New Roman" pitchFamily="18" charset="0"/>
                <a:ea typeface="Times New Roman" pitchFamily="18" charset="0"/>
                <a:cs typeface="Times New Roman" pitchFamily="18" charset="0"/>
              </a:rPr>
              <a:t>Certain languages, such as HTML and CSS, have been geared toward making it easier to create a strong user interface and experience.</a:t>
            </a:r>
            <a:endParaRPr lang="en-US" sz="2000" dirty="0">
              <a:solidFill>
                <a:schemeClr val="bg1"/>
              </a:solidFill>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4C94E36B-BDE8-4E1A-A0DB-8022B3F53612}"/>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5" name="Slide Number Placeholder 4">
            <a:extLst>
              <a:ext uri="{FF2B5EF4-FFF2-40B4-BE49-F238E27FC236}">
                <a16:creationId xmlns:a16="http://schemas.microsoft.com/office/drawing/2014/main" id="{03E5E67B-6C97-453B-AE44-01538606F4B3}"/>
              </a:ext>
            </a:extLst>
          </p:cNvPr>
          <p:cNvSpPr>
            <a:spLocks noGrp="1"/>
          </p:cNvSpPr>
          <p:nvPr>
            <p:ph type="sldNum" sz="quarter" idx="18"/>
          </p:nvPr>
        </p:nvSpPr>
        <p:spPr/>
        <p:txBody>
          <a:bodyPr/>
          <a:lstStyle/>
          <a:p>
            <a:fld id="{8699F50C-BE38-4BD0-BA84-9B090E1F2B9B}" type="slidenum">
              <a:rPr lang="en-US" noProof="0" smtClean="0"/>
              <a:t>18</a:t>
            </a:fld>
            <a:endParaRPr lang="en-US" noProof="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IMPLEMENTATION</a:t>
            </a:r>
          </a:p>
        </p:txBody>
      </p:sp>
      <p:sp>
        <p:nvSpPr>
          <p:cNvPr id="2" name="Text Placeholder 1"/>
          <p:cNvSpPr>
            <a:spLocks noGrp="1"/>
          </p:cNvSpPr>
          <p:nvPr>
            <p:ph idx="1"/>
          </p:nvPr>
        </p:nvSpPr>
        <p:spPr/>
        <p:txBody>
          <a:bodyPr/>
          <a:lstStyle/>
          <a:p>
            <a:pPr marL="0" indent="0">
              <a:buNone/>
            </a:pPr>
            <a:r>
              <a:rPr lang="en-US" dirty="0"/>
              <a:t>Data goes through a series of steps during pre-processing:</a:t>
            </a:r>
          </a:p>
          <a:p>
            <a:pPr marL="0" indent="0">
              <a:buNone/>
            </a:pPr>
            <a:r>
              <a:rPr lang="en-US" dirty="0"/>
              <a:t>● </a:t>
            </a:r>
            <a:r>
              <a:rPr lang="en-US" b="1" dirty="0"/>
              <a:t>Data Cleaning</a:t>
            </a:r>
            <a:r>
              <a:rPr lang="en-US" dirty="0"/>
              <a:t>: Data is cleansed through processes such as filling in missing values,</a:t>
            </a:r>
          </a:p>
          <a:p>
            <a:pPr marL="0" indent="0">
              <a:buNone/>
            </a:pPr>
            <a:r>
              <a:rPr lang="en-US" dirty="0"/>
              <a:t>smoothing the noisy data, or resolving the inconsistencies in the data.</a:t>
            </a:r>
          </a:p>
          <a:p>
            <a:pPr marL="0" indent="0">
              <a:buNone/>
            </a:pPr>
            <a:r>
              <a:rPr lang="en-US" dirty="0"/>
              <a:t>● </a:t>
            </a:r>
            <a:r>
              <a:rPr lang="en-US" b="1" dirty="0"/>
              <a:t>Data Integration</a:t>
            </a:r>
            <a:r>
              <a:rPr lang="en-US" dirty="0"/>
              <a:t>: Data with different representations are put together and conflicts within the data are resolved.</a:t>
            </a:r>
          </a:p>
          <a:p>
            <a:pPr marL="0" indent="0">
              <a:buNone/>
            </a:pPr>
            <a:r>
              <a:rPr lang="en-US" dirty="0"/>
              <a:t>● </a:t>
            </a:r>
            <a:r>
              <a:rPr lang="en-US" b="1" dirty="0"/>
              <a:t>Data Transformation</a:t>
            </a:r>
            <a:r>
              <a:rPr lang="en-US" dirty="0"/>
              <a:t>: Data is normalized, aggregated and generalized.</a:t>
            </a:r>
          </a:p>
          <a:p>
            <a:pPr marL="0" indent="0">
              <a:buNone/>
            </a:pPr>
            <a:r>
              <a:rPr lang="en-US" dirty="0"/>
              <a:t>● </a:t>
            </a:r>
            <a:r>
              <a:rPr lang="en-US" b="1" dirty="0"/>
              <a:t>Data Reduction: </a:t>
            </a:r>
            <a:r>
              <a:rPr lang="en-US" dirty="0"/>
              <a:t>This step aims to present a reduced representation of the data in a </a:t>
            </a:r>
            <a:r>
              <a:rPr lang="en-IN" dirty="0"/>
              <a:t>data warehouse.</a:t>
            </a:r>
          </a:p>
          <a:p>
            <a:pPr marL="0" indent="0">
              <a:buNone/>
            </a:pPr>
            <a:r>
              <a:rPr lang="en-US" dirty="0"/>
              <a:t>● </a:t>
            </a:r>
            <a:r>
              <a:rPr lang="en-US" b="1" dirty="0"/>
              <a:t>Data Discretization: </a:t>
            </a:r>
            <a:r>
              <a:rPr lang="en-US" dirty="0"/>
              <a:t>Involves the reduction of a number</a:t>
            </a:r>
            <a:endParaRPr lang="en-IN" dirty="0"/>
          </a:p>
        </p:txBody>
      </p:sp>
      <p:sp>
        <p:nvSpPr>
          <p:cNvPr id="4" name="Footer Placeholder 3">
            <a:extLst>
              <a:ext uri="{FF2B5EF4-FFF2-40B4-BE49-F238E27FC236}">
                <a16:creationId xmlns:a16="http://schemas.microsoft.com/office/drawing/2014/main" id="{60106F6D-9D3E-4A71-8AB1-C8438C9BCA91}"/>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5" name="Slide Number Placeholder 4">
            <a:extLst>
              <a:ext uri="{FF2B5EF4-FFF2-40B4-BE49-F238E27FC236}">
                <a16:creationId xmlns:a16="http://schemas.microsoft.com/office/drawing/2014/main" id="{A08865E0-FDC6-46BD-BB68-4BF75587F955}"/>
              </a:ext>
            </a:extLst>
          </p:cNvPr>
          <p:cNvSpPr>
            <a:spLocks noGrp="1"/>
          </p:cNvSpPr>
          <p:nvPr>
            <p:ph type="sldNum" sz="quarter" idx="18"/>
          </p:nvPr>
        </p:nvSpPr>
        <p:spPr/>
        <p:txBody>
          <a:bodyPr/>
          <a:lstStyle/>
          <a:p>
            <a:fld id="{8699F50C-BE38-4BD0-BA84-9B090E1F2B9B}" type="slidenum">
              <a:rPr lang="en-US" noProof="0" smtClean="0"/>
              <a:t>19</a:t>
            </a:fld>
            <a:endParaRPr lang="en-US" noProof="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title"/>
          </p:nvPr>
        </p:nvSpPr>
        <p:spPr>
          <a:prstGeom prst="rect">
            <a:avLst/>
          </a:prstGeom>
        </p:spPr>
        <p:txBody>
          <a:bodyPr spcFirstLastPara="1" vert="horz" wrap="square" lIns="121900" tIns="60933" rIns="121900" bIns="60933" rtlCol="0" anchor="b" anchorCtr="0">
            <a:noAutofit/>
          </a:bodyPr>
          <a:lstStyle/>
          <a:p>
            <a:r>
              <a:rPr lang="en" sz="4800"/>
              <a:t>Diabetes</a:t>
            </a:r>
            <a:endParaRPr sz="4800"/>
          </a:p>
        </p:txBody>
      </p:sp>
      <p:sp>
        <p:nvSpPr>
          <p:cNvPr id="96" name="Google Shape;96;p14"/>
          <p:cNvSpPr txBox="1">
            <a:spLocks noGrp="1"/>
          </p:cNvSpPr>
          <p:nvPr>
            <p:ph idx="1"/>
          </p:nvPr>
        </p:nvSpPr>
        <p:spPr>
          <a:prstGeom prst="rect">
            <a:avLst/>
          </a:prstGeom>
        </p:spPr>
        <p:txBody>
          <a:bodyPr spcFirstLastPara="1" wrap="square" lIns="121900" tIns="60933" rIns="121900" bIns="60933" anchor="t" anchorCtr="0">
            <a:noAutofit/>
          </a:bodyPr>
          <a:lstStyle/>
          <a:p>
            <a:r>
              <a:rPr lang="en"/>
              <a:t>What ?</a:t>
            </a:r>
            <a:endParaRPr/>
          </a:p>
          <a:p>
            <a:pPr>
              <a:spcBef>
                <a:spcPts val="0"/>
              </a:spcBef>
            </a:pPr>
            <a:r>
              <a:rPr lang="en"/>
              <a:t>Risk factors ?</a:t>
            </a:r>
            <a:endParaRPr/>
          </a:p>
          <a:p>
            <a:pPr>
              <a:spcBef>
                <a:spcPts val="0"/>
              </a:spcBef>
            </a:pPr>
            <a:r>
              <a:rPr lang="en"/>
              <a:t>Causes ?</a:t>
            </a:r>
            <a:endParaRPr/>
          </a:p>
          <a:p>
            <a:pPr>
              <a:spcBef>
                <a:spcPts val="0"/>
              </a:spcBef>
            </a:pPr>
            <a:r>
              <a:rPr lang="en"/>
              <a:t>Types of Diabetes ?</a:t>
            </a:r>
            <a:endParaRPr/>
          </a:p>
          <a:p>
            <a:pPr>
              <a:spcBef>
                <a:spcPts val="0"/>
              </a:spcBef>
            </a:pPr>
            <a:r>
              <a:rPr lang="en"/>
              <a:t>Precautions</a:t>
            </a:r>
            <a:endParaRPr/>
          </a:p>
          <a:p>
            <a:pPr>
              <a:spcBef>
                <a:spcPts val="0"/>
              </a:spcBef>
            </a:pPr>
            <a:r>
              <a:rPr lang="en"/>
              <a:t>How to predict ?</a:t>
            </a:r>
            <a:endParaRPr/>
          </a:p>
        </p:txBody>
      </p:sp>
      <p:pic>
        <p:nvPicPr>
          <p:cNvPr id="98" name="Google Shape;98;p14"/>
          <p:cNvPicPr preferRelativeResize="0"/>
          <p:nvPr/>
        </p:nvPicPr>
        <p:blipFill>
          <a:blip r:embed="rId3">
            <a:alphaModFix/>
          </a:blip>
          <a:stretch>
            <a:fillRect/>
          </a:stretch>
        </p:blipFill>
        <p:spPr>
          <a:xfrm>
            <a:off x="5874200" y="1524000"/>
            <a:ext cx="5542699" cy="47751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12A4EB-006B-48CC-B5CF-8391402B3083}"/>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3FB58B7F-B76F-4080-A2EA-71235A0FFEDC}"/>
              </a:ext>
            </a:extLst>
          </p:cNvPr>
          <p:cNvSpPr>
            <a:spLocks noGrp="1"/>
          </p:cNvSpPr>
          <p:nvPr>
            <p:ph type="sldNum" sz="quarter" idx="18"/>
          </p:nvPr>
        </p:nvSpPr>
        <p:spPr/>
        <p:txBody>
          <a:bodyPr/>
          <a:lstStyle/>
          <a:p>
            <a:fld id="{8699F50C-BE38-4BD0-BA84-9B090E1F2B9B}" type="slidenum">
              <a:rPr lang="en-US" noProof="0" smtClean="0"/>
              <a:t>20</a:t>
            </a:fld>
            <a:endParaRPr lang="en-US" noProof="0" dirty="0"/>
          </a:p>
        </p:txBody>
      </p:sp>
      <p:sp>
        <p:nvSpPr>
          <p:cNvPr id="4" name="Title 3">
            <a:extLst>
              <a:ext uri="{FF2B5EF4-FFF2-40B4-BE49-F238E27FC236}">
                <a16:creationId xmlns:a16="http://schemas.microsoft.com/office/drawing/2014/main" id="{BEBE8C3B-C3EB-4A6C-9BE2-89D639B47DB0}"/>
              </a:ext>
            </a:extLst>
          </p:cNvPr>
          <p:cNvSpPr>
            <a:spLocks noGrp="1"/>
          </p:cNvSpPr>
          <p:nvPr>
            <p:ph type="title"/>
          </p:nvPr>
        </p:nvSpPr>
        <p:spPr/>
        <p:txBody>
          <a:bodyPr/>
          <a:lstStyle/>
          <a:p>
            <a:r>
              <a:rPr lang="en-IN" dirty="0"/>
              <a:t>Dataset Description:</a:t>
            </a:r>
          </a:p>
        </p:txBody>
      </p:sp>
      <p:pic>
        <p:nvPicPr>
          <p:cNvPr id="6" name="Content Placeholder 5">
            <a:extLst>
              <a:ext uri="{FF2B5EF4-FFF2-40B4-BE49-F238E27FC236}">
                <a16:creationId xmlns:a16="http://schemas.microsoft.com/office/drawing/2014/main" id="{32A8ECB4-AF5B-4E86-8A75-67C031A7A78D}"/>
              </a:ext>
            </a:extLst>
          </p:cNvPr>
          <p:cNvPicPr>
            <a:picLocks noGrp="1" noChangeAspect="1"/>
          </p:cNvPicPr>
          <p:nvPr>
            <p:ph idx="1"/>
          </p:nvPr>
        </p:nvPicPr>
        <p:blipFill>
          <a:blip r:embed="rId2"/>
          <a:stretch>
            <a:fillRect/>
          </a:stretch>
        </p:blipFill>
        <p:spPr>
          <a:xfrm>
            <a:off x="596254" y="2028569"/>
            <a:ext cx="10999491" cy="3656208"/>
          </a:xfrm>
          <a:prstGeom prst="rect">
            <a:avLst/>
          </a:prstGeom>
        </p:spPr>
      </p:pic>
    </p:spTree>
    <p:extLst>
      <p:ext uri="{BB962C8B-B14F-4D97-AF65-F5344CB8AC3E}">
        <p14:creationId xmlns:p14="http://schemas.microsoft.com/office/powerpoint/2010/main" val="238733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97D68-C00D-4B8B-8D0C-E909C887B7F6}"/>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8FABD923-A35F-4653-9BFB-8016B0340564}"/>
              </a:ext>
            </a:extLst>
          </p:cNvPr>
          <p:cNvSpPr>
            <a:spLocks noGrp="1"/>
          </p:cNvSpPr>
          <p:nvPr>
            <p:ph type="sldNum" sz="quarter" idx="18"/>
          </p:nvPr>
        </p:nvSpPr>
        <p:spPr/>
        <p:txBody>
          <a:bodyPr/>
          <a:lstStyle/>
          <a:p>
            <a:fld id="{8699F50C-BE38-4BD0-BA84-9B090E1F2B9B}" type="slidenum">
              <a:rPr lang="en-US" noProof="0" smtClean="0"/>
              <a:t>21</a:t>
            </a:fld>
            <a:endParaRPr lang="en-US" noProof="0" dirty="0"/>
          </a:p>
        </p:txBody>
      </p:sp>
      <p:sp>
        <p:nvSpPr>
          <p:cNvPr id="4" name="Title 3">
            <a:extLst>
              <a:ext uri="{FF2B5EF4-FFF2-40B4-BE49-F238E27FC236}">
                <a16:creationId xmlns:a16="http://schemas.microsoft.com/office/drawing/2014/main" id="{A8FF0723-CD78-4F75-93EB-CACEF0BD9F9C}"/>
              </a:ext>
            </a:extLst>
          </p:cNvPr>
          <p:cNvSpPr>
            <a:spLocks noGrp="1"/>
          </p:cNvSpPr>
          <p:nvPr>
            <p:ph type="title"/>
          </p:nvPr>
        </p:nvSpPr>
        <p:spPr/>
        <p:txBody>
          <a:bodyPr/>
          <a:lstStyle/>
          <a:p>
            <a:r>
              <a:rPr lang="en-IN" dirty="0"/>
              <a:t>Dataset head</a:t>
            </a:r>
          </a:p>
        </p:txBody>
      </p:sp>
      <p:pic>
        <p:nvPicPr>
          <p:cNvPr id="6" name="Content Placeholder 5">
            <a:extLst>
              <a:ext uri="{FF2B5EF4-FFF2-40B4-BE49-F238E27FC236}">
                <a16:creationId xmlns:a16="http://schemas.microsoft.com/office/drawing/2014/main" id="{FA4F5261-63E5-4132-9CC5-6FE173CCC6E8}"/>
              </a:ext>
            </a:extLst>
          </p:cNvPr>
          <p:cNvPicPr>
            <a:picLocks noGrp="1" noChangeAspect="1"/>
          </p:cNvPicPr>
          <p:nvPr>
            <p:ph idx="1"/>
          </p:nvPr>
        </p:nvPicPr>
        <p:blipFill>
          <a:blip r:embed="rId2"/>
          <a:stretch>
            <a:fillRect/>
          </a:stretch>
        </p:blipFill>
        <p:spPr>
          <a:xfrm>
            <a:off x="591552" y="2178675"/>
            <a:ext cx="11008896" cy="2500649"/>
          </a:xfrm>
          <a:prstGeom prst="rect">
            <a:avLst/>
          </a:prstGeom>
        </p:spPr>
      </p:pic>
    </p:spTree>
    <p:extLst>
      <p:ext uri="{BB962C8B-B14F-4D97-AF65-F5344CB8AC3E}">
        <p14:creationId xmlns:p14="http://schemas.microsoft.com/office/powerpoint/2010/main" val="174407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F3E427-8873-42C2-A00C-08FAF01BBB5E}"/>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A1BCD6D3-48D8-46B7-83D1-5AB96EEFA660}"/>
              </a:ext>
            </a:extLst>
          </p:cNvPr>
          <p:cNvSpPr>
            <a:spLocks noGrp="1"/>
          </p:cNvSpPr>
          <p:nvPr>
            <p:ph type="sldNum" sz="quarter" idx="18"/>
          </p:nvPr>
        </p:nvSpPr>
        <p:spPr/>
        <p:txBody>
          <a:bodyPr/>
          <a:lstStyle/>
          <a:p>
            <a:fld id="{8699F50C-BE38-4BD0-BA84-9B090E1F2B9B}" type="slidenum">
              <a:rPr lang="en-US" noProof="0" smtClean="0"/>
              <a:t>22</a:t>
            </a:fld>
            <a:endParaRPr lang="en-US" noProof="0" dirty="0"/>
          </a:p>
        </p:txBody>
      </p:sp>
      <p:sp>
        <p:nvSpPr>
          <p:cNvPr id="4" name="Title 3">
            <a:extLst>
              <a:ext uri="{FF2B5EF4-FFF2-40B4-BE49-F238E27FC236}">
                <a16:creationId xmlns:a16="http://schemas.microsoft.com/office/drawing/2014/main" id="{3C602ED0-E916-441D-97FD-B22F01AC39E2}"/>
              </a:ext>
            </a:extLst>
          </p:cNvPr>
          <p:cNvSpPr>
            <a:spLocks noGrp="1"/>
          </p:cNvSpPr>
          <p:nvPr>
            <p:ph type="title"/>
          </p:nvPr>
        </p:nvSpPr>
        <p:spPr/>
        <p:txBody>
          <a:bodyPr/>
          <a:lstStyle/>
          <a:p>
            <a:r>
              <a:rPr lang="en-IN" dirty="0"/>
              <a:t>Visualize the dataset</a:t>
            </a:r>
          </a:p>
        </p:txBody>
      </p:sp>
      <p:pic>
        <p:nvPicPr>
          <p:cNvPr id="6" name="Content Placeholder 5">
            <a:extLst>
              <a:ext uri="{FF2B5EF4-FFF2-40B4-BE49-F238E27FC236}">
                <a16:creationId xmlns:a16="http://schemas.microsoft.com/office/drawing/2014/main" id="{F9EB2CB8-F70C-48AE-9907-B6068E6572D4}"/>
              </a:ext>
            </a:extLst>
          </p:cNvPr>
          <p:cNvPicPr>
            <a:picLocks noGrp="1" noChangeAspect="1"/>
          </p:cNvPicPr>
          <p:nvPr>
            <p:ph idx="1"/>
          </p:nvPr>
        </p:nvPicPr>
        <p:blipFill>
          <a:blip r:embed="rId2"/>
          <a:stretch>
            <a:fillRect/>
          </a:stretch>
        </p:blipFill>
        <p:spPr>
          <a:xfrm>
            <a:off x="1687969" y="1516675"/>
            <a:ext cx="9276122" cy="4839675"/>
          </a:xfrm>
          <a:prstGeom prst="rect">
            <a:avLst/>
          </a:prstGeom>
        </p:spPr>
      </p:pic>
    </p:spTree>
    <p:extLst>
      <p:ext uri="{BB962C8B-B14F-4D97-AF65-F5344CB8AC3E}">
        <p14:creationId xmlns:p14="http://schemas.microsoft.com/office/powerpoint/2010/main" val="2001438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ACBDEC-93E4-47F9-9E42-32DBADDFEED4}"/>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83216EC9-61AE-4B1A-95D0-D6AB169B60E8}"/>
              </a:ext>
            </a:extLst>
          </p:cNvPr>
          <p:cNvSpPr>
            <a:spLocks noGrp="1"/>
          </p:cNvSpPr>
          <p:nvPr>
            <p:ph type="sldNum" sz="quarter" idx="18"/>
          </p:nvPr>
        </p:nvSpPr>
        <p:spPr/>
        <p:txBody>
          <a:bodyPr/>
          <a:lstStyle/>
          <a:p>
            <a:fld id="{8699F50C-BE38-4BD0-BA84-9B090E1F2B9B}" type="slidenum">
              <a:rPr lang="en-US" noProof="0" smtClean="0"/>
              <a:t>23</a:t>
            </a:fld>
            <a:endParaRPr lang="en-US" noProof="0" dirty="0"/>
          </a:p>
        </p:txBody>
      </p:sp>
      <p:sp>
        <p:nvSpPr>
          <p:cNvPr id="4" name="Title 3">
            <a:extLst>
              <a:ext uri="{FF2B5EF4-FFF2-40B4-BE49-F238E27FC236}">
                <a16:creationId xmlns:a16="http://schemas.microsoft.com/office/drawing/2014/main" id="{65182C65-6F17-4834-8ED8-774F24B4F6F1}"/>
              </a:ext>
            </a:extLst>
          </p:cNvPr>
          <p:cNvSpPr>
            <a:spLocks noGrp="1"/>
          </p:cNvSpPr>
          <p:nvPr>
            <p:ph type="title"/>
          </p:nvPr>
        </p:nvSpPr>
        <p:spPr/>
        <p:txBody>
          <a:bodyPr/>
          <a:lstStyle/>
          <a:p>
            <a:r>
              <a:rPr lang="en-IN" dirty="0"/>
              <a:t>Visualize the dataset (Conti)</a:t>
            </a:r>
          </a:p>
        </p:txBody>
      </p:sp>
      <p:pic>
        <p:nvPicPr>
          <p:cNvPr id="6" name="Content Placeholder 5">
            <a:extLst>
              <a:ext uri="{FF2B5EF4-FFF2-40B4-BE49-F238E27FC236}">
                <a16:creationId xmlns:a16="http://schemas.microsoft.com/office/drawing/2014/main" id="{ECC7A2EC-72D0-4E7D-9C2F-D9FA52987EAE}"/>
              </a:ext>
            </a:extLst>
          </p:cNvPr>
          <p:cNvPicPr>
            <a:picLocks noGrp="1" noChangeAspect="1"/>
          </p:cNvPicPr>
          <p:nvPr>
            <p:ph idx="1"/>
          </p:nvPr>
        </p:nvPicPr>
        <p:blipFill>
          <a:blip r:embed="rId2"/>
          <a:stretch>
            <a:fillRect/>
          </a:stretch>
        </p:blipFill>
        <p:spPr>
          <a:xfrm>
            <a:off x="1285575" y="2272872"/>
            <a:ext cx="9913628" cy="2312255"/>
          </a:xfrm>
          <a:prstGeom prst="rect">
            <a:avLst/>
          </a:prstGeom>
        </p:spPr>
      </p:pic>
    </p:spTree>
    <p:extLst>
      <p:ext uri="{BB962C8B-B14F-4D97-AF65-F5344CB8AC3E}">
        <p14:creationId xmlns:p14="http://schemas.microsoft.com/office/powerpoint/2010/main" val="1693647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5B128A-8CF1-450B-9E3F-1B48AF059AE4}"/>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2C082669-80B3-47FB-90B8-E934D7389DDA}"/>
              </a:ext>
            </a:extLst>
          </p:cNvPr>
          <p:cNvSpPr>
            <a:spLocks noGrp="1"/>
          </p:cNvSpPr>
          <p:nvPr>
            <p:ph type="sldNum" sz="quarter" idx="18"/>
          </p:nvPr>
        </p:nvSpPr>
        <p:spPr/>
        <p:txBody>
          <a:bodyPr/>
          <a:lstStyle/>
          <a:p>
            <a:fld id="{8699F50C-BE38-4BD0-BA84-9B090E1F2B9B}" type="slidenum">
              <a:rPr lang="en-US" noProof="0" smtClean="0"/>
              <a:t>24</a:t>
            </a:fld>
            <a:endParaRPr lang="en-US" noProof="0" dirty="0"/>
          </a:p>
        </p:txBody>
      </p:sp>
      <p:sp>
        <p:nvSpPr>
          <p:cNvPr id="4" name="Title 3">
            <a:extLst>
              <a:ext uri="{FF2B5EF4-FFF2-40B4-BE49-F238E27FC236}">
                <a16:creationId xmlns:a16="http://schemas.microsoft.com/office/drawing/2014/main" id="{849C551F-C78E-4D62-B683-0435A7FC2D34}"/>
              </a:ext>
            </a:extLst>
          </p:cNvPr>
          <p:cNvSpPr>
            <a:spLocks noGrp="1"/>
          </p:cNvSpPr>
          <p:nvPr>
            <p:ph type="title"/>
          </p:nvPr>
        </p:nvSpPr>
        <p:spPr/>
        <p:txBody>
          <a:bodyPr/>
          <a:lstStyle/>
          <a:p>
            <a:r>
              <a:rPr lang="en-IN" dirty="0"/>
              <a:t>Data Correlation Matrix</a:t>
            </a:r>
          </a:p>
        </p:txBody>
      </p:sp>
      <p:pic>
        <p:nvPicPr>
          <p:cNvPr id="6" name="Content Placeholder 5">
            <a:extLst>
              <a:ext uri="{FF2B5EF4-FFF2-40B4-BE49-F238E27FC236}">
                <a16:creationId xmlns:a16="http://schemas.microsoft.com/office/drawing/2014/main" id="{9332DE44-4C3B-41C1-904C-F61BB3FE68E6}"/>
              </a:ext>
            </a:extLst>
          </p:cNvPr>
          <p:cNvPicPr>
            <a:picLocks noGrp="1" noChangeAspect="1"/>
          </p:cNvPicPr>
          <p:nvPr>
            <p:ph idx="1"/>
          </p:nvPr>
        </p:nvPicPr>
        <p:blipFill>
          <a:blip r:embed="rId2"/>
          <a:stretch>
            <a:fillRect/>
          </a:stretch>
        </p:blipFill>
        <p:spPr>
          <a:xfrm>
            <a:off x="876081" y="1707993"/>
            <a:ext cx="10439838" cy="4410174"/>
          </a:xfrm>
          <a:prstGeom prst="rect">
            <a:avLst/>
          </a:prstGeom>
        </p:spPr>
      </p:pic>
    </p:spTree>
    <p:extLst>
      <p:ext uri="{BB962C8B-B14F-4D97-AF65-F5344CB8AC3E}">
        <p14:creationId xmlns:p14="http://schemas.microsoft.com/office/powerpoint/2010/main" val="1665879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24FDBE-43EA-47D2-BA40-8F580E9EC337}"/>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08D3E461-FBC3-47FD-82B6-45822C3C57FD}"/>
              </a:ext>
            </a:extLst>
          </p:cNvPr>
          <p:cNvSpPr>
            <a:spLocks noGrp="1"/>
          </p:cNvSpPr>
          <p:nvPr>
            <p:ph type="sldNum" sz="quarter" idx="18"/>
          </p:nvPr>
        </p:nvSpPr>
        <p:spPr/>
        <p:txBody>
          <a:bodyPr/>
          <a:lstStyle/>
          <a:p>
            <a:fld id="{8699F50C-BE38-4BD0-BA84-9B090E1F2B9B}" type="slidenum">
              <a:rPr lang="en-US" noProof="0" smtClean="0"/>
              <a:t>25</a:t>
            </a:fld>
            <a:endParaRPr lang="en-US" noProof="0" dirty="0"/>
          </a:p>
        </p:txBody>
      </p:sp>
      <p:sp>
        <p:nvSpPr>
          <p:cNvPr id="7" name="Google Shape;152;p22">
            <a:extLst>
              <a:ext uri="{FF2B5EF4-FFF2-40B4-BE49-F238E27FC236}">
                <a16:creationId xmlns:a16="http://schemas.microsoft.com/office/drawing/2014/main" id="{D8B3EF05-9640-4FB0-83EA-E6AF5BB6BBF5}"/>
              </a:ext>
            </a:extLst>
          </p:cNvPr>
          <p:cNvSpPr txBox="1">
            <a:spLocks noGrp="1"/>
          </p:cNvSpPr>
          <p:nvPr>
            <p:ph idx="1"/>
          </p:nvPr>
        </p:nvSpPr>
        <p:spPr>
          <a:xfrm>
            <a:off x="519113" y="681038"/>
            <a:ext cx="10834687" cy="5495926"/>
          </a:xfrm>
          <a:prstGeom prst="rect">
            <a:avLst/>
          </a:prstGeom>
        </p:spPr>
        <p:txBody>
          <a:bodyPr spcFirstLastPara="1" wrap="square" lIns="91425" tIns="45700" rIns="91425" bIns="45700" anchor="t" anchorCtr="0">
            <a:noAutofit/>
          </a:bodyPr>
          <a:lstStyle/>
          <a:p>
            <a:pPr marL="0" lvl="0" indent="0" algn="l" rtl="0">
              <a:spcBef>
                <a:spcPts val="600"/>
              </a:spcBef>
              <a:spcAft>
                <a:spcPts val="0"/>
              </a:spcAft>
              <a:buNone/>
            </a:pPr>
            <a:r>
              <a:rPr lang="en" dirty="0"/>
              <a:t>Why is correlation a useful metric ?</a:t>
            </a:r>
            <a:endParaRPr dirty="0"/>
          </a:p>
          <a:p>
            <a:pPr marL="457200" lvl="0" indent="-368935" algn="l" rtl="0">
              <a:spcBef>
                <a:spcPts val="600"/>
              </a:spcBef>
              <a:spcAft>
                <a:spcPts val="0"/>
              </a:spcAft>
              <a:buSzPts val="2210"/>
              <a:buChar char="●"/>
            </a:pPr>
            <a:r>
              <a:rPr lang="en" dirty="0"/>
              <a:t>Helps in predicting one quantity from another .</a:t>
            </a:r>
            <a:endParaRPr dirty="0"/>
          </a:p>
          <a:p>
            <a:pPr marL="457200" lvl="0" indent="-368935" algn="l" rtl="0">
              <a:spcBef>
                <a:spcPts val="0"/>
              </a:spcBef>
              <a:spcAft>
                <a:spcPts val="0"/>
              </a:spcAft>
              <a:buSzPts val="2210"/>
              <a:buChar char="●"/>
            </a:pPr>
            <a:r>
              <a:rPr lang="en" dirty="0"/>
              <a:t>It can indicate the presence of casual relationship .</a:t>
            </a:r>
            <a:endParaRPr dirty="0"/>
          </a:p>
          <a:p>
            <a:pPr marL="457200" lvl="0" indent="-368935" algn="l" rtl="0">
              <a:spcBef>
                <a:spcPts val="0"/>
              </a:spcBef>
              <a:spcAft>
                <a:spcPts val="0"/>
              </a:spcAft>
              <a:buSzPts val="2210"/>
              <a:buChar char="●"/>
            </a:pPr>
            <a:r>
              <a:rPr lang="en" dirty="0"/>
              <a:t>Foundation for many modeling techniques .</a:t>
            </a:r>
            <a:endParaRPr dirty="0"/>
          </a:p>
          <a:p>
            <a:pPr marL="0" lvl="0" indent="0" algn="l" rtl="0">
              <a:spcBef>
                <a:spcPts val="600"/>
              </a:spcBef>
              <a:spcAft>
                <a:spcPts val="0"/>
              </a:spcAft>
              <a:buNone/>
            </a:pPr>
            <a:r>
              <a:rPr lang="en" dirty="0"/>
              <a:t>Visualize predictors Correlation with outcome.</a:t>
            </a:r>
          </a:p>
          <a:p>
            <a:pPr marL="0" lvl="0" indent="0" algn="l" rtl="0">
              <a:spcBef>
                <a:spcPts val="600"/>
              </a:spcBef>
              <a:spcAft>
                <a:spcPts val="0"/>
              </a:spcAft>
              <a:buNone/>
            </a:pPr>
            <a:r>
              <a:rPr lang="en" dirty="0"/>
              <a:t>Factors like</a:t>
            </a:r>
          </a:p>
          <a:p>
            <a:pPr>
              <a:spcBef>
                <a:spcPts val="600"/>
              </a:spcBef>
            </a:pPr>
            <a:r>
              <a:rPr lang="en" dirty="0"/>
              <a:t>Age </a:t>
            </a:r>
          </a:p>
          <a:p>
            <a:pPr>
              <a:spcBef>
                <a:spcPts val="600"/>
              </a:spcBef>
            </a:pPr>
            <a:r>
              <a:rPr lang="en" dirty="0"/>
              <a:t>BMI </a:t>
            </a:r>
          </a:p>
          <a:p>
            <a:pPr>
              <a:spcBef>
                <a:spcPts val="600"/>
              </a:spcBef>
            </a:pPr>
            <a:r>
              <a:rPr lang="en" dirty="0"/>
              <a:t>Blood pressure </a:t>
            </a:r>
          </a:p>
          <a:p>
            <a:pPr marL="0" lvl="0" indent="0" algn="l" rtl="0">
              <a:spcBef>
                <a:spcPts val="600"/>
              </a:spcBef>
              <a:spcAft>
                <a:spcPts val="0"/>
              </a:spcAft>
              <a:buNone/>
            </a:pPr>
            <a:r>
              <a:rPr lang="en" dirty="0"/>
              <a:t>influences the outcome .         </a:t>
            </a:r>
            <a:endParaRPr dirty="0"/>
          </a:p>
        </p:txBody>
      </p:sp>
      <p:pic>
        <p:nvPicPr>
          <p:cNvPr id="10" name="Picture 9">
            <a:extLst>
              <a:ext uri="{FF2B5EF4-FFF2-40B4-BE49-F238E27FC236}">
                <a16:creationId xmlns:a16="http://schemas.microsoft.com/office/drawing/2014/main" id="{34730BF3-527F-4B30-B2F8-A17A7125E88E}"/>
              </a:ext>
            </a:extLst>
          </p:cNvPr>
          <p:cNvPicPr>
            <a:picLocks noChangeAspect="1"/>
          </p:cNvPicPr>
          <p:nvPr/>
        </p:nvPicPr>
        <p:blipFill>
          <a:blip r:embed="rId2"/>
          <a:stretch>
            <a:fillRect/>
          </a:stretch>
        </p:blipFill>
        <p:spPr>
          <a:xfrm>
            <a:off x="4246501" y="2872424"/>
            <a:ext cx="6900470" cy="3666488"/>
          </a:xfrm>
          <a:prstGeom prst="rect">
            <a:avLst/>
          </a:prstGeom>
        </p:spPr>
      </p:pic>
    </p:spTree>
    <p:extLst>
      <p:ext uri="{BB962C8B-B14F-4D97-AF65-F5344CB8AC3E}">
        <p14:creationId xmlns:p14="http://schemas.microsoft.com/office/powerpoint/2010/main" val="607003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DF6FEC-51FC-48AD-8D65-DC50A69B5F6A}"/>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87049446-B128-41FC-BFF4-75F10D89ECFF}"/>
              </a:ext>
            </a:extLst>
          </p:cNvPr>
          <p:cNvSpPr>
            <a:spLocks noGrp="1"/>
          </p:cNvSpPr>
          <p:nvPr>
            <p:ph type="sldNum" sz="quarter" idx="18"/>
          </p:nvPr>
        </p:nvSpPr>
        <p:spPr/>
        <p:txBody>
          <a:bodyPr/>
          <a:lstStyle/>
          <a:p>
            <a:fld id="{8699F50C-BE38-4BD0-BA84-9B090E1F2B9B}" type="slidenum">
              <a:rPr lang="en-US" noProof="0" smtClean="0"/>
              <a:t>26</a:t>
            </a:fld>
            <a:endParaRPr lang="en-US" noProof="0" dirty="0"/>
          </a:p>
        </p:txBody>
      </p:sp>
      <p:sp>
        <p:nvSpPr>
          <p:cNvPr id="5" name="Content Placeholder 4">
            <a:extLst>
              <a:ext uri="{FF2B5EF4-FFF2-40B4-BE49-F238E27FC236}">
                <a16:creationId xmlns:a16="http://schemas.microsoft.com/office/drawing/2014/main" id="{4800FAD2-9B4B-415D-940B-83AD60D17B52}"/>
              </a:ext>
            </a:extLst>
          </p:cNvPr>
          <p:cNvSpPr>
            <a:spLocks noGrp="1"/>
          </p:cNvSpPr>
          <p:nvPr>
            <p:ph idx="1"/>
          </p:nvPr>
        </p:nvSpPr>
        <p:spPr>
          <a:xfrm>
            <a:off x="518678" y="523784"/>
            <a:ext cx="10835122" cy="5653180"/>
          </a:xfrm>
        </p:spPr>
        <p:txBody>
          <a:bodyPr/>
          <a:lstStyle/>
          <a:p>
            <a:pPr marL="0" lvl="0" indent="0">
              <a:spcBef>
                <a:spcPts val="600"/>
              </a:spcBef>
              <a:buNone/>
            </a:pPr>
            <a:r>
              <a:rPr lang="en-US" sz="3600" dirty="0"/>
              <a:t>Splitting of dataset :</a:t>
            </a:r>
          </a:p>
          <a:p>
            <a:pPr marL="457200" lvl="0" indent="-368935">
              <a:spcBef>
                <a:spcPts val="600"/>
              </a:spcBef>
              <a:buSzPts val="2210"/>
              <a:buChar char="●"/>
            </a:pPr>
            <a:r>
              <a:rPr lang="en-US" dirty="0"/>
              <a:t>Split into 80%/20% .</a:t>
            </a:r>
          </a:p>
          <a:p>
            <a:pPr marL="0" lvl="0" indent="0">
              <a:spcBef>
                <a:spcPts val="600"/>
              </a:spcBef>
              <a:buNone/>
            </a:pPr>
            <a:r>
              <a:rPr lang="en-US" sz="3600" dirty="0"/>
              <a:t>Feature Scaling :</a:t>
            </a:r>
          </a:p>
          <a:p>
            <a:pPr marL="457200" lvl="0" indent="-381000">
              <a:spcBef>
                <a:spcPts val="600"/>
              </a:spcBef>
              <a:buSzPts val="2400"/>
              <a:buChar char="●"/>
            </a:pPr>
            <a:r>
              <a:rPr lang="en-US" dirty="0"/>
              <a:t>Standardize the features of data .</a:t>
            </a:r>
          </a:p>
          <a:p>
            <a:pPr marL="457200" lvl="0" indent="-381000">
              <a:spcBef>
                <a:spcPts val="0"/>
              </a:spcBef>
              <a:buSzPts val="2400"/>
              <a:buChar char="●"/>
            </a:pPr>
            <a:r>
              <a:rPr lang="en-US" dirty="0"/>
              <a:t>Used for normalization in machine learning techniques .</a:t>
            </a:r>
          </a:p>
          <a:p>
            <a:pPr marL="0" lvl="0" indent="0">
              <a:spcBef>
                <a:spcPts val="600"/>
              </a:spcBef>
              <a:buNone/>
            </a:pPr>
            <a:r>
              <a:rPr lang="en-US" dirty="0"/>
              <a:t>      Example : Support Vector Machines , Artificial Neural Networks etc.                              </a:t>
            </a:r>
          </a:p>
          <a:p>
            <a:endParaRPr lang="en-IN" dirty="0"/>
          </a:p>
        </p:txBody>
      </p:sp>
    </p:spTree>
    <p:extLst>
      <p:ext uri="{BB962C8B-B14F-4D97-AF65-F5344CB8AC3E}">
        <p14:creationId xmlns:p14="http://schemas.microsoft.com/office/powerpoint/2010/main" val="3994522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26"/>
          <p:cNvSpPr txBox="1">
            <a:spLocks noGrp="1"/>
          </p:cNvSpPr>
          <p:nvPr>
            <p:ph type="title"/>
          </p:nvPr>
        </p:nvSpPr>
        <p:spPr>
          <a:prstGeom prst="rect">
            <a:avLst/>
          </a:prstGeom>
        </p:spPr>
        <p:txBody>
          <a:bodyPr spcFirstLastPara="1" vert="horz" wrap="square" lIns="121900" tIns="60933" rIns="121900" bIns="60933" rtlCol="0" anchor="b" anchorCtr="0">
            <a:noAutofit/>
          </a:bodyPr>
          <a:lstStyle/>
          <a:p>
            <a:r>
              <a:rPr lang="en"/>
              <a:t>Support Vector Machine(SVM)</a:t>
            </a:r>
            <a:endParaRPr/>
          </a:p>
        </p:txBody>
      </p:sp>
      <p:sp>
        <p:nvSpPr>
          <p:cNvPr id="176" name="Google Shape;176;p26"/>
          <p:cNvSpPr txBox="1">
            <a:spLocks noGrp="1"/>
          </p:cNvSpPr>
          <p:nvPr>
            <p:ph idx="1"/>
          </p:nvPr>
        </p:nvSpPr>
        <p:spPr>
          <a:prstGeom prst="rect">
            <a:avLst/>
          </a:prstGeom>
        </p:spPr>
        <p:txBody>
          <a:bodyPr spcFirstLastPara="1" wrap="square" lIns="121900" tIns="60933" rIns="121900" bIns="60933" anchor="t" anchorCtr="0">
            <a:noAutofit/>
          </a:bodyPr>
          <a:lstStyle/>
          <a:p>
            <a:pPr>
              <a:lnSpc>
                <a:spcPct val="150000"/>
              </a:lnSpc>
            </a:pPr>
            <a:r>
              <a:rPr lang="en" dirty="0"/>
              <a:t>Supervised machine learning algorithm .</a:t>
            </a:r>
            <a:endParaRPr dirty="0"/>
          </a:p>
          <a:p>
            <a:pPr>
              <a:lnSpc>
                <a:spcPct val="150000"/>
              </a:lnSpc>
              <a:spcBef>
                <a:spcPts val="0"/>
              </a:spcBef>
            </a:pPr>
            <a:r>
              <a:rPr lang="en" dirty="0"/>
              <a:t>Elegant and powerful algorithm .</a:t>
            </a:r>
            <a:endParaRPr dirty="0"/>
          </a:p>
          <a:p>
            <a:pPr>
              <a:lnSpc>
                <a:spcPct val="150000"/>
              </a:lnSpc>
              <a:spcBef>
                <a:spcPts val="0"/>
              </a:spcBef>
            </a:pPr>
            <a:r>
              <a:rPr lang="en" dirty="0"/>
              <a:t>Based on concept of decision planes that define</a:t>
            </a:r>
            <a:br>
              <a:rPr lang="en" dirty="0"/>
            </a:br>
            <a:r>
              <a:rPr lang="en" dirty="0"/>
              <a:t>decision boundaries .</a:t>
            </a:r>
            <a:endParaRPr dirty="0"/>
          </a:p>
          <a:p>
            <a:pPr>
              <a:lnSpc>
                <a:spcPct val="150000"/>
              </a:lnSpc>
              <a:spcBef>
                <a:spcPts val="0"/>
              </a:spcBef>
            </a:pPr>
            <a:r>
              <a:rPr lang="en" dirty="0"/>
              <a:t>Best segregates the two </a:t>
            </a:r>
            <a:br>
              <a:rPr lang="en" dirty="0"/>
            </a:br>
            <a:r>
              <a:rPr lang="en" dirty="0"/>
              <a:t>classes(hyper-plane/line) .</a:t>
            </a:r>
            <a:endParaRPr dirty="0"/>
          </a:p>
          <a:p>
            <a:pPr>
              <a:lnSpc>
                <a:spcPct val="150000"/>
              </a:lnSpc>
              <a:spcBef>
                <a:spcPts val="0"/>
              </a:spcBef>
            </a:pPr>
            <a:r>
              <a:rPr lang="en" dirty="0"/>
              <a:t>Supports both classification and regression .</a:t>
            </a:r>
            <a:endParaRPr dirty="0"/>
          </a:p>
        </p:txBody>
      </p:sp>
      <p:pic>
        <p:nvPicPr>
          <p:cNvPr id="5" name="Google Shape;182;p27">
            <a:extLst>
              <a:ext uri="{FF2B5EF4-FFF2-40B4-BE49-F238E27FC236}">
                <a16:creationId xmlns:a16="http://schemas.microsoft.com/office/drawing/2014/main" id="{65AA03B2-FDE1-4A92-AC36-EA157326AF99}"/>
              </a:ext>
            </a:extLst>
          </p:cNvPr>
          <p:cNvPicPr preferRelativeResize="0">
            <a:picLocks/>
          </p:cNvPicPr>
          <p:nvPr/>
        </p:nvPicPr>
        <p:blipFill>
          <a:blip r:embed="rId3">
            <a:alphaModFix/>
          </a:blip>
          <a:stretch>
            <a:fillRect/>
          </a:stretch>
        </p:blipFill>
        <p:spPr>
          <a:xfrm>
            <a:off x="7093258" y="1869397"/>
            <a:ext cx="4855414" cy="3652514"/>
          </a:xfrm>
          <a:prstGeom prst="rect">
            <a:avLst/>
          </a:prstGeom>
          <a:noFill/>
          <a:ln>
            <a:noFill/>
          </a:ln>
        </p:spPr>
      </p:pic>
      <p:sp>
        <p:nvSpPr>
          <p:cNvPr id="2" name="Footer Placeholder 1">
            <a:extLst>
              <a:ext uri="{FF2B5EF4-FFF2-40B4-BE49-F238E27FC236}">
                <a16:creationId xmlns:a16="http://schemas.microsoft.com/office/drawing/2014/main" id="{C9AD2899-992A-4EAE-AA2B-94594B6DA819}"/>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E1922930-EFA6-4B95-BF8E-5B7F490572E5}"/>
              </a:ext>
            </a:extLst>
          </p:cNvPr>
          <p:cNvSpPr>
            <a:spLocks noGrp="1"/>
          </p:cNvSpPr>
          <p:nvPr>
            <p:ph type="sldNum" sz="quarter" idx="18"/>
          </p:nvPr>
        </p:nvSpPr>
        <p:spPr/>
        <p:txBody>
          <a:bodyPr/>
          <a:lstStyle/>
          <a:p>
            <a:fld id="{8699F50C-BE38-4BD0-BA84-9B090E1F2B9B}" type="slidenum">
              <a:rPr lang="en-US" noProof="0" smtClean="0"/>
              <a:t>27</a:t>
            </a:fld>
            <a:endParaRPr lang="en-US" noProof="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95D9A32-BCEA-465B-8ACC-05C653A8B6E6}"/>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04D26304-1988-4644-8518-F31A8C6965C0}"/>
              </a:ext>
            </a:extLst>
          </p:cNvPr>
          <p:cNvSpPr>
            <a:spLocks noGrp="1"/>
          </p:cNvSpPr>
          <p:nvPr>
            <p:ph type="sldNum" sz="quarter" idx="18"/>
          </p:nvPr>
        </p:nvSpPr>
        <p:spPr/>
        <p:txBody>
          <a:bodyPr/>
          <a:lstStyle/>
          <a:p>
            <a:fld id="{8699F50C-BE38-4BD0-BA84-9B090E1F2B9B}" type="slidenum">
              <a:rPr lang="en-US" noProof="0" smtClean="0"/>
              <a:t>28</a:t>
            </a:fld>
            <a:endParaRPr lang="en-US" noProof="0" dirty="0"/>
          </a:p>
        </p:txBody>
      </p:sp>
      <p:sp>
        <p:nvSpPr>
          <p:cNvPr id="4" name="Title 3">
            <a:extLst>
              <a:ext uri="{FF2B5EF4-FFF2-40B4-BE49-F238E27FC236}">
                <a16:creationId xmlns:a16="http://schemas.microsoft.com/office/drawing/2014/main" id="{F4BE19D1-2368-4776-8F8B-679A29E510BA}"/>
              </a:ext>
            </a:extLst>
          </p:cNvPr>
          <p:cNvSpPr>
            <a:spLocks noGrp="1"/>
          </p:cNvSpPr>
          <p:nvPr>
            <p:ph type="title"/>
          </p:nvPr>
        </p:nvSpPr>
        <p:spPr>
          <a:xfrm>
            <a:off x="518678" y="292956"/>
            <a:ext cx="8333222" cy="779948"/>
          </a:xfrm>
        </p:spPr>
        <p:txBody>
          <a:bodyPr/>
          <a:lstStyle/>
          <a:p>
            <a:r>
              <a:rPr lang="en-IN" dirty="0"/>
              <a:t>Model Fitting</a:t>
            </a:r>
          </a:p>
        </p:txBody>
      </p:sp>
      <p:sp>
        <p:nvSpPr>
          <p:cNvPr id="5" name="Content Placeholder 4">
            <a:extLst>
              <a:ext uri="{FF2B5EF4-FFF2-40B4-BE49-F238E27FC236}">
                <a16:creationId xmlns:a16="http://schemas.microsoft.com/office/drawing/2014/main" id="{CF1D0394-448D-441F-96AA-AEC515D4189E}"/>
              </a:ext>
            </a:extLst>
          </p:cNvPr>
          <p:cNvSpPr>
            <a:spLocks noGrp="1"/>
          </p:cNvSpPr>
          <p:nvPr>
            <p:ph idx="1"/>
          </p:nvPr>
        </p:nvSpPr>
        <p:spPr>
          <a:xfrm>
            <a:off x="518678" y="1263555"/>
            <a:ext cx="10835122" cy="4505039"/>
          </a:xfrm>
        </p:spPr>
        <p:txBody>
          <a:bodyPr/>
          <a:lstStyle/>
          <a:p>
            <a:pPr marL="0" indent="0">
              <a:spcBef>
                <a:spcPts val="0"/>
              </a:spcBef>
              <a:buNone/>
            </a:pPr>
            <a:r>
              <a:rPr lang="en-IN" sz="2000" dirty="0">
                <a:latin typeface="Times New Roman" panose="02020603050405020304" pitchFamily="18" charset="0"/>
                <a:cs typeface="Times New Roman" panose="02020603050405020304" pitchFamily="18" charset="0"/>
              </a:rPr>
              <a:t>#create instance for SVC</a:t>
            </a:r>
          </a:p>
          <a:p>
            <a:pPr marL="0" indent="0">
              <a:spcBef>
                <a:spcPts val="0"/>
              </a:spcBef>
              <a:buNone/>
            </a:pPr>
            <a:r>
              <a:rPr lang="en-IN" sz="2000" dirty="0">
                <a:latin typeface="Times New Roman" panose="02020603050405020304" pitchFamily="18" charset="0"/>
                <a:cs typeface="Times New Roman" panose="02020603050405020304" pitchFamily="18" charset="0"/>
              </a:rPr>
              <a:t>svc=SVC()</a:t>
            </a:r>
          </a:p>
          <a:p>
            <a:pPr marL="0" indent="0">
              <a:spcBef>
                <a:spcPts val="0"/>
              </a:spcBef>
              <a:buNone/>
            </a:pPr>
            <a:r>
              <a:rPr lang="fr-FR" sz="2000" dirty="0" err="1">
                <a:latin typeface="Times New Roman" panose="02020603050405020304" pitchFamily="18" charset="0"/>
                <a:cs typeface="Times New Roman" panose="02020603050405020304" pitchFamily="18" charset="0"/>
              </a:rPr>
              <a:t>svc.fit</a:t>
            </a:r>
            <a:r>
              <a:rPr lang="fr-FR" sz="2000" dirty="0">
                <a:latin typeface="Times New Roman" panose="02020603050405020304" pitchFamily="18" charset="0"/>
                <a:cs typeface="Times New Roman" panose="02020603050405020304" pitchFamily="18" charset="0"/>
              </a:rPr>
              <a:t>(</a:t>
            </a:r>
            <a:r>
              <a:rPr lang="fr-FR" sz="2000" dirty="0" err="1">
                <a:latin typeface="Times New Roman" panose="02020603050405020304" pitchFamily="18" charset="0"/>
                <a:cs typeface="Times New Roman" panose="02020603050405020304" pitchFamily="18" charset="0"/>
              </a:rPr>
              <a:t>X_train_scaled,y_train</a:t>
            </a:r>
            <a:r>
              <a:rPr lang="fr-FR" sz="2000" dirty="0">
                <a:latin typeface="Times New Roman" panose="02020603050405020304" pitchFamily="18" charset="0"/>
                <a:cs typeface="Times New Roman" panose="02020603050405020304" pitchFamily="18" charset="0"/>
              </a:rPr>
              <a:t>)</a:t>
            </a:r>
          </a:p>
          <a:p>
            <a:pPr marL="0" indent="0">
              <a:spcBef>
                <a:spcPts val="0"/>
              </a:spcBef>
              <a:buNone/>
            </a:pPr>
            <a:endParaRPr lang="fr-FR" sz="2000" dirty="0">
              <a:latin typeface="Times New Roman" panose="02020603050405020304" pitchFamily="18" charset="0"/>
              <a:cs typeface="Times New Roman" panose="02020603050405020304" pitchFamily="18" charset="0"/>
            </a:endParaRPr>
          </a:p>
          <a:p>
            <a:pPr marL="0" indent="0">
              <a:spcBef>
                <a:spcPts val="0"/>
              </a:spcBef>
              <a:buNone/>
            </a:pPr>
            <a:r>
              <a:rPr lang="en-US" sz="2000" dirty="0">
                <a:latin typeface="Times New Roman" panose="02020603050405020304" pitchFamily="18" charset="0"/>
                <a:cs typeface="Times New Roman" panose="02020603050405020304" pitchFamily="18" charset="0"/>
              </a:rPr>
              <a:t>SVC(C=1.0, </a:t>
            </a:r>
            <a:r>
              <a:rPr lang="en-US" sz="2000" dirty="0" err="1">
                <a:latin typeface="Times New Roman" panose="02020603050405020304" pitchFamily="18" charset="0"/>
                <a:cs typeface="Times New Roman" panose="02020603050405020304" pitchFamily="18" charset="0"/>
              </a:rPr>
              <a:t>cache_size</a:t>
            </a:r>
            <a:r>
              <a:rPr lang="en-US" sz="2000" dirty="0">
                <a:latin typeface="Times New Roman" panose="02020603050405020304" pitchFamily="18" charset="0"/>
                <a:cs typeface="Times New Roman" panose="02020603050405020304" pitchFamily="18" charset="0"/>
              </a:rPr>
              <a:t>=200, </a:t>
            </a:r>
            <a:r>
              <a:rPr lang="en-US" sz="2000" dirty="0" err="1">
                <a:latin typeface="Times New Roman" panose="02020603050405020304" pitchFamily="18" charset="0"/>
                <a:cs typeface="Times New Roman" panose="02020603050405020304" pitchFamily="18" charset="0"/>
              </a:rPr>
              <a:t>class_weight</a:t>
            </a:r>
            <a:r>
              <a:rPr lang="en-US" sz="2000" dirty="0">
                <a:latin typeface="Times New Roman" panose="02020603050405020304" pitchFamily="18" charset="0"/>
                <a:cs typeface="Times New Roman" panose="02020603050405020304" pitchFamily="18" charset="0"/>
              </a:rPr>
              <a:t>=None, coef0=0.0,</a:t>
            </a:r>
          </a:p>
          <a:p>
            <a:pPr marL="0" indent="0">
              <a:spcBef>
                <a:spcPts val="0"/>
              </a:spcBef>
              <a:buNone/>
            </a:pPr>
            <a:r>
              <a:rPr lang="en-IN" sz="2000" dirty="0" err="1">
                <a:latin typeface="Times New Roman" panose="02020603050405020304" pitchFamily="18" charset="0"/>
                <a:cs typeface="Times New Roman" panose="02020603050405020304" pitchFamily="18" charset="0"/>
              </a:rPr>
              <a:t>decision_function_shape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ovr</a:t>
            </a:r>
            <a:r>
              <a:rPr lang="en-IN" sz="2000" dirty="0">
                <a:latin typeface="Times New Roman" panose="02020603050405020304" pitchFamily="18" charset="0"/>
                <a:cs typeface="Times New Roman" panose="02020603050405020304" pitchFamily="18" charset="0"/>
              </a:rPr>
              <a:t>', degree=3, gamma='auto', kernel='</a:t>
            </a:r>
            <a:r>
              <a:rPr lang="en-IN" sz="2000" dirty="0" err="1">
                <a:latin typeface="Times New Roman" panose="02020603050405020304" pitchFamily="18" charset="0"/>
                <a:cs typeface="Times New Roman" panose="02020603050405020304" pitchFamily="18" charset="0"/>
              </a:rPr>
              <a:t>rbf</a:t>
            </a:r>
            <a:r>
              <a:rPr lang="en-IN" sz="2000" dirty="0">
                <a:latin typeface="Times New Roman" panose="02020603050405020304" pitchFamily="18" charset="0"/>
                <a:cs typeface="Times New Roman" panose="02020603050405020304" pitchFamily="18" charset="0"/>
              </a:rPr>
              <a:t>',</a:t>
            </a:r>
          </a:p>
          <a:p>
            <a:pPr marL="0" indent="0">
              <a:spcBef>
                <a:spcPts val="0"/>
              </a:spcBef>
              <a:buNone/>
            </a:pPr>
            <a:r>
              <a:rPr lang="en-US" sz="2000" dirty="0" err="1">
                <a:latin typeface="Times New Roman" panose="02020603050405020304" pitchFamily="18" charset="0"/>
                <a:cs typeface="Times New Roman" panose="02020603050405020304" pitchFamily="18" charset="0"/>
              </a:rPr>
              <a:t>max_iter</a:t>
            </a:r>
            <a:r>
              <a:rPr lang="en-US" sz="2000" dirty="0">
                <a:latin typeface="Times New Roman" panose="02020603050405020304" pitchFamily="18" charset="0"/>
                <a:cs typeface="Times New Roman" panose="02020603050405020304" pitchFamily="18" charset="0"/>
              </a:rPr>
              <a:t>=-1, probability=False, </a:t>
            </a:r>
            <a:r>
              <a:rPr lang="en-US" sz="2000" dirty="0" err="1">
                <a:latin typeface="Times New Roman" panose="02020603050405020304" pitchFamily="18" charset="0"/>
                <a:cs typeface="Times New Roman" panose="02020603050405020304" pitchFamily="18" charset="0"/>
              </a:rPr>
              <a:t>random_state</a:t>
            </a:r>
            <a:r>
              <a:rPr lang="en-US" sz="2000" dirty="0">
                <a:latin typeface="Times New Roman" panose="02020603050405020304" pitchFamily="18" charset="0"/>
                <a:cs typeface="Times New Roman" panose="02020603050405020304" pitchFamily="18" charset="0"/>
              </a:rPr>
              <a:t>=None, shrinking=True,</a:t>
            </a:r>
          </a:p>
          <a:p>
            <a:pPr marL="0" indent="0">
              <a:spcBef>
                <a:spcPts val="0"/>
              </a:spcBef>
              <a:buNone/>
            </a:pPr>
            <a:r>
              <a:rPr lang="en-IN" sz="2000" dirty="0" err="1">
                <a:latin typeface="Times New Roman" panose="02020603050405020304" pitchFamily="18" charset="0"/>
                <a:cs typeface="Times New Roman" panose="02020603050405020304" pitchFamily="18" charset="0"/>
              </a:rPr>
              <a:t>tol</a:t>
            </a:r>
            <a:r>
              <a:rPr lang="en-IN" sz="2000" dirty="0">
                <a:latin typeface="Times New Roman" panose="02020603050405020304" pitchFamily="18" charset="0"/>
                <a:cs typeface="Times New Roman" panose="02020603050405020304" pitchFamily="18" charset="0"/>
              </a:rPr>
              <a:t>=0.001, verbose=False)</a:t>
            </a:r>
          </a:p>
          <a:p>
            <a:pPr marL="0" indent="0">
              <a:spcBef>
                <a:spcPts val="0"/>
              </a:spcBef>
              <a:buNone/>
            </a:pPr>
            <a:endParaRPr lang="en-US" sz="2000" dirty="0">
              <a:latin typeface="Times New Roman" panose="02020603050405020304" pitchFamily="18" charset="0"/>
              <a:cs typeface="Times New Roman" panose="02020603050405020304" pitchFamily="18" charset="0"/>
            </a:endParaRPr>
          </a:p>
          <a:p>
            <a:pPr marL="0" indent="0">
              <a:spcBef>
                <a:spcPts val="0"/>
              </a:spcBef>
              <a:buNone/>
            </a:pPr>
            <a:r>
              <a:rPr lang="fr-FR" sz="2000" dirty="0" err="1">
                <a:latin typeface="Times New Roman" panose="02020603050405020304" pitchFamily="18" charset="0"/>
                <a:cs typeface="Times New Roman" panose="02020603050405020304" pitchFamily="18" charset="0"/>
              </a:rPr>
              <a:t>train_accuracy</a:t>
            </a:r>
            <a:r>
              <a:rPr lang="fr-FR" sz="2000" dirty="0">
                <a:latin typeface="Times New Roman" panose="02020603050405020304" pitchFamily="18" charset="0"/>
                <a:cs typeface="Times New Roman" panose="02020603050405020304" pitchFamily="18" charset="0"/>
              </a:rPr>
              <a:t>=</a:t>
            </a:r>
            <a:r>
              <a:rPr lang="fr-FR" sz="2000" dirty="0" err="1">
                <a:latin typeface="Times New Roman" panose="02020603050405020304" pitchFamily="18" charset="0"/>
                <a:cs typeface="Times New Roman" panose="02020603050405020304" pitchFamily="18" charset="0"/>
              </a:rPr>
              <a:t>svc.score</a:t>
            </a:r>
            <a:r>
              <a:rPr lang="fr-FR" sz="2000" dirty="0">
                <a:latin typeface="Times New Roman" panose="02020603050405020304" pitchFamily="18" charset="0"/>
                <a:cs typeface="Times New Roman" panose="02020603050405020304" pitchFamily="18" charset="0"/>
              </a:rPr>
              <a:t>(</a:t>
            </a:r>
            <a:r>
              <a:rPr lang="fr-FR" sz="2000" dirty="0" err="1">
                <a:latin typeface="Times New Roman" panose="02020603050405020304" pitchFamily="18" charset="0"/>
                <a:cs typeface="Times New Roman" panose="02020603050405020304" pitchFamily="18" charset="0"/>
              </a:rPr>
              <a:t>X_train_scaled,y_train</a:t>
            </a:r>
            <a:r>
              <a:rPr lang="fr-FR" sz="2000" dirty="0">
                <a:latin typeface="Times New Roman" panose="02020603050405020304" pitchFamily="18" charset="0"/>
                <a:cs typeface="Times New Roman" panose="02020603050405020304" pitchFamily="18" charset="0"/>
              </a:rPr>
              <a:t>)</a:t>
            </a:r>
          </a:p>
          <a:p>
            <a:pPr marL="0" indent="0">
              <a:spcBef>
                <a:spcPts val="0"/>
              </a:spcBef>
              <a:buNone/>
            </a:pPr>
            <a:r>
              <a:rPr lang="en-US" sz="2000" dirty="0" err="1">
                <a:latin typeface="Times New Roman" panose="02020603050405020304" pitchFamily="18" charset="0"/>
                <a:cs typeface="Times New Roman" panose="02020603050405020304" pitchFamily="18" charset="0"/>
              </a:rPr>
              <a:t>test_accuracy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svc.score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X_test_scaled,y_test</a:t>
            </a:r>
            <a:r>
              <a:rPr lang="en-US" sz="2000" dirty="0">
                <a:latin typeface="Times New Roman" panose="02020603050405020304" pitchFamily="18" charset="0"/>
                <a:cs typeface="Times New Roman" panose="02020603050405020304" pitchFamily="18" charset="0"/>
              </a:rPr>
              <a:t>)</a:t>
            </a:r>
          </a:p>
          <a:p>
            <a:pPr marL="0" indent="0">
              <a:spcBef>
                <a:spcPts val="0"/>
              </a:spcBef>
              <a:buNone/>
            </a:pPr>
            <a:endParaRPr lang="en-US" sz="2000" dirty="0">
              <a:latin typeface="Times New Roman" panose="02020603050405020304" pitchFamily="18" charset="0"/>
              <a:cs typeface="Times New Roman" panose="02020603050405020304" pitchFamily="18" charset="0"/>
            </a:endParaRPr>
          </a:p>
          <a:p>
            <a:pPr marL="0" indent="0">
              <a:spcBef>
                <a:spcPts val="0"/>
              </a:spcBef>
              <a:buNone/>
            </a:pPr>
            <a:r>
              <a:rPr lang="en-US" sz="2000" dirty="0">
                <a:latin typeface="Times New Roman" panose="02020603050405020304" pitchFamily="18" charset="0"/>
                <a:cs typeface="Times New Roman" panose="02020603050405020304" pitchFamily="18" charset="0"/>
              </a:rPr>
              <a:t>print("Accuracy on training set: ",</a:t>
            </a:r>
            <a:r>
              <a:rPr lang="en-US" sz="2000" dirty="0" err="1">
                <a:latin typeface="Times New Roman" panose="02020603050405020304" pitchFamily="18" charset="0"/>
                <a:cs typeface="Times New Roman" panose="02020603050405020304" pitchFamily="18" charset="0"/>
              </a:rPr>
              <a:t>train_accuracy</a:t>
            </a:r>
            <a:r>
              <a:rPr lang="en-US" sz="2000" dirty="0">
                <a:latin typeface="Times New Roman" panose="02020603050405020304" pitchFamily="18" charset="0"/>
                <a:cs typeface="Times New Roman" panose="02020603050405020304" pitchFamily="18" charset="0"/>
              </a:rPr>
              <a:t>)</a:t>
            </a:r>
          </a:p>
          <a:p>
            <a:pPr marL="0" indent="0">
              <a:spcBef>
                <a:spcPts val="0"/>
              </a:spcBef>
              <a:buNone/>
            </a:pPr>
            <a:r>
              <a:rPr lang="en-US" sz="2000" dirty="0">
                <a:latin typeface="Times New Roman" panose="02020603050405020304" pitchFamily="18" charset="0"/>
                <a:cs typeface="Times New Roman" panose="02020603050405020304" pitchFamily="18" charset="0"/>
              </a:rPr>
              <a:t>print("Accuracy on testing set: ",</a:t>
            </a:r>
            <a:r>
              <a:rPr lang="en-US" sz="2000" dirty="0" err="1">
                <a:latin typeface="Times New Roman" panose="02020603050405020304" pitchFamily="18" charset="0"/>
                <a:cs typeface="Times New Roman" panose="02020603050405020304" pitchFamily="18" charset="0"/>
              </a:rPr>
              <a:t>test_accuracy</a:t>
            </a:r>
            <a:r>
              <a:rPr lang="en-US" sz="2000" dirty="0">
                <a:latin typeface="Times New Roman" panose="02020603050405020304" pitchFamily="18" charset="0"/>
                <a:cs typeface="Times New Roman" panose="02020603050405020304" pitchFamily="18" charset="0"/>
              </a:rPr>
              <a:t>)</a:t>
            </a:r>
          </a:p>
          <a:p>
            <a:pPr marL="0" indent="0">
              <a:spcBef>
                <a:spcPts val="0"/>
              </a:spcBef>
              <a:buNone/>
            </a:pPr>
            <a:endParaRPr lang="en-IN" sz="2000" b="1" dirty="0">
              <a:latin typeface="Times New Roman" panose="02020603050405020304" pitchFamily="18" charset="0"/>
              <a:cs typeface="Times New Roman" panose="02020603050405020304" pitchFamily="18" charset="0"/>
            </a:endParaRPr>
          </a:p>
          <a:p>
            <a:pPr marL="0" indent="0">
              <a:spcBef>
                <a:spcPts val="0"/>
              </a:spcBef>
              <a:buNone/>
            </a:pPr>
            <a:r>
              <a:rPr lang="en-US" sz="2000" dirty="0">
                <a:latin typeface="Times New Roman" panose="02020603050405020304" pitchFamily="18" charset="0"/>
                <a:cs typeface="Times New Roman" panose="02020603050405020304" pitchFamily="18" charset="0"/>
              </a:rPr>
              <a:t>Accuracy on training set: 0.6638078902229846</a:t>
            </a:r>
          </a:p>
          <a:p>
            <a:pPr marL="0" indent="0">
              <a:spcBef>
                <a:spcPts val="0"/>
              </a:spcBef>
              <a:buNone/>
            </a:pPr>
            <a:r>
              <a:rPr lang="en-US" sz="2000" dirty="0">
                <a:latin typeface="Times New Roman" panose="02020603050405020304" pitchFamily="18" charset="0"/>
                <a:cs typeface="Times New Roman" panose="02020603050405020304" pitchFamily="18" charset="0"/>
              </a:rPr>
              <a:t>Accuracy on testing set: 0.5958904109589042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835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idx="1"/>
          </p:nvPr>
        </p:nvSpPr>
        <p:spPr>
          <a:xfrm>
            <a:off x="518678" y="384659"/>
            <a:ext cx="10835122" cy="5776444"/>
          </a:xfrm>
          <a:prstGeom prst="rect">
            <a:avLst/>
          </a:prstGeom>
        </p:spPr>
        <p:txBody>
          <a:bodyPr spcFirstLastPara="1" wrap="square" lIns="121900" tIns="60933" rIns="121900" bIns="60933" anchor="t" anchorCtr="0">
            <a:noAutofit/>
          </a:bodyPr>
          <a:lstStyle/>
          <a:p>
            <a:pPr marL="0" indent="0">
              <a:buClr>
                <a:schemeClr val="dk1"/>
              </a:buClr>
              <a:buSzPts val="1100"/>
              <a:buNone/>
            </a:pPr>
            <a:r>
              <a:rPr lang="en" b="1" dirty="0"/>
              <a:t>Model Tuning :</a:t>
            </a:r>
            <a:endParaRPr sz="2000" b="1" dirty="0"/>
          </a:p>
          <a:p>
            <a:r>
              <a:rPr lang="en" sz="2000" dirty="0"/>
              <a:t> Process of maximizing model’s performance .</a:t>
            </a:r>
          </a:p>
          <a:p>
            <a:r>
              <a:rPr lang="en" sz="2000" dirty="0"/>
              <a:t>Selecting best parameters .</a:t>
            </a:r>
          </a:p>
          <a:p>
            <a:r>
              <a:rPr lang="en" sz="2000" dirty="0"/>
              <a:t>Optimizes the performance of algorithm .</a:t>
            </a:r>
          </a:p>
          <a:p>
            <a:r>
              <a:rPr lang="en" sz="2000" dirty="0"/>
              <a:t>Automated process .</a:t>
            </a:r>
          </a:p>
          <a:p>
            <a:pPr marL="0" indent="0">
              <a:buNone/>
            </a:pPr>
            <a:endParaRPr sz="2000" dirty="0"/>
          </a:p>
          <a:p>
            <a:pPr marL="0" indent="0">
              <a:buNone/>
            </a:pPr>
            <a:r>
              <a:rPr lang="en" b="1" dirty="0"/>
              <a:t>Check </a:t>
            </a:r>
            <a:r>
              <a:rPr lang="en-IN" b="1" dirty="0"/>
              <a:t>A</a:t>
            </a:r>
            <a:r>
              <a:rPr lang="en" b="1" dirty="0"/>
              <a:t>ccuracy:</a:t>
            </a:r>
            <a:endParaRPr sz="2000" b="1" dirty="0"/>
          </a:p>
          <a:p>
            <a:pPr marL="571500" indent="-342900"/>
            <a:r>
              <a:rPr lang="en" sz="2000" dirty="0"/>
              <a:t>Before Tuning:</a:t>
            </a:r>
            <a:br>
              <a:rPr lang="en" sz="2000" dirty="0"/>
            </a:br>
            <a:r>
              <a:rPr lang="en" sz="2000" dirty="0"/>
              <a:t>Accuracy on training set - 66%</a:t>
            </a:r>
            <a:br>
              <a:rPr lang="en" sz="2000" dirty="0"/>
            </a:br>
            <a:r>
              <a:rPr lang="en" sz="2000" dirty="0"/>
              <a:t>Accuracy on testing set - 56%</a:t>
            </a:r>
            <a:endParaRPr sz="2000" dirty="0"/>
          </a:p>
          <a:p>
            <a:pPr marL="571500" indent="-342900"/>
            <a:r>
              <a:rPr lang="en" sz="2000" dirty="0"/>
              <a:t>After Tuning:</a:t>
            </a:r>
            <a:br>
              <a:rPr lang="en" sz="2000" dirty="0"/>
            </a:br>
            <a:r>
              <a:rPr lang="en" sz="2000" dirty="0"/>
              <a:t>Accuracy on training set - 72%</a:t>
            </a:r>
            <a:br>
              <a:rPr lang="en" sz="2000" dirty="0"/>
            </a:br>
            <a:r>
              <a:rPr lang="en" sz="2000" dirty="0"/>
              <a:t>Accuracy on testing set - 64%</a:t>
            </a:r>
            <a:endParaRPr sz="2000" dirty="0"/>
          </a:p>
        </p:txBody>
      </p:sp>
      <p:sp>
        <p:nvSpPr>
          <p:cNvPr id="3" name="Footer Placeholder 2">
            <a:extLst>
              <a:ext uri="{FF2B5EF4-FFF2-40B4-BE49-F238E27FC236}">
                <a16:creationId xmlns:a16="http://schemas.microsoft.com/office/drawing/2014/main" id="{170BEF7B-76BD-4FE9-B12F-BE0D1F45D07B}"/>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4" name="Slide Number Placeholder 3">
            <a:extLst>
              <a:ext uri="{FF2B5EF4-FFF2-40B4-BE49-F238E27FC236}">
                <a16:creationId xmlns:a16="http://schemas.microsoft.com/office/drawing/2014/main" id="{7874EE00-4F80-4B20-8881-5FB414135C55}"/>
              </a:ext>
            </a:extLst>
          </p:cNvPr>
          <p:cNvSpPr>
            <a:spLocks noGrp="1"/>
          </p:cNvSpPr>
          <p:nvPr>
            <p:ph type="sldNum" sz="quarter" idx="18"/>
          </p:nvPr>
        </p:nvSpPr>
        <p:spPr/>
        <p:txBody>
          <a:bodyPr/>
          <a:lstStyle/>
          <a:p>
            <a:fld id="{8699F50C-BE38-4BD0-BA84-9B090E1F2B9B}" type="slidenum">
              <a:rPr lang="en-US" noProof="0" smtClean="0"/>
              <a:t>29</a:t>
            </a:fld>
            <a:endParaRPr lang="en-US" noProof="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5"/>
          <p:cNvSpPr txBox="1">
            <a:spLocks noGrp="1"/>
          </p:cNvSpPr>
          <p:nvPr>
            <p:ph type="title"/>
          </p:nvPr>
        </p:nvSpPr>
        <p:spPr>
          <a:prstGeom prst="rect">
            <a:avLst/>
          </a:prstGeom>
        </p:spPr>
        <p:txBody>
          <a:bodyPr spcFirstLastPara="1" vert="horz" wrap="square" lIns="121900" tIns="60933" rIns="121900" bIns="60933" rtlCol="0" anchor="b" anchorCtr="0">
            <a:noAutofit/>
          </a:bodyPr>
          <a:lstStyle/>
          <a:p>
            <a:r>
              <a:rPr lang="en" sz="4800"/>
              <a:t>Machine Learning</a:t>
            </a:r>
            <a:endParaRPr sz="4800"/>
          </a:p>
        </p:txBody>
      </p:sp>
      <p:sp>
        <p:nvSpPr>
          <p:cNvPr id="104" name="Google Shape;104;p15"/>
          <p:cNvSpPr txBox="1">
            <a:spLocks noGrp="1"/>
          </p:cNvSpPr>
          <p:nvPr>
            <p:ph idx="1"/>
          </p:nvPr>
        </p:nvSpPr>
        <p:spPr>
          <a:prstGeom prst="rect">
            <a:avLst/>
          </a:prstGeom>
        </p:spPr>
        <p:txBody>
          <a:bodyPr spcFirstLastPara="1" wrap="square" lIns="121900" tIns="60933" rIns="121900" bIns="60933" anchor="t" anchorCtr="0">
            <a:noAutofit/>
          </a:bodyPr>
          <a:lstStyle/>
          <a:p>
            <a:r>
              <a:rPr lang="en" dirty="0"/>
              <a:t>What ?</a:t>
            </a:r>
            <a:endParaRPr dirty="0"/>
          </a:p>
          <a:p>
            <a:pPr>
              <a:spcBef>
                <a:spcPts val="0"/>
              </a:spcBef>
            </a:pPr>
            <a:r>
              <a:rPr lang="en" dirty="0"/>
              <a:t>Why ?</a:t>
            </a:r>
            <a:endParaRPr dirty="0"/>
          </a:p>
          <a:p>
            <a:pPr>
              <a:spcBef>
                <a:spcPts val="0"/>
              </a:spcBef>
            </a:pPr>
            <a:r>
              <a:rPr lang="en" dirty="0"/>
              <a:t>Challenges of ML ?</a:t>
            </a:r>
            <a:endParaRPr dirty="0"/>
          </a:p>
          <a:p>
            <a:pPr>
              <a:spcBef>
                <a:spcPts val="0"/>
              </a:spcBef>
            </a:pPr>
            <a:r>
              <a:rPr lang="en" dirty="0"/>
              <a:t>Real world benefits of ML in Health care </a:t>
            </a:r>
            <a:endParaRPr dirty="0"/>
          </a:p>
        </p:txBody>
      </p:sp>
      <p:pic>
        <p:nvPicPr>
          <p:cNvPr id="106" name="Google Shape;106;p15"/>
          <p:cNvPicPr preferRelativeResize="0"/>
          <p:nvPr/>
        </p:nvPicPr>
        <p:blipFill rotWithShape="1">
          <a:blip r:embed="rId3">
            <a:alphaModFix/>
          </a:blip>
          <a:srcRect l="2080" t="39490" r="-2079" b="39487"/>
          <a:stretch/>
        </p:blipFill>
        <p:spPr>
          <a:xfrm>
            <a:off x="746501" y="4003601"/>
            <a:ext cx="5033001" cy="2386268"/>
          </a:xfrm>
          <a:prstGeom prst="rect">
            <a:avLst/>
          </a:prstGeom>
          <a:noFill/>
          <a:ln>
            <a:noFill/>
          </a:ln>
        </p:spPr>
      </p:pic>
      <p:pic>
        <p:nvPicPr>
          <p:cNvPr id="107" name="Google Shape;107;p15"/>
          <p:cNvPicPr preferRelativeResize="0"/>
          <p:nvPr/>
        </p:nvPicPr>
        <p:blipFill rotWithShape="1">
          <a:blip r:embed="rId4">
            <a:alphaModFix/>
          </a:blip>
          <a:srcRect l="6526" t="27416" r="2828" b="24042"/>
          <a:stretch/>
        </p:blipFill>
        <p:spPr>
          <a:xfrm>
            <a:off x="6789468" y="4003601"/>
            <a:ext cx="3796865" cy="238626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D713D3-EDAD-45AE-9B21-B1AB8229A50E}"/>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C908A363-4264-44FF-9A0C-42B2DF4E0C42}"/>
              </a:ext>
            </a:extLst>
          </p:cNvPr>
          <p:cNvSpPr>
            <a:spLocks noGrp="1"/>
          </p:cNvSpPr>
          <p:nvPr>
            <p:ph type="sldNum" sz="quarter" idx="18"/>
          </p:nvPr>
        </p:nvSpPr>
        <p:spPr/>
        <p:txBody>
          <a:bodyPr/>
          <a:lstStyle/>
          <a:p>
            <a:fld id="{8699F50C-BE38-4BD0-BA84-9B090E1F2B9B}" type="slidenum">
              <a:rPr lang="en-US" noProof="0" smtClean="0"/>
              <a:t>30</a:t>
            </a:fld>
            <a:endParaRPr lang="en-US" noProof="0" dirty="0"/>
          </a:p>
        </p:txBody>
      </p:sp>
      <p:sp>
        <p:nvSpPr>
          <p:cNvPr id="4" name="Title 3">
            <a:extLst>
              <a:ext uri="{FF2B5EF4-FFF2-40B4-BE49-F238E27FC236}">
                <a16:creationId xmlns:a16="http://schemas.microsoft.com/office/drawing/2014/main" id="{A772C545-F590-474E-824A-A8B9F728E306}"/>
              </a:ext>
            </a:extLst>
          </p:cNvPr>
          <p:cNvSpPr>
            <a:spLocks noGrp="1"/>
          </p:cNvSpPr>
          <p:nvPr>
            <p:ph type="title"/>
          </p:nvPr>
        </p:nvSpPr>
        <p:spPr>
          <a:xfrm>
            <a:off x="518678" y="310712"/>
            <a:ext cx="8333222" cy="815459"/>
          </a:xfrm>
        </p:spPr>
        <p:txBody>
          <a:bodyPr/>
          <a:lstStyle/>
          <a:p>
            <a:r>
              <a:rPr lang="en-IN" dirty="0"/>
              <a:t>Make a Prediction</a:t>
            </a:r>
          </a:p>
        </p:txBody>
      </p:sp>
      <p:pic>
        <p:nvPicPr>
          <p:cNvPr id="7" name="Content Placeholder 6">
            <a:extLst>
              <a:ext uri="{FF2B5EF4-FFF2-40B4-BE49-F238E27FC236}">
                <a16:creationId xmlns:a16="http://schemas.microsoft.com/office/drawing/2014/main" id="{CFF9D93A-0822-465B-8B04-2DCB4BAFDBE7}"/>
              </a:ext>
            </a:extLst>
          </p:cNvPr>
          <p:cNvPicPr>
            <a:picLocks noGrp="1" noChangeAspect="1"/>
          </p:cNvPicPr>
          <p:nvPr>
            <p:ph idx="1"/>
          </p:nvPr>
        </p:nvPicPr>
        <p:blipFill>
          <a:blip r:embed="rId2"/>
          <a:stretch>
            <a:fillRect/>
          </a:stretch>
        </p:blipFill>
        <p:spPr>
          <a:xfrm>
            <a:off x="2220565" y="938770"/>
            <a:ext cx="7750870" cy="5140263"/>
          </a:xfrm>
        </p:spPr>
      </p:pic>
    </p:spTree>
    <p:extLst>
      <p:ext uri="{BB962C8B-B14F-4D97-AF65-F5344CB8AC3E}">
        <p14:creationId xmlns:p14="http://schemas.microsoft.com/office/powerpoint/2010/main" val="3632114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28E1EC-4E2D-4090-AE52-3A02482AB5F3}"/>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F6FDD8A2-7845-405A-86EF-8E1DE02425AB}"/>
              </a:ext>
            </a:extLst>
          </p:cNvPr>
          <p:cNvSpPr>
            <a:spLocks noGrp="1"/>
          </p:cNvSpPr>
          <p:nvPr>
            <p:ph type="sldNum" sz="quarter" idx="18"/>
          </p:nvPr>
        </p:nvSpPr>
        <p:spPr/>
        <p:txBody>
          <a:bodyPr/>
          <a:lstStyle/>
          <a:p>
            <a:fld id="{8699F50C-BE38-4BD0-BA84-9B090E1F2B9B}" type="slidenum">
              <a:rPr lang="en-US" noProof="0" smtClean="0"/>
              <a:t>31</a:t>
            </a:fld>
            <a:endParaRPr lang="en-US" noProof="0" dirty="0"/>
          </a:p>
        </p:txBody>
      </p:sp>
      <p:sp>
        <p:nvSpPr>
          <p:cNvPr id="4" name="Title 3">
            <a:extLst>
              <a:ext uri="{FF2B5EF4-FFF2-40B4-BE49-F238E27FC236}">
                <a16:creationId xmlns:a16="http://schemas.microsoft.com/office/drawing/2014/main" id="{7D490BAA-D0D9-4965-8F32-925C4D55A583}"/>
              </a:ext>
            </a:extLst>
          </p:cNvPr>
          <p:cNvSpPr>
            <a:spLocks noGrp="1"/>
          </p:cNvSpPr>
          <p:nvPr>
            <p:ph type="title"/>
          </p:nvPr>
        </p:nvSpPr>
        <p:spPr>
          <a:xfrm>
            <a:off x="518678" y="209028"/>
            <a:ext cx="8333222" cy="829659"/>
          </a:xfrm>
        </p:spPr>
        <p:txBody>
          <a:bodyPr/>
          <a:lstStyle/>
          <a:p>
            <a:r>
              <a:rPr lang="en-IN" dirty="0"/>
              <a:t>Output</a:t>
            </a:r>
          </a:p>
        </p:txBody>
      </p:sp>
      <p:pic>
        <p:nvPicPr>
          <p:cNvPr id="7" name="Content Placeholder 6">
            <a:extLst>
              <a:ext uri="{FF2B5EF4-FFF2-40B4-BE49-F238E27FC236}">
                <a16:creationId xmlns:a16="http://schemas.microsoft.com/office/drawing/2014/main" id="{8F4C0B14-8C22-48C9-BC04-C6DBA46661E0}"/>
              </a:ext>
            </a:extLst>
          </p:cNvPr>
          <p:cNvPicPr>
            <a:picLocks noGrp="1" noChangeAspect="1"/>
          </p:cNvPicPr>
          <p:nvPr>
            <p:ph idx="1"/>
          </p:nvPr>
        </p:nvPicPr>
        <p:blipFill rotWithShape="1">
          <a:blip r:embed="rId2"/>
          <a:srcRect r="66592"/>
          <a:stretch/>
        </p:blipFill>
        <p:spPr>
          <a:xfrm>
            <a:off x="502418" y="1604011"/>
            <a:ext cx="2675788" cy="4505325"/>
          </a:xfrm>
        </p:spPr>
      </p:pic>
      <p:pic>
        <p:nvPicPr>
          <p:cNvPr id="9" name="Picture 8">
            <a:extLst>
              <a:ext uri="{FF2B5EF4-FFF2-40B4-BE49-F238E27FC236}">
                <a16:creationId xmlns:a16="http://schemas.microsoft.com/office/drawing/2014/main" id="{5B7F2BEB-9B73-4102-AA13-B50F44CDC638}"/>
              </a:ext>
            </a:extLst>
          </p:cNvPr>
          <p:cNvPicPr>
            <a:picLocks noChangeAspect="1"/>
          </p:cNvPicPr>
          <p:nvPr/>
        </p:nvPicPr>
        <p:blipFill rotWithShape="1">
          <a:blip r:embed="rId3"/>
          <a:srcRect r="48956"/>
          <a:stretch/>
        </p:blipFill>
        <p:spPr>
          <a:xfrm>
            <a:off x="3453407" y="1604011"/>
            <a:ext cx="3879541" cy="4505325"/>
          </a:xfrm>
          <a:prstGeom prst="rect">
            <a:avLst/>
          </a:prstGeom>
        </p:spPr>
      </p:pic>
      <p:pic>
        <p:nvPicPr>
          <p:cNvPr id="11" name="Picture 10">
            <a:extLst>
              <a:ext uri="{FF2B5EF4-FFF2-40B4-BE49-F238E27FC236}">
                <a16:creationId xmlns:a16="http://schemas.microsoft.com/office/drawing/2014/main" id="{813D92D8-5C1B-4A32-B200-A5D5BA8D40B5}"/>
              </a:ext>
            </a:extLst>
          </p:cNvPr>
          <p:cNvPicPr>
            <a:picLocks noChangeAspect="1"/>
          </p:cNvPicPr>
          <p:nvPr/>
        </p:nvPicPr>
        <p:blipFill rotWithShape="1">
          <a:blip r:embed="rId4"/>
          <a:srcRect r="53981"/>
          <a:stretch/>
        </p:blipFill>
        <p:spPr>
          <a:xfrm>
            <a:off x="7578874" y="1604011"/>
            <a:ext cx="4270160" cy="4505325"/>
          </a:xfrm>
          <a:prstGeom prst="rect">
            <a:avLst/>
          </a:prstGeom>
        </p:spPr>
      </p:pic>
    </p:spTree>
    <p:extLst>
      <p:ext uri="{BB962C8B-B14F-4D97-AF65-F5344CB8AC3E}">
        <p14:creationId xmlns:p14="http://schemas.microsoft.com/office/powerpoint/2010/main" val="66178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1"/>
          <p:cNvSpPr txBox="1">
            <a:spLocks noGrp="1"/>
          </p:cNvSpPr>
          <p:nvPr>
            <p:ph type="title"/>
          </p:nvPr>
        </p:nvSpPr>
        <p:spPr>
          <a:prstGeom prst="rect">
            <a:avLst/>
          </a:prstGeom>
        </p:spPr>
        <p:txBody>
          <a:bodyPr spcFirstLastPara="1" vert="horz" wrap="square" lIns="121900" tIns="60933" rIns="121900" bIns="60933" rtlCol="0" anchor="b" anchorCtr="0">
            <a:noAutofit/>
          </a:bodyPr>
          <a:lstStyle/>
          <a:p>
            <a:r>
              <a:rPr lang="en" sz="4800"/>
              <a:t>Limitations </a:t>
            </a:r>
            <a:endParaRPr sz="4800"/>
          </a:p>
        </p:txBody>
      </p:sp>
      <p:sp>
        <p:nvSpPr>
          <p:cNvPr id="206" name="Google Shape;206;p31"/>
          <p:cNvSpPr txBox="1">
            <a:spLocks noGrp="1"/>
          </p:cNvSpPr>
          <p:nvPr>
            <p:ph idx="1"/>
          </p:nvPr>
        </p:nvSpPr>
        <p:spPr>
          <a:prstGeom prst="rect">
            <a:avLst/>
          </a:prstGeom>
        </p:spPr>
        <p:txBody>
          <a:bodyPr spcFirstLastPara="1" wrap="square" lIns="121900" tIns="60933" rIns="121900" bIns="60933" anchor="t" anchorCtr="0">
            <a:noAutofit/>
          </a:bodyPr>
          <a:lstStyle/>
          <a:p>
            <a:pPr>
              <a:lnSpc>
                <a:spcPct val="150000"/>
              </a:lnSpc>
            </a:pPr>
            <a:r>
              <a:rPr lang="en" dirty="0"/>
              <a:t>Accuracy is upto 64% .</a:t>
            </a:r>
            <a:endParaRPr dirty="0"/>
          </a:p>
          <a:p>
            <a:pPr>
              <a:lnSpc>
                <a:spcPct val="150000"/>
              </a:lnSpc>
              <a:spcBef>
                <a:spcPts val="0"/>
              </a:spcBef>
            </a:pPr>
            <a:r>
              <a:rPr lang="en" dirty="0"/>
              <a:t>Results are based on Correlational analysis of Pima Indians Diabetic Dataset .</a:t>
            </a:r>
            <a:endParaRPr dirty="0"/>
          </a:p>
          <a:p>
            <a:pPr>
              <a:lnSpc>
                <a:spcPct val="150000"/>
              </a:lnSpc>
              <a:spcBef>
                <a:spcPts val="0"/>
              </a:spcBef>
            </a:pPr>
            <a:r>
              <a:rPr lang="en" dirty="0"/>
              <a:t>Works only on Windows Operating System .</a:t>
            </a:r>
            <a:endParaRPr dirty="0"/>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2"/>
          <p:cNvSpPr txBox="1">
            <a:spLocks noGrp="1"/>
          </p:cNvSpPr>
          <p:nvPr>
            <p:ph type="title"/>
          </p:nvPr>
        </p:nvSpPr>
        <p:spPr>
          <a:prstGeom prst="rect">
            <a:avLst/>
          </a:prstGeom>
        </p:spPr>
        <p:txBody>
          <a:bodyPr spcFirstLastPara="1" vert="horz" wrap="square" lIns="121900" tIns="60933" rIns="121900" bIns="60933" rtlCol="0" anchor="b" anchorCtr="0">
            <a:noAutofit/>
          </a:bodyPr>
          <a:lstStyle/>
          <a:p>
            <a:r>
              <a:rPr lang="en" sz="4800"/>
              <a:t>Conclusion </a:t>
            </a:r>
            <a:endParaRPr sz="4800"/>
          </a:p>
        </p:txBody>
      </p:sp>
      <p:sp>
        <p:nvSpPr>
          <p:cNvPr id="212" name="Google Shape;212;p32"/>
          <p:cNvSpPr txBox="1">
            <a:spLocks noGrp="1"/>
          </p:cNvSpPr>
          <p:nvPr>
            <p:ph idx="1"/>
          </p:nvPr>
        </p:nvSpPr>
        <p:spPr>
          <a:prstGeom prst="rect">
            <a:avLst/>
          </a:prstGeom>
        </p:spPr>
        <p:txBody>
          <a:bodyPr spcFirstLastPara="1" wrap="square" lIns="121900" tIns="60933" rIns="121900" bIns="60933" anchor="t" anchorCtr="0">
            <a:noAutofit/>
          </a:bodyPr>
          <a:lstStyle/>
          <a:p>
            <a:pPr>
              <a:lnSpc>
                <a:spcPct val="150000"/>
              </a:lnSpc>
            </a:pPr>
            <a:r>
              <a:rPr lang="en" dirty="0"/>
              <a:t>One of the effective ways to recognize whether one is diabetic or not .</a:t>
            </a:r>
            <a:endParaRPr dirty="0"/>
          </a:p>
          <a:p>
            <a:pPr>
              <a:lnSpc>
                <a:spcPct val="150000"/>
              </a:lnSpc>
              <a:spcBef>
                <a:spcPts val="0"/>
              </a:spcBef>
            </a:pPr>
            <a:r>
              <a:rPr lang="en" dirty="0"/>
              <a:t>Provides an easy way to recognize the disease .</a:t>
            </a:r>
            <a:endParaRPr dirty="0"/>
          </a:p>
          <a:p>
            <a:pPr>
              <a:lnSpc>
                <a:spcPct val="150000"/>
              </a:lnSpc>
              <a:spcBef>
                <a:spcPts val="0"/>
              </a:spcBef>
            </a:pPr>
            <a:r>
              <a:rPr lang="en" dirty="0"/>
              <a:t>Cost effective .</a:t>
            </a:r>
            <a:endParaRPr dirty="0"/>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5">
            <a:extLst>
              <a:ext uri="{FF2B5EF4-FFF2-40B4-BE49-F238E27FC236}">
                <a16:creationId xmlns:a16="http://schemas.microsoft.com/office/drawing/2014/main" id="{B70CEDD3-DC67-4D24-A5ED-FCB7CCDBC20F}"/>
              </a:ext>
            </a:extLst>
          </p:cNvPr>
          <p:cNvSpPr txBox="1">
            <a:spLocks/>
          </p:cNvSpPr>
          <p:nvPr/>
        </p:nvSpPr>
        <p:spPr>
          <a:xfrm>
            <a:off x="6375721" y="1821022"/>
            <a:ext cx="4853573" cy="1616252"/>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300" b="1" kern="1200">
                <a:solidFill>
                  <a:schemeClr val="accent1"/>
                </a:solidFill>
                <a:latin typeface="+mj-lt"/>
                <a:ea typeface="+mj-ea"/>
                <a:cs typeface="+mj-cs"/>
              </a:defRPr>
            </a:lvl1pPr>
          </a:lstStyle>
          <a:p>
            <a:r>
              <a:rPr lang="en-IN"/>
              <a:t>Thank You,</a:t>
            </a:r>
            <a:endParaRPr lang="en-IN" dirty="0"/>
          </a:p>
        </p:txBody>
      </p:sp>
      <p:sp>
        <p:nvSpPr>
          <p:cNvPr id="21" name="Footer Placeholder 1">
            <a:extLst>
              <a:ext uri="{FF2B5EF4-FFF2-40B4-BE49-F238E27FC236}">
                <a16:creationId xmlns:a16="http://schemas.microsoft.com/office/drawing/2014/main" id="{312E8CA4-11F0-4394-9CAF-6ECB64DE2592}"/>
              </a:ext>
            </a:extLst>
          </p:cNvPr>
          <p:cNvSpPr txBox="1">
            <a:spLocks/>
          </p:cNvSpPr>
          <p:nvPr/>
        </p:nvSpPr>
        <p:spPr>
          <a:xfrm>
            <a:off x="0" y="63563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Keshav Memorial Institute Of Technology</a:t>
            </a:r>
            <a:endParaRPr lang="en-US" dirty="0"/>
          </a:p>
        </p:txBody>
      </p:sp>
      <p:sp>
        <p:nvSpPr>
          <p:cNvPr id="22" name="Slide Number Placeholder 2">
            <a:extLst>
              <a:ext uri="{FF2B5EF4-FFF2-40B4-BE49-F238E27FC236}">
                <a16:creationId xmlns:a16="http://schemas.microsoft.com/office/drawing/2014/main" id="{A408C7A7-2A68-473B-B228-11DDB5293C6E}"/>
              </a:ext>
            </a:extLst>
          </p:cNvPr>
          <p:cNvSpPr txBox="1">
            <a:spLocks/>
          </p:cNvSpPr>
          <p:nvPr/>
        </p:nvSpPr>
        <p:spPr>
          <a:xfrm>
            <a:off x="11452225" y="6356350"/>
            <a:ext cx="73977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99F50C-BE38-4BD0-BA84-9B090E1F2B9B}" type="slidenum">
              <a:rPr lang="en-US" smtClean="0"/>
              <a:pPr/>
              <a:t>34</a:t>
            </a:fld>
            <a:endParaRPr lang="en-US" dirty="0"/>
          </a:p>
        </p:txBody>
      </p:sp>
      <p:pic>
        <p:nvPicPr>
          <p:cNvPr id="23" name="Picture Placeholder 16" descr="Building image">
            <a:extLst>
              <a:ext uri="{FF2B5EF4-FFF2-40B4-BE49-F238E27FC236}">
                <a16:creationId xmlns:a16="http://schemas.microsoft.com/office/drawing/2014/main" id="{7FC08DF3-07FE-4331-992B-A38241A53323}"/>
              </a:ext>
              <a:ext uri="{C183D7F6-B498-43B3-948B-1728B52AA6E4}">
                <adec:decorative xmlns:adec="http://schemas.microsoft.com/office/drawing/2017/decorative" val="0"/>
              </a:ext>
            </a:extLst>
          </p:cNvPr>
          <p:cNvPicPr>
            <a:picLocks noChangeAspect="1"/>
          </p:cNvPicPr>
          <p:nvPr/>
        </p:nvPicPr>
        <p:blipFill>
          <a:blip r:embed="rId2"/>
          <a:srcRect l="20743" r="20743"/>
          <a:stretch>
            <a:fillRect/>
          </a:stretch>
        </p:blipFill>
        <p:spPr>
          <a:xfrm>
            <a:off x="1194239" y="86045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24" name="Hexagon 23">
            <a:extLst>
              <a:ext uri="{FF2B5EF4-FFF2-40B4-BE49-F238E27FC236}">
                <a16:creationId xmlns:a16="http://schemas.microsoft.com/office/drawing/2014/main" id="{2AAEAF58-0611-4C2A-B386-1EEBE9B780B0}"/>
              </a:ext>
              <a:ext uri="{C183D7F6-B498-43B3-948B-1728B52AA6E4}">
                <adec:decorative xmlns:adec="http://schemas.microsoft.com/office/drawing/2017/decorative" val="1"/>
              </a:ext>
            </a:extLst>
          </p:cNvPr>
          <p:cNvSpPr/>
          <p:nvPr/>
        </p:nvSpPr>
        <p:spPr>
          <a:xfrm rot="16200000">
            <a:off x="2172787"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descr="Company name and logo group of information&#10;">
            <a:extLst>
              <a:ext uri="{FF2B5EF4-FFF2-40B4-BE49-F238E27FC236}">
                <a16:creationId xmlns:a16="http://schemas.microsoft.com/office/drawing/2014/main" id="{80068D67-A9E3-4A7D-A769-42E72DE7C273}"/>
              </a:ext>
            </a:extLst>
          </p:cNvPr>
          <p:cNvGrpSpPr/>
          <p:nvPr/>
        </p:nvGrpSpPr>
        <p:grpSpPr>
          <a:xfrm>
            <a:off x="2384309" y="2937927"/>
            <a:ext cx="1980029" cy="1036456"/>
            <a:chOff x="2900100" y="2984582"/>
            <a:chExt cx="1980029" cy="1036456"/>
          </a:xfrm>
        </p:grpSpPr>
        <p:sp>
          <p:nvSpPr>
            <p:cNvPr id="26" name="TextBox 25">
              <a:extLst>
                <a:ext uri="{FF2B5EF4-FFF2-40B4-BE49-F238E27FC236}">
                  <a16:creationId xmlns:a16="http://schemas.microsoft.com/office/drawing/2014/main" id="{2744B4B7-214E-4C59-8B6E-7F1F41DB9B95}"/>
                </a:ext>
              </a:extLst>
            </p:cNvPr>
            <p:cNvSpPr txBox="1"/>
            <p:nvPr/>
          </p:nvSpPr>
          <p:spPr>
            <a:xfrm>
              <a:off x="2900100" y="2984582"/>
              <a:ext cx="1980029"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POD</a:t>
              </a:r>
            </a:p>
          </p:txBody>
        </p:sp>
        <p:sp>
          <p:nvSpPr>
            <p:cNvPr id="27" name="TextBox 26">
              <a:extLst>
                <a:ext uri="{FF2B5EF4-FFF2-40B4-BE49-F238E27FC236}">
                  <a16:creationId xmlns:a16="http://schemas.microsoft.com/office/drawing/2014/main" id="{B5945B52-A966-444A-8EF2-43B06C634641}"/>
                </a:ext>
              </a:extLst>
            </p:cNvPr>
            <p:cNvSpPr txBox="1"/>
            <p:nvPr/>
          </p:nvSpPr>
          <p:spPr>
            <a:xfrm>
              <a:off x="2955850" y="3713261"/>
              <a:ext cx="184731" cy="307777"/>
            </a:xfrm>
            <a:prstGeom prst="rect">
              <a:avLst/>
            </a:prstGeom>
            <a:noFill/>
          </p:spPr>
          <p:txBody>
            <a:bodyPr wrap="none" rtlCol="0">
              <a:spAutoFit/>
            </a:bodyPr>
            <a:lstStyle/>
            <a:p>
              <a:endParaRPr lang="en-US" sz="1400" dirty="0">
                <a:solidFill>
                  <a:schemeClr val="bg1"/>
                </a:solidFill>
                <a:latin typeface="Calibri Light" panose="020F0302020204030204" pitchFamily="34" charset="0"/>
                <a:cs typeface="Calibri Light" panose="020F0302020204030204" pitchFamily="34" charset="0"/>
              </a:endParaRPr>
            </a:p>
          </p:txBody>
        </p:sp>
      </p:grpSp>
      <p:sp>
        <p:nvSpPr>
          <p:cNvPr id="28" name="TextBox 27">
            <a:extLst>
              <a:ext uri="{FF2B5EF4-FFF2-40B4-BE49-F238E27FC236}">
                <a16:creationId xmlns:a16="http://schemas.microsoft.com/office/drawing/2014/main" id="{A2E5A578-8819-4797-BADD-42AAE893BAFE}"/>
              </a:ext>
            </a:extLst>
          </p:cNvPr>
          <p:cNvSpPr txBox="1"/>
          <p:nvPr/>
        </p:nvSpPr>
        <p:spPr>
          <a:xfrm>
            <a:off x="6569239" y="3481939"/>
            <a:ext cx="2610271" cy="1200329"/>
          </a:xfrm>
          <a:prstGeom prst="rect">
            <a:avLst/>
          </a:prstGeom>
          <a:noFill/>
        </p:spPr>
        <p:txBody>
          <a:bodyPr wrap="square" rtlCol="0">
            <a:spAutoFit/>
          </a:bodyPr>
          <a:lstStyle/>
          <a:p>
            <a:r>
              <a:rPr lang="en-IN" dirty="0"/>
              <a:t>Chetan</a:t>
            </a:r>
            <a:br>
              <a:rPr lang="en-IN" dirty="0"/>
            </a:br>
            <a:r>
              <a:rPr lang="en-IN" dirty="0"/>
              <a:t>Darshil</a:t>
            </a:r>
          </a:p>
          <a:p>
            <a:r>
              <a:rPr lang="en-IN" dirty="0"/>
              <a:t>Nagarjuna</a:t>
            </a:r>
            <a:br>
              <a:rPr lang="en-IN" dirty="0"/>
            </a:br>
            <a:r>
              <a:rPr lang="en-IN" dirty="0"/>
              <a:t>Pradyumna</a:t>
            </a:r>
          </a:p>
        </p:txBody>
      </p:sp>
    </p:spTree>
    <p:extLst>
      <p:ext uri="{BB962C8B-B14F-4D97-AF65-F5344CB8AC3E}">
        <p14:creationId xmlns:p14="http://schemas.microsoft.com/office/powerpoint/2010/main" val="638426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2" name="Title 1">
            <a:extLst>
              <a:ext uri="{FF2B5EF4-FFF2-40B4-BE49-F238E27FC236}">
                <a16:creationId xmlns:a16="http://schemas.microsoft.com/office/drawing/2014/main" id="{0F6E2659-3C6D-4686-B7E6-7505C30AB052}"/>
              </a:ext>
            </a:extLst>
          </p:cNvPr>
          <p:cNvSpPr>
            <a:spLocks noGrp="1"/>
          </p:cNvSpPr>
          <p:nvPr>
            <p:ph type="title"/>
          </p:nvPr>
        </p:nvSpPr>
        <p:spPr/>
        <p:txBody>
          <a:bodyPr/>
          <a:lstStyle/>
          <a:p>
            <a:r>
              <a:rPr lang="en" dirty="0"/>
              <a:t>Regarding Project</a:t>
            </a:r>
            <a:endParaRPr lang="en-IN" dirty="0"/>
          </a:p>
        </p:txBody>
      </p:sp>
      <p:sp>
        <p:nvSpPr>
          <p:cNvPr id="112" name="Google Shape;112;p16"/>
          <p:cNvSpPr txBox="1">
            <a:spLocks noGrp="1"/>
          </p:cNvSpPr>
          <p:nvPr>
            <p:ph idx="1"/>
          </p:nvPr>
        </p:nvSpPr>
        <p:spPr>
          <a:prstGeom prst="rect">
            <a:avLst/>
          </a:prstGeom>
        </p:spPr>
        <p:txBody>
          <a:bodyPr spcFirstLastPara="1" wrap="square" lIns="121900" tIns="60933" rIns="121900" bIns="60933" anchor="t" anchorCtr="0">
            <a:noAutofit/>
          </a:bodyPr>
          <a:lstStyle/>
          <a:p>
            <a:pPr marL="0" indent="0">
              <a:buNone/>
            </a:pPr>
            <a:r>
              <a:rPr lang="en" dirty="0"/>
              <a:t> It is a UI based correlational analysis for Diabetic prognosis which uses SVM technique.</a:t>
            </a:r>
            <a:endParaRPr dirty="0"/>
          </a:p>
          <a:p>
            <a:pPr marL="0" indent="0">
              <a:buNone/>
            </a:pPr>
            <a:endParaRPr dirty="0"/>
          </a:p>
        </p:txBody>
      </p:sp>
      <p:pic>
        <p:nvPicPr>
          <p:cNvPr id="113" name="Google Shape;113;p16"/>
          <p:cNvPicPr preferRelativeResize="0"/>
          <p:nvPr/>
        </p:nvPicPr>
        <p:blipFill>
          <a:blip r:embed="rId3">
            <a:alphaModFix/>
          </a:blip>
          <a:stretch>
            <a:fillRect/>
          </a:stretch>
        </p:blipFill>
        <p:spPr>
          <a:xfrm>
            <a:off x="609601" y="2956599"/>
            <a:ext cx="10972801" cy="333406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dir="r"/>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7"/>
          <p:cNvSpPr txBox="1">
            <a:spLocks noGrp="1"/>
          </p:cNvSpPr>
          <p:nvPr>
            <p:ph type="title"/>
          </p:nvPr>
        </p:nvSpPr>
        <p:spPr>
          <a:prstGeom prst="rect">
            <a:avLst/>
          </a:prstGeom>
        </p:spPr>
        <p:txBody>
          <a:bodyPr spcFirstLastPara="1" vert="horz" wrap="square" lIns="121900" tIns="60933" rIns="121900" bIns="60933" rtlCol="0" anchor="b" anchorCtr="0">
            <a:noAutofit/>
          </a:bodyPr>
          <a:lstStyle/>
          <a:p>
            <a:r>
              <a:rPr lang="en" sz="4800"/>
              <a:t>Outline</a:t>
            </a:r>
            <a:endParaRPr sz="4800"/>
          </a:p>
        </p:txBody>
      </p:sp>
      <p:sp>
        <p:nvSpPr>
          <p:cNvPr id="118" name="Google Shape;118;p17"/>
          <p:cNvSpPr txBox="1">
            <a:spLocks noGrp="1"/>
          </p:cNvSpPr>
          <p:nvPr>
            <p:ph idx="1"/>
          </p:nvPr>
        </p:nvSpPr>
        <p:spPr>
          <a:prstGeom prst="rect">
            <a:avLst/>
          </a:prstGeom>
        </p:spPr>
        <p:txBody>
          <a:bodyPr spcFirstLastPara="1" wrap="square" lIns="121900" tIns="60933" rIns="121900" bIns="60933" anchor="t" anchorCtr="0">
            <a:noAutofit/>
          </a:bodyPr>
          <a:lstStyle/>
          <a:p>
            <a:r>
              <a:rPr lang="en"/>
              <a:t>Data Collection</a:t>
            </a:r>
            <a:endParaRPr/>
          </a:p>
          <a:p>
            <a:pPr>
              <a:spcBef>
                <a:spcPts val="0"/>
              </a:spcBef>
            </a:pPr>
            <a:r>
              <a:rPr lang="en"/>
              <a:t>Data Cleaning and Transformation</a:t>
            </a:r>
            <a:endParaRPr/>
          </a:p>
          <a:p>
            <a:pPr>
              <a:spcBef>
                <a:spcPts val="0"/>
              </a:spcBef>
            </a:pPr>
            <a:r>
              <a:rPr lang="en"/>
              <a:t>Splitting the dataset</a:t>
            </a:r>
            <a:endParaRPr/>
          </a:p>
          <a:p>
            <a:pPr>
              <a:spcBef>
                <a:spcPts val="0"/>
              </a:spcBef>
            </a:pPr>
            <a:r>
              <a:rPr lang="en"/>
              <a:t>Feature Scaling</a:t>
            </a:r>
            <a:endParaRPr/>
          </a:p>
          <a:p>
            <a:pPr>
              <a:spcBef>
                <a:spcPts val="0"/>
              </a:spcBef>
            </a:pPr>
            <a:r>
              <a:rPr lang="en"/>
              <a:t>Model Fitting</a:t>
            </a:r>
            <a:endParaRPr/>
          </a:p>
          <a:p>
            <a:pPr>
              <a:spcBef>
                <a:spcPts val="0"/>
              </a:spcBef>
            </a:pPr>
            <a:r>
              <a:rPr lang="en"/>
              <a:t>Model Tuning</a:t>
            </a:r>
            <a:endParaRPr/>
          </a:p>
          <a:p>
            <a:pPr>
              <a:spcBef>
                <a:spcPts val="0"/>
              </a:spcBef>
            </a:pPr>
            <a:r>
              <a:rPr lang="en"/>
              <a:t>Check Accuracy</a:t>
            </a:r>
            <a:endParaRPr/>
          </a:p>
          <a:p>
            <a:pPr>
              <a:spcBef>
                <a:spcPts val="0"/>
              </a:spcBef>
            </a:pPr>
            <a:r>
              <a:rPr lang="en"/>
              <a:t>Make a prediction</a:t>
            </a:r>
            <a:endParaRP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8678" y="209028"/>
            <a:ext cx="11194786" cy="1147969"/>
          </a:xfrm>
        </p:spPr>
        <p:txBody>
          <a:bodyPr/>
          <a:lstStyle/>
          <a:p>
            <a:r>
              <a:rPr lang="en-IN" sz="4267" dirty="0">
                <a:latin typeface="Times New Roman" pitchFamily="18" charset="0"/>
                <a:cs typeface="Times New Roman" pitchFamily="18" charset="0"/>
              </a:rPr>
              <a:t>INTRODUCTION</a:t>
            </a:r>
          </a:p>
        </p:txBody>
      </p:sp>
      <p:sp>
        <p:nvSpPr>
          <p:cNvPr id="2" name="Text Placeholder 1"/>
          <p:cNvSpPr>
            <a:spLocks noGrp="1"/>
          </p:cNvSpPr>
          <p:nvPr>
            <p:ph idx="1"/>
          </p:nvPr>
        </p:nvSpPr>
        <p:spPr>
          <a:xfrm>
            <a:off x="518678" y="1671924"/>
            <a:ext cx="10835122" cy="4505039"/>
          </a:xfrm>
        </p:spPr>
        <p:txBody>
          <a:bodyPr/>
          <a:lstStyle/>
          <a:p>
            <a:pPr marL="0" indent="0">
              <a:buNone/>
            </a:pPr>
            <a:r>
              <a:rPr lang="en-IN" sz="2000" dirty="0">
                <a:latin typeface="Times New Roman" panose="02020603050405020304" pitchFamily="18" charset="0"/>
                <a:cs typeface="Times New Roman" panose="02020603050405020304" pitchFamily="18" charset="0"/>
              </a:rPr>
              <a:t>Diabetes is one of the common and rapidly increasing diseases in the world. It is a major health problem in most of the countries. Diabetes is a condition in which your body is unable to produce the required amount of insulin needed to regulate the amount of sugar in the body. This leads to various diseases including heart disease, kidney disease, blindness, nerve damage and blood vessels damage. There are two general reasons for diabetes:</a:t>
            </a:r>
          </a:p>
          <a:p>
            <a:pPr lvl="0">
              <a:buClr>
                <a:schemeClr val="bg1"/>
              </a:buClr>
            </a:pPr>
            <a:r>
              <a:rPr lang="en-IN" sz="2000" dirty="0">
                <a:latin typeface="Times New Roman" panose="02020603050405020304" pitchFamily="18" charset="0"/>
                <a:cs typeface="Times New Roman" panose="02020603050405020304" pitchFamily="18" charset="0"/>
              </a:rPr>
              <a:t>The pancreas does not make enough insulin or the body does not produce enough insulin. Only 5-10 % of people with diabetes have this form of the disease (Type-1).</a:t>
            </a:r>
          </a:p>
          <a:p>
            <a:pPr lvl="0">
              <a:buClr>
                <a:schemeClr val="bg1"/>
              </a:buClr>
            </a:pPr>
            <a:r>
              <a:rPr lang="en-IN" sz="2000" dirty="0">
                <a:latin typeface="Times New Roman" panose="02020603050405020304" pitchFamily="18" charset="0"/>
                <a:cs typeface="Times New Roman" panose="02020603050405020304" pitchFamily="18" charset="0"/>
              </a:rPr>
              <a:t>Cells do not respond to the insulin that is produced (Type-2).</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FAC0951-20E9-47B3-B3FC-9BDEB9998B48}"/>
              </a:ext>
            </a:extLst>
          </p:cNvPr>
          <p:cNvSpPr>
            <a:spLocks noGrp="1"/>
          </p:cNvSpPr>
          <p:nvPr>
            <p:ph type="ftr" sz="quarter" idx="17"/>
          </p:nvPr>
        </p:nvSpPr>
        <p:spPr/>
        <p:txBody>
          <a:bodyPr/>
          <a:lstStyle/>
          <a:p>
            <a:r>
              <a:rPr lang="en-IN" dirty="0"/>
              <a:t>Keshav Memorial Institute Of Technology</a:t>
            </a:r>
          </a:p>
        </p:txBody>
      </p:sp>
      <p:sp>
        <p:nvSpPr>
          <p:cNvPr id="5" name="Slide Number Placeholder 4">
            <a:extLst>
              <a:ext uri="{FF2B5EF4-FFF2-40B4-BE49-F238E27FC236}">
                <a16:creationId xmlns:a16="http://schemas.microsoft.com/office/drawing/2014/main" id="{10282CF2-B15E-4A08-839F-4500682C25AC}"/>
              </a:ext>
            </a:extLst>
          </p:cNvPr>
          <p:cNvSpPr>
            <a:spLocks noGrp="1"/>
          </p:cNvSpPr>
          <p:nvPr>
            <p:ph type="sldNum" sz="quarter" idx="18"/>
          </p:nvPr>
        </p:nvSpPr>
        <p:spPr/>
        <p:txBody>
          <a:bodyPr/>
          <a:lstStyle/>
          <a:p>
            <a:fld id="{8699F50C-BE38-4BD0-BA84-9B090E1F2B9B}" type="slidenum">
              <a:rPr lang="en-US" noProof="0" smtClean="0"/>
              <a:t>6</a:t>
            </a:fld>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10312"/>
            <a:ext cx="10972800" cy="741330"/>
          </a:xfrm>
        </p:spPr>
        <p:txBody>
          <a:bodyPr/>
          <a:lstStyle/>
          <a:p>
            <a:r>
              <a:rPr lang="en-IN" sz="3200" dirty="0"/>
              <a:t> </a:t>
            </a:r>
            <a:r>
              <a:rPr lang="en-IN" sz="3200" dirty="0">
                <a:latin typeface="Times New Roman" pitchFamily="18" charset="0"/>
                <a:cs typeface="Times New Roman" pitchFamily="18" charset="0"/>
              </a:rPr>
              <a:t>SOFTWARE REQUIREMENTS SPECIFICATION</a:t>
            </a:r>
          </a:p>
        </p:txBody>
      </p:sp>
      <p:sp>
        <p:nvSpPr>
          <p:cNvPr id="2" name="Text Placeholder 1"/>
          <p:cNvSpPr>
            <a:spLocks noGrp="1"/>
          </p:cNvSpPr>
          <p:nvPr>
            <p:ph idx="1"/>
          </p:nvPr>
        </p:nvSpPr>
        <p:spPr>
          <a:xfrm>
            <a:off x="609600" y="1359338"/>
            <a:ext cx="10972800" cy="4736663"/>
          </a:xfrm>
        </p:spPr>
        <p:txBody>
          <a:bodyPr>
            <a:normAutofit lnSpcReduction="10000"/>
          </a:bodyPr>
          <a:lstStyle/>
          <a:p>
            <a:pPr>
              <a:buNone/>
            </a:pPr>
            <a:r>
              <a:rPr lang="en-IN" sz="2133" b="1" dirty="0">
                <a:latin typeface="Times New Roman" panose="02020603050405020304" pitchFamily="18" charset="0"/>
                <a:cs typeface="Times New Roman" panose="02020603050405020304" pitchFamily="18" charset="0"/>
              </a:rPr>
              <a:t> Existing System</a:t>
            </a:r>
            <a:endParaRPr lang="en-IN" sz="2133" dirty="0">
              <a:latin typeface="Times New Roman" panose="02020603050405020304" pitchFamily="18" charset="0"/>
              <a:cs typeface="Times New Roman" panose="02020603050405020304" pitchFamily="18" charset="0"/>
            </a:endParaRPr>
          </a:p>
          <a:p>
            <a:pPr>
              <a:buClr>
                <a:schemeClr val="bg1"/>
              </a:buClr>
            </a:pPr>
            <a:r>
              <a:rPr lang="en-IN" sz="2133" dirty="0">
                <a:latin typeface="Times New Roman" panose="02020603050405020304" pitchFamily="18" charset="0"/>
                <a:cs typeface="Times New Roman" panose="02020603050405020304" pitchFamily="18" charset="0"/>
              </a:rPr>
              <a:t>Now a days, the report for diabetes test is a very lengthy process. The typical recognizing process is that patients need to visit the diagnostic centre, consult specialist and sit tight for a day or more to get their reports.</a:t>
            </a:r>
          </a:p>
          <a:p>
            <a:pPr>
              <a:buNone/>
            </a:pPr>
            <a:r>
              <a:rPr lang="en-IN" sz="2133" dirty="0">
                <a:latin typeface="Times New Roman" panose="02020603050405020304" pitchFamily="18" charset="0"/>
                <a:cs typeface="Times New Roman" panose="02020603050405020304" pitchFamily="18" charset="0"/>
              </a:rPr>
              <a:t> </a:t>
            </a:r>
            <a:r>
              <a:rPr lang="en-IN" sz="2133" b="1" dirty="0">
                <a:latin typeface="Times New Roman" panose="02020603050405020304" pitchFamily="18" charset="0"/>
                <a:cs typeface="Times New Roman" panose="02020603050405020304" pitchFamily="18" charset="0"/>
              </a:rPr>
              <a:t>Client Expectations</a:t>
            </a:r>
            <a:r>
              <a:rPr lang="en-IN" sz="2133" dirty="0">
                <a:latin typeface="Times New Roman" panose="02020603050405020304" pitchFamily="18" charset="0"/>
                <a:cs typeface="Times New Roman" panose="02020603050405020304" pitchFamily="18" charset="0"/>
              </a:rPr>
              <a:t> </a:t>
            </a:r>
          </a:p>
          <a:p>
            <a:pPr>
              <a:buClr>
                <a:schemeClr val="bg1"/>
              </a:buClr>
            </a:pPr>
            <a:r>
              <a:rPr lang="en-IN" sz="2133" dirty="0">
                <a:latin typeface="Times New Roman" panose="02020603050405020304" pitchFamily="18" charset="0"/>
                <a:cs typeface="Times New Roman" panose="02020603050405020304" pitchFamily="18" charset="0"/>
              </a:rPr>
              <a:t>To make the diagnosis a much easy process , the clients are needed a system which outputs most accurate results and does not consume individual’s time and deviate him/her from his day to day routine</a:t>
            </a:r>
          </a:p>
          <a:p>
            <a:pPr>
              <a:buNone/>
            </a:pPr>
            <a:r>
              <a:rPr lang="en-IN" sz="2133" b="1" dirty="0">
                <a:latin typeface="Times New Roman" panose="02020603050405020304" pitchFamily="18" charset="0"/>
                <a:cs typeface="Times New Roman" panose="02020603050405020304" pitchFamily="18" charset="0"/>
              </a:rPr>
              <a:t> Proposed Solution</a:t>
            </a:r>
            <a:r>
              <a:rPr lang="en-IN" sz="2133" dirty="0">
                <a:latin typeface="Times New Roman" panose="02020603050405020304" pitchFamily="18" charset="0"/>
                <a:cs typeface="Times New Roman" panose="02020603050405020304" pitchFamily="18" charset="0"/>
              </a:rPr>
              <a:t> </a:t>
            </a:r>
          </a:p>
          <a:p>
            <a:pPr>
              <a:buClr>
                <a:schemeClr val="bg1"/>
              </a:buClr>
            </a:pPr>
            <a:r>
              <a:rPr lang="en-IN" sz="2133" dirty="0">
                <a:latin typeface="Times New Roman" panose="02020603050405020304" pitchFamily="18" charset="0"/>
                <a:cs typeface="Times New Roman" panose="02020603050405020304" pitchFamily="18" charset="0"/>
              </a:rPr>
              <a:t>A medical diagnosis is a classification process. A physician has to analyze lot factors before diagnosing the diabetes which makes physician’s job difficult. So in order to  make the procedure much easy and cost efficient one, we are using machine   learning technique for predicting the status of diabetes in any person.</a:t>
            </a:r>
          </a:p>
          <a:p>
            <a:pPr>
              <a:buNone/>
            </a:pPr>
            <a:r>
              <a:rPr lang="en-IN" sz="2133" dirty="0">
                <a:latin typeface="Times New Roman" panose="02020603050405020304" pitchFamily="18" charset="0"/>
                <a:cs typeface="Times New Roman" panose="02020603050405020304" pitchFamily="18" charset="0"/>
              </a:rPr>
              <a:t> </a:t>
            </a:r>
          </a:p>
          <a:p>
            <a:pPr>
              <a:buNone/>
            </a:pPr>
            <a:endParaRPr lang="en-IN" sz="2133" dirty="0">
              <a:latin typeface="Times New Roman" panose="02020603050405020304" pitchFamily="18" charset="0"/>
              <a:cs typeface="Times New Roman" panose="02020603050405020304" pitchFamily="18" charset="0"/>
            </a:endParaRPr>
          </a:p>
          <a:p>
            <a:pPr>
              <a:buNone/>
            </a:pPr>
            <a:endParaRPr lang="en-IN" sz="2133"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6E1EAB1-24DC-407E-B6B4-941C9E94C7F8}"/>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5" name="Slide Number Placeholder 4">
            <a:extLst>
              <a:ext uri="{FF2B5EF4-FFF2-40B4-BE49-F238E27FC236}">
                <a16:creationId xmlns:a16="http://schemas.microsoft.com/office/drawing/2014/main" id="{EA1DA5CE-090E-46D6-A9A6-F92F236EBD93}"/>
              </a:ext>
            </a:extLst>
          </p:cNvPr>
          <p:cNvSpPr>
            <a:spLocks noGrp="1"/>
          </p:cNvSpPr>
          <p:nvPr>
            <p:ph type="sldNum" sz="quarter" idx="18"/>
          </p:nvPr>
        </p:nvSpPr>
        <p:spPr/>
        <p:txBody>
          <a:bodyPr/>
          <a:lstStyle/>
          <a:p>
            <a:fld id="{8699F50C-BE38-4BD0-BA84-9B090E1F2B9B}" type="slidenum">
              <a:rPr lang="en-US" noProof="0" smtClean="0"/>
              <a:t>7</a:t>
            </a:fld>
            <a:endParaRPr lang="en-US" noProof="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77049" y="605232"/>
            <a:ext cx="10741114" cy="4575740"/>
          </a:xfrm>
          <a:prstGeom prst="rect">
            <a:avLst/>
          </a:prstGeom>
          <a:noFill/>
          <a:ln w="9525">
            <a:noFill/>
            <a:miter lim="800000"/>
            <a:headEnd/>
            <a:tailEnd/>
          </a:ln>
          <a:effectLst/>
        </p:spPr>
        <p:txBody>
          <a:bodyPr vert="horz" wrap="square" lIns="121920" tIns="60960" rIns="121920" bIns="60960" numCol="1" anchor="ctr" anchorCtr="0" compatLnSpc="1">
            <a:prstTxWarp prst="textNoShape">
              <a:avLst/>
            </a:prstTxWarp>
            <a:spAutoFit/>
          </a:bodyPr>
          <a:lstStyle/>
          <a:p>
            <a:pPr defTabSz="1219170" fontAlgn="base">
              <a:spcBef>
                <a:spcPct val="0"/>
              </a:spcBef>
              <a:spcAft>
                <a:spcPct val="0"/>
              </a:spcAft>
              <a:tabLst>
                <a:tab pos="609585" algn="l"/>
              </a:tabLst>
            </a:pPr>
            <a:endParaRPr lang="en-US" sz="2667" b="1" dirty="0">
              <a:solidFill>
                <a:schemeClr val="bg1"/>
              </a:solidFill>
              <a:latin typeface="Times New Roman" pitchFamily="18" charset="0"/>
              <a:ea typeface="Times New Roman" pitchFamily="18" charset="0"/>
              <a:cs typeface="Times New Roman" pitchFamily="18" charset="0"/>
            </a:endParaRPr>
          </a:p>
          <a:p>
            <a:pPr defTabSz="1219170" fontAlgn="base">
              <a:spcBef>
                <a:spcPct val="0"/>
              </a:spcBef>
              <a:spcAft>
                <a:spcPct val="0"/>
              </a:spcAft>
              <a:tabLst>
                <a:tab pos="609585" algn="l"/>
              </a:tabLst>
            </a:pPr>
            <a:r>
              <a:rPr lang="en-US" sz="2667" b="1" dirty="0">
                <a:solidFill>
                  <a:schemeClr val="bg1"/>
                </a:solidFill>
                <a:latin typeface="Times New Roman" pitchFamily="18" charset="0"/>
                <a:ea typeface="Times New Roman" pitchFamily="18" charset="0"/>
                <a:cs typeface="Times New Roman" pitchFamily="18" charset="0"/>
              </a:rPr>
              <a:t>     </a:t>
            </a:r>
            <a:r>
              <a:rPr lang="en-US" sz="3200" b="1" dirty="0">
                <a:solidFill>
                  <a:schemeClr val="bg1"/>
                </a:solidFill>
                <a:latin typeface="Times New Roman" pitchFamily="18" charset="0"/>
                <a:ea typeface="Times New Roman" pitchFamily="18" charset="0"/>
                <a:cs typeface="Times New Roman" pitchFamily="18" charset="0"/>
              </a:rPr>
              <a:t>Functional Requirements</a:t>
            </a:r>
            <a:endParaRPr lang="en-US" sz="3200" dirty="0">
              <a:solidFill>
                <a:schemeClr val="bg1"/>
              </a:solidFill>
              <a:latin typeface="Times New Roman" pitchFamily="18" charset="0"/>
              <a:cs typeface="Times New Roman" pitchFamily="18" charset="0"/>
            </a:endParaRPr>
          </a:p>
          <a:p>
            <a:pPr defTabSz="1219170" eaLnBrk="0" fontAlgn="base" hangingPunct="0">
              <a:spcBef>
                <a:spcPct val="0"/>
              </a:spcBef>
              <a:spcAft>
                <a:spcPct val="0"/>
              </a:spcAft>
              <a:tabLst>
                <a:tab pos="609585" algn="l"/>
              </a:tabLst>
            </a:pPr>
            <a:endParaRPr lang="en-US" sz="2667" dirty="0">
              <a:solidFill>
                <a:schemeClr val="bg1"/>
              </a:solidFill>
              <a:latin typeface="Times New Roman" pitchFamily="18" charset="0"/>
              <a:ea typeface="Times New Roman" pitchFamily="18" charset="0"/>
              <a:cs typeface="Times New Roman" pitchFamily="18" charset="0"/>
            </a:endParaRPr>
          </a:p>
          <a:p>
            <a:pPr defTabSz="1219170" eaLnBrk="0" fontAlgn="base" hangingPunct="0">
              <a:spcBef>
                <a:spcPct val="0"/>
              </a:spcBef>
              <a:spcAft>
                <a:spcPct val="0"/>
              </a:spcAft>
              <a:tabLst>
                <a:tab pos="609585" algn="l"/>
              </a:tabLst>
            </a:pPr>
            <a:r>
              <a:rPr lang="en-US" sz="2400" dirty="0">
                <a:solidFill>
                  <a:schemeClr val="bg1"/>
                </a:solidFill>
                <a:latin typeface="Times New Roman" pitchFamily="18" charset="0"/>
                <a:ea typeface="Times New Roman" pitchFamily="18" charset="0"/>
                <a:cs typeface="Times New Roman" pitchFamily="18" charset="0"/>
              </a:rPr>
              <a:t>      </a:t>
            </a:r>
            <a:r>
              <a:rPr lang="en-US" sz="2000" dirty="0">
                <a:solidFill>
                  <a:schemeClr val="bg1"/>
                </a:solidFill>
                <a:latin typeface="Times New Roman" pitchFamily="18" charset="0"/>
                <a:ea typeface="Times New Roman" pitchFamily="18" charset="0"/>
                <a:cs typeface="Times New Roman" pitchFamily="18" charset="0"/>
              </a:rPr>
              <a:t>For documenting the functional requirements, the set of functionalities supported by the system are to be specified. A function can be specified by identifying the state at which data is to be input to the system, its input data domain, the output domain, and the type  of processing to be carried on the input data to obtain the output.</a:t>
            </a:r>
          </a:p>
          <a:p>
            <a:pPr defTabSz="1219170" eaLnBrk="0" fontAlgn="base" hangingPunct="0">
              <a:spcBef>
                <a:spcPct val="0"/>
              </a:spcBef>
              <a:spcAft>
                <a:spcPct val="0"/>
              </a:spcAft>
              <a:tabLst>
                <a:tab pos="609585" algn="l"/>
              </a:tabLst>
            </a:pPr>
            <a:endParaRPr lang="en-US" sz="2000" dirty="0">
              <a:solidFill>
                <a:schemeClr val="bg1"/>
              </a:solidFill>
              <a:latin typeface="Times New Roman" pitchFamily="18" charset="0"/>
              <a:cs typeface="Times New Roman" pitchFamily="18" charset="0"/>
            </a:endParaRPr>
          </a:p>
          <a:p>
            <a:pPr defTabSz="1219170" eaLnBrk="0" fontAlgn="base" hangingPunct="0">
              <a:spcBef>
                <a:spcPct val="0"/>
              </a:spcBef>
              <a:spcAft>
                <a:spcPct val="0"/>
              </a:spcAft>
              <a:tabLst>
                <a:tab pos="609585" algn="l"/>
              </a:tabLst>
            </a:pPr>
            <a:r>
              <a:rPr lang="en-US" sz="2000" dirty="0">
                <a:solidFill>
                  <a:schemeClr val="bg1"/>
                </a:solidFill>
                <a:latin typeface="Times New Roman" pitchFamily="18" charset="0"/>
                <a:ea typeface="Times New Roman" pitchFamily="18" charset="0"/>
                <a:cs typeface="Times New Roman" pitchFamily="18" charset="0"/>
              </a:rPr>
              <a:t>      Functional  requirements  define  specific  behaviour  or  function  of  the  application.</a:t>
            </a:r>
          </a:p>
          <a:p>
            <a:pPr defTabSz="1219170" eaLnBrk="0" fontAlgn="base" hangingPunct="0">
              <a:spcBef>
                <a:spcPct val="0"/>
              </a:spcBef>
              <a:spcAft>
                <a:spcPct val="0"/>
              </a:spcAft>
              <a:tabLst>
                <a:tab pos="609585" algn="l"/>
              </a:tabLst>
            </a:pPr>
            <a:r>
              <a:rPr lang="en-US" sz="2000" dirty="0">
                <a:solidFill>
                  <a:schemeClr val="bg1"/>
                </a:solidFill>
                <a:latin typeface="Times New Roman" pitchFamily="18" charset="0"/>
                <a:ea typeface="Times New Roman" pitchFamily="18" charset="0"/>
                <a:cs typeface="Times New Roman" pitchFamily="18" charset="0"/>
              </a:rPr>
              <a:t>      Following are the functional requirements:      </a:t>
            </a:r>
          </a:p>
          <a:p>
            <a:pPr defTabSz="1219170" eaLnBrk="0" fontAlgn="base" hangingPunct="0">
              <a:spcBef>
                <a:spcPct val="0"/>
              </a:spcBef>
              <a:spcAft>
                <a:spcPct val="0"/>
              </a:spcAft>
              <a:tabLst>
                <a:tab pos="609585" algn="l"/>
              </a:tabLst>
            </a:pPr>
            <a:endParaRPr lang="en-US" sz="2000" dirty="0">
              <a:solidFill>
                <a:schemeClr val="bg1"/>
              </a:solidFill>
              <a:latin typeface="Times New Roman" pitchFamily="18" charset="0"/>
              <a:ea typeface="Times New Roman" pitchFamily="18" charset="0"/>
              <a:cs typeface="Times New Roman" pitchFamily="18" charset="0"/>
            </a:endParaRPr>
          </a:p>
          <a:p>
            <a:pPr marL="342900" indent="-342900" defTabSz="1219170" eaLnBrk="0" fontAlgn="base" hangingPunct="0">
              <a:spcBef>
                <a:spcPct val="0"/>
              </a:spcBef>
              <a:spcAft>
                <a:spcPct val="0"/>
              </a:spcAft>
              <a:buFont typeface="Arial" panose="020B0604020202020204" pitchFamily="34" charset="0"/>
              <a:buChar char="•"/>
              <a:tabLst>
                <a:tab pos="609585" algn="l"/>
              </a:tabLst>
            </a:pPr>
            <a:r>
              <a:rPr lang="en-US" sz="2000" dirty="0">
                <a:solidFill>
                  <a:schemeClr val="bg1"/>
                </a:solidFill>
                <a:latin typeface="Times New Roman" pitchFamily="18" charset="0"/>
                <a:ea typeface="Times New Roman" pitchFamily="18" charset="0"/>
                <a:cs typeface="Times New Roman" pitchFamily="18" charset="0"/>
              </a:rPr>
              <a:t>Should enter the details like Name, Age, BMI and Blood Pressure (BP).</a:t>
            </a:r>
          </a:p>
          <a:p>
            <a:pPr marL="342900" indent="-342900" defTabSz="1219170" eaLnBrk="0" fontAlgn="base" hangingPunct="0">
              <a:spcBef>
                <a:spcPct val="0"/>
              </a:spcBef>
              <a:spcAft>
                <a:spcPct val="0"/>
              </a:spcAft>
              <a:buFont typeface="Arial" panose="020B0604020202020204" pitchFamily="34" charset="0"/>
              <a:buChar char="•"/>
              <a:tabLst>
                <a:tab pos="609585" algn="l"/>
              </a:tabLst>
            </a:pPr>
            <a:r>
              <a:rPr lang="en-US" sz="2000" dirty="0">
                <a:solidFill>
                  <a:schemeClr val="bg1"/>
                </a:solidFill>
                <a:latin typeface="Times New Roman" pitchFamily="18" charset="0"/>
                <a:ea typeface="Times New Roman" pitchFamily="18" charset="0"/>
                <a:cs typeface="Times New Roman" pitchFamily="18" charset="0"/>
              </a:rPr>
              <a:t>Should press the PREDICT button to know the result.</a:t>
            </a:r>
            <a:endParaRPr lang="en-US" sz="2000" dirty="0">
              <a:solidFill>
                <a:schemeClr val="bg1"/>
              </a:solidFill>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655EE9AA-0401-41E4-B6B7-E82CCE6B4770}"/>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1BEF1022-D88A-4CC2-8D22-FB5342EF7D3B}"/>
              </a:ext>
            </a:extLst>
          </p:cNvPr>
          <p:cNvSpPr>
            <a:spLocks noGrp="1"/>
          </p:cNvSpPr>
          <p:nvPr>
            <p:ph type="sldNum" sz="quarter" idx="18"/>
          </p:nvPr>
        </p:nvSpPr>
        <p:spPr/>
        <p:txBody>
          <a:bodyPr/>
          <a:lstStyle/>
          <a:p>
            <a:fld id="{8699F50C-BE38-4BD0-BA84-9B090E1F2B9B}" type="slidenum">
              <a:rPr lang="en-US" noProof="0" smtClean="0"/>
              <a:t>8</a:t>
            </a:fld>
            <a:endParaRPr lang="en-US" noProof="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1443" y="1018960"/>
            <a:ext cx="10538371" cy="4154984"/>
          </a:xfrm>
          <a:prstGeom prst="rect">
            <a:avLst/>
          </a:prstGeom>
        </p:spPr>
        <p:txBody>
          <a:bodyPr wrap="square">
            <a:spAutoFit/>
          </a:bodyPr>
          <a:lstStyle/>
          <a:p>
            <a:pPr eaLnBrk="0" fontAlgn="base" hangingPunct="0">
              <a:spcBef>
                <a:spcPct val="0"/>
              </a:spcBef>
              <a:spcAft>
                <a:spcPct val="0"/>
              </a:spcAft>
              <a:tabLst>
                <a:tab pos="609585" algn="l"/>
              </a:tabLst>
            </a:pPr>
            <a:r>
              <a:rPr lang="en-US" sz="3200" b="1" dirty="0">
                <a:solidFill>
                  <a:schemeClr val="bg1"/>
                </a:solidFill>
                <a:latin typeface="Times New Roman" pitchFamily="18" charset="0"/>
                <a:ea typeface="Times New Roman" pitchFamily="18" charset="0"/>
                <a:cs typeface="Times New Roman" pitchFamily="18" charset="0"/>
              </a:rPr>
              <a:t>Non Functional Requirements</a:t>
            </a:r>
          </a:p>
          <a:p>
            <a:pPr eaLnBrk="0" fontAlgn="base" hangingPunct="0">
              <a:spcBef>
                <a:spcPct val="0"/>
              </a:spcBef>
              <a:spcAft>
                <a:spcPct val="0"/>
              </a:spcAft>
              <a:tabLst>
                <a:tab pos="609585" algn="l"/>
              </a:tabLst>
            </a:pPr>
            <a:endParaRPr lang="en-US" sz="3200" dirty="0">
              <a:solidFill>
                <a:schemeClr val="bg1"/>
              </a:solidFill>
              <a:latin typeface="Times New Roman" pitchFamily="18" charset="0"/>
              <a:cs typeface="Times New Roman" pitchFamily="18" charset="0"/>
            </a:endParaRPr>
          </a:p>
          <a:p>
            <a:pPr eaLnBrk="0" fontAlgn="base" hangingPunct="0">
              <a:spcBef>
                <a:spcPct val="0"/>
              </a:spcBef>
              <a:spcAft>
                <a:spcPct val="0"/>
              </a:spcAft>
              <a:tabLst>
                <a:tab pos="609585" algn="l"/>
              </a:tabLst>
            </a:pPr>
            <a:r>
              <a:rPr lang="en-US" sz="2000" dirty="0">
                <a:solidFill>
                  <a:schemeClr val="bg1"/>
                </a:solidFill>
                <a:latin typeface="Times New Roman" pitchFamily="18" charset="0"/>
                <a:ea typeface="Times New Roman" pitchFamily="18" charset="0"/>
                <a:cs typeface="Times New Roman" pitchFamily="18" charset="0"/>
              </a:rPr>
              <a:t>A non-functional requirement is the one that specifies criteria that can be used to judge the operation of a system, rather than specific behaviour. Especially these are the constraints that the system must work within. </a:t>
            </a:r>
          </a:p>
          <a:p>
            <a:pPr eaLnBrk="0" fontAlgn="base" hangingPunct="0">
              <a:spcBef>
                <a:spcPct val="0"/>
              </a:spcBef>
              <a:spcAft>
                <a:spcPct val="0"/>
              </a:spcAft>
              <a:tabLst>
                <a:tab pos="609585" algn="l"/>
              </a:tabLst>
            </a:pPr>
            <a:endParaRPr lang="en-US" sz="2000" dirty="0">
              <a:solidFill>
                <a:schemeClr val="bg1"/>
              </a:solidFill>
              <a:latin typeface="Times New Roman" pitchFamily="18" charset="0"/>
              <a:ea typeface="Times New Roman" pitchFamily="18" charset="0"/>
              <a:cs typeface="Times New Roman" pitchFamily="18" charset="0"/>
            </a:endParaRPr>
          </a:p>
          <a:p>
            <a:pPr eaLnBrk="0" fontAlgn="base" hangingPunct="0">
              <a:spcBef>
                <a:spcPct val="0"/>
              </a:spcBef>
              <a:spcAft>
                <a:spcPct val="0"/>
              </a:spcAft>
              <a:tabLst>
                <a:tab pos="609585" algn="l"/>
              </a:tabLst>
            </a:pPr>
            <a:r>
              <a:rPr lang="en-US" sz="2000" dirty="0">
                <a:solidFill>
                  <a:schemeClr val="bg1"/>
                </a:solidFill>
                <a:latin typeface="Times New Roman" pitchFamily="18" charset="0"/>
                <a:ea typeface="Times New Roman" pitchFamily="18" charset="0"/>
                <a:cs typeface="Times New Roman" pitchFamily="18" charset="0"/>
              </a:rPr>
              <a:t>Following are the non functional requirements:</a:t>
            </a:r>
          </a:p>
          <a:p>
            <a:pPr eaLnBrk="0" fontAlgn="base" hangingPunct="0">
              <a:spcBef>
                <a:spcPct val="0"/>
              </a:spcBef>
              <a:spcAft>
                <a:spcPct val="0"/>
              </a:spcAft>
              <a:tabLst>
                <a:tab pos="609585" algn="l"/>
              </a:tabLst>
            </a:pPr>
            <a:endParaRPr lang="en-US" sz="2000" dirty="0">
              <a:solidFill>
                <a:schemeClr val="bg1"/>
              </a:solidFill>
              <a:latin typeface="Times New Roman" pitchFamily="18" charset="0"/>
              <a:cs typeface="Times New Roman" pitchFamily="18" charset="0"/>
            </a:endParaRPr>
          </a:p>
          <a:p>
            <a:pPr eaLnBrk="0" fontAlgn="base" hangingPunct="0">
              <a:spcBef>
                <a:spcPct val="0"/>
              </a:spcBef>
              <a:spcAft>
                <a:spcPct val="0"/>
              </a:spcAft>
              <a:buFontTx/>
              <a:buChar char="•"/>
              <a:tabLst>
                <a:tab pos="609585" algn="l"/>
              </a:tabLst>
            </a:pPr>
            <a:r>
              <a:rPr lang="en-US" sz="2000" dirty="0">
                <a:solidFill>
                  <a:schemeClr val="bg1"/>
                </a:solidFill>
                <a:latin typeface="Times New Roman" pitchFamily="18" charset="0"/>
                <a:ea typeface="Times New Roman" pitchFamily="18" charset="0"/>
                <a:cs typeface="Times New Roman" pitchFamily="18" charset="0"/>
              </a:rPr>
              <a:t>  Should be available for installation on computer.  </a:t>
            </a:r>
            <a:endParaRPr lang="en-US" sz="2000" dirty="0">
              <a:solidFill>
                <a:schemeClr val="bg1"/>
              </a:solidFill>
              <a:latin typeface="Times New Roman" pitchFamily="18" charset="0"/>
              <a:cs typeface="Times New Roman" pitchFamily="18" charset="0"/>
            </a:endParaRPr>
          </a:p>
          <a:p>
            <a:pPr eaLnBrk="0" fontAlgn="base" hangingPunct="0">
              <a:spcBef>
                <a:spcPct val="0"/>
              </a:spcBef>
              <a:spcAft>
                <a:spcPct val="0"/>
              </a:spcAft>
              <a:buFontTx/>
              <a:buChar char="•"/>
              <a:tabLst>
                <a:tab pos="609585" algn="l"/>
              </a:tabLst>
            </a:pPr>
            <a:r>
              <a:rPr lang="en-US" sz="2000" dirty="0">
                <a:solidFill>
                  <a:schemeClr val="bg1"/>
                </a:solidFill>
                <a:latin typeface="Times New Roman" pitchFamily="18" charset="0"/>
                <a:ea typeface="Times New Roman" pitchFamily="18" charset="0"/>
                <a:cs typeface="Times New Roman" pitchFamily="18" charset="0"/>
              </a:rPr>
              <a:t>  Crashing of application should not occur.</a:t>
            </a:r>
            <a:endParaRPr lang="en-US" sz="2000" dirty="0">
              <a:solidFill>
                <a:schemeClr val="bg1"/>
              </a:solidFill>
              <a:latin typeface="Times New Roman" pitchFamily="18" charset="0"/>
              <a:cs typeface="Times New Roman" pitchFamily="18" charset="0"/>
            </a:endParaRPr>
          </a:p>
          <a:p>
            <a:pPr eaLnBrk="0" fontAlgn="base" hangingPunct="0">
              <a:spcBef>
                <a:spcPct val="0"/>
              </a:spcBef>
              <a:spcAft>
                <a:spcPct val="0"/>
              </a:spcAft>
              <a:buFontTx/>
              <a:buChar char="•"/>
              <a:tabLst>
                <a:tab pos="609585" algn="l"/>
              </a:tabLst>
            </a:pPr>
            <a:r>
              <a:rPr lang="en-US" sz="2000" dirty="0">
                <a:solidFill>
                  <a:schemeClr val="bg1"/>
                </a:solidFill>
                <a:latin typeface="Times New Roman" pitchFamily="18" charset="0"/>
                <a:ea typeface="Times New Roman" pitchFamily="18" charset="0"/>
                <a:cs typeface="Times New Roman" pitchFamily="18" charset="0"/>
              </a:rPr>
              <a:t>  Response time for each query sent by the user should be minimum.</a:t>
            </a:r>
            <a:endParaRPr lang="en-US" sz="2000" dirty="0">
              <a:solidFill>
                <a:schemeClr val="bg1"/>
              </a:solidFill>
              <a:latin typeface="Times New Roman" pitchFamily="18" charset="0"/>
              <a:cs typeface="Times New Roman" pitchFamily="18" charset="0"/>
            </a:endParaRPr>
          </a:p>
          <a:p>
            <a:pPr eaLnBrk="0" fontAlgn="base" hangingPunct="0">
              <a:spcBef>
                <a:spcPct val="0"/>
              </a:spcBef>
              <a:spcAft>
                <a:spcPct val="0"/>
              </a:spcAft>
              <a:buFontTx/>
              <a:buChar char="•"/>
              <a:tabLst>
                <a:tab pos="609585" algn="l"/>
              </a:tabLst>
            </a:pPr>
            <a:r>
              <a:rPr lang="en-US" sz="2000" dirty="0">
                <a:solidFill>
                  <a:schemeClr val="bg1"/>
                </a:solidFill>
                <a:latin typeface="Times New Roman" pitchFamily="18" charset="0"/>
                <a:ea typeface="Times New Roman" pitchFamily="18" charset="0"/>
                <a:cs typeface="Times New Roman" pitchFamily="18" charset="0"/>
              </a:rPr>
              <a:t>  Application should be updated properly</a:t>
            </a:r>
            <a:endParaRPr lang="en-IN" sz="2000" dirty="0">
              <a:solidFill>
                <a:schemeClr val="bg1"/>
              </a:solidFill>
            </a:endParaRPr>
          </a:p>
        </p:txBody>
      </p:sp>
      <p:sp>
        <p:nvSpPr>
          <p:cNvPr id="2" name="Footer Placeholder 1">
            <a:extLst>
              <a:ext uri="{FF2B5EF4-FFF2-40B4-BE49-F238E27FC236}">
                <a16:creationId xmlns:a16="http://schemas.microsoft.com/office/drawing/2014/main" id="{3D2506EF-F96C-419E-B17C-0487481DE812}"/>
              </a:ext>
            </a:extLst>
          </p:cNvPr>
          <p:cNvSpPr>
            <a:spLocks noGrp="1"/>
          </p:cNvSpPr>
          <p:nvPr>
            <p:ph type="ftr" sz="quarter" idx="17"/>
          </p:nvPr>
        </p:nvSpPr>
        <p:spPr/>
        <p:txBody>
          <a:bodyPr/>
          <a:lstStyle/>
          <a:p>
            <a:r>
              <a:rPr lang="en-US" noProof="0"/>
              <a:t>Keshav Memorial Institute Of Technology</a:t>
            </a:r>
            <a:endParaRPr lang="en-US" noProof="0" dirty="0"/>
          </a:p>
        </p:txBody>
      </p:sp>
      <p:sp>
        <p:nvSpPr>
          <p:cNvPr id="3" name="Slide Number Placeholder 2">
            <a:extLst>
              <a:ext uri="{FF2B5EF4-FFF2-40B4-BE49-F238E27FC236}">
                <a16:creationId xmlns:a16="http://schemas.microsoft.com/office/drawing/2014/main" id="{5E03605F-702C-4A3D-A1EC-023A0406D755}"/>
              </a:ext>
            </a:extLst>
          </p:cNvPr>
          <p:cNvSpPr>
            <a:spLocks noGrp="1"/>
          </p:cNvSpPr>
          <p:nvPr>
            <p:ph type="sldNum" sz="quarter" idx="18"/>
          </p:nvPr>
        </p:nvSpPr>
        <p:spPr/>
        <p:txBody>
          <a:bodyPr/>
          <a:lstStyle/>
          <a:p>
            <a:fld id="{8699F50C-BE38-4BD0-BA84-9B090E1F2B9B}" type="slidenum">
              <a:rPr lang="en-US" noProof="0" smtClean="0"/>
              <a:t>9</a:t>
            </a:fld>
            <a:endParaRPr lang="en-US" noProof="0" dirty="0"/>
          </a:p>
        </p:txBody>
      </p:sp>
    </p:spTree>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2940343A-75DB-4E03-95EA-4A75BA0D7FF2}">
  <ds:schemaRefs>
    <ds:schemaRef ds:uri="http://schemas.microsoft.com/office/infopath/2007/PartnerControls"/>
    <ds:schemaRef ds:uri="16c05727-aa75-4e4a-9b5f-8a80a1165891"/>
    <ds:schemaRef ds:uri="http://purl.org/dc/elements/1.1/"/>
    <ds:schemaRef ds:uri="http://schemas.microsoft.com/office/2006/documentManagement/types"/>
    <ds:schemaRef ds:uri="http://schemas.microsoft.com/office/2006/metadata/properties"/>
    <ds:schemaRef ds:uri="http://www.w3.org/XML/1998/namespace"/>
    <ds:schemaRef ds:uri="http://purl.org/dc/terms/"/>
    <ds:schemaRef ds:uri="71af3243-3dd4-4a8d-8c0d-dd76da1f02a5"/>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1442</Words>
  <Application>Microsoft Office PowerPoint</Application>
  <PresentationFormat>Widescreen</PresentationFormat>
  <Paragraphs>245</Paragraphs>
  <Slides>34</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Arial Black</vt:lpstr>
      <vt:lpstr>Calibri</vt:lpstr>
      <vt:lpstr>Calibri Light</vt:lpstr>
      <vt:lpstr>Constantia</vt:lpstr>
      <vt:lpstr>Gill Sans SemiBold</vt:lpstr>
      <vt:lpstr>Impact</vt:lpstr>
      <vt:lpstr>Noto Sans Symbols</vt:lpstr>
      <vt:lpstr>Oswald</vt:lpstr>
      <vt:lpstr>Times New Roman</vt:lpstr>
      <vt:lpstr>Office Theme</vt:lpstr>
      <vt:lpstr>PREDICTION OF DIABETES </vt:lpstr>
      <vt:lpstr>Diabetes</vt:lpstr>
      <vt:lpstr>Machine Learning</vt:lpstr>
      <vt:lpstr>Regarding Project</vt:lpstr>
      <vt:lpstr>Outline</vt:lpstr>
      <vt:lpstr>INTRODUCTION</vt:lpstr>
      <vt:lpstr> SOFTWARE REQUIREMENTS SPECIFICATION</vt:lpstr>
      <vt:lpstr>PowerPoint Presentation</vt:lpstr>
      <vt:lpstr>PowerPoint Presentation</vt:lpstr>
      <vt:lpstr>PowerPoint Presentation</vt:lpstr>
      <vt:lpstr>LITERATURE SURVEY</vt:lpstr>
      <vt:lpstr>DESIGN</vt:lpstr>
      <vt:lpstr>Use case Diagram</vt:lpstr>
      <vt:lpstr>Class Diagram</vt:lpstr>
      <vt:lpstr>Architecture Diagram</vt:lpstr>
      <vt:lpstr>Sequence Diagram</vt:lpstr>
      <vt:lpstr>Activity Diagram</vt:lpstr>
      <vt:lpstr>USER INTERFACE</vt:lpstr>
      <vt:lpstr>IMPLEMENTATION</vt:lpstr>
      <vt:lpstr>Dataset Description:</vt:lpstr>
      <vt:lpstr>Dataset head</vt:lpstr>
      <vt:lpstr>Visualize the dataset</vt:lpstr>
      <vt:lpstr>Visualize the dataset (Conti)</vt:lpstr>
      <vt:lpstr>Data Correlation Matrix</vt:lpstr>
      <vt:lpstr>PowerPoint Presentation</vt:lpstr>
      <vt:lpstr>PowerPoint Presentation</vt:lpstr>
      <vt:lpstr>Support Vector Machine(SVM)</vt:lpstr>
      <vt:lpstr>Model Fitting</vt:lpstr>
      <vt:lpstr>PowerPoint Presentation</vt:lpstr>
      <vt:lpstr>Make a Prediction</vt:lpstr>
      <vt:lpstr>Output</vt:lpstr>
      <vt:lpstr>Limitations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2019-10-04T04:24:16Z</dcterms:created>
  <dcterms:modified xsi:type="dcterms:W3CDTF">2019-11-02T05:06:17Z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