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8400" y="1917000"/>
            <a:ext cx="8649000" cy="3834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8400" y="1917000"/>
            <a:ext cx="8649000" cy="8269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10;p2" descr=""/>
          <p:cNvPicPr/>
          <p:nvPr/>
        </p:nvPicPr>
        <p:blipFill>
          <a:blip r:embed="rId3"/>
          <a:stretch/>
        </p:blipFill>
        <p:spPr>
          <a:xfrm>
            <a:off x="0" y="4969080"/>
            <a:ext cx="9143640" cy="174240"/>
          </a:xfrm>
          <a:prstGeom prst="rect">
            <a:avLst/>
          </a:prstGeom>
          <a:ln w="0">
            <a:noFill/>
          </a:ln>
        </p:spPr>
      </p:pic>
      <p:sp>
        <p:nvSpPr>
          <p:cNvPr id="1"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r>
              <a:rPr b="0" lang="en-IN" sz="4800" spc="-1" strike="noStrike">
                <a:solidFill>
                  <a:srgbClr val="000000"/>
                </a:solidFill>
                <a:latin typeface="Arial"/>
              </a:rPr>
              <a:t>Click to edit the title text </a:t>
            </a:r>
            <a:r>
              <a:rPr b="0" lang="en-IN" sz="4800" spc="-1" strike="noStrike">
                <a:solidFill>
                  <a:srgbClr val="000000"/>
                </a:solidFill>
                <a:latin typeface="Arial"/>
              </a:rPr>
              <a:t>format</a:t>
            </a:r>
            <a:endParaRPr b="0" lang="en-IN" sz="4800" spc="-1" strike="noStrike">
              <a:solidFill>
                <a:srgbClr val="000000"/>
              </a:solidFill>
              <a:latin typeface="Arial"/>
            </a:endParaRPr>
          </a:p>
        </p:txBody>
      </p:sp>
      <p:pic>
        <p:nvPicPr>
          <p:cNvPr id="2" name="Graphic 2" descr=""/>
          <p:cNvPicPr/>
          <p:nvPr/>
        </p:nvPicPr>
        <p:blipFill>
          <a:blip r:embed="rId4"/>
          <a:stretch/>
        </p:blipFill>
        <p:spPr>
          <a:xfrm>
            <a:off x="653040" y="910080"/>
            <a:ext cx="1260360" cy="315000"/>
          </a:xfrm>
          <a:prstGeom prst="rect">
            <a:avLst/>
          </a:prstGeom>
          <a:ln w="0">
            <a:noFill/>
          </a:ln>
        </p:spPr>
      </p:pic>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94640" y="229680"/>
            <a:ext cx="5647320" cy="575640"/>
          </a:xfrm>
          <a:prstGeom prst="rect">
            <a:avLst/>
          </a:prstGeom>
          <a:noFill/>
          <a:ln w="0">
            <a:noFill/>
          </a:ln>
        </p:spPr>
        <p:txBody>
          <a:bodyPr tIns="91440" bIns="91440" anchor="t">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pic>
        <p:nvPicPr>
          <p:cNvPr id="41" name="Google Shape;159;p24" descr=""/>
          <p:cNvPicPr/>
          <p:nvPr/>
        </p:nvPicPr>
        <p:blipFill>
          <a:blip r:embed="rId2"/>
          <a:stretch/>
        </p:blipFill>
        <p:spPr>
          <a:xfrm>
            <a:off x="53280" y="4989240"/>
            <a:ext cx="946080" cy="109440"/>
          </a:xfrm>
          <a:prstGeom prst="rect">
            <a:avLst/>
          </a:prstGeom>
          <a:ln w="0">
            <a:noFill/>
          </a:ln>
        </p:spPr>
      </p:pic>
      <p:sp>
        <p:nvSpPr>
          <p:cNvPr id="42" name="Google Shape;160;p24"/>
          <p:cNvSpPr/>
          <p:nvPr/>
        </p:nvSpPr>
        <p:spPr>
          <a:xfrm>
            <a:off x="4338720" y="4899960"/>
            <a:ext cx="466560" cy="198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00" spc="-1" strike="noStrike">
                <a:solidFill>
                  <a:srgbClr val="ffffff"/>
                </a:solidFill>
                <a:latin typeface="Lato"/>
                <a:ea typeface="Lato"/>
              </a:rPr>
              <a:t>//01</a:t>
            </a:r>
            <a:endParaRPr b="0" lang="en-IN" sz="900" spc="-1" strike="noStrike">
              <a:latin typeface="Arial"/>
            </a:endParaRPr>
          </a:p>
        </p:txBody>
      </p:sp>
      <p:sp>
        <p:nvSpPr>
          <p:cNvPr id="43" name="Google Shape;163;p24"/>
          <p:cNvSpPr/>
          <p:nvPr/>
        </p:nvSpPr>
        <p:spPr>
          <a:xfrm>
            <a:off x="4268880" y="4859280"/>
            <a:ext cx="548280" cy="3931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900" spc="-1" strike="noStrike">
                <a:solidFill>
                  <a:srgbClr val="ffffff"/>
                </a:solidFill>
                <a:latin typeface="Lato"/>
                <a:ea typeface="Lato"/>
              </a:rPr>
              <a:t>// </a:t>
            </a:r>
            <a:fld id="{18E24B5B-B439-4F69-86FB-0EF98A09C77B}" type="slidenum">
              <a:rPr b="0" lang="en" sz="900" spc="-1" strike="noStrike">
                <a:solidFill>
                  <a:srgbClr val="ffffff"/>
                </a:solidFill>
                <a:latin typeface="Lato"/>
                <a:ea typeface="Lato"/>
              </a:rPr>
              <a:t>&lt;number&gt;</a:t>
            </a:fld>
            <a:endParaRPr b="0" lang="en-IN" sz="9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16280" y="1917000"/>
            <a:ext cx="9027360" cy="826920"/>
          </a:xfrm>
          <a:prstGeom prst="rect">
            <a:avLst/>
          </a:prstGeom>
          <a:noFill/>
          <a:ln w="0">
            <a:noFill/>
          </a:ln>
        </p:spPr>
        <p:txBody>
          <a:bodyPr tIns="91440" bIns="91440" anchor="t">
            <a:noAutofit/>
          </a:bodyPr>
          <a:p>
            <a:pPr>
              <a:lnSpc>
                <a:spcPct val="100000"/>
              </a:lnSpc>
              <a:buNone/>
              <a:tabLst>
                <a:tab algn="l" pos="0"/>
              </a:tabLst>
            </a:pPr>
            <a:r>
              <a:rPr b="0" lang="en" sz="3600" spc="-1" strike="noStrike">
                <a:solidFill>
                  <a:srgbClr val="ffffff"/>
                </a:solidFill>
                <a:latin typeface="Lato Black"/>
                <a:ea typeface="Lato Black"/>
              </a:rPr>
              <a:t>Knowledge is Power</a:t>
            </a:r>
            <a:endParaRPr b="0" lang="en-IN" sz="3600" spc="-1" strike="noStrike">
              <a:solidFill>
                <a:srgbClr val="000000"/>
              </a:solidFill>
              <a:latin typeface="Arial"/>
            </a:endParaRPr>
          </a:p>
        </p:txBody>
      </p:sp>
      <p:sp>
        <p:nvSpPr>
          <p:cNvPr id="82" name="PlaceHolder 2"/>
          <p:cNvSpPr>
            <a:spLocks noGrp="1"/>
          </p:cNvSpPr>
          <p:nvPr>
            <p:ph type="subTitle"/>
          </p:nvPr>
        </p:nvSpPr>
        <p:spPr>
          <a:xfrm>
            <a:off x="187200" y="2750760"/>
            <a:ext cx="4558680" cy="377280"/>
          </a:xfrm>
          <a:prstGeom prst="rect">
            <a:avLst/>
          </a:prstGeom>
          <a:noFill/>
          <a:ln w="0">
            <a:noFill/>
          </a:ln>
        </p:spPr>
        <p:txBody>
          <a:bodyPr tIns="91440" bIns="91440" anchor="t">
            <a:noAutofit/>
          </a:bodyPr>
          <a:p>
            <a:pPr>
              <a:lnSpc>
                <a:spcPct val="150000"/>
              </a:lnSpc>
              <a:buNone/>
              <a:tabLst>
                <a:tab algn="l" pos="0"/>
              </a:tabLst>
            </a:pPr>
            <a:r>
              <a:rPr b="0" lang="en" sz="1800" spc="-1" strike="noStrike">
                <a:solidFill>
                  <a:srgbClr val="ffffff"/>
                </a:solidFill>
                <a:latin typeface="Lato"/>
                <a:ea typeface="Lato"/>
              </a:rPr>
              <a:t>Create digital solutions to empower business innovation</a:t>
            </a:r>
            <a:endParaRPr b="0" lang="en-IN" sz="1800" spc="-1" strike="noStrike">
              <a:latin typeface="Arial"/>
            </a:endParaRPr>
          </a:p>
          <a:p>
            <a:pPr>
              <a:lnSpc>
                <a:spcPct val="150000"/>
              </a:lnSpc>
              <a:spcBef>
                <a:spcPts val="1599"/>
              </a:spcBef>
              <a:spcAft>
                <a:spcPts val="1599"/>
              </a:spcAft>
              <a:buNone/>
              <a:tabLst>
                <a:tab algn="l" pos="0"/>
              </a:tabLst>
            </a:pPr>
            <a:r>
              <a:rPr b="0" lang="en" sz="1300" spc="-1" strike="noStrike">
                <a:solidFill>
                  <a:srgbClr val="ffffff"/>
                </a:solidFill>
                <a:latin typeface="Lato"/>
                <a:ea typeface="Lato"/>
              </a:rPr>
              <a:t>29-5-2002</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38400" y="1917000"/>
            <a:ext cx="8649000" cy="826920"/>
          </a:xfrm>
          <a:prstGeom prst="rect">
            <a:avLst/>
          </a:prstGeom>
          <a:noFill/>
          <a:ln w="0">
            <a:noFill/>
          </a:ln>
        </p:spPr>
        <p:txBody>
          <a:bodyPr tIns="91440" bIns="91440" anchor="t">
            <a:noAutofit/>
          </a:bodyPr>
          <a:p>
            <a:pPr>
              <a:lnSpc>
                <a:spcPct val="100000"/>
              </a:lnSpc>
              <a:buNone/>
              <a:tabLst>
                <a:tab algn="l" pos="0"/>
              </a:tabLst>
            </a:pPr>
            <a:r>
              <a:rPr b="0" lang="en" sz="3600" spc="-1" strike="noStrike">
                <a:solidFill>
                  <a:srgbClr val="ffffff"/>
                </a:solidFill>
                <a:latin typeface="Lato Black"/>
                <a:ea typeface="Lato Black"/>
              </a:rPr>
              <a:t>Thank You</a:t>
            </a:r>
            <a:endParaRPr b="0" lang="en-IN" sz="3600" spc="-1" strike="noStrike">
              <a:solidFill>
                <a:srgbClr val="000000"/>
              </a:solidFill>
              <a:latin typeface="Arial"/>
            </a:endParaRPr>
          </a:p>
        </p:txBody>
      </p:sp>
      <p:sp>
        <p:nvSpPr>
          <p:cNvPr id="104" name="PlaceHolder 2"/>
          <p:cNvSpPr>
            <a:spLocks noGrp="1"/>
          </p:cNvSpPr>
          <p:nvPr>
            <p:ph type="subTitle"/>
          </p:nvPr>
        </p:nvSpPr>
        <p:spPr>
          <a:xfrm>
            <a:off x="339840" y="2750760"/>
            <a:ext cx="4558680" cy="377280"/>
          </a:xfrm>
          <a:prstGeom prst="rect">
            <a:avLst/>
          </a:prstGeom>
          <a:noFill/>
          <a:ln w="0">
            <a:noFill/>
          </a:ln>
        </p:spPr>
        <p:txBody>
          <a:bodyPr tIns="91440" bIns="91440" anchor="t">
            <a:noAutofit/>
          </a:bodyPr>
          <a:p>
            <a:pPr>
              <a:lnSpc>
                <a:spcPct val="150000"/>
              </a:lnSpc>
              <a:spcAft>
                <a:spcPts val="1599"/>
              </a:spcAft>
              <a:buNone/>
              <a:tabLst>
                <a:tab algn="l" pos="0"/>
              </a:tabLst>
            </a:pPr>
            <a:r>
              <a:rPr b="0" lang="en" sz="1500" spc="-1" strike="noStrike">
                <a:solidFill>
                  <a:srgbClr val="ffffff"/>
                </a:solidFill>
                <a:latin typeface="Lato"/>
                <a:ea typeface="Lato"/>
              </a:rPr>
              <a:t>Team member names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Why?</a:t>
            </a:r>
            <a:endParaRPr b="0" lang="en-IN" sz="2000" spc="-1" strike="noStrike">
              <a:solidFill>
                <a:srgbClr val="000000"/>
              </a:solidFill>
              <a:latin typeface="Arial"/>
            </a:endParaRPr>
          </a:p>
        </p:txBody>
      </p:sp>
      <p:sp>
        <p:nvSpPr>
          <p:cNvPr id="84" name="Google Shape;270;p41"/>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Why did you decide to solve this Problem statement?</a:t>
            </a:r>
            <a:endParaRPr b="0" lang="en-IN" sz="1400" spc="-1" strike="noStrike">
              <a:latin typeface="Arial"/>
            </a:endParaRPr>
          </a:p>
          <a:p>
            <a:pPr>
              <a:lnSpc>
                <a:spcPct val="100000"/>
              </a:lnSpc>
              <a:buNone/>
              <a:tabLst>
                <a:tab algn="l" pos="0"/>
              </a:tabLst>
            </a:pP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The problem statement was quite intresting to our team. And we found that concept will enhance the bussiness outcomes. The more intrested part in this problem is undertanding the customer level feedback which becomes the voice of customer. We are expecting good results as we have already studied the concept the customer behaviour and product analysis in market through a concept of sentimental analysis as a part of our academics. We found the scope of implementing the idea with some relatable and good knowledge. These are the follwoing reasons that we decided to solve this problem statement.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User Segment &amp; Pain Points</a:t>
            </a:r>
            <a:endParaRPr b="0" lang="en-IN" sz="2000" spc="-1" strike="noStrike">
              <a:solidFill>
                <a:srgbClr val="000000"/>
              </a:solidFill>
              <a:latin typeface="Arial"/>
            </a:endParaRPr>
          </a:p>
        </p:txBody>
      </p:sp>
      <p:sp>
        <p:nvSpPr>
          <p:cNvPr id="86" name="Google Shape;276;p42"/>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Which user /advertiser segment would be early adopter of your product &amp; why?</a:t>
            </a:r>
            <a:endParaRPr b="0" lang="en-IN" sz="1400" spc="-1" strike="noStrike">
              <a:latin typeface="Arial"/>
            </a:endParaRPr>
          </a:p>
          <a:p>
            <a:pPr algn="just">
              <a:lnSpc>
                <a:spcPct val="115000"/>
              </a:lnSpc>
              <a:spcBef>
                <a:spcPts val="1001"/>
              </a:spcBef>
              <a:buNone/>
              <a:tabLst>
                <a:tab algn="l" pos="0"/>
              </a:tabLst>
            </a:pPr>
            <a:r>
              <a:rPr b="0" lang="en" sz="1400" spc="-1" strike="noStrike">
                <a:solidFill>
                  <a:srgbClr val="222222"/>
                </a:solidFill>
                <a:highlight>
                  <a:srgbClr val="ffffff"/>
                </a:highlight>
                <a:latin typeface="Lato"/>
                <a:ea typeface="Lato"/>
              </a:rPr>
              <a:t>We will choose or adpot the early adopters those who normally have a reasonably high social status (which in turn enables thought leadership), reasonable access to finances (beyond those of later adopters), high levels of education and a reasonable approach to risk. However, they do not take as many risks as innovators and tend to make more reasoned decisions as to whether or not to become involved in a particular product. They will try to obtain more information than an innovator in this decision making process. </a:t>
            </a:r>
            <a:endParaRPr b="0" lang="en-IN" sz="1400" spc="-1" strike="noStrike">
              <a:latin typeface="Arial"/>
            </a:endParaRPr>
          </a:p>
          <a:p>
            <a:pPr>
              <a:lnSpc>
                <a:spcPct val="115000"/>
              </a:lnSpc>
              <a:spcBef>
                <a:spcPts val="1001"/>
              </a:spcBef>
              <a:spcAft>
                <a:spcPts val="1001"/>
              </a:spcAft>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281;p43"/>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What are the alternatives/competitive products for the problem you are solving?</a:t>
            </a:r>
            <a:endParaRPr b="0" lang="en-IN" sz="1400" spc="-1" strike="noStrike">
              <a:latin typeface="Arial"/>
            </a:endParaRPr>
          </a:p>
          <a:p>
            <a:pPr>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We belive in the development and we always never steps into competion. If we concentrate much on competition apart of enhancing the bussiness. We may face the following issues.</a:t>
            </a:r>
            <a:endParaRPr b="0" lang="en-IN" sz="1400" spc="-1" strike="noStrike">
              <a:latin typeface="Arial"/>
            </a:endParaRPr>
          </a:p>
          <a:p>
            <a:pPr marL="216000" indent="-216000" algn="just">
              <a:lnSpc>
                <a:spcPct val="115000"/>
              </a:lnSpc>
              <a:buClr>
                <a:srgbClr val="000000"/>
              </a:buClr>
              <a:buFont typeface="Arial"/>
              <a:buAutoNum type="arabicParenR"/>
              <a:tabLst>
                <a:tab algn="l" pos="0"/>
              </a:tabLst>
            </a:pPr>
            <a:r>
              <a:rPr b="0" lang="en" sz="1200" spc="-1" strike="noStrike">
                <a:solidFill>
                  <a:srgbClr val="222222"/>
                </a:solidFill>
                <a:highlight>
                  <a:srgbClr val="ffffff"/>
                </a:highlight>
                <a:latin typeface="Lato"/>
                <a:ea typeface="Lato"/>
              </a:rPr>
              <a:t>You Will Lack Differentiation - When competitors look at each other, they will gravitate   towards the same features, the same messaging, even the same design.</a:t>
            </a:r>
            <a:endParaRPr b="0" lang="en-IN" sz="1200" spc="-1" strike="noStrike">
              <a:latin typeface="Arial"/>
            </a:endParaRPr>
          </a:p>
          <a:p>
            <a:pPr marL="216000" indent="-216000">
              <a:lnSpc>
                <a:spcPct val="115000"/>
              </a:lnSpc>
              <a:buClr>
                <a:srgbClr val="000000"/>
              </a:buClr>
              <a:buFont typeface="Arial"/>
              <a:buAutoNum type="arabicParenR"/>
              <a:tabLst>
                <a:tab algn="l" pos="0"/>
              </a:tabLst>
            </a:pPr>
            <a:endParaRPr b="0" lang="en-IN" sz="1200" spc="-1" strike="noStrike">
              <a:latin typeface="Arial"/>
            </a:endParaRPr>
          </a:p>
          <a:p>
            <a:pPr marL="216000" indent="-216000" algn="just">
              <a:lnSpc>
                <a:spcPct val="115000"/>
              </a:lnSpc>
              <a:buClr>
                <a:srgbClr val="000000"/>
              </a:buClr>
              <a:buFont typeface="Arial"/>
              <a:buAutoNum type="arabicParenR"/>
              <a:tabLst>
                <a:tab algn="l" pos="0"/>
              </a:tabLst>
            </a:pPr>
            <a:r>
              <a:rPr b="0" lang="en" sz="1200" spc="-1" strike="noStrike">
                <a:solidFill>
                  <a:srgbClr val="222222"/>
                </a:solidFill>
                <a:highlight>
                  <a:srgbClr val="ffffff"/>
                </a:highlight>
                <a:latin typeface="Lato"/>
                <a:ea typeface="Lato"/>
              </a:rPr>
              <a:t>You Will Play Too Small of a Game - Alternatives typically have 10X to 1000X the usage   of competitors. It is a much bigger ocean to fish in.</a:t>
            </a:r>
            <a:endParaRPr b="0" lang="en-IN" sz="1200" spc="-1" strike="noStrike">
              <a:latin typeface="Arial"/>
            </a:endParaRPr>
          </a:p>
          <a:p>
            <a:pPr marL="216000" indent="-216000">
              <a:lnSpc>
                <a:spcPct val="115000"/>
              </a:lnSpc>
              <a:buClr>
                <a:srgbClr val="000000"/>
              </a:buClr>
              <a:buFont typeface="Arial"/>
              <a:buAutoNum type="arabicParenR"/>
              <a:tabLst>
                <a:tab algn="l" pos="0"/>
              </a:tabLst>
            </a:pPr>
            <a:endParaRPr b="0" lang="en-IN" sz="1200" spc="-1" strike="noStrike">
              <a:latin typeface="Arial"/>
            </a:endParaRPr>
          </a:p>
          <a:p>
            <a:pPr marL="216000" indent="-216000" algn="just">
              <a:lnSpc>
                <a:spcPct val="115000"/>
              </a:lnSpc>
              <a:buClr>
                <a:srgbClr val="000000"/>
              </a:buClr>
              <a:buFont typeface="Arial"/>
              <a:buAutoNum type="arabicParenR"/>
              <a:tabLst>
                <a:tab algn="l" pos="0"/>
              </a:tabLst>
            </a:pPr>
            <a:r>
              <a:rPr b="0" lang="en" sz="1200" spc="-1" strike="noStrike">
                <a:solidFill>
                  <a:srgbClr val="222222"/>
                </a:solidFill>
                <a:highlight>
                  <a:srgbClr val="ffffff"/>
                </a:highlight>
                <a:latin typeface="Lato"/>
                <a:ea typeface="Lato"/>
              </a:rPr>
              <a:t>You Won't Understand Real Psychology Of Your Users - Most of your audience has a    habit built around the alternative with very specific actions, workflows, and motivations.  You need to build against those things to break the habit with the alternative and establish it with your product.</a:t>
            </a:r>
            <a:endParaRPr b="0" lang="en-IN" sz="1200" spc="-1" strike="noStrike">
              <a:latin typeface="Arial"/>
            </a:endParaRPr>
          </a:p>
        </p:txBody>
      </p:sp>
      <p:sp>
        <p:nvSpPr>
          <p:cNvPr id="88" name="PlaceHolder 1"/>
          <p:cNvSpPr>
            <a:spLocks noGrp="1"/>
          </p:cNvSpPr>
          <p:nvPr>
            <p:ph type="title"/>
          </p:nvPr>
        </p:nvSpPr>
        <p:spPr>
          <a:xfrm>
            <a:off x="34236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Current Landscape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DEMO</a:t>
            </a:r>
            <a:endParaRPr b="0" lang="en-IN" sz="2000" spc="-1" strike="noStrike">
              <a:solidFill>
                <a:srgbClr val="000000"/>
              </a:solidFill>
              <a:latin typeface="Arial"/>
            </a:endParaRPr>
          </a:p>
        </p:txBody>
      </p:sp>
      <p:sp>
        <p:nvSpPr>
          <p:cNvPr id="90" name="Google Shape;288;p44"/>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Present your solution, talk about methodology, architecture &amp; scalability.</a:t>
            </a:r>
            <a:endParaRPr b="0" lang="en-IN" sz="1400" spc="-1" strike="noStrike">
              <a:latin typeface="Arial"/>
            </a:endParaRPr>
          </a:p>
          <a:p>
            <a:pPr>
              <a:lnSpc>
                <a:spcPct val="100000"/>
              </a:lnSpc>
              <a:buNone/>
              <a:tabLst>
                <a:tab algn="l" pos="0"/>
              </a:tabLst>
            </a:pP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We belive that our solution is robust since the data is primary assest in our </a:t>
            </a:r>
            <a:r>
              <a:rPr b="0" lang="en" sz="1400" spc="-1" strike="noStrike">
                <a:solidFill>
                  <a:srgbClr val="222222"/>
                </a:solidFill>
                <a:highlight>
                  <a:srgbClr val="ffffff"/>
                </a:highlight>
                <a:latin typeface="Lato"/>
                <a:ea typeface="Lato"/>
              </a:rPr>
              <a:t>architecture because it was collected from the customers directly. The idea is to collect the reviews and comments. And questions and answers on products by we scrapping method will be collected and prepossesed.To perform the sentiment analysis using the BERT auto tockenizer machine learning concepts in order to fetch the results and rating over the customers voice. Once the ratings and sentiment analysis result was measured. We start performing the conditional probability and conditional probability and various statistcs caluclations inorder to extract results of product that how well its going in the market and reach of product in public.</a:t>
            </a:r>
            <a:endParaRPr b="0" lang="en-IN" sz="1400" spc="-1" strike="noStrike">
              <a:latin typeface="Arial"/>
            </a:endParaRPr>
          </a:p>
          <a:p>
            <a:pPr algn="just">
              <a:lnSpc>
                <a:spcPct val="100000"/>
              </a:lnSpc>
              <a:buNone/>
              <a:tabLst>
                <a:tab algn="l" pos="0"/>
              </a:tabLst>
            </a:pP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The </a:t>
            </a:r>
            <a:r>
              <a:rPr b="0" lang="en" sz="1400" spc="-1" strike="noStrike">
                <a:solidFill>
                  <a:srgbClr val="222222"/>
                </a:solidFill>
                <a:highlight>
                  <a:srgbClr val="ffffff"/>
                </a:highlight>
                <a:latin typeface="Lato"/>
                <a:ea typeface="Lato"/>
              </a:rPr>
              <a:t>architecture of our concept as show below :</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 </a:t>
            </a:r>
            <a:endParaRPr b="0" lang="en-IN" sz="1400" spc="-1" strike="noStrike">
              <a:latin typeface="Arial"/>
            </a:endParaRPr>
          </a:p>
          <a:p>
            <a:pPr>
              <a:lnSpc>
                <a:spcPct val="100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DEMO</a:t>
            </a:r>
            <a:endParaRPr b="0" lang="en-IN" sz="2000" spc="-1" strike="noStrike">
              <a:solidFill>
                <a:srgbClr val="000000"/>
              </a:solidFill>
              <a:latin typeface="Arial"/>
            </a:endParaRPr>
          </a:p>
        </p:txBody>
      </p:sp>
      <p:sp>
        <p:nvSpPr>
          <p:cNvPr id="92" name="Google Shape;288;p 1"/>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p:txBody>
      </p:sp>
      <p:sp>
        <p:nvSpPr>
          <p:cNvPr id="93" name=""/>
          <p:cNvSpPr txBox="1"/>
          <p:nvPr/>
        </p:nvSpPr>
        <p:spPr>
          <a:xfrm>
            <a:off x="4494240" y="2462400"/>
            <a:ext cx="180720" cy="232560"/>
          </a:xfrm>
          <a:prstGeom prst="rect">
            <a:avLst/>
          </a:prstGeom>
          <a:noFill/>
          <a:ln w="0">
            <a:noFill/>
          </a:ln>
        </p:spPr>
      </p:sp>
      <p:pic>
        <p:nvPicPr>
          <p:cNvPr id="94" name="" descr=""/>
          <p:cNvPicPr/>
          <p:nvPr/>
        </p:nvPicPr>
        <p:blipFill>
          <a:blip r:embed="rId1"/>
          <a:stretch/>
        </p:blipFill>
        <p:spPr>
          <a:xfrm>
            <a:off x="720000" y="805320"/>
            <a:ext cx="5758920" cy="4008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Key Differentiators &amp; Adoption Plan</a:t>
            </a:r>
            <a:endParaRPr b="0" lang="en-IN" sz="2000" spc="-1" strike="noStrike">
              <a:solidFill>
                <a:srgbClr val="000000"/>
              </a:solidFill>
              <a:latin typeface="Arial"/>
            </a:endParaRPr>
          </a:p>
        </p:txBody>
      </p:sp>
      <p:sp>
        <p:nvSpPr>
          <p:cNvPr id="96" name="Google Shape;294;p45"/>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How is your solution better than alternatives and how do you plan to build adoption?</a:t>
            </a:r>
            <a:endParaRPr b="0" lang="en-IN" sz="1400" spc="-1" strike="noStrike">
              <a:latin typeface="Arial"/>
            </a:endParaRPr>
          </a:p>
          <a:p>
            <a:pPr>
              <a:lnSpc>
                <a:spcPct val="100000"/>
              </a:lnSpc>
              <a:buNone/>
              <a:tabLst>
                <a:tab algn="l" pos="0"/>
              </a:tabLst>
            </a:pP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In our view the data used to solve the problem will play key role in any bussiness idea or analysis. And we also belive that data is the primary asset of any company, institution and organizations. Since we are collecting the data in realtime and direct words of customer through reviews, question, answers  and comments on product that we are performing our measures. We came to conclusion that we are having a robust solution for the problem statement. By providing the statistical proofs along with the rating of a product with customers words can be a accurate result in our solution.</a:t>
            </a:r>
            <a:endParaRPr b="0" lang="en-IN" sz="1400" spc="-1" strike="noStrike">
              <a:latin typeface="Arial"/>
            </a:endParaRPr>
          </a:p>
          <a:p>
            <a:pPr>
              <a:lnSpc>
                <a:spcPct val="100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94640" y="229680"/>
            <a:ext cx="564732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Future Vision</a:t>
            </a:r>
            <a:endParaRPr b="0" lang="en-IN" sz="2000" spc="-1" strike="noStrike">
              <a:solidFill>
                <a:srgbClr val="000000"/>
              </a:solidFill>
              <a:latin typeface="Arial"/>
            </a:endParaRPr>
          </a:p>
        </p:txBody>
      </p:sp>
      <p:sp>
        <p:nvSpPr>
          <p:cNvPr id="98" name="Google Shape;300;p46"/>
          <p:cNvSpPr/>
          <p:nvPr/>
        </p:nvSpPr>
        <p:spPr>
          <a:xfrm>
            <a:off x="447120" y="914760"/>
            <a:ext cx="838584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22222"/>
                </a:solidFill>
                <a:highlight>
                  <a:srgbClr val="ffffff"/>
                </a:highlight>
                <a:latin typeface="Lato"/>
                <a:ea typeface="Lato"/>
              </a:rPr>
              <a:t>How far it can go?</a:t>
            </a:r>
            <a:endParaRPr b="0" lang="en-IN" sz="1400" spc="-1" strike="noStrike">
              <a:latin typeface="Arial"/>
            </a:endParaRPr>
          </a:p>
        </p:txBody>
      </p:sp>
      <p:sp>
        <p:nvSpPr>
          <p:cNvPr id="99" name="Google Shape;294;p 1"/>
          <p:cNvSpPr/>
          <p:nvPr/>
        </p:nvSpPr>
        <p:spPr>
          <a:xfrm>
            <a:off x="401760" y="1440000"/>
            <a:ext cx="8238240" cy="3125160"/>
          </a:xfrm>
          <a:prstGeom prst="rect">
            <a:avLst/>
          </a:prstGeom>
          <a:noFill/>
          <a:ln w="0">
            <a:noFill/>
          </a:ln>
        </p:spPr>
        <p:style>
          <a:lnRef idx="0"/>
          <a:fillRef idx="0"/>
          <a:effectRef idx="0"/>
          <a:fontRef idx="minor"/>
        </p:style>
        <p:txBody>
          <a:bodyPr tIns="91440" bIns="91440" anchor="t">
            <a:noAutofit/>
          </a:bodyPr>
          <a:p>
            <a:pPr algn="just">
              <a:lnSpc>
                <a:spcPct val="100000"/>
              </a:lnSpc>
              <a:buNone/>
              <a:tabLst>
                <a:tab algn="l" pos="0"/>
              </a:tabLst>
            </a:pPr>
            <a:r>
              <a:rPr b="0" lang="en" sz="1400" spc="-1" strike="noStrike">
                <a:solidFill>
                  <a:srgbClr val="222222"/>
                </a:solidFill>
                <a:highlight>
                  <a:srgbClr val="ffffff"/>
                </a:highlight>
                <a:latin typeface="Lato"/>
                <a:ea typeface="Lato"/>
              </a:rPr>
              <a:t>Our solution can be performed on thousand of web pages to scrap information and analyse the product sentiment in order to extract results. This can be implemted with much more compute power to fetch the past and historical data on  products by web scrapping the millions of web page if the solution was implemented in cloud compting domain by using the aws ec2, aws athena for insights and aws rds storage systems. For higher computation power the cloud services will became the mile stone of complete analysis on a product. The solution can be more benifical by analysing the past and current and future prediction and measures can be visualized. The implementation of the solution on cloud can results a nice interactive dash board for product analysis and customer feedback.</a:t>
            </a:r>
            <a:endParaRPr b="0" lang="en-IN" sz="1400" spc="-1" strike="noStrike">
              <a:latin typeface="Arial"/>
            </a:endParaRPr>
          </a:p>
          <a:p>
            <a:pPr>
              <a:lnSpc>
                <a:spcPct val="100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p>
            <a:pPr>
              <a:lnSpc>
                <a:spcPct val="100000"/>
              </a:lnSpc>
              <a:buNone/>
              <a:tabLst>
                <a:tab algn="l" pos="0"/>
              </a:tabLst>
            </a:pPr>
            <a:r>
              <a:rPr b="1" lang="en" sz="2000" spc="-1" strike="noStrike">
                <a:solidFill>
                  <a:srgbClr val="1f1f50"/>
                </a:solidFill>
                <a:latin typeface="Lato"/>
                <a:ea typeface="Lato"/>
              </a:rPr>
              <a:t>Your Aha Moment!</a:t>
            </a:r>
            <a:endParaRPr b="0" lang="en-IN" sz="2000" spc="-1" strike="noStrike">
              <a:solidFill>
                <a:srgbClr val="000000"/>
              </a:solidFill>
              <a:latin typeface="Arial"/>
            </a:endParaRPr>
          </a:p>
        </p:txBody>
      </p:sp>
      <p:sp>
        <p:nvSpPr>
          <p:cNvPr id="101" name="Google Shape;306;p47"/>
          <p:cNvSpPr/>
          <p:nvPr/>
        </p:nvSpPr>
        <p:spPr>
          <a:xfrm>
            <a:off x="512280" y="1151280"/>
            <a:ext cx="8238240" cy="3413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Add some humour :) </a:t>
            </a:r>
            <a:endParaRPr b="0" lang="en-IN" sz="1400" spc="-1" strike="noStrike">
              <a:latin typeface="Arial"/>
            </a:endParaRPr>
          </a:p>
        </p:txBody>
      </p:sp>
      <p:sp>
        <p:nvSpPr>
          <p:cNvPr id="102" name="Google Shape;294;p 2"/>
          <p:cNvSpPr/>
          <p:nvPr/>
        </p:nvSpPr>
        <p:spPr>
          <a:xfrm>
            <a:off x="512280" y="1554840"/>
            <a:ext cx="8238240" cy="3125160"/>
          </a:xfrm>
          <a:prstGeom prst="rect">
            <a:avLst/>
          </a:prstGeom>
          <a:noFill/>
          <a:ln w="0">
            <a:noFill/>
          </a:ln>
        </p:spPr>
        <p:style>
          <a:lnRef idx="0"/>
          <a:fillRef idx="0"/>
          <a:effectRef idx="0"/>
          <a:fontRef idx="minor"/>
        </p:style>
        <p:txBody>
          <a:bodyPr tIns="91440" bIns="91440" anchor="t">
            <a:noAutofit/>
          </a:bodyPr>
          <a:p>
            <a:pPr algn="just">
              <a:lnSpc>
                <a:spcPct val="100000"/>
              </a:lnSpc>
              <a:buNone/>
              <a:tabLst>
                <a:tab algn="l" pos="0"/>
              </a:tabLst>
            </a:pPr>
            <a:r>
              <a:rPr b="0" lang="en" sz="1400" spc="-1" strike="noStrike">
                <a:solidFill>
                  <a:srgbClr val="222222"/>
                </a:solidFill>
                <a:highlight>
                  <a:srgbClr val="ffffff"/>
                </a:highlight>
                <a:latin typeface="Lato"/>
                <a:ea typeface="Lato"/>
              </a:rPr>
              <a:t>Exaggeration is a good way to get some chortles when it comes to faces and bodies and this </a:t>
            </a:r>
            <a:r>
              <a:rPr b="0" lang="en" sz="1400" spc="-1" strike="noStrike">
                <a:solidFill>
                  <a:srgbClr val="222222"/>
                </a:solidFill>
                <a:highlight>
                  <a:srgbClr val="ffffff"/>
                </a:highlight>
                <a:latin typeface="Lato"/>
                <a:ea typeface="Lato"/>
              </a:rPr>
              <a:t>billboard has been angled to make the overweight man seem to tip it off balance. </a:t>
            </a:r>
            <a:endParaRPr b="0" lang="en-IN" sz="1400" spc="-1" strike="noStrike">
              <a:latin typeface="Arial"/>
            </a:endParaRPr>
          </a:p>
          <a:p>
            <a:pPr algn="just">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LibreOffice/7.3.1.3$Linux_X86_64 LibreOffice_project/30$Build-3</Application>
  <AppVersion>15.0000</AppVersion>
  <Words>112</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2022-05-29T09:44:13Z</dcterms:modified>
  <cp:revision>9</cp:revision>
  <dc:subject/>
  <dc:title>Your Team Name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