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772" r:id="rId2"/>
    <p:sldId id="774" r:id="rId3"/>
    <p:sldId id="775" r:id="rId4"/>
    <p:sldId id="776" r:id="rId5"/>
    <p:sldId id="778" r:id="rId6"/>
    <p:sldId id="779" r:id="rId7"/>
    <p:sldId id="791" r:id="rId8"/>
    <p:sldId id="780" r:id="rId9"/>
    <p:sldId id="781" r:id="rId10"/>
    <p:sldId id="782" r:id="rId11"/>
    <p:sldId id="783" r:id="rId12"/>
    <p:sldId id="784" r:id="rId13"/>
    <p:sldId id="790" r:id="rId14"/>
    <p:sldId id="786" r:id="rId15"/>
    <p:sldId id="792" r:id="rId16"/>
    <p:sldId id="787" r:id="rId17"/>
    <p:sldId id="788" r:id="rId18"/>
    <p:sldId id="789" r:id="rId19"/>
    <p:sldId id="7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A91DE-7414-4DFA-9557-DE99F183D98B}"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3CC95-5535-4DBF-B219-A0FE70DE12BC}" type="slidenum">
              <a:rPr lang="en-US" smtClean="0"/>
              <a:t>‹#›</a:t>
            </a:fld>
            <a:endParaRPr lang="en-US"/>
          </a:p>
        </p:txBody>
      </p:sp>
    </p:spTree>
    <p:extLst>
      <p:ext uri="{BB962C8B-B14F-4D97-AF65-F5344CB8AC3E}">
        <p14:creationId xmlns:p14="http://schemas.microsoft.com/office/powerpoint/2010/main" val="108116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440" rtl="0" eaLnBrk="1" fontAlgn="auto" latinLnBrk="0" hangingPunct="1">
              <a:lnSpc>
                <a:spcPct val="100000"/>
              </a:lnSpc>
              <a:spcBef>
                <a:spcPts val="0"/>
              </a:spcBef>
              <a:spcAft>
                <a:spcPts val="0"/>
              </a:spcAft>
              <a:buClrTx/>
              <a:buSzTx/>
              <a:buFontTx/>
              <a:buNone/>
              <a:tabLst/>
              <a:defRPr/>
            </a:pPr>
            <a:fld id="{344CC7C8-C1F2-DB43-9018-8A79A344A2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4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6106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E10A-8E4A-AB9D-2C58-054A9BF012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54365F-A1CA-36C3-433D-A4060F003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6F8BCC-E839-AA6E-00B3-8AF15950AEE5}"/>
              </a:ext>
            </a:extLst>
          </p:cNvPr>
          <p:cNvSpPr>
            <a:spLocks noGrp="1"/>
          </p:cNvSpPr>
          <p:nvPr>
            <p:ph type="dt" sz="half" idx="10"/>
          </p:nvPr>
        </p:nvSpPr>
        <p:spPr/>
        <p:txBody>
          <a:bodyPr/>
          <a:lstStyle/>
          <a:p>
            <a:fld id="{FABF698C-B8B9-4393-B933-692A41C78D63}" type="datetimeFigureOut">
              <a:rPr lang="en-US" smtClean="0"/>
              <a:t>5/18/2023</a:t>
            </a:fld>
            <a:endParaRPr lang="en-US"/>
          </a:p>
        </p:txBody>
      </p:sp>
      <p:sp>
        <p:nvSpPr>
          <p:cNvPr id="5" name="Footer Placeholder 4">
            <a:extLst>
              <a:ext uri="{FF2B5EF4-FFF2-40B4-BE49-F238E27FC236}">
                <a16:creationId xmlns:a16="http://schemas.microsoft.com/office/drawing/2014/main" id="{BB012642-1103-831B-1667-B184DDED3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2D205-18C9-0E73-F2A4-C8845485D901}"/>
              </a:ext>
            </a:extLst>
          </p:cNvPr>
          <p:cNvSpPr>
            <a:spLocks noGrp="1"/>
          </p:cNvSpPr>
          <p:nvPr>
            <p:ph type="sldNum" sz="quarter" idx="12"/>
          </p:nvPr>
        </p:nvSpPr>
        <p:spPr/>
        <p:txBody>
          <a:bodyPr/>
          <a:lstStyle/>
          <a:p>
            <a:fld id="{98265B63-E19A-4354-99AF-3885D034A812}" type="slidenum">
              <a:rPr lang="en-US" smtClean="0"/>
              <a:t>‹#›</a:t>
            </a:fld>
            <a:endParaRPr lang="en-US"/>
          </a:p>
        </p:txBody>
      </p:sp>
    </p:spTree>
    <p:extLst>
      <p:ext uri="{BB962C8B-B14F-4D97-AF65-F5344CB8AC3E}">
        <p14:creationId xmlns:p14="http://schemas.microsoft.com/office/powerpoint/2010/main" val="161207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6184-8BCE-C9CF-A04E-98861492D5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53F403-ACE6-84CF-278B-9C1C265B9D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52EFC-DF1E-C99E-FBC0-DF2EBDADF5B1}"/>
              </a:ext>
            </a:extLst>
          </p:cNvPr>
          <p:cNvSpPr>
            <a:spLocks noGrp="1"/>
          </p:cNvSpPr>
          <p:nvPr>
            <p:ph type="dt" sz="half" idx="10"/>
          </p:nvPr>
        </p:nvSpPr>
        <p:spPr/>
        <p:txBody>
          <a:bodyPr/>
          <a:lstStyle/>
          <a:p>
            <a:fld id="{FABF698C-B8B9-4393-B933-692A41C78D63}" type="datetimeFigureOut">
              <a:rPr lang="en-US" smtClean="0"/>
              <a:t>5/18/2023</a:t>
            </a:fld>
            <a:endParaRPr lang="en-US"/>
          </a:p>
        </p:txBody>
      </p:sp>
      <p:sp>
        <p:nvSpPr>
          <p:cNvPr id="5" name="Footer Placeholder 4">
            <a:extLst>
              <a:ext uri="{FF2B5EF4-FFF2-40B4-BE49-F238E27FC236}">
                <a16:creationId xmlns:a16="http://schemas.microsoft.com/office/drawing/2014/main" id="{60BD83BA-61A7-1959-B400-23F25404D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F6FC1-215B-6202-FEA7-C487247FFA6A}"/>
              </a:ext>
            </a:extLst>
          </p:cNvPr>
          <p:cNvSpPr>
            <a:spLocks noGrp="1"/>
          </p:cNvSpPr>
          <p:nvPr>
            <p:ph type="sldNum" sz="quarter" idx="12"/>
          </p:nvPr>
        </p:nvSpPr>
        <p:spPr/>
        <p:txBody>
          <a:bodyPr/>
          <a:lstStyle/>
          <a:p>
            <a:fld id="{98265B63-E19A-4354-99AF-3885D034A812}" type="slidenum">
              <a:rPr lang="en-US" smtClean="0"/>
              <a:t>‹#›</a:t>
            </a:fld>
            <a:endParaRPr lang="en-US"/>
          </a:p>
        </p:txBody>
      </p:sp>
    </p:spTree>
    <p:extLst>
      <p:ext uri="{BB962C8B-B14F-4D97-AF65-F5344CB8AC3E}">
        <p14:creationId xmlns:p14="http://schemas.microsoft.com/office/powerpoint/2010/main" val="18097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2D06C4-9010-AD5E-3468-D4CEEFC14C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FA791A-8AC7-0934-62B2-B6BAD5AAC4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FD4CC-D0B6-B443-7B28-23CD3D0DAD67}"/>
              </a:ext>
            </a:extLst>
          </p:cNvPr>
          <p:cNvSpPr>
            <a:spLocks noGrp="1"/>
          </p:cNvSpPr>
          <p:nvPr>
            <p:ph type="dt" sz="half" idx="10"/>
          </p:nvPr>
        </p:nvSpPr>
        <p:spPr/>
        <p:txBody>
          <a:bodyPr/>
          <a:lstStyle/>
          <a:p>
            <a:fld id="{FABF698C-B8B9-4393-B933-692A41C78D63}" type="datetimeFigureOut">
              <a:rPr lang="en-US" smtClean="0"/>
              <a:t>5/18/2023</a:t>
            </a:fld>
            <a:endParaRPr lang="en-US"/>
          </a:p>
        </p:txBody>
      </p:sp>
      <p:sp>
        <p:nvSpPr>
          <p:cNvPr id="5" name="Footer Placeholder 4">
            <a:extLst>
              <a:ext uri="{FF2B5EF4-FFF2-40B4-BE49-F238E27FC236}">
                <a16:creationId xmlns:a16="http://schemas.microsoft.com/office/drawing/2014/main" id="{89B2FB72-A193-B4BB-25ED-8BC1C3683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0BEAF-3F31-6133-8682-3E67A080E2FF}"/>
              </a:ext>
            </a:extLst>
          </p:cNvPr>
          <p:cNvSpPr>
            <a:spLocks noGrp="1"/>
          </p:cNvSpPr>
          <p:nvPr>
            <p:ph type="sldNum" sz="quarter" idx="12"/>
          </p:nvPr>
        </p:nvSpPr>
        <p:spPr/>
        <p:txBody>
          <a:bodyPr/>
          <a:lstStyle/>
          <a:p>
            <a:fld id="{98265B63-E19A-4354-99AF-3885D034A812}" type="slidenum">
              <a:rPr lang="en-US" smtClean="0"/>
              <a:t>‹#›</a:t>
            </a:fld>
            <a:endParaRPr lang="en-US"/>
          </a:p>
        </p:txBody>
      </p:sp>
    </p:spTree>
    <p:extLst>
      <p:ext uri="{BB962C8B-B14F-4D97-AF65-F5344CB8AC3E}">
        <p14:creationId xmlns:p14="http://schemas.microsoft.com/office/powerpoint/2010/main" val="2086050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 Basic Content">
    <p:bg>
      <p:bgPr>
        <a:solidFill>
          <a:schemeClr val="bg1"/>
        </a:solidFill>
        <a:effectLst/>
      </p:bgPr>
    </p:bg>
    <p:spTree>
      <p:nvGrpSpPr>
        <p:cNvPr id="1" name=""/>
        <p:cNvGrpSpPr/>
        <p:nvPr/>
      </p:nvGrpSpPr>
      <p:grpSpPr>
        <a:xfrm>
          <a:off x="0" y="0"/>
          <a:ext cx="0" cy="0"/>
          <a:chOff x="0" y="0"/>
          <a:chExt cx="0" cy="0"/>
        </a:xfrm>
      </p:grpSpPr>
      <p:sp>
        <p:nvSpPr>
          <p:cNvPr id="6" name="Holder 6"/>
          <p:cNvSpPr>
            <a:spLocks noGrp="1"/>
          </p:cNvSpPr>
          <p:nvPr>
            <p:ph type="sldNum" sz="quarter" idx="7"/>
          </p:nvPr>
        </p:nvSpPr>
        <p:spPr/>
        <p:txBody>
          <a:bodyPr lIns="0" tIns="0" rIns="0" bIns="0"/>
          <a:lstStyle>
            <a:lvl1pPr algn="r">
              <a:defRPr>
                <a:solidFill>
                  <a:schemeClr val="accent6">
                    <a:lumMod val="50000"/>
                    <a:lumOff val="50000"/>
                  </a:schemeClr>
                </a:solidFill>
              </a:defRPr>
            </a:lvl1pPr>
          </a:lstStyle>
          <a:p>
            <a:fld id="{B6F15528-21DE-4FAA-801E-634DDDAF4B2B}" type="slidenum">
              <a:rPr lang="uk-UA" smtClean="0"/>
              <a:pPr/>
              <a:t>‹#›</a:t>
            </a:fld>
            <a:endParaRPr lang="uk-UA" dirty="0"/>
          </a:p>
        </p:txBody>
      </p:sp>
      <p:sp>
        <p:nvSpPr>
          <p:cNvPr id="14" name="Text Placeholder 13"/>
          <p:cNvSpPr>
            <a:spLocks noGrp="1"/>
          </p:cNvSpPr>
          <p:nvPr>
            <p:ph type="body" sz="quarter" idx="25"/>
          </p:nvPr>
        </p:nvSpPr>
        <p:spPr>
          <a:xfrm>
            <a:off x="719667" y="1396177"/>
            <a:ext cx="10735733" cy="4417882"/>
          </a:xfrm>
        </p:spPr>
        <p:txBody>
          <a:bodyPr/>
          <a:lstStyle>
            <a:lvl1pPr>
              <a:spcBef>
                <a:spcPts val="1067"/>
              </a:spcBef>
              <a:defRPr/>
            </a:lvl1pPr>
          </a:lstStyle>
          <a:p>
            <a:pPr lvl="0"/>
            <a:r>
              <a:rPr lang="en-US" dirty="0"/>
              <a:t>Click to edit Master text styles</a:t>
            </a:r>
          </a:p>
          <a:p>
            <a:pPr lvl="1"/>
            <a:r>
              <a:rPr lang="en-US" dirty="0"/>
              <a:t>Second level</a:t>
            </a:r>
          </a:p>
          <a:p>
            <a:pPr lvl="2"/>
            <a:r>
              <a:rPr lang="en-US" dirty="0"/>
              <a:t>Third level</a:t>
            </a:r>
          </a:p>
        </p:txBody>
      </p:sp>
      <p:sp>
        <p:nvSpPr>
          <p:cNvPr id="18" name="Title 9"/>
          <p:cNvSpPr>
            <a:spLocks noGrp="1"/>
          </p:cNvSpPr>
          <p:nvPr>
            <p:ph type="title" hasCustomPrompt="1"/>
          </p:nvPr>
        </p:nvSpPr>
        <p:spPr>
          <a:xfrm>
            <a:off x="719666" y="379235"/>
            <a:ext cx="10735735" cy="810163"/>
          </a:xfrm>
        </p:spPr>
        <p:txBody>
          <a:bodyPr/>
          <a:lstStyle/>
          <a:p>
            <a:r>
              <a:rPr lang="en-US" dirty="0"/>
              <a:t>Headline</a:t>
            </a:r>
          </a:p>
        </p:txBody>
      </p:sp>
      <p:sp>
        <p:nvSpPr>
          <p:cNvPr id="10" name="Text Placeholder 6"/>
          <p:cNvSpPr>
            <a:spLocks noGrp="1"/>
          </p:cNvSpPr>
          <p:nvPr>
            <p:ph type="body" sz="quarter" idx="24" hasCustomPrompt="1"/>
          </p:nvPr>
        </p:nvSpPr>
        <p:spPr>
          <a:xfrm>
            <a:off x="719136" y="6019800"/>
            <a:ext cx="10736264" cy="151765"/>
          </a:xfrm>
        </p:spPr>
        <p:txBody>
          <a:bodyPr tIns="0" rIns="0" bIns="0" anchor="b">
            <a:noAutofit/>
          </a:bodyPr>
          <a:lstStyle>
            <a:lvl1pPr>
              <a:lnSpc>
                <a:spcPct val="100000"/>
              </a:lnSpc>
              <a:spcBef>
                <a:spcPts val="0"/>
              </a:spcBef>
              <a:defRPr sz="999" spc="0">
                <a:solidFill>
                  <a:schemeClr val="accent6">
                    <a:lumMod val="50000"/>
                    <a:lumOff val="50000"/>
                  </a:schemeClr>
                </a:solidFill>
              </a:defRPr>
            </a:lvl1pPr>
          </a:lstStyle>
          <a:p>
            <a:pPr lvl="0"/>
            <a:r>
              <a:rPr lang="en-US"/>
              <a:t>Add footnote</a:t>
            </a:r>
          </a:p>
        </p:txBody>
      </p:sp>
    </p:spTree>
    <p:extLst>
      <p:ext uri="{BB962C8B-B14F-4D97-AF65-F5344CB8AC3E}">
        <p14:creationId xmlns:p14="http://schemas.microsoft.com/office/powerpoint/2010/main" val="118279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5"/>
          </p:nvPr>
        </p:nvSpPr>
        <p:spPr/>
        <p:txBody>
          <a:bodyPr/>
          <a:lstStyle/>
          <a:p>
            <a:fld id="{7BD4C4E9-31D3-4745-A4A1-42769EE3C628}" type="slidenum">
              <a:rPr lang="en-US" smtClean="0"/>
              <a:pPr/>
              <a:t>‹#›</a:t>
            </a:fld>
            <a:endParaRPr lang="en-US" dirty="0"/>
          </a:p>
        </p:txBody>
      </p:sp>
    </p:spTree>
    <p:extLst>
      <p:ext uri="{BB962C8B-B14F-4D97-AF65-F5344CB8AC3E}">
        <p14:creationId xmlns:p14="http://schemas.microsoft.com/office/powerpoint/2010/main" val="24807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527E-1F16-F3CD-77A7-D443A9A9CF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4AE10F-CDF0-93F9-DD47-77E7478578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26359-93ED-4CB5-1946-76360664E4BD}"/>
              </a:ext>
            </a:extLst>
          </p:cNvPr>
          <p:cNvSpPr>
            <a:spLocks noGrp="1"/>
          </p:cNvSpPr>
          <p:nvPr>
            <p:ph type="dt" sz="half" idx="10"/>
          </p:nvPr>
        </p:nvSpPr>
        <p:spPr/>
        <p:txBody>
          <a:bodyPr/>
          <a:lstStyle/>
          <a:p>
            <a:fld id="{FABF698C-B8B9-4393-B933-692A41C78D63}" type="datetimeFigureOut">
              <a:rPr lang="en-US" smtClean="0"/>
              <a:t>5/18/2023</a:t>
            </a:fld>
            <a:endParaRPr lang="en-US"/>
          </a:p>
        </p:txBody>
      </p:sp>
      <p:sp>
        <p:nvSpPr>
          <p:cNvPr id="5" name="Footer Placeholder 4">
            <a:extLst>
              <a:ext uri="{FF2B5EF4-FFF2-40B4-BE49-F238E27FC236}">
                <a16:creationId xmlns:a16="http://schemas.microsoft.com/office/drawing/2014/main" id="{2F2B150E-A57D-036E-F9EB-33E5E3DAE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3F6A0-705F-B484-9214-0518AF73DADD}"/>
              </a:ext>
            </a:extLst>
          </p:cNvPr>
          <p:cNvSpPr>
            <a:spLocks noGrp="1"/>
          </p:cNvSpPr>
          <p:nvPr>
            <p:ph type="sldNum" sz="quarter" idx="12"/>
          </p:nvPr>
        </p:nvSpPr>
        <p:spPr/>
        <p:txBody>
          <a:bodyPr/>
          <a:lstStyle/>
          <a:p>
            <a:fld id="{98265B63-E19A-4354-99AF-3885D034A812}" type="slidenum">
              <a:rPr lang="en-US" smtClean="0"/>
              <a:t>‹#›</a:t>
            </a:fld>
            <a:endParaRPr lang="en-US"/>
          </a:p>
        </p:txBody>
      </p:sp>
    </p:spTree>
    <p:extLst>
      <p:ext uri="{BB962C8B-B14F-4D97-AF65-F5344CB8AC3E}">
        <p14:creationId xmlns:p14="http://schemas.microsoft.com/office/powerpoint/2010/main" val="3852892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1AD6-60BA-6BEC-B205-9730EB7D6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CCB5DC-A559-588F-CE4E-4A33EDBF0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638323-F0A0-6F77-D343-01279E7FF0FF}"/>
              </a:ext>
            </a:extLst>
          </p:cNvPr>
          <p:cNvSpPr>
            <a:spLocks noGrp="1"/>
          </p:cNvSpPr>
          <p:nvPr>
            <p:ph type="dt" sz="half" idx="10"/>
          </p:nvPr>
        </p:nvSpPr>
        <p:spPr/>
        <p:txBody>
          <a:bodyPr/>
          <a:lstStyle/>
          <a:p>
            <a:fld id="{FABF698C-B8B9-4393-B933-692A41C78D63}" type="datetimeFigureOut">
              <a:rPr lang="en-US" smtClean="0"/>
              <a:t>5/18/2023</a:t>
            </a:fld>
            <a:endParaRPr lang="en-US"/>
          </a:p>
        </p:txBody>
      </p:sp>
      <p:sp>
        <p:nvSpPr>
          <p:cNvPr id="5" name="Footer Placeholder 4">
            <a:extLst>
              <a:ext uri="{FF2B5EF4-FFF2-40B4-BE49-F238E27FC236}">
                <a16:creationId xmlns:a16="http://schemas.microsoft.com/office/drawing/2014/main" id="{DB501247-0572-FCC0-6279-C03A2C0E4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B2DF5-A20B-7C18-9D3C-2F49ED4A7009}"/>
              </a:ext>
            </a:extLst>
          </p:cNvPr>
          <p:cNvSpPr>
            <a:spLocks noGrp="1"/>
          </p:cNvSpPr>
          <p:nvPr>
            <p:ph type="sldNum" sz="quarter" idx="12"/>
          </p:nvPr>
        </p:nvSpPr>
        <p:spPr/>
        <p:txBody>
          <a:bodyPr/>
          <a:lstStyle/>
          <a:p>
            <a:fld id="{98265B63-E19A-4354-99AF-3885D034A812}" type="slidenum">
              <a:rPr lang="en-US" smtClean="0"/>
              <a:t>‹#›</a:t>
            </a:fld>
            <a:endParaRPr lang="en-US"/>
          </a:p>
        </p:txBody>
      </p:sp>
    </p:spTree>
    <p:extLst>
      <p:ext uri="{BB962C8B-B14F-4D97-AF65-F5344CB8AC3E}">
        <p14:creationId xmlns:p14="http://schemas.microsoft.com/office/powerpoint/2010/main" val="226954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208A-CC18-4D13-7DAB-56B14FB71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7447F-8DEC-DCD6-377A-EE5116573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BCA3A9-A6FF-A335-35B3-F18F1290B2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0E1254-13C1-E29F-D3C8-3479D03BB0CA}"/>
              </a:ext>
            </a:extLst>
          </p:cNvPr>
          <p:cNvSpPr>
            <a:spLocks noGrp="1"/>
          </p:cNvSpPr>
          <p:nvPr>
            <p:ph type="dt" sz="half" idx="10"/>
          </p:nvPr>
        </p:nvSpPr>
        <p:spPr/>
        <p:txBody>
          <a:bodyPr/>
          <a:lstStyle/>
          <a:p>
            <a:fld id="{FABF698C-B8B9-4393-B933-692A41C78D63}" type="datetimeFigureOut">
              <a:rPr lang="en-US" smtClean="0"/>
              <a:t>5/18/2023</a:t>
            </a:fld>
            <a:endParaRPr lang="en-US"/>
          </a:p>
        </p:txBody>
      </p:sp>
      <p:sp>
        <p:nvSpPr>
          <p:cNvPr id="6" name="Footer Placeholder 5">
            <a:extLst>
              <a:ext uri="{FF2B5EF4-FFF2-40B4-BE49-F238E27FC236}">
                <a16:creationId xmlns:a16="http://schemas.microsoft.com/office/drawing/2014/main" id="{F8928866-8228-BEC1-ED5C-540D34486D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2093F6-2102-4A55-421D-81C79E348F73}"/>
              </a:ext>
            </a:extLst>
          </p:cNvPr>
          <p:cNvSpPr>
            <a:spLocks noGrp="1"/>
          </p:cNvSpPr>
          <p:nvPr>
            <p:ph type="sldNum" sz="quarter" idx="12"/>
          </p:nvPr>
        </p:nvSpPr>
        <p:spPr/>
        <p:txBody>
          <a:bodyPr/>
          <a:lstStyle/>
          <a:p>
            <a:fld id="{98265B63-E19A-4354-99AF-3885D034A812}" type="slidenum">
              <a:rPr lang="en-US" smtClean="0"/>
              <a:t>‹#›</a:t>
            </a:fld>
            <a:endParaRPr lang="en-US"/>
          </a:p>
        </p:txBody>
      </p:sp>
    </p:spTree>
    <p:extLst>
      <p:ext uri="{BB962C8B-B14F-4D97-AF65-F5344CB8AC3E}">
        <p14:creationId xmlns:p14="http://schemas.microsoft.com/office/powerpoint/2010/main" val="402363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A604-2C99-8EC6-7B9D-7007776C6E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A8EF28-6CF2-89E2-2B2F-F9BF2537D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686FE3-5C00-DE2C-D07A-3B344258B9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ABAC6F-6C0C-C4E0-05A0-0A92DFAC29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551618-17B1-4404-FF05-60A1B46C68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C05107-9348-2D4C-22C6-64D5B39DFC37}"/>
              </a:ext>
            </a:extLst>
          </p:cNvPr>
          <p:cNvSpPr>
            <a:spLocks noGrp="1"/>
          </p:cNvSpPr>
          <p:nvPr>
            <p:ph type="dt" sz="half" idx="10"/>
          </p:nvPr>
        </p:nvSpPr>
        <p:spPr/>
        <p:txBody>
          <a:bodyPr/>
          <a:lstStyle/>
          <a:p>
            <a:fld id="{FABF698C-B8B9-4393-B933-692A41C78D63}" type="datetimeFigureOut">
              <a:rPr lang="en-US" smtClean="0"/>
              <a:t>5/18/2023</a:t>
            </a:fld>
            <a:endParaRPr lang="en-US"/>
          </a:p>
        </p:txBody>
      </p:sp>
      <p:sp>
        <p:nvSpPr>
          <p:cNvPr id="8" name="Footer Placeholder 7">
            <a:extLst>
              <a:ext uri="{FF2B5EF4-FFF2-40B4-BE49-F238E27FC236}">
                <a16:creationId xmlns:a16="http://schemas.microsoft.com/office/drawing/2014/main" id="{E1DB9988-81F0-3864-E94D-79305029D4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A26D7-B344-78D6-81BE-68DA60215850}"/>
              </a:ext>
            </a:extLst>
          </p:cNvPr>
          <p:cNvSpPr>
            <a:spLocks noGrp="1"/>
          </p:cNvSpPr>
          <p:nvPr>
            <p:ph type="sldNum" sz="quarter" idx="12"/>
          </p:nvPr>
        </p:nvSpPr>
        <p:spPr/>
        <p:txBody>
          <a:bodyPr/>
          <a:lstStyle/>
          <a:p>
            <a:fld id="{98265B63-E19A-4354-99AF-3885D034A812}" type="slidenum">
              <a:rPr lang="en-US" smtClean="0"/>
              <a:t>‹#›</a:t>
            </a:fld>
            <a:endParaRPr lang="en-US"/>
          </a:p>
        </p:txBody>
      </p:sp>
    </p:spTree>
    <p:extLst>
      <p:ext uri="{BB962C8B-B14F-4D97-AF65-F5344CB8AC3E}">
        <p14:creationId xmlns:p14="http://schemas.microsoft.com/office/powerpoint/2010/main" val="129607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10C1-C715-47F2-3FC2-6B23254B3C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1A91E5-5CF0-C9D4-2A02-973D64DDF868}"/>
              </a:ext>
            </a:extLst>
          </p:cNvPr>
          <p:cNvSpPr>
            <a:spLocks noGrp="1"/>
          </p:cNvSpPr>
          <p:nvPr>
            <p:ph type="dt" sz="half" idx="10"/>
          </p:nvPr>
        </p:nvSpPr>
        <p:spPr/>
        <p:txBody>
          <a:bodyPr/>
          <a:lstStyle/>
          <a:p>
            <a:fld id="{FABF698C-B8B9-4393-B933-692A41C78D63}" type="datetimeFigureOut">
              <a:rPr lang="en-US" smtClean="0"/>
              <a:t>5/18/2023</a:t>
            </a:fld>
            <a:endParaRPr lang="en-US"/>
          </a:p>
        </p:txBody>
      </p:sp>
      <p:sp>
        <p:nvSpPr>
          <p:cNvPr id="4" name="Footer Placeholder 3">
            <a:extLst>
              <a:ext uri="{FF2B5EF4-FFF2-40B4-BE49-F238E27FC236}">
                <a16:creationId xmlns:a16="http://schemas.microsoft.com/office/drawing/2014/main" id="{70A13B4F-D962-220A-7367-F636D83124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A0A1D6-6BF9-9B3B-C6B5-A9E2CB21A92F}"/>
              </a:ext>
            </a:extLst>
          </p:cNvPr>
          <p:cNvSpPr>
            <a:spLocks noGrp="1"/>
          </p:cNvSpPr>
          <p:nvPr>
            <p:ph type="sldNum" sz="quarter" idx="12"/>
          </p:nvPr>
        </p:nvSpPr>
        <p:spPr/>
        <p:txBody>
          <a:bodyPr/>
          <a:lstStyle/>
          <a:p>
            <a:fld id="{98265B63-E19A-4354-99AF-3885D034A812}" type="slidenum">
              <a:rPr lang="en-US" smtClean="0"/>
              <a:t>‹#›</a:t>
            </a:fld>
            <a:endParaRPr lang="en-US"/>
          </a:p>
        </p:txBody>
      </p:sp>
    </p:spTree>
    <p:extLst>
      <p:ext uri="{BB962C8B-B14F-4D97-AF65-F5344CB8AC3E}">
        <p14:creationId xmlns:p14="http://schemas.microsoft.com/office/powerpoint/2010/main" val="10023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2015F-1787-8815-3556-60CA81DA5CED}"/>
              </a:ext>
            </a:extLst>
          </p:cNvPr>
          <p:cNvSpPr>
            <a:spLocks noGrp="1"/>
          </p:cNvSpPr>
          <p:nvPr>
            <p:ph type="dt" sz="half" idx="10"/>
          </p:nvPr>
        </p:nvSpPr>
        <p:spPr/>
        <p:txBody>
          <a:bodyPr/>
          <a:lstStyle/>
          <a:p>
            <a:fld id="{FABF698C-B8B9-4393-B933-692A41C78D63}" type="datetimeFigureOut">
              <a:rPr lang="en-US" smtClean="0"/>
              <a:t>5/18/2023</a:t>
            </a:fld>
            <a:endParaRPr lang="en-US"/>
          </a:p>
        </p:txBody>
      </p:sp>
      <p:sp>
        <p:nvSpPr>
          <p:cNvPr id="3" name="Footer Placeholder 2">
            <a:extLst>
              <a:ext uri="{FF2B5EF4-FFF2-40B4-BE49-F238E27FC236}">
                <a16:creationId xmlns:a16="http://schemas.microsoft.com/office/drawing/2014/main" id="{5F9281B8-695C-0EA0-9C85-A127EEE59F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9A667A-F999-9D49-F515-E01C6420B417}"/>
              </a:ext>
            </a:extLst>
          </p:cNvPr>
          <p:cNvSpPr>
            <a:spLocks noGrp="1"/>
          </p:cNvSpPr>
          <p:nvPr>
            <p:ph type="sldNum" sz="quarter" idx="12"/>
          </p:nvPr>
        </p:nvSpPr>
        <p:spPr/>
        <p:txBody>
          <a:bodyPr/>
          <a:lstStyle/>
          <a:p>
            <a:fld id="{98265B63-E19A-4354-99AF-3885D034A812}" type="slidenum">
              <a:rPr lang="en-US" smtClean="0"/>
              <a:t>‹#›</a:t>
            </a:fld>
            <a:endParaRPr lang="en-US"/>
          </a:p>
        </p:txBody>
      </p:sp>
    </p:spTree>
    <p:extLst>
      <p:ext uri="{BB962C8B-B14F-4D97-AF65-F5344CB8AC3E}">
        <p14:creationId xmlns:p14="http://schemas.microsoft.com/office/powerpoint/2010/main" val="41491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0F4E-A1FB-98F6-34F0-3C5E3D377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0E1EC2-7EB5-15F5-437F-5CF75DE97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D9B42E-D04D-0991-2046-3757EDEF1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423D0-2858-631C-E2F2-E4E252AE24E4}"/>
              </a:ext>
            </a:extLst>
          </p:cNvPr>
          <p:cNvSpPr>
            <a:spLocks noGrp="1"/>
          </p:cNvSpPr>
          <p:nvPr>
            <p:ph type="dt" sz="half" idx="10"/>
          </p:nvPr>
        </p:nvSpPr>
        <p:spPr/>
        <p:txBody>
          <a:bodyPr/>
          <a:lstStyle/>
          <a:p>
            <a:fld id="{FABF698C-B8B9-4393-B933-692A41C78D63}" type="datetimeFigureOut">
              <a:rPr lang="en-US" smtClean="0"/>
              <a:t>5/18/2023</a:t>
            </a:fld>
            <a:endParaRPr lang="en-US"/>
          </a:p>
        </p:txBody>
      </p:sp>
      <p:sp>
        <p:nvSpPr>
          <p:cNvPr id="6" name="Footer Placeholder 5">
            <a:extLst>
              <a:ext uri="{FF2B5EF4-FFF2-40B4-BE49-F238E27FC236}">
                <a16:creationId xmlns:a16="http://schemas.microsoft.com/office/drawing/2014/main" id="{2B36A817-7377-BED6-50EC-8B8175B3C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DC3DA2-E828-4BD5-A9A0-1381B7114F8C}"/>
              </a:ext>
            </a:extLst>
          </p:cNvPr>
          <p:cNvSpPr>
            <a:spLocks noGrp="1"/>
          </p:cNvSpPr>
          <p:nvPr>
            <p:ph type="sldNum" sz="quarter" idx="12"/>
          </p:nvPr>
        </p:nvSpPr>
        <p:spPr/>
        <p:txBody>
          <a:bodyPr/>
          <a:lstStyle/>
          <a:p>
            <a:fld id="{98265B63-E19A-4354-99AF-3885D034A812}" type="slidenum">
              <a:rPr lang="en-US" smtClean="0"/>
              <a:t>‹#›</a:t>
            </a:fld>
            <a:endParaRPr lang="en-US"/>
          </a:p>
        </p:txBody>
      </p:sp>
    </p:spTree>
    <p:extLst>
      <p:ext uri="{BB962C8B-B14F-4D97-AF65-F5344CB8AC3E}">
        <p14:creationId xmlns:p14="http://schemas.microsoft.com/office/powerpoint/2010/main" val="78462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4142-AA8E-C52C-3026-9B8777C04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5948A-CACF-6765-C37A-2E2D5DECA2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38226F-D5F2-3311-57F6-EDF1052AF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70147-37BC-45E2-5EE4-A558AF642220}"/>
              </a:ext>
            </a:extLst>
          </p:cNvPr>
          <p:cNvSpPr>
            <a:spLocks noGrp="1"/>
          </p:cNvSpPr>
          <p:nvPr>
            <p:ph type="dt" sz="half" idx="10"/>
          </p:nvPr>
        </p:nvSpPr>
        <p:spPr/>
        <p:txBody>
          <a:bodyPr/>
          <a:lstStyle/>
          <a:p>
            <a:fld id="{FABF698C-B8B9-4393-B933-692A41C78D63}" type="datetimeFigureOut">
              <a:rPr lang="en-US" smtClean="0"/>
              <a:t>5/18/2023</a:t>
            </a:fld>
            <a:endParaRPr lang="en-US"/>
          </a:p>
        </p:txBody>
      </p:sp>
      <p:sp>
        <p:nvSpPr>
          <p:cNvPr id="6" name="Footer Placeholder 5">
            <a:extLst>
              <a:ext uri="{FF2B5EF4-FFF2-40B4-BE49-F238E27FC236}">
                <a16:creationId xmlns:a16="http://schemas.microsoft.com/office/drawing/2014/main" id="{3610DD3B-9C49-A2A1-F1E0-6D7B88058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63C7F-4BE2-3A58-9931-D2087836ABD5}"/>
              </a:ext>
            </a:extLst>
          </p:cNvPr>
          <p:cNvSpPr>
            <a:spLocks noGrp="1"/>
          </p:cNvSpPr>
          <p:nvPr>
            <p:ph type="sldNum" sz="quarter" idx="12"/>
          </p:nvPr>
        </p:nvSpPr>
        <p:spPr/>
        <p:txBody>
          <a:bodyPr/>
          <a:lstStyle/>
          <a:p>
            <a:fld id="{98265B63-E19A-4354-99AF-3885D034A812}" type="slidenum">
              <a:rPr lang="en-US" smtClean="0"/>
              <a:t>‹#›</a:t>
            </a:fld>
            <a:endParaRPr lang="en-US"/>
          </a:p>
        </p:txBody>
      </p:sp>
    </p:spTree>
    <p:extLst>
      <p:ext uri="{BB962C8B-B14F-4D97-AF65-F5344CB8AC3E}">
        <p14:creationId xmlns:p14="http://schemas.microsoft.com/office/powerpoint/2010/main" val="259146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8C92B-1E9B-DF7C-A662-B984A2919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65789C-0E38-83D2-3343-A8A8774A0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08A8D-0B93-5D9D-59B2-598E40FE5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F698C-B8B9-4393-B933-692A41C78D63}" type="datetimeFigureOut">
              <a:rPr lang="en-US" smtClean="0"/>
              <a:t>5/18/2023</a:t>
            </a:fld>
            <a:endParaRPr lang="en-US"/>
          </a:p>
        </p:txBody>
      </p:sp>
      <p:sp>
        <p:nvSpPr>
          <p:cNvPr id="5" name="Footer Placeholder 4">
            <a:extLst>
              <a:ext uri="{FF2B5EF4-FFF2-40B4-BE49-F238E27FC236}">
                <a16:creationId xmlns:a16="http://schemas.microsoft.com/office/drawing/2014/main" id="{F8CCE355-1642-6312-04D5-0DED47789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E1971A-D513-E7B3-A44E-F9EBF43F8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65B63-E19A-4354-99AF-3885D034A812}" type="slidenum">
              <a:rPr lang="en-US" smtClean="0"/>
              <a:t>‹#›</a:t>
            </a:fld>
            <a:endParaRPr lang="en-US"/>
          </a:p>
        </p:txBody>
      </p:sp>
    </p:spTree>
    <p:extLst>
      <p:ext uri="{BB962C8B-B14F-4D97-AF65-F5344CB8AC3E}">
        <p14:creationId xmlns:p14="http://schemas.microsoft.com/office/powerpoint/2010/main" val="803350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1976" y="210885"/>
            <a:ext cx="10735735" cy="809413"/>
          </a:xfrm>
        </p:spPr>
        <p:txBody>
          <a:bodyPr>
            <a:normAutofit fontScale="90000"/>
          </a:bodyPr>
          <a:lstStyle/>
          <a:p>
            <a:r>
              <a:rPr lang="en-US" sz="4400" dirty="0"/>
              <a:t>Incident Response – Test Cases(</a:t>
            </a:r>
            <a:r>
              <a:rPr lang="en-US" sz="4400" kern="0" dirty="0">
                <a:solidFill>
                  <a:schemeClr val="tx1"/>
                </a:solidFill>
                <a:effectLst/>
                <a:latin typeface="+mn-lt"/>
                <a:ea typeface="Calibri" panose="020F0502020204030204" pitchFamily="34" charset="0"/>
                <a:cs typeface="Calibri" panose="020F0502020204030204" pitchFamily="34" charset="0"/>
              </a:rPr>
              <a:t>Priority 3 </a:t>
            </a:r>
            <a:r>
              <a:rPr lang="en-US" sz="4400" kern="0" dirty="0" err="1">
                <a:solidFill>
                  <a:schemeClr val="tx1"/>
                </a:solidFill>
                <a:effectLst/>
                <a:latin typeface="+mn-lt"/>
                <a:ea typeface="Calibri" panose="020F0502020204030204" pitchFamily="34" charset="0"/>
                <a:cs typeface="Calibri" panose="020F0502020204030204" pitchFamily="34" charset="0"/>
              </a:rPr>
              <a:t>response_SM_TCS</a:t>
            </a:r>
            <a:r>
              <a:rPr lang="en-US" sz="4400" kern="0" dirty="0">
                <a:solidFill>
                  <a:schemeClr val="tx1"/>
                </a:solidFill>
                <a:effectLst/>
                <a:latin typeface="+mn-lt"/>
                <a:ea typeface="Calibri" panose="020F0502020204030204" pitchFamily="34" charset="0"/>
                <a:cs typeface="Calibri" panose="020F0502020204030204" pitchFamily="34" charset="0"/>
              </a:rPr>
              <a:t>)</a:t>
            </a:r>
          </a:p>
        </p:txBody>
      </p:sp>
      <p:sp>
        <p:nvSpPr>
          <p:cNvPr id="8" name="Rectangle 1">
            <a:extLst>
              <a:ext uri="{FF2B5EF4-FFF2-40B4-BE49-F238E27FC236}">
                <a16:creationId xmlns:a16="http://schemas.microsoft.com/office/drawing/2014/main" id="{762E6979-25D6-4DD9-8556-4FC7B64987F0}"/>
              </a:ext>
            </a:extLst>
          </p:cNvPr>
          <p:cNvSpPr>
            <a:spLocks noChangeArrowheads="1"/>
          </p:cNvSpPr>
          <p:nvPr/>
        </p:nvSpPr>
        <p:spPr bwMode="auto">
          <a:xfrm>
            <a:off x="7010402" y="3062520"/>
            <a:ext cx="47751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9" name="Table 8">
            <a:extLst>
              <a:ext uri="{FF2B5EF4-FFF2-40B4-BE49-F238E27FC236}">
                <a16:creationId xmlns:a16="http://schemas.microsoft.com/office/drawing/2014/main" id="{6C4F599F-5D0E-4B51-B699-94CA2C2D7B42}"/>
              </a:ext>
            </a:extLst>
          </p:cNvPr>
          <p:cNvGraphicFramePr>
            <a:graphicFrameLocks noGrp="1"/>
          </p:cNvGraphicFramePr>
          <p:nvPr>
            <p:extLst>
              <p:ext uri="{D42A27DB-BD31-4B8C-83A1-F6EECF244321}">
                <p14:modId xmlns:p14="http://schemas.microsoft.com/office/powerpoint/2010/main" val="1720571117"/>
              </p:ext>
            </p:extLst>
          </p:nvPr>
        </p:nvGraphicFramePr>
        <p:xfrm>
          <a:off x="159026" y="1431234"/>
          <a:ext cx="11873948" cy="4982817"/>
        </p:xfrm>
        <a:graphic>
          <a:graphicData uri="http://schemas.openxmlformats.org/drawingml/2006/table">
            <a:tbl>
              <a:tblPr firstRow="1" firstCol="1" bandRow="1"/>
              <a:tblGrid>
                <a:gridCol w="2721633">
                  <a:extLst>
                    <a:ext uri="{9D8B030D-6E8A-4147-A177-3AD203B41FA5}">
                      <a16:colId xmlns:a16="http://schemas.microsoft.com/office/drawing/2014/main" val="967413548"/>
                    </a:ext>
                  </a:extLst>
                </a:gridCol>
                <a:gridCol w="9152315">
                  <a:extLst>
                    <a:ext uri="{9D8B030D-6E8A-4147-A177-3AD203B41FA5}">
                      <a16:colId xmlns:a16="http://schemas.microsoft.com/office/drawing/2014/main" val="2915225100"/>
                    </a:ext>
                  </a:extLst>
                </a:gridCol>
              </a:tblGrid>
              <a:tr h="493479">
                <a:tc>
                  <a:txBody>
                    <a:bodyPr/>
                    <a:lstStyle/>
                    <a:p>
                      <a:pPr marL="0" marR="0" algn="l">
                        <a:spcBef>
                          <a:spcPts val="0"/>
                        </a:spcBef>
                        <a:spcAft>
                          <a:spcPts val="0"/>
                        </a:spcAft>
                      </a:pPr>
                      <a:r>
                        <a:rPr lang="en-US" sz="1400" b="1" kern="800" dirty="0">
                          <a:solidFill>
                            <a:srgbClr val="FFFFFF"/>
                          </a:solidFill>
                          <a:effectLst/>
                          <a:latin typeface="+mn-lt"/>
                          <a:ea typeface="Calibri" panose="020F0502020204030204" pitchFamily="34" charset="0"/>
                          <a:cs typeface="Times New Roman" panose="02020603050405020304" pitchFamily="18" charset="0"/>
                        </a:rPr>
                        <a:t>SLA Clause Details</a:t>
                      </a:r>
                      <a:endParaRPr lang="en-US" sz="1400" kern="800" dirty="0">
                        <a:effectLst/>
                        <a:latin typeface="+mn-lt"/>
                        <a:ea typeface="Calibri" panose="020F0502020204030204" pitchFamily="34" charset="0"/>
                        <a:cs typeface="Times New Roman" panose="02020603050405020304" pitchFamily="18" charset="0"/>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l">
                        <a:spcBef>
                          <a:spcPts val="0"/>
                        </a:spcBef>
                        <a:spcAft>
                          <a:spcPts val="0"/>
                        </a:spcAft>
                      </a:pPr>
                      <a:r>
                        <a:rPr lang="en-US" sz="1400" b="1" kern="0" dirty="0">
                          <a:solidFill>
                            <a:srgbClr val="FFFFFF"/>
                          </a:solidFill>
                          <a:effectLst/>
                          <a:latin typeface="+mn-lt"/>
                          <a:ea typeface="Calibri" panose="020F0502020204030204" pitchFamily="34" charset="0"/>
                          <a:cs typeface="Calibri" panose="020F0502020204030204" pitchFamily="34" charset="0"/>
                        </a:rPr>
                        <a:t>Incident Response – P3 Incidents</a:t>
                      </a:r>
                      <a:endParaRPr lang="en-US" sz="1400" kern="800" dirty="0">
                        <a:effectLst/>
                        <a:latin typeface="+mn-lt"/>
                        <a:ea typeface="Calibri" panose="020F0502020204030204" pitchFamily="34" charset="0"/>
                        <a:cs typeface="Times New Roman" panose="02020603050405020304" pitchFamily="18" charset="0"/>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9803624"/>
                  </a:ext>
                </a:extLst>
              </a:tr>
              <a:tr h="633432">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Definition</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The percentage of Priority 3 Incidents which are responded within 2 hour in 8-5 weekdays excluding holidays window.</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340484"/>
                  </a:ext>
                </a:extLst>
              </a:tr>
              <a:tr h="503102">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SLA name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Priority 3 </a:t>
                      </a:r>
                      <a:r>
                        <a:rPr lang="en-US" sz="1200" kern="0" dirty="0" err="1">
                          <a:solidFill>
                            <a:schemeClr val="tx1"/>
                          </a:solidFill>
                          <a:effectLst/>
                          <a:latin typeface="+mn-lt"/>
                          <a:ea typeface="Calibri" panose="020F0502020204030204" pitchFamily="34" charset="0"/>
                          <a:cs typeface="Calibri" panose="020F0502020204030204" pitchFamily="34" charset="0"/>
                        </a:rPr>
                        <a:t>response_SM_TCS</a:t>
                      </a:r>
                      <a:endParaRPr lang="en-US" sz="1200" kern="0" dirty="0">
                        <a:solidFill>
                          <a:schemeClr val="tx1"/>
                        </a:solidFill>
                        <a:effectLst/>
                        <a:latin typeface="+mn-lt"/>
                        <a:ea typeface="Calibri" panose="020F0502020204030204" pitchFamily="34" charset="0"/>
                        <a:cs typeface="Calibri" panose="020F0502020204030204" pitchFamily="34" charset="0"/>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6937437"/>
                  </a:ext>
                </a:extLst>
              </a:tr>
              <a:tr h="608556">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Retroactive start and Retroactive Pause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True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0678415"/>
                  </a:ext>
                </a:extLst>
              </a:tr>
              <a:tr h="608556">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Start</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Incident Active = True, Priority is 3, Support Group Type = TCS Groups(clock start at the time ticket was submitted because of set start to “Created”)</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22206"/>
                  </a:ext>
                </a:extLst>
              </a:tr>
              <a:tr h="533923">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Pause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NA</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022634"/>
                  </a:ext>
                </a:extLst>
              </a:tr>
              <a:tr h="533923">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Completed</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'Assigned To' != NULL</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08259"/>
                  </a:ext>
                </a:extLst>
              </a:tr>
              <a:tr h="533923">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SLA time zone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The Caller Time Zone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7016748"/>
                  </a:ext>
                </a:extLst>
              </a:tr>
              <a:tr h="533923">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Unit of measurement</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Hours/Minutes</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9390465"/>
                  </a:ext>
                </a:extLst>
              </a:tr>
            </a:tbl>
          </a:graphicData>
        </a:graphic>
      </p:graphicFrame>
    </p:spTree>
    <p:extLst>
      <p:ext uri="{BB962C8B-B14F-4D97-AF65-F5344CB8AC3E}">
        <p14:creationId xmlns:p14="http://schemas.microsoft.com/office/powerpoint/2010/main" val="311407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29EA0D-1BBF-69CA-8FBF-063C1605749B}"/>
              </a:ext>
            </a:extLst>
          </p:cNvPr>
          <p:cNvSpPr txBox="1"/>
          <p:nvPr/>
        </p:nvSpPr>
        <p:spPr>
          <a:xfrm>
            <a:off x="253218" y="323557"/>
            <a:ext cx="11648050" cy="2308324"/>
          </a:xfrm>
          <a:prstGeom prst="rect">
            <a:avLst/>
          </a:prstGeom>
          <a:noFill/>
        </p:spPr>
        <p:txBody>
          <a:bodyPr wrap="square" rtlCol="0">
            <a:spAutoFit/>
          </a:bodyPr>
          <a:lstStyle/>
          <a:p>
            <a:r>
              <a:rPr lang="en-US" b="1" dirty="0"/>
              <a:t>2.  </a:t>
            </a:r>
            <a:r>
              <a:rPr lang="en-US" dirty="0"/>
              <a:t>Test Case:- Incident Reassigned to another support group within TCS.</a:t>
            </a:r>
          </a:p>
          <a:p>
            <a:endParaRPr lang="en-US" dirty="0"/>
          </a:p>
          <a:p>
            <a:r>
              <a:rPr lang="en-US" dirty="0"/>
              <a:t>As per the SLA condition, once the incident got reassigned to another support group within TCS, there will not be any new Response SLA attached to the incident.</a:t>
            </a:r>
          </a:p>
          <a:p>
            <a:endParaRPr lang="en-US" dirty="0"/>
          </a:p>
          <a:p>
            <a:r>
              <a:rPr lang="en-US" dirty="0"/>
              <a:t>Note:- SLA Start condition is set to “Reassignment count = 0”, because of which we could see only first Response to the incident.</a:t>
            </a:r>
          </a:p>
          <a:p>
            <a:endParaRPr lang="en-US" dirty="0"/>
          </a:p>
        </p:txBody>
      </p:sp>
      <p:pic>
        <p:nvPicPr>
          <p:cNvPr id="4" name="Picture 3">
            <a:extLst>
              <a:ext uri="{FF2B5EF4-FFF2-40B4-BE49-F238E27FC236}">
                <a16:creationId xmlns:a16="http://schemas.microsoft.com/office/drawing/2014/main" id="{67F69B1E-3188-CF56-7FA7-DF47B5E5FE47}"/>
              </a:ext>
            </a:extLst>
          </p:cNvPr>
          <p:cNvPicPr>
            <a:picLocks noChangeAspect="1"/>
          </p:cNvPicPr>
          <p:nvPr/>
        </p:nvPicPr>
        <p:blipFill>
          <a:blip r:embed="rId2"/>
          <a:stretch>
            <a:fillRect/>
          </a:stretch>
        </p:blipFill>
        <p:spPr>
          <a:xfrm>
            <a:off x="1062330" y="2785402"/>
            <a:ext cx="10029825" cy="3783867"/>
          </a:xfrm>
          <a:prstGeom prst="rect">
            <a:avLst/>
          </a:prstGeom>
        </p:spPr>
      </p:pic>
    </p:spTree>
    <p:extLst>
      <p:ext uri="{BB962C8B-B14F-4D97-AF65-F5344CB8AC3E}">
        <p14:creationId xmlns:p14="http://schemas.microsoft.com/office/powerpoint/2010/main" val="408152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0802F-F307-A991-EA66-8B968E6A37DB}"/>
              </a:ext>
            </a:extLst>
          </p:cNvPr>
          <p:cNvSpPr txBox="1"/>
          <p:nvPr/>
        </p:nvSpPr>
        <p:spPr>
          <a:xfrm>
            <a:off x="154745" y="211015"/>
            <a:ext cx="11704320" cy="2308324"/>
          </a:xfrm>
          <a:prstGeom prst="rect">
            <a:avLst/>
          </a:prstGeom>
          <a:noFill/>
        </p:spPr>
        <p:txBody>
          <a:bodyPr wrap="square" rtlCol="0">
            <a:spAutoFit/>
          </a:bodyPr>
          <a:lstStyle/>
          <a:p>
            <a:r>
              <a:rPr lang="en-US" b="1" dirty="0"/>
              <a:t>3.  </a:t>
            </a:r>
            <a:r>
              <a:rPr lang="en-US" dirty="0"/>
              <a:t>Test Case:- Incident Downgraded from P3 to P4.</a:t>
            </a:r>
          </a:p>
          <a:p>
            <a:endParaRPr lang="en-US" dirty="0"/>
          </a:p>
          <a:p>
            <a:r>
              <a:rPr lang="en-US" dirty="0"/>
              <a:t>As per the SLA condition, once the incident got downgraded, P3 Resolution SLA will get cancelled and P4 Resolution SLA will get attached to the Incident, and the start time will be calculated from the time being the incident got created in the system because of retro active is set to start.</a:t>
            </a:r>
          </a:p>
          <a:p>
            <a:endParaRPr lang="en-US" dirty="0"/>
          </a:p>
          <a:p>
            <a:r>
              <a:rPr lang="en-US" dirty="0"/>
              <a:t>Note:- For downgraded incident, Response SLA will not be attached due to the SLA condition.</a:t>
            </a:r>
          </a:p>
          <a:p>
            <a:endParaRPr lang="en-US" dirty="0"/>
          </a:p>
        </p:txBody>
      </p:sp>
      <p:pic>
        <p:nvPicPr>
          <p:cNvPr id="4" name="Picture 3">
            <a:extLst>
              <a:ext uri="{FF2B5EF4-FFF2-40B4-BE49-F238E27FC236}">
                <a16:creationId xmlns:a16="http://schemas.microsoft.com/office/drawing/2014/main" id="{BC7A5408-4C64-2888-F325-B9799D760110}"/>
              </a:ext>
            </a:extLst>
          </p:cNvPr>
          <p:cNvPicPr>
            <a:picLocks noChangeAspect="1"/>
          </p:cNvPicPr>
          <p:nvPr/>
        </p:nvPicPr>
        <p:blipFill>
          <a:blip r:embed="rId2"/>
          <a:stretch>
            <a:fillRect/>
          </a:stretch>
        </p:blipFill>
        <p:spPr>
          <a:xfrm>
            <a:off x="583302" y="2519338"/>
            <a:ext cx="9991725" cy="3987479"/>
          </a:xfrm>
          <a:prstGeom prst="rect">
            <a:avLst/>
          </a:prstGeom>
        </p:spPr>
      </p:pic>
    </p:spTree>
    <p:extLst>
      <p:ext uri="{BB962C8B-B14F-4D97-AF65-F5344CB8AC3E}">
        <p14:creationId xmlns:p14="http://schemas.microsoft.com/office/powerpoint/2010/main" val="365460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E8A395-E08F-308A-77D7-425AC1CECEBB}"/>
              </a:ext>
            </a:extLst>
          </p:cNvPr>
          <p:cNvSpPr txBox="1"/>
          <p:nvPr/>
        </p:nvSpPr>
        <p:spPr>
          <a:xfrm>
            <a:off x="185530" y="238539"/>
            <a:ext cx="11714922" cy="2308324"/>
          </a:xfrm>
          <a:prstGeom prst="rect">
            <a:avLst/>
          </a:prstGeom>
          <a:noFill/>
        </p:spPr>
        <p:txBody>
          <a:bodyPr wrap="square" rtlCol="0">
            <a:spAutoFit/>
          </a:bodyPr>
          <a:lstStyle/>
          <a:p>
            <a:r>
              <a:rPr lang="en-US" b="1" dirty="0"/>
              <a:t>4.  </a:t>
            </a:r>
            <a:r>
              <a:rPr lang="en-US" dirty="0"/>
              <a:t>Test Case:- Incident Upgraded from P4 to P3.</a:t>
            </a:r>
          </a:p>
          <a:p>
            <a:endParaRPr lang="en-US" dirty="0"/>
          </a:p>
          <a:p>
            <a:r>
              <a:rPr lang="en-US" dirty="0"/>
              <a:t>As per the SLA condition, once the incident got upgraded, P4 Resolution SLA will get cancelled and P3 Resolution SLA will get attached to the Incident, and the start time will be calculated from the time being the incident got created in the system because of retro active is set to start.</a:t>
            </a:r>
          </a:p>
          <a:p>
            <a:endParaRPr lang="en-US" dirty="0"/>
          </a:p>
          <a:p>
            <a:r>
              <a:rPr lang="en-US" dirty="0"/>
              <a:t>Note:- For upgraded incident, Response SLA will not be attached due to the SLA condition.</a:t>
            </a:r>
          </a:p>
          <a:p>
            <a:endParaRPr lang="en-US" dirty="0"/>
          </a:p>
        </p:txBody>
      </p:sp>
      <p:pic>
        <p:nvPicPr>
          <p:cNvPr id="4" name="Picture 3">
            <a:extLst>
              <a:ext uri="{FF2B5EF4-FFF2-40B4-BE49-F238E27FC236}">
                <a16:creationId xmlns:a16="http://schemas.microsoft.com/office/drawing/2014/main" id="{15195D11-92CF-F103-2A9F-41F68B2F3A14}"/>
              </a:ext>
            </a:extLst>
          </p:cNvPr>
          <p:cNvPicPr>
            <a:picLocks noChangeAspect="1"/>
          </p:cNvPicPr>
          <p:nvPr/>
        </p:nvPicPr>
        <p:blipFill>
          <a:blip r:embed="rId2"/>
          <a:stretch>
            <a:fillRect/>
          </a:stretch>
        </p:blipFill>
        <p:spPr>
          <a:xfrm>
            <a:off x="765105" y="2438400"/>
            <a:ext cx="9972675" cy="4192075"/>
          </a:xfrm>
          <a:prstGeom prst="rect">
            <a:avLst/>
          </a:prstGeom>
        </p:spPr>
      </p:pic>
    </p:spTree>
    <p:extLst>
      <p:ext uri="{BB962C8B-B14F-4D97-AF65-F5344CB8AC3E}">
        <p14:creationId xmlns:p14="http://schemas.microsoft.com/office/powerpoint/2010/main" val="2465039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EDF9E-F3E8-2747-7560-523522F8F966}"/>
              </a:ext>
            </a:extLst>
          </p:cNvPr>
          <p:cNvSpPr txBox="1"/>
          <p:nvPr/>
        </p:nvSpPr>
        <p:spPr>
          <a:xfrm>
            <a:off x="212035" y="265043"/>
            <a:ext cx="11436626" cy="2031325"/>
          </a:xfrm>
          <a:prstGeom prst="rect">
            <a:avLst/>
          </a:prstGeom>
          <a:noFill/>
        </p:spPr>
        <p:txBody>
          <a:bodyPr wrap="square" rtlCol="0">
            <a:spAutoFit/>
          </a:bodyPr>
          <a:lstStyle/>
          <a:p>
            <a:r>
              <a:rPr lang="en-US" b="1" dirty="0"/>
              <a:t>5.  </a:t>
            </a:r>
            <a:r>
              <a:rPr lang="en-US" dirty="0"/>
              <a:t>Test Case:- Incident Reassigned to Non TCS Groups.</a:t>
            </a:r>
          </a:p>
          <a:p>
            <a:endParaRPr lang="en-US" dirty="0"/>
          </a:p>
          <a:p>
            <a:r>
              <a:rPr lang="en-US" dirty="0"/>
              <a:t>As per the SLA condition, once the incident got reassigned to NON-TCS, TCS SLA’s will get cancelled and Global SLA’s will get attached to the Incident.</a:t>
            </a:r>
          </a:p>
          <a:p>
            <a:endParaRPr lang="en-US" dirty="0"/>
          </a:p>
          <a:p>
            <a:r>
              <a:rPr lang="en-US" dirty="0"/>
              <a:t>Response SLA will stop once the ticket is assigned to an Engineer.</a:t>
            </a:r>
          </a:p>
          <a:p>
            <a:endParaRPr lang="en-US" dirty="0"/>
          </a:p>
        </p:txBody>
      </p:sp>
      <p:pic>
        <p:nvPicPr>
          <p:cNvPr id="7" name="Picture 6">
            <a:extLst>
              <a:ext uri="{FF2B5EF4-FFF2-40B4-BE49-F238E27FC236}">
                <a16:creationId xmlns:a16="http://schemas.microsoft.com/office/drawing/2014/main" id="{51190B0C-EE23-4CA2-1F72-7406C3058835}"/>
              </a:ext>
            </a:extLst>
          </p:cNvPr>
          <p:cNvPicPr>
            <a:picLocks noChangeAspect="1"/>
          </p:cNvPicPr>
          <p:nvPr/>
        </p:nvPicPr>
        <p:blipFill>
          <a:blip r:embed="rId2"/>
          <a:stretch>
            <a:fillRect/>
          </a:stretch>
        </p:blipFill>
        <p:spPr>
          <a:xfrm>
            <a:off x="1020417" y="2491407"/>
            <a:ext cx="10045147" cy="3803375"/>
          </a:xfrm>
          <a:prstGeom prst="rect">
            <a:avLst/>
          </a:prstGeom>
        </p:spPr>
      </p:pic>
    </p:spTree>
    <p:extLst>
      <p:ext uri="{BB962C8B-B14F-4D97-AF65-F5344CB8AC3E}">
        <p14:creationId xmlns:p14="http://schemas.microsoft.com/office/powerpoint/2010/main" val="218178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E836BB-0D00-A413-2D15-5D8B485BD65F}"/>
              </a:ext>
            </a:extLst>
          </p:cNvPr>
          <p:cNvGraphicFramePr>
            <a:graphicFrameLocks noGrp="1"/>
          </p:cNvGraphicFramePr>
          <p:nvPr>
            <p:extLst>
              <p:ext uri="{D42A27DB-BD31-4B8C-83A1-F6EECF244321}">
                <p14:modId xmlns:p14="http://schemas.microsoft.com/office/powerpoint/2010/main" val="3069898885"/>
              </p:ext>
            </p:extLst>
          </p:nvPr>
        </p:nvGraphicFramePr>
        <p:xfrm>
          <a:off x="185530" y="1643269"/>
          <a:ext cx="11873948" cy="4810540"/>
        </p:xfrm>
        <a:graphic>
          <a:graphicData uri="http://schemas.openxmlformats.org/drawingml/2006/table">
            <a:tbl>
              <a:tblPr firstRow="1" firstCol="1" bandRow="1"/>
              <a:tblGrid>
                <a:gridCol w="2721633">
                  <a:extLst>
                    <a:ext uri="{9D8B030D-6E8A-4147-A177-3AD203B41FA5}">
                      <a16:colId xmlns:a16="http://schemas.microsoft.com/office/drawing/2014/main" val="967413548"/>
                    </a:ext>
                  </a:extLst>
                </a:gridCol>
                <a:gridCol w="9152315">
                  <a:extLst>
                    <a:ext uri="{9D8B030D-6E8A-4147-A177-3AD203B41FA5}">
                      <a16:colId xmlns:a16="http://schemas.microsoft.com/office/drawing/2014/main" val="2915225100"/>
                    </a:ext>
                  </a:extLst>
                </a:gridCol>
              </a:tblGrid>
              <a:tr h="476417">
                <a:tc>
                  <a:txBody>
                    <a:bodyPr/>
                    <a:lstStyle/>
                    <a:p>
                      <a:pPr marL="0" marR="0" algn="l">
                        <a:spcBef>
                          <a:spcPts val="0"/>
                        </a:spcBef>
                        <a:spcAft>
                          <a:spcPts val="0"/>
                        </a:spcAft>
                      </a:pPr>
                      <a:r>
                        <a:rPr lang="en-US" sz="1400" b="1" kern="800" dirty="0">
                          <a:solidFill>
                            <a:srgbClr val="FFFFFF"/>
                          </a:solidFill>
                          <a:effectLst/>
                          <a:latin typeface="+mn-lt"/>
                          <a:ea typeface="Calibri" panose="020F0502020204030204" pitchFamily="34" charset="0"/>
                          <a:cs typeface="Times New Roman" panose="02020603050405020304" pitchFamily="18" charset="0"/>
                        </a:rPr>
                        <a:t>SLA Clause Details</a:t>
                      </a:r>
                      <a:endParaRPr lang="en-US" sz="1400" kern="800" dirty="0">
                        <a:effectLst/>
                        <a:latin typeface="+mn-lt"/>
                        <a:ea typeface="Calibri" panose="020F0502020204030204" pitchFamily="34" charset="0"/>
                        <a:cs typeface="Times New Roman" panose="02020603050405020304" pitchFamily="18" charset="0"/>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l">
                        <a:spcBef>
                          <a:spcPts val="0"/>
                        </a:spcBef>
                        <a:spcAft>
                          <a:spcPts val="0"/>
                        </a:spcAft>
                      </a:pPr>
                      <a:r>
                        <a:rPr lang="en-US" sz="1400" b="1" kern="0" dirty="0">
                          <a:solidFill>
                            <a:srgbClr val="FFFFFF"/>
                          </a:solidFill>
                          <a:effectLst/>
                          <a:latin typeface="+mn-lt"/>
                          <a:ea typeface="Calibri" panose="020F0502020204030204" pitchFamily="34" charset="0"/>
                          <a:cs typeface="Calibri" panose="020F0502020204030204" pitchFamily="34" charset="0"/>
                        </a:rPr>
                        <a:t>Incident Response – P3 Incidents</a:t>
                      </a:r>
                      <a:endParaRPr lang="en-US" sz="1400" kern="800" dirty="0">
                        <a:effectLst/>
                        <a:latin typeface="+mn-lt"/>
                        <a:ea typeface="Calibri" panose="020F0502020204030204" pitchFamily="34" charset="0"/>
                        <a:cs typeface="Times New Roman" panose="02020603050405020304" pitchFamily="18" charset="0"/>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9803624"/>
                  </a:ext>
                </a:extLst>
              </a:tr>
              <a:tr h="611531">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Definition</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The percentage of Priority 3 Incidents which are responded within 2 hour in 8-5 weekdays excluding holidays window.</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340484"/>
                  </a:ext>
                </a:extLst>
              </a:tr>
              <a:tr h="485708">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SLA name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mn-ea"/>
                          <a:cs typeface="Calibri" panose="020F0502020204030204" pitchFamily="34" charset="0"/>
                        </a:rPr>
                        <a:t>Priority 3 response_SM_TCS_Test2 Multi</a:t>
                      </a:r>
                      <a:endParaRPr lang="en-US" sz="1200" kern="0" dirty="0">
                        <a:solidFill>
                          <a:schemeClr val="tx1"/>
                        </a:solidFill>
                        <a:effectLst/>
                        <a:latin typeface="+mn-lt"/>
                        <a:ea typeface="Calibri" panose="020F0502020204030204" pitchFamily="34" charset="0"/>
                        <a:cs typeface="Calibri" panose="020F0502020204030204" pitchFamily="34" charset="0"/>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6937437"/>
                  </a:ext>
                </a:extLst>
              </a:tr>
              <a:tr h="587516">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Retroactive start and Retroactive Pause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True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0678415"/>
                  </a:ext>
                </a:extLst>
              </a:tr>
              <a:tr h="587516">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Start</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Incident Active = True, Priority is 3, Support Group Type = TCS Groups (clock start at every reassignment due to retro active is not set)</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22206"/>
                  </a:ext>
                </a:extLst>
              </a:tr>
              <a:tr h="515463">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Pause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NA</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022634"/>
                  </a:ext>
                </a:extLst>
              </a:tr>
              <a:tr h="515463">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Completed</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'Assigned To' != NULL</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08259"/>
                  </a:ext>
                </a:extLst>
              </a:tr>
              <a:tr h="515463">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SLA time zone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The Caller Time Zone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7016748"/>
                  </a:ext>
                </a:extLst>
              </a:tr>
              <a:tr h="515463">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Unit of measurement</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Hours/Minutes</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9390465"/>
                  </a:ext>
                </a:extLst>
              </a:tr>
            </a:tbl>
          </a:graphicData>
        </a:graphic>
      </p:graphicFrame>
      <p:sp>
        <p:nvSpPr>
          <p:cNvPr id="3" name="TextBox 2">
            <a:extLst>
              <a:ext uri="{FF2B5EF4-FFF2-40B4-BE49-F238E27FC236}">
                <a16:creationId xmlns:a16="http://schemas.microsoft.com/office/drawing/2014/main" id="{D7B13B65-EE33-036A-219B-5090DAA720A2}"/>
              </a:ext>
            </a:extLst>
          </p:cNvPr>
          <p:cNvSpPr txBox="1"/>
          <p:nvPr/>
        </p:nvSpPr>
        <p:spPr>
          <a:xfrm>
            <a:off x="185530" y="0"/>
            <a:ext cx="11449879" cy="2000548"/>
          </a:xfrm>
          <a:prstGeom prst="rect">
            <a:avLst/>
          </a:prstGeom>
          <a:noFill/>
        </p:spPr>
        <p:txBody>
          <a:bodyPr wrap="square" rtlCol="0">
            <a:spAutoFit/>
          </a:bodyPr>
          <a:lstStyle/>
          <a:p>
            <a:r>
              <a:rPr lang="en-US" sz="4000" dirty="0"/>
              <a:t>Incident Response – Test Cases(</a:t>
            </a:r>
            <a:r>
              <a:rPr lang="en-US" sz="4000" b="0" i="0" dirty="0">
                <a:solidFill>
                  <a:srgbClr val="2E2E2E"/>
                </a:solidFill>
                <a:effectLst/>
                <a:latin typeface="SourceSansPro"/>
              </a:rPr>
              <a:t>Priority 3 response_SM_TCS_Test2 Multi</a:t>
            </a:r>
            <a:r>
              <a:rPr lang="en-US" sz="4000" kern="0" dirty="0">
                <a:solidFill>
                  <a:schemeClr val="tx1"/>
                </a:solidFill>
                <a:effectLst/>
                <a:latin typeface="+mn-lt"/>
                <a:ea typeface="Calibri" panose="020F0502020204030204" pitchFamily="34" charset="0"/>
                <a:cs typeface="Calibri" panose="020F0502020204030204" pitchFamily="34" charset="0"/>
              </a:rPr>
              <a:t>)</a:t>
            </a:r>
          </a:p>
          <a:p>
            <a:endParaRPr lang="en-US" sz="4400" dirty="0"/>
          </a:p>
        </p:txBody>
      </p:sp>
    </p:spTree>
    <p:extLst>
      <p:ext uri="{BB962C8B-B14F-4D97-AF65-F5344CB8AC3E}">
        <p14:creationId xmlns:p14="http://schemas.microsoft.com/office/powerpoint/2010/main" val="158085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43274F-336A-2079-F291-0FBB35414933}"/>
              </a:ext>
            </a:extLst>
          </p:cNvPr>
          <p:cNvSpPr txBox="1"/>
          <p:nvPr/>
        </p:nvSpPr>
        <p:spPr>
          <a:xfrm>
            <a:off x="172278" y="212035"/>
            <a:ext cx="11741426" cy="2031325"/>
          </a:xfrm>
          <a:prstGeom prst="rect">
            <a:avLst/>
          </a:prstGeom>
          <a:noFill/>
        </p:spPr>
        <p:txBody>
          <a:bodyPr wrap="square" rtlCol="0">
            <a:spAutoFit/>
          </a:bodyPr>
          <a:lstStyle/>
          <a:p>
            <a:r>
              <a:rPr lang="en-US" b="1" dirty="0"/>
              <a:t>1. </a:t>
            </a:r>
            <a:r>
              <a:rPr lang="en-US" dirty="0"/>
              <a:t>Test Case:- Incident Created in ServiceNow.</a:t>
            </a:r>
          </a:p>
          <a:p>
            <a:endParaRPr lang="en-US" dirty="0"/>
          </a:p>
          <a:p>
            <a:r>
              <a:rPr lang="en-US" dirty="0"/>
              <a:t>Once the Incident got created in ServiceNow there will be one Response and one Resolution SLA will get attached to the incident.</a:t>
            </a:r>
          </a:p>
          <a:p>
            <a:endParaRPr lang="en-US" dirty="0"/>
          </a:p>
          <a:p>
            <a:r>
              <a:rPr lang="en-US" dirty="0"/>
              <a:t>Response SLA will stop once the ticket is assigned to an Engineer.</a:t>
            </a:r>
          </a:p>
          <a:p>
            <a:endParaRPr lang="en-US" dirty="0"/>
          </a:p>
        </p:txBody>
      </p:sp>
      <p:pic>
        <p:nvPicPr>
          <p:cNvPr id="8" name="Picture 7">
            <a:extLst>
              <a:ext uri="{FF2B5EF4-FFF2-40B4-BE49-F238E27FC236}">
                <a16:creationId xmlns:a16="http://schemas.microsoft.com/office/drawing/2014/main" id="{3AA041DE-555E-BF9D-E6E9-2BAF90021099}"/>
              </a:ext>
            </a:extLst>
          </p:cNvPr>
          <p:cNvPicPr>
            <a:picLocks noChangeAspect="1"/>
          </p:cNvPicPr>
          <p:nvPr/>
        </p:nvPicPr>
        <p:blipFill>
          <a:blip r:embed="rId2"/>
          <a:stretch>
            <a:fillRect/>
          </a:stretch>
        </p:blipFill>
        <p:spPr>
          <a:xfrm>
            <a:off x="794751" y="2243360"/>
            <a:ext cx="10067925" cy="4199715"/>
          </a:xfrm>
          <a:prstGeom prst="rect">
            <a:avLst/>
          </a:prstGeom>
        </p:spPr>
      </p:pic>
    </p:spTree>
    <p:extLst>
      <p:ext uri="{BB962C8B-B14F-4D97-AF65-F5344CB8AC3E}">
        <p14:creationId xmlns:p14="http://schemas.microsoft.com/office/powerpoint/2010/main" val="350833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3E2B6-1E65-0902-3C4A-7401350E7114}"/>
              </a:ext>
            </a:extLst>
          </p:cNvPr>
          <p:cNvSpPr txBox="1"/>
          <p:nvPr/>
        </p:nvSpPr>
        <p:spPr>
          <a:xfrm>
            <a:off x="159026" y="251791"/>
            <a:ext cx="11820939" cy="2031325"/>
          </a:xfrm>
          <a:prstGeom prst="rect">
            <a:avLst/>
          </a:prstGeom>
          <a:noFill/>
        </p:spPr>
        <p:txBody>
          <a:bodyPr wrap="square" rtlCol="0">
            <a:spAutoFit/>
          </a:bodyPr>
          <a:lstStyle/>
          <a:p>
            <a:r>
              <a:rPr lang="en-US" b="1" dirty="0"/>
              <a:t>2.  </a:t>
            </a:r>
            <a:r>
              <a:rPr lang="en-US" dirty="0"/>
              <a:t>Test Case:- Incident Reassigned to another support group within TCS.</a:t>
            </a:r>
          </a:p>
          <a:p>
            <a:endParaRPr lang="en-US" dirty="0"/>
          </a:p>
          <a:p>
            <a:r>
              <a:rPr lang="en-US" dirty="0"/>
              <a:t>As per the SLA condition, once the incident got reassigned to another support group within TCS, one more Response SLA will get attached to the Incident, and the time will be calculated from the time being the incident got reassigned in the system because of retro active is not set in the condition.</a:t>
            </a:r>
          </a:p>
          <a:p>
            <a:endParaRPr lang="en-US" dirty="0"/>
          </a:p>
          <a:p>
            <a:r>
              <a:rPr lang="en-US" dirty="0"/>
              <a:t>Response SLA will stop once the ticket is assigned to an Engineer.</a:t>
            </a:r>
          </a:p>
        </p:txBody>
      </p:sp>
      <p:pic>
        <p:nvPicPr>
          <p:cNvPr id="8" name="Picture 7">
            <a:extLst>
              <a:ext uri="{FF2B5EF4-FFF2-40B4-BE49-F238E27FC236}">
                <a16:creationId xmlns:a16="http://schemas.microsoft.com/office/drawing/2014/main" id="{2DD61A34-1126-9E52-A81C-16119A7584ED}"/>
              </a:ext>
            </a:extLst>
          </p:cNvPr>
          <p:cNvPicPr>
            <a:picLocks noChangeAspect="1"/>
          </p:cNvPicPr>
          <p:nvPr/>
        </p:nvPicPr>
        <p:blipFill>
          <a:blip r:embed="rId2"/>
          <a:stretch>
            <a:fillRect/>
          </a:stretch>
        </p:blipFill>
        <p:spPr>
          <a:xfrm>
            <a:off x="743902" y="2532184"/>
            <a:ext cx="9972675" cy="3887079"/>
          </a:xfrm>
          <a:prstGeom prst="rect">
            <a:avLst/>
          </a:prstGeom>
        </p:spPr>
      </p:pic>
    </p:spTree>
    <p:extLst>
      <p:ext uri="{BB962C8B-B14F-4D97-AF65-F5344CB8AC3E}">
        <p14:creationId xmlns:p14="http://schemas.microsoft.com/office/powerpoint/2010/main" val="332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EA1ED2-0090-0149-186D-AB8A0382C66B}"/>
              </a:ext>
            </a:extLst>
          </p:cNvPr>
          <p:cNvSpPr txBox="1"/>
          <p:nvPr/>
        </p:nvSpPr>
        <p:spPr>
          <a:xfrm>
            <a:off x="225083" y="295422"/>
            <a:ext cx="11676185" cy="2585323"/>
          </a:xfrm>
          <a:prstGeom prst="rect">
            <a:avLst/>
          </a:prstGeom>
          <a:noFill/>
        </p:spPr>
        <p:txBody>
          <a:bodyPr wrap="square" rtlCol="0">
            <a:spAutoFit/>
          </a:bodyPr>
          <a:lstStyle/>
          <a:p>
            <a:r>
              <a:rPr lang="en-US" b="1" dirty="0"/>
              <a:t>3.  </a:t>
            </a:r>
            <a:r>
              <a:rPr lang="en-US" dirty="0"/>
              <a:t>Test Case:- Incident Downgraded from P3 to P4.</a:t>
            </a:r>
          </a:p>
          <a:p>
            <a:endParaRPr lang="en-US" dirty="0"/>
          </a:p>
          <a:p>
            <a:r>
              <a:rPr lang="en-US" dirty="0"/>
              <a:t>As per the SLA condition, once the incident got downgraded, P3 Resolution SLA will get cancelled and P4 Resolution SLA will get attached to the Incident, and the time will be calculated from the time being the incident got reassigned in the system because of retro active is not set in the condition. For downgraded incident, Response SLA will not be attached due to the SLA condition. </a:t>
            </a:r>
          </a:p>
          <a:p>
            <a:endParaRPr lang="en-US" dirty="0"/>
          </a:p>
          <a:p>
            <a:r>
              <a:rPr lang="en-US" dirty="0"/>
              <a:t>Note:- After downgrade if the incident got reassigned again Response SLA will get attached.</a:t>
            </a:r>
          </a:p>
          <a:p>
            <a:endParaRPr lang="en-US" dirty="0"/>
          </a:p>
        </p:txBody>
      </p:sp>
      <p:pic>
        <p:nvPicPr>
          <p:cNvPr id="6" name="Picture 5">
            <a:extLst>
              <a:ext uri="{FF2B5EF4-FFF2-40B4-BE49-F238E27FC236}">
                <a16:creationId xmlns:a16="http://schemas.microsoft.com/office/drawing/2014/main" id="{1D4FCF57-E4FA-41F2-6285-E32015BFDB14}"/>
              </a:ext>
            </a:extLst>
          </p:cNvPr>
          <p:cNvPicPr>
            <a:picLocks noChangeAspect="1"/>
          </p:cNvPicPr>
          <p:nvPr/>
        </p:nvPicPr>
        <p:blipFill>
          <a:blip r:embed="rId2"/>
          <a:stretch>
            <a:fillRect/>
          </a:stretch>
        </p:blipFill>
        <p:spPr>
          <a:xfrm>
            <a:off x="757530" y="2574389"/>
            <a:ext cx="10029825" cy="3849198"/>
          </a:xfrm>
          <a:prstGeom prst="rect">
            <a:avLst/>
          </a:prstGeom>
        </p:spPr>
      </p:pic>
    </p:spTree>
    <p:extLst>
      <p:ext uri="{BB962C8B-B14F-4D97-AF65-F5344CB8AC3E}">
        <p14:creationId xmlns:p14="http://schemas.microsoft.com/office/powerpoint/2010/main" val="340487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A87013-0FB1-C525-5DE3-5E27713BC7AB}"/>
              </a:ext>
            </a:extLst>
          </p:cNvPr>
          <p:cNvSpPr txBox="1"/>
          <p:nvPr/>
        </p:nvSpPr>
        <p:spPr>
          <a:xfrm>
            <a:off x="185530" y="198783"/>
            <a:ext cx="11834192" cy="2585323"/>
          </a:xfrm>
          <a:prstGeom prst="rect">
            <a:avLst/>
          </a:prstGeom>
          <a:noFill/>
        </p:spPr>
        <p:txBody>
          <a:bodyPr wrap="square" rtlCol="0">
            <a:spAutoFit/>
          </a:bodyPr>
          <a:lstStyle/>
          <a:p>
            <a:r>
              <a:rPr lang="en-US" b="1" dirty="0"/>
              <a:t>4.  </a:t>
            </a:r>
            <a:r>
              <a:rPr lang="en-US" dirty="0"/>
              <a:t>Test Case:- Incident Upgraded from P4 to P3.</a:t>
            </a:r>
          </a:p>
          <a:p>
            <a:endParaRPr lang="en-US" dirty="0"/>
          </a:p>
          <a:p>
            <a:r>
              <a:rPr lang="en-US" dirty="0"/>
              <a:t>As per the SLA condition, once the incident got upgraded, P4 Resolution SLA will get cancelled and P3 Resolution SLA will </a:t>
            </a:r>
            <a:r>
              <a:rPr lang="en-US"/>
              <a:t>get attached to </a:t>
            </a:r>
            <a:r>
              <a:rPr lang="en-US" dirty="0"/>
              <a:t>the Incident, and the time will be calculated from the time being the incident got reassigned in the system because of retro active is not set in the condition. For upgraded incident, Response SLA will not be attached due to the SLA condition. </a:t>
            </a:r>
          </a:p>
          <a:p>
            <a:endParaRPr lang="en-US" dirty="0"/>
          </a:p>
          <a:p>
            <a:r>
              <a:rPr lang="en-US" dirty="0"/>
              <a:t>Note:- After upgrade if the incident got reassigned again Response SLA will get attached.</a:t>
            </a:r>
          </a:p>
          <a:p>
            <a:endParaRPr lang="en-US" dirty="0"/>
          </a:p>
        </p:txBody>
      </p:sp>
      <p:pic>
        <p:nvPicPr>
          <p:cNvPr id="4" name="Picture 3">
            <a:extLst>
              <a:ext uri="{FF2B5EF4-FFF2-40B4-BE49-F238E27FC236}">
                <a16:creationId xmlns:a16="http://schemas.microsoft.com/office/drawing/2014/main" id="{4CF852C5-48B8-491B-BDEC-9185F9722A7A}"/>
              </a:ext>
            </a:extLst>
          </p:cNvPr>
          <p:cNvPicPr>
            <a:picLocks noChangeAspect="1"/>
          </p:cNvPicPr>
          <p:nvPr/>
        </p:nvPicPr>
        <p:blipFill>
          <a:blip r:embed="rId2"/>
          <a:stretch>
            <a:fillRect/>
          </a:stretch>
        </p:blipFill>
        <p:spPr>
          <a:xfrm>
            <a:off x="1064522" y="2562057"/>
            <a:ext cx="9877425" cy="3577673"/>
          </a:xfrm>
          <a:prstGeom prst="rect">
            <a:avLst/>
          </a:prstGeom>
        </p:spPr>
      </p:pic>
    </p:spTree>
    <p:extLst>
      <p:ext uri="{BB962C8B-B14F-4D97-AF65-F5344CB8AC3E}">
        <p14:creationId xmlns:p14="http://schemas.microsoft.com/office/powerpoint/2010/main" val="2842508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EDF9E-F3E8-2747-7560-523522F8F966}"/>
              </a:ext>
            </a:extLst>
          </p:cNvPr>
          <p:cNvSpPr txBox="1"/>
          <p:nvPr/>
        </p:nvSpPr>
        <p:spPr>
          <a:xfrm>
            <a:off x="212035" y="265043"/>
            <a:ext cx="11436626" cy="2031325"/>
          </a:xfrm>
          <a:prstGeom prst="rect">
            <a:avLst/>
          </a:prstGeom>
          <a:noFill/>
        </p:spPr>
        <p:txBody>
          <a:bodyPr wrap="square" rtlCol="0">
            <a:spAutoFit/>
          </a:bodyPr>
          <a:lstStyle/>
          <a:p>
            <a:r>
              <a:rPr lang="en-US" b="1" dirty="0"/>
              <a:t>5.  </a:t>
            </a:r>
            <a:r>
              <a:rPr lang="en-US" dirty="0"/>
              <a:t>Test Case:- Incident Reassigned to Non TCS Groups.</a:t>
            </a:r>
          </a:p>
          <a:p>
            <a:endParaRPr lang="en-US" dirty="0"/>
          </a:p>
          <a:p>
            <a:r>
              <a:rPr lang="en-US" dirty="0"/>
              <a:t>As per the SLA condition, once the incident got reassigned to NON-TCS, TCS SLA’s will get cancelled and Global SLA’s will get attached to the Incident.</a:t>
            </a:r>
          </a:p>
          <a:p>
            <a:endParaRPr lang="en-US" dirty="0"/>
          </a:p>
          <a:p>
            <a:r>
              <a:rPr lang="en-US" dirty="0"/>
              <a:t>Response SLA will stop once the ticket is assigned to an Engineer.</a:t>
            </a:r>
          </a:p>
          <a:p>
            <a:endParaRPr lang="en-US" dirty="0"/>
          </a:p>
        </p:txBody>
      </p:sp>
      <p:pic>
        <p:nvPicPr>
          <p:cNvPr id="5" name="Picture 4">
            <a:extLst>
              <a:ext uri="{FF2B5EF4-FFF2-40B4-BE49-F238E27FC236}">
                <a16:creationId xmlns:a16="http://schemas.microsoft.com/office/drawing/2014/main" id="{CA660B61-896D-894E-6652-352D108FDF3B}"/>
              </a:ext>
            </a:extLst>
          </p:cNvPr>
          <p:cNvPicPr>
            <a:picLocks noChangeAspect="1"/>
          </p:cNvPicPr>
          <p:nvPr/>
        </p:nvPicPr>
        <p:blipFill>
          <a:blip r:embed="rId2"/>
          <a:stretch>
            <a:fillRect/>
          </a:stretch>
        </p:blipFill>
        <p:spPr>
          <a:xfrm>
            <a:off x="748747" y="2273606"/>
            <a:ext cx="10363201" cy="3882887"/>
          </a:xfrm>
          <a:prstGeom prst="rect">
            <a:avLst/>
          </a:prstGeom>
        </p:spPr>
      </p:pic>
    </p:spTree>
    <p:extLst>
      <p:ext uri="{BB962C8B-B14F-4D97-AF65-F5344CB8AC3E}">
        <p14:creationId xmlns:p14="http://schemas.microsoft.com/office/powerpoint/2010/main" val="54182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2B54B-561A-F181-F665-CF8815EDDD6E}"/>
              </a:ext>
            </a:extLst>
          </p:cNvPr>
          <p:cNvSpPr txBox="1"/>
          <p:nvPr/>
        </p:nvSpPr>
        <p:spPr>
          <a:xfrm>
            <a:off x="297180" y="240030"/>
            <a:ext cx="8023860" cy="584775"/>
          </a:xfrm>
          <a:prstGeom prst="rect">
            <a:avLst/>
          </a:prstGeom>
          <a:noFill/>
        </p:spPr>
        <p:txBody>
          <a:bodyPr wrap="square" rtlCol="0">
            <a:spAutoFit/>
          </a:bodyPr>
          <a:lstStyle/>
          <a:p>
            <a:r>
              <a:rPr lang="en-US" sz="3200" b="1" dirty="0"/>
              <a:t>Use SLA retroactive start and pause</a:t>
            </a:r>
          </a:p>
        </p:txBody>
      </p:sp>
      <p:sp>
        <p:nvSpPr>
          <p:cNvPr id="3" name="TextBox 2">
            <a:extLst>
              <a:ext uri="{FF2B5EF4-FFF2-40B4-BE49-F238E27FC236}">
                <a16:creationId xmlns:a16="http://schemas.microsoft.com/office/drawing/2014/main" id="{0DCB4AA0-11CF-E1E6-1F94-E0416C218736}"/>
              </a:ext>
            </a:extLst>
          </p:cNvPr>
          <p:cNvSpPr txBox="1"/>
          <p:nvPr/>
        </p:nvSpPr>
        <p:spPr>
          <a:xfrm>
            <a:off x="411480" y="948690"/>
            <a:ext cx="11567160" cy="646331"/>
          </a:xfrm>
          <a:prstGeom prst="rect">
            <a:avLst/>
          </a:prstGeom>
          <a:noFill/>
        </p:spPr>
        <p:txBody>
          <a:bodyPr wrap="square" rtlCol="0">
            <a:spAutoFit/>
          </a:bodyPr>
          <a:lstStyle/>
          <a:p>
            <a:pPr marL="285750" indent="-285750">
              <a:buFont typeface="Arial" panose="020B0604020202020204" pitchFamily="34" charset="0"/>
              <a:buChar char="•"/>
            </a:pPr>
            <a:r>
              <a:rPr lang="en-US" dirty="0"/>
              <a:t>You can use retroactive start to retain timing information for an SLA when a task record changes. Retroactive pause prevents immediate breaches and notifications when retroactive start is enabled for SLA definitions.</a:t>
            </a:r>
          </a:p>
        </p:txBody>
      </p:sp>
      <p:sp>
        <p:nvSpPr>
          <p:cNvPr id="4" name="TextBox 3">
            <a:extLst>
              <a:ext uri="{FF2B5EF4-FFF2-40B4-BE49-F238E27FC236}">
                <a16:creationId xmlns:a16="http://schemas.microsoft.com/office/drawing/2014/main" id="{D57AD775-6B14-2CB4-D7C3-8424C1AE1AC5}"/>
              </a:ext>
            </a:extLst>
          </p:cNvPr>
          <p:cNvSpPr txBox="1"/>
          <p:nvPr/>
        </p:nvSpPr>
        <p:spPr>
          <a:xfrm>
            <a:off x="411480" y="1851660"/>
            <a:ext cx="11384280"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a:t>About this task</a:t>
            </a:r>
          </a:p>
        </p:txBody>
      </p:sp>
      <p:sp>
        <p:nvSpPr>
          <p:cNvPr id="5" name="TextBox 4">
            <a:extLst>
              <a:ext uri="{FF2B5EF4-FFF2-40B4-BE49-F238E27FC236}">
                <a16:creationId xmlns:a16="http://schemas.microsoft.com/office/drawing/2014/main" id="{5F554AF8-DA6A-FE06-5462-4B9255E81CAE}"/>
              </a:ext>
            </a:extLst>
          </p:cNvPr>
          <p:cNvSpPr txBox="1"/>
          <p:nvPr/>
        </p:nvSpPr>
        <p:spPr>
          <a:xfrm>
            <a:off x="502920" y="2480310"/>
            <a:ext cx="11567160" cy="2585323"/>
          </a:xfrm>
          <a:prstGeom prst="rect">
            <a:avLst/>
          </a:prstGeom>
          <a:noFill/>
        </p:spPr>
        <p:txBody>
          <a:bodyPr wrap="square" rtlCol="0">
            <a:spAutoFit/>
          </a:bodyPr>
          <a:lstStyle/>
          <a:p>
            <a:r>
              <a:rPr lang="en-US" dirty="0"/>
              <a:t>When a task record changes, typically a new SLA may be attached, with a new set of timing information. This is useful if you are re-assigning an incident to another group and want to attach a new SLA record with new timing information.</a:t>
            </a:r>
          </a:p>
          <a:p>
            <a:endParaRPr lang="en-US" dirty="0"/>
          </a:p>
          <a:p>
            <a:r>
              <a:rPr lang="en-US" dirty="0"/>
              <a:t>However, you may want to retain time information for the task in specific situations. For example, an incident is raised with a priority of 3 - Moderate and the priority changes to 1 - Critical after 3 hours. A priority 1 SLA is attached to the incident at that time. You can use retroactive start to ensure this SLA timing is adjusted retroactively to count from when the incident was first created, rather than from when the incident's priority changed. </a:t>
            </a:r>
          </a:p>
          <a:p>
            <a:endParaRPr lang="en-US" dirty="0"/>
          </a:p>
          <a:p>
            <a:r>
              <a:rPr lang="en-US" dirty="0"/>
              <a:t>You can use the retroactive pause property to apply pause times to the new SLA.</a:t>
            </a:r>
          </a:p>
        </p:txBody>
      </p:sp>
    </p:spTree>
    <p:extLst>
      <p:ext uri="{BB962C8B-B14F-4D97-AF65-F5344CB8AC3E}">
        <p14:creationId xmlns:p14="http://schemas.microsoft.com/office/powerpoint/2010/main" val="255282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FFFA12-964F-1B55-B858-CBED7430A731}"/>
              </a:ext>
            </a:extLst>
          </p:cNvPr>
          <p:cNvPicPr>
            <a:picLocks noChangeAspect="1"/>
          </p:cNvPicPr>
          <p:nvPr/>
        </p:nvPicPr>
        <p:blipFill>
          <a:blip r:embed="rId2"/>
          <a:stretch>
            <a:fillRect/>
          </a:stretch>
        </p:blipFill>
        <p:spPr>
          <a:xfrm>
            <a:off x="848967" y="2822713"/>
            <a:ext cx="10096500" cy="3545577"/>
          </a:xfrm>
          <a:prstGeom prst="rect">
            <a:avLst/>
          </a:prstGeom>
        </p:spPr>
      </p:pic>
      <p:sp>
        <p:nvSpPr>
          <p:cNvPr id="6" name="TextBox 5">
            <a:extLst>
              <a:ext uri="{FF2B5EF4-FFF2-40B4-BE49-F238E27FC236}">
                <a16:creationId xmlns:a16="http://schemas.microsoft.com/office/drawing/2014/main" id="{589C1423-9FD6-6CA0-F698-4C0A7FFBBFBB}"/>
              </a:ext>
            </a:extLst>
          </p:cNvPr>
          <p:cNvSpPr txBox="1"/>
          <p:nvPr/>
        </p:nvSpPr>
        <p:spPr>
          <a:xfrm>
            <a:off x="331304" y="344557"/>
            <a:ext cx="11595653" cy="2585323"/>
          </a:xfrm>
          <a:prstGeom prst="rect">
            <a:avLst/>
          </a:prstGeom>
          <a:noFill/>
        </p:spPr>
        <p:txBody>
          <a:bodyPr wrap="square" rtlCol="0">
            <a:spAutoFit/>
          </a:bodyPr>
          <a:lstStyle/>
          <a:p>
            <a:r>
              <a:rPr lang="en-US" b="1" dirty="0"/>
              <a:t>1. </a:t>
            </a:r>
            <a:r>
              <a:rPr lang="en-US" dirty="0"/>
              <a:t>Test Case:- Incident Created in ServiceNow.</a:t>
            </a:r>
          </a:p>
          <a:p>
            <a:endParaRPr lang="en-US" dirty="0"/>
          </a:p>
          <a:p>
            <a:r>
              <a:rPr lang="en-US" dirty="0"/>
              <a:t>Once the Incident got created in ServiceNow there will be one Response and one Resolution SLA will get attached to the incident, and the start time will be calculated from the time being the incident got created in the system because of retro active is set to start.</a:t>
            </a:r>
          </a:p>
          <a:p>
            <a:endParaRPr lang="en-US" dirty="0"/>
          </a:p>
          <a:p>
            <a:r>
              <a:rPr lang="en-US" dirty="0"/>
              <a:t>Response SLA will stop once the ticket is assigned to an Engineer.</a:t>
            </a:r>
          </a:p>
          <a:p>
            <a:endParaRPr lang="en-US" dirty="0"/>
          </a:p>
          <a:p>
            <a:endParaRPr lang="en-US" dirty="0"/>
          </a:p>
        </p:txBody>
      </p:sp>
    </p:spTree>
    <p:extLst>
      <p:ext uri="{BB962C8B-B14F-4D97-AF65-F5344CB8AC3E}">
        <p14:creationId xmlns:p14="http://schemas.microsoft.com/office/powerpoint/2010/main" val="11467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EDF9E-F3E8-2747-7560-523522F8F966}"/>
              </a:ext>
            </a:extLst>
          </p:cNvPr>
          <p:cNvSpPr txBox="1"/>
          <p:nvPr/>
        </p:nvSpPr>
        <p:spPr>
          <a:xfrm>
            <a:off x="212035" y="265043"/>
            <a:ext cx="11436626" cy="2308324"/>
          </a:xfrm>
          <a:prstGeom prst="rect">
            <a:avLst/>
          </a:prstGeom>
          <a:noFill/>
        </p:spPr>
        <p:txBody>
          <a:bodyPr wrap="square" rtlCol="0">
            <a:spAutoFit/>
          </a:bodyPr>
          <a:lstStyle/>
          <a:p>
            <a:r>
              <a:rPr lang="en-US" b="1" dirty="0"/>
              <a:t>2.  </a:t>
            </a:r>
            <a:r>
              <a:rPr lang="en-US" dirty="0"/>
              <a:t>Test Case:- Incident Reassigned to another support group within TCS.</a:t>
            </a:r>
          </a:p>
          <a:p>
            <a:endParaRPr lang="en-US" dirty="0"/>
          </a:p>
          <a:p>
            <a:r>
              <a:rPr lang="en-US" dirty="0"/>
              <a:t>As per the SLA condition, once the incident got reassigned to another support group within TCS, one more Response SLA will get attached to the Incident, and the start time will be calculated from the time being the incident got created in the system because of retro active is set to start.</a:t>
            </a:r>
          </a:p>
          <a:p>
            <a:endParaRPr lang="en-US" dirty="0"/>
          </a:p>
          <a:p>
            <a:r>
              <a:rPr lang="en-US" dirty="0"/>
              <a:t>Response SLA will stop once the ticket is assigned to an Engineer.</a:t>
            </a:r>
          </a:p>
          <a:p>
            <a:endParaRPr lang="en-US" dirty="0"/>
          </a:p>
        </p:txBody>
      </p:sp>
      <p:pic>
        <p:nvPicPr>
          <p:cNvPr id="6" name="Picture 5">
            <a:extLst>
              <a:ext uri="{FF2B5EF4-FFF2-40B4-BE49-F238E27FC236}">
                <a16:creationId xmlns:a16="http://schemas.microsoft.com/office/drawing/2014/main" id="{A16D91E2-71A2-14F8-DC87-ED50D4CD9027}"/>
              </a:ext>
            </a:extLst>
          </p:cNvPr>
          <p:cNvPicPr>
            <a:picLocks noChangeAspect="1"/>
          </p:cNvPicPr>
          <p:nvPr/>
        </p:nvPicPr>
        <p:blipFill>
          <a:blip r:embed="rId2"/>
          <a:stretch>
            <a:fillRect/>
          </a:stretch>
        </p:blipFill>
        <p:spPr>
          <a:xfrm>
            <a:off x="1019175" y="2573367"/>
            <a:ext cx="10153650" cy="3551208"/>
          </a:xfrm>
          <a:prstGeom prst="rect">
            <a:avLst/>
          </a:prstGeom>
        </p:spPr>
      </p:pic>
    </p:spTree>
    <p:extLst>
      <p:ext uri="{BB962C8B-B14F-4D97-AF65-F5344CB8AC3E}">
        <p14:creationId xmlns:p14="http://schemas.microsoft.com/office/powerpoint/2010/main" val="2820278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DCB5CF-A138-73B7-484D-E955A306584E}"/>
              </a:ext>
            </a:extLst>
          </p:cNvPr>
          <p:cNvSpPr txBox="1"/>
          <p:nvPr/>
        </p:nvSpPr>
        <p:spPr>
          <a:xfrm>
            <a:off x="182880" y="239151"/>
            <a:ext cx="11830929" cy="2031325"/>
          </a:xfrm>
          <a:prstGeom prst="rect">
            <a:avLst/>
          </a:prstGeom>
          <a:noFill/>
        </p:spPr>
        <p:txBody>
          <a:bodyPr wrap="square" rtlCol="0">
            <a:spAutoFit/>
          </a:bodyPr>
          <a:lstStyle/>
          <a:p>
            <a:r>
              <a:rPr lang="en-US" b="1" dirty="0"/>
              <a:t>3.  </a:t>
            </a:r>
            <a:r>
              <a:rPr lang="en-US" dirty="0"/>
              <a:t>Test Case:- Incident Downgraded from P3 to P4.</a:t>
            </a:r>
          </a:p>
          <a:p>
            <a:endParaRPr lang="en-US" dirty="0"/>
          </a:p>
          <a:p>
            <a:r>
              <a:rPr lang="en-US" dirty="0"/>
              <a:t>As per the SLA condition, once the incident got downgraded, P3 Resolution SLA will get cancelled and P4 Resolution SLA will get attached to the Incident, and the start time will be calculated from the time being the incident got created in the system because of retro active set to start. For downgraded incident, Response SLA will not be attached due to the SLA condition.</a:t>
            </a:r>
          </a:p>
          <a:p>
            <a:endParaRPr lang="en-US" dirty="0"/>
          </a:p>
          <a:p>
            <a:r>
              <a:rPr lang="en-US" dirty="0"/>
              <a:t>Note:- After downgrade if the incident got reassigned again Response SLA will get attached.</a:t>
            </a:r>
          </a:p>
        </p:txBody>
      </p:sp>
      <p:pic>
        <p:nvPicPr>
          <p:cNvPr id="5" name="Picture 4">
            <a:extLst>
              <a:ext uri="{FF2B5EF4-FFF2-40B4-BE49-F238E27FC236}">
                <a16:creationId xmlns:a16="http://schemas.microsoft.com/office/drawing/2014/main" id="{1D7FE2CD-4F3E-4B38-278B-EBE5665646BA}"/>
              </a:ext>
            </a:extLst>
          </p:cNvPr>
          <p:cNvPicPr>
            <a:picLocks noChangeAspect="1"/>
          </p:cNvPicPr>
          <p:nvPr/>
        </p:nvPicPr>
        <p:blipFill>
          <a:blip r:embed="rId2"/>
          <a:stretch>
            <a:fillRect/>
          </a:stretch>
        </p:blipFill>
        <p:spPr>
          <a:xfrm>
            <a:off x="815228" y="2547475"/>
            <a:ext cx="10029825" cy="3796135"/>
          </a:xfrm>
          <a:prstGeom prst="rect">
            <a:avLst/>
          </a:prstGeom>
        </p:spPr>
      </p:pic>
    </p:spTree>
    <p:extLst>
      <p:ext uri="{BB962C8B-B14F-4D97-AF65-F5344CB8AC3E}">
        <p14:creationId xmlns:p14="http://schemas.microsoft.com/office/powerpoint/2010/main" val="80874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BF42D9-6D63-6255-479B-E325E4A14657}"/>
              </a:ext>
            </a:extLst>
          </p:cNvPr>
          <p:cNvSpPr txBox="1"/>
          <p:nvPr/>
        </p:nvSpPr>
        <p:spPr>
          <a:xfrm>
            <a:off x="265043" y="251791"/>
            <a:ext cx="11582400" cy="2862322"/>
          </a:xfrm>
          <a:prstGeom prst="rect">
            <a:avLst/>
          </a:prstGeom>
          <a:noFill/>
        </p:spPr>
        <p:txBody>
          <a:bodyPr wrap="square" rtlCol="0">
            <a:spAutoFit/>
          </a:bodyPr>
          <a:lstStyle/>
          <a:p>
            <a:r>
              <a:rPr lang="en-US" b="1" dirty="0"/>
              <a:t>4.  </a:t>
            </a:r>
            <a:r>
              <a:rPr lang="en-US" dirty="0"/>
              <a:t>Test Case:- Incident Upgraded from P4 to P3.</a:t>
            </a:r>
          </a:p>
          <a:p>
            <a:endParaRPr lang="en-US" dirty="0"/>
          </a:p>
          <a:p>
            <a:r>
              <a:rPr lang="en-US" dirty="0"/>
              <a:t>As per the SLA condition, once the incident got upgraded, P4 Resolution SLA will get cancelled and P3 Resolution SLA will get attached to the Incident, and the start time will be calculated from the time being the incident got created in the system because of retro active is set to start. For upgraded incident, Response SLA will not be attached due to the SLA condition. </a:t>
            </a:r>
          </a:p>
          <a:p>
            <a:endParaRPr lang="en-US" dirty="0"/>
          </a:p>
          <a:p>
            <a:r>
              <a:rPr lang="en-US" dirty="0"/>
              <a:t>Note:- After upgraded if the incident got reassigned again Response SLA will get attached.</a:t>
            </a:r>
          </a:p>
          <a:p>
            <a:endParaRPr lang="en-US" dirty="0"/>
          </a:p>
          <a:p>
            <a:endParaRPr lang="en-US" dirty="0"/>
          </a:p>
        </p:txBody>
      </p:sp>
      <p:pic>
        <p:nvPicPr>
          <p:cNvPr id="4" name="Picture 3">
            <a:extLst>
              <a:ext uri="{FF2B5EF4-FFF2-40B4-BE49-F238E27FC236}">
                <a16:creationId xmlns:a16="http://schemas.microsoft.com/office/drawing/2014/main" id="{8773B523-A12D-E7FC-F4BA-1484B8C40329}"/>
              </a:ext>
            </a:extLst>
          </p:cNvPr>
          <p:cNvPicPr>
            <a:picLocks noChangeAspect="1"/>
          </p:cNvPicPr>
          <p:nvPr/>
        </p:nvPicPr>
        <p:blipFill>
          <a:blip r:embed="rId2"/>
          <a:stretch>
            <a:fillRect/>
          </a:stretch>
        </p:blipFill>
        <p:spPr>
          <a:xfrm>
            <a:off x="757530" y="2504661"/>
            <a:ext cx="10029825" cy="3951824"/>
          </a:xfrm>
          <a:prstGeom prst="rect">
            <a:avLst/>
          </a:prstGeom>
        </p:spPr>
      </p:pic>
    </p:spTree>
    <p:extLst>
      <p:ext uri="{BB962C8B-B14F-4D97-AF65-F5344CB8AC3E}">
        <p14:creationId xmlns:p14="http://schemas.microsoft.com/office/powerpoint/2010/main" val="383664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EDF9E-F3E8-2747-7560-523522F8F966}"/>
              </a:ext>
            </a:extLst>
          </p:cNvPr>
          <p:cNvSpPr txBox="1"/>
          <p:nvPr/>
        </p:nvSpPr>
        <p:spPr>
          <a:xfrm>
            <a:off x="212035" y="265043"/>
            <a:ext cx="11436626" cy="2031325"/>
          </a:xfrm>
          <a:prstGeom prst="rect">
            <a:avLst/>
          </a:prstGeom>
          <a:noFill/>
        </p:spPr>
        <p:txBody>
          <a:bodyPr wrap="square" rtlCol="0">
            <a:spAutoFit/>
          </a:bodyPr>
          <a:lstStyle/>
          <a:p>
            <a:r>
              <a:rPr lang="en-US" b="1" dirty="0"/>
              <a:t>5.  </a:t>
            </a:r>
            <a:r>
              <a:rPr lang="en-US" dirty="0"/>
              <a:t>Test Case:- Incident Reassigned to Non TCS Groups.</a:t>
            </a:r>
          </a:p>
          <a:p>
            <a:endParaRPr lang="en-US" dirty="0"/>
          </a:p>
          <a:p>
            <a:r>
              <a:rPr lang="en-US" dirty="0"/>
              <a:t>As per the SLA condition, once the incident got reassigned to NON-TCS, TCS SLA’s will get cancelled and Global SLA’s will get attached to the Incident.</a:t>
            </a:r>
          </a:p>
          <a:p>
            <a:endParaRPr lang="en-US" dirty="0"/>
          </a:p>
          <a:p>
            <a:r>
              <a:rPr lang="en-US" dirty="0"/>
              <a:t>Response SLA will stop once the ticket is assigned to an Engineer.</a:t>
            </a:r>
          </a:p>
          <a:p>
            <a:endParaRPr lang="en-US" dirty="0"/>
          </a:p>
        </p:txBody>
      </p:sp>
      <p:pic>
        <p:nvPicPr>
          <p:cNvPr id="4" name="Picture 3">
            <a:extLst>
              <a:ext uri="{FF2B5EF4-FFF2-40B4-BE49-F238E27FC236}">
                <a16:creationId xmlns:a16="http://schemas.microsoft.com/office/drawing/2014/main" id="{527A7BD5-F274-2B64-0443-B6337D92FB2F}"/>
              </a:ext>
            </a:extLst>
          </p:cNvPr>
          <p:cNvPicPr>
            <a:picLocks noChangeAspect="1"/>
          </p:cNvPicPr>
          <p:nvPr/>
        </p:nvPicPr>
        <p:blipFill>
          <a:blip r:embed="rId2"/>
          <a:stretch>
            <a:fillRect/>
          </a:stretch>
        </p:blipFill>
        <p:spPr>
          <a:xfrm>
            <a:off x="1133061" y="2573367"/>
            <a:ext cx="9594574" cy="3824976"/>
          </a:xfrm>
          <a:prstGeom prst="rect">
            <a:avLst/>
          </a:prstGeom>
        </p:spPr>
      </p:pic>
    </p:spTree>
    <p:extLst>
      <p:ext uri="{BB962C8B-B14F-4D97-AF65-F5344CB8AC3E}">
        <p14:creationId xmlns:p14="http://schemas.microsoft.com/office/powerpoint/2010/main" val="407780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E836BB-0D00-A413-2D15-5D8B485BD65F}"/>
              </a:ext>
            </a:extLst>
          </p:cNvPr>
          <p:cNvGraphicFramePr>
            <a:graphicFrameLocks noGrp="1"/>
          </p:cNvGraphicFramePr>
          <p:nvPr>
            <p:extLst>
              <p:ext uri="{D42A27DB-BD31-4B8C-83A1-F6EECF244321}">
                <p14:modId xmlns:p14="http://schemas.microsoft.com/office/powerpoint/2010/main" val="860165507"/>
              </p:ext>
            </p:extLst>
          </p:nvPr>
        </p:nvGraphicFramePr>
        <p:xfrm>
          <a:off x="185530" y="1643269"/>
          <a:ext cx="11873948" cy="4810540"/>
        </p:xfrm>
        <a:graphic>
          <a:graphicData uri="http://schemas.openxmlformats.org/drawingml/2006/table">
            <a:tbl>
              <a:tblPr firstRow="1" firstCol="1" bandRow="1"/>
              <a:tblGrid>
                <a:gridCol w="2721633">
                  <a:extLst>
                    <a:ext uri="{9D8B030D-6E8A-4147-A177-3AD203B41FA5}">
                      <a16:colId xmlns:a16="http://schemas.microsoft.com/office/drawing/2014/main" val="967413548"/>
                    </a:ext>
                  </a:extLst>
                </a:gridCol>
                <a:gridCol w="9152315">
                  <a:extLst>
                    <a:ext uri="{9D8B030D-6E8A-4147-A177-3AD203B41FA5}">
                      <a16:colId xmlns:a16="http://schemas.microsoft.com/office/drawing/2014/main" val="2915225100"/>
                    </a:ext>
                  </a:extLst>
                </a:gridCol>
              </a:tblGrid>
              <a:tr h="476417">
                <a:tc>
                  <a:txBody>
                    <a:bodyPr/>
                    <a:lstStyle/>
                    <a:p>
                      <a:pPr marL="0" marR="0" algn="l">
                        <a:spcBef>
                          <a:spcPts val="0"/>
                        </a:spcBef>
                        <a:spcAft>
                          <a:spcPts val="0"/>
                        </a:spcAft>
                      </a:pPr>
                      <a:r>
                        <a:rPr lang="en-US" sz="1400" b="1" kern="800" dirty="0">
                          <a:solidFill>
                            <a:srgbClr val="FFFFFF"/>
                          </a:solidFill>
                          <a:effectLst/>
                          <a:latin typeface="+mn-lt"/>
                          <a:ea typeface="Calibri" panose="020F0502020204030204" pitchFamily="34" charset="0"/>
                          <a:cs typeface="Times New Roman" panose="02020603050405020304" pitchFamily="18" charset="0"/>
                        </a:rPr>
                        <a:t>SLA Clause Details</a:t>
                      </a:r>
                      <a:endParaRPr lang="en-US" sz="1400" kern="800" dirty="0">
                        <a:effectLst/>
                        <a:latin typeface="+mn-lt"/>
                        <a:ea typeface="Calibri" panose="020F0502020204030204" pitchFamily="34" charset="0"/>
                        <a:cs typeface="Times New Roman" panose="02020603050405020304" pitchFamily="18" charset="0"/>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l">
                        <a:spcBef>
                          <a:spcPts val="0"/>
                        </a:spcBef>
                        <a:spcAft>
                          <a:spcPts val="0"/>
                        </a:spcAft>
                      </a:pPr>
                      <a:r>
                        <a:rPr lang="en-US" sz="1400" b="1" kern="0" dirty="0">
                          <a:solidFill>
                            <a:srgbClr val="FFFFFF"/>
                          </a:solidFill>
                          <a:effectLst/>
                          <a:latin typeface="+mn-lt"/>
                          <a:ea typeface="Calibri" panose="020F0502020204030204" pitchFamily="34" charset="0"/>
                          <a:cs typeface="Calibri" panose="020F0502020204030204" pitchFamily="34" charset="0"/>
                        </a:rPr>
                        <a:t>Incident Response – P3 Incidents</a:t>
                      </a:r>
                      <a:endParaRPr lang="en-US" sz="1400" kern="800" dirty="0">
                        <a:effectLst/>
                        <a:latin typeface="+mn-lt"/>
                        <a:ea typeface="Calibri" panose="020F0502020204030204" pitchFamily="34" charset="0"/>
                        <a:cs typeface="Times New Roman" panose="02020603050405020304" pitchFamily="18" charset="0"/>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9803624"/>
                  </a:ext>
                </a:extLst>
              </a:tr>
              <a:tr h="611531">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Definition</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The percentage of Priority 3 Incidents which are responded within 2 hour in 8-5 weekdays excluding holidays window.</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340484"/>
                  </a:ext>
                </a:extLst>
              </a:tr>
              <a:tr h="485708">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SLA name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mn-ea"/>
                          <a:cs typeface="Calibri" panose="020F0502020204030204" pitchFamily="34" charset="0"/>
                        </a:rPr>
                        <a:t>Priority 3 </a:t>
                      </a:r>
                      <a:r>
                        <a:rPr lang="en-US" sz="1200" kern="0" dirty="0" err="1">
                          <a:solidFill>
                            <a:schemeClr val="tx1"/>
                          </a:solidFill>
                          <a:effectLst/>
                          <a:latin typeface="+mn-lt"/>
                          <a:ea typeface="+mn-ea"/>
                          <a:cs typeface="Calibri" panose="020F0502020204030204" pitchFamily="34" charset="0"/>
                        </a:rPr>
                        <a:t>SLA_TCS_Test</a:t>
                      </a:r>
                      <a:r>
                        <a:rPr lang="en-US" sz="1200" kern="0" dirty="0">
                          <a:solidFill>
                            <a:schemeClr val="tx1"/>
                          </a:solidFill>
                          <a:effectLst/>
                          <a:latin typeface="+mn-lt"/>
                          <a:ea typeface="+mn-ea"/>
                          <a:cs typeface="Calibri" panose="020F0502020204030204" pitchFamily="34" charset="0"/>
                        </a:rPr>
                        <a:t> Single response</a:t>
                      </a:r>
                      <a:endParaRPr lang="en-US" sz="1200" kern="0" dirty="0">
                        <a:solidFill>
                          <a:schemeClr val="tx1"/>
                        </a:solidFill>
                        <a:effectLst/>
                        <a:latin typeface="+mn-lt"/>
                        <a:ea typeface="Calibri" panose="020F0502020204030204" pitchFamily="34" charset="0"/>
                        <a:cs typeface="Calibri" panose="020F0502020204030204" pitchFamily="34" charset="0"/>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6937437"/>
                  </a:ext>
                </a:extLst>
              </a:tr>
              <a:tr h="587516">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Retroactive start and Retroactive Pause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True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0678415"/>
                  </a:ext>
                </a:extLst>
              </a:tr>
              <a:tr h="587516">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Start</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Incident Active = True, Priority is 3, Support Group Type = TCS Groups, Reassignment Count = 0 (clock start at the time ticket was submitted because of set start to “Created”)</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22206"/>
                  </a:ext>
                </a:extLst>
              </a:tr>
              <a:tr h="515463">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Pause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NA</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022634"/>
                  </a:ext>
                </a:extLst>
              </a:tr>
              <a:tr h="515463">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Completed</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'Assigned To' != NULL</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08259"/>
                  </a:ext>
                </a:extLst>
              </a:tr>
              <a:tr h="515463">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SLA time zone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The Caller Time Zone</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7016748"/>
                  </a:ext>
                </a:extLst>
              </a:tr>
              <a:tr h="515463">
                <a:tc>
                  <a:txBody>
                    <a:bodyPr/>
                    <a:lstStyle/>
                    <a:p>
                      <a:pPr marL="0" marR="0" algn="just" defTabSz="914400" rtl="0" eaLnBrk="1" latinLnBrk="0" hangingPunct="1">
                        <a:spcBef>
                          <a:spcPts val="0"/>
                        </a:spcBef>
                        <a:spcAft>
                          <a:spcPts val="0"/>
                        </a:spcAft>
                      </a:pPr>
                      <a:r>
                        <a:rPr lang="en-US" sz="1200" kern="0">
                          <a:solidFill>
                            <a:schemeClr val="tx1"/>
                          </a:solidFill>
                          <a:effectLst/>
                          <a:latin typeface="+mn-lt"/>
                          <a:ea typeface="Calibri" panose="020F0502020204030204" pitchFamily="34" charset="0"/>
                          <a:cs typeface="Calibri" panose="020F0502020204030204" pitchFamily="34" charset="0"/>
                        </a:rPr>
                        <a:t>Unit of measurement</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spcBef>
                          <a:spcPts val="0"/>
                        </a:spcBef>
                        <a:spcAft>
                          <a:spcPts val="0"/>
                        </a:spcAft>
                      </a:pPr>
                      <a:r>
                        <a:rPr lang="en-US" sz="1200" kern="0" dirty="0">
                          <a:solidFill>
                            <a:schemeClr val="tx1"/>
                          </a:solidFill>
                          <a:effectLst/>
                          <a:latin typeface="+mn-lt"/>
                          <a:ea typeface="Calibri" panose="020F0502020204030204" pitchFamily="34" charset="0"/>
                          <a:cs typeface="Calibri" panose="020F0502020204030204" pitchFamily="34" charset="0"/>
                        </a:rPr>
                        <a:t>Hours/Minutes</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9390465"/>
                  </a:ext>
                </a:extLst>
              </a:tr>
            </a:tbl>
          </a:graphicData>
        </a:graphic>
      </p:graphicFrame>
      <p:sp>
        <p:nvSpPr>
          <p:cNvPr id="3" name="TextBox 2">
            <a:extLst>
              <a:ext uri="{FF2B5EF4-FFF2-40B4-BE49-F238E27FC236}">
                <a16:creationId xmlns:a16="http://schemas.microsoft.com/office/drawing/2014/main" id="{D7B13B65-EE33-036A-219B-5090DAA720A2}"/>
              </a:ext>
            </a:extLst>
          </p:cNvPr>
          <p:cNvSpPr txBox="1"/>
          <p:nvPr/>
        </p:nvSpPr>
        <p:spPr>
          <a:xfrm>
            <a:off x="185530" y="0"/>
            <a:ext cx="11449879" cy="2000548"/>
          </a:xfrm>
          <a:prstGeom prst="rect">
            <a:avLst/>
          </a:prstGeom>
          <a:noFill/>
        </p:spPr>
        <p:txBody>
          <a:bodyPr wrap="square" rtlCol="0">
            <a:spAutoFit/>
          </a:bodyPr>
          <a:lstStyle/>
          <a:p>
            <a:r>
              <a:rPr lang="en-US" sz="4000" dirty="0"/>
              <a:t>Incident Response – Test Cases(</a:t>
            </a:r>
            <a:r>
              <a:rPr lang="en-US" sz="4000" b="0" i="0" dirty="0">
                <a:solidFill>
                  <a:srgbClr val="2E2E2E"/>
                </a:solidFill>
                <a:effectLst/>
                <a:latin typeface="SourceSansPro"/>
              </a:rPr>
              <a:t>Priority 3 </a:t>
            </a:r>
            <a:r>
              <a:rPr lang="en-US" sz="4000" b="0" i="0" dirty="0" err="1">
                <a:solidFill>
                  <a:srgbClr val="2E2E2E"/>
                </a:solidFill>
                <a:effectLst/>
                <a:latin typeface="SourceSansPro"/>
              </a:rPr>
              <a:t>SLA_TCS_Test</a:t>
            </a:r>
            <a:r>
              <a:rPr lang="en-US" sz="4000" b="0" i="0" dirty="0">
                <a:solidFill>
                  <a:srgbClr val="2E2E2E"/>
                </a:solidFill>
                <a:effectLst/>
                <a:latin typeface="SourceSansPro"/>
              </a:rPr>
              <a:t> Single response</a:t>
            </a:r>
            <a:r>
              <a:rPr lang="en-US" sz="4000" kern="0" dirty="0">
                <a:solidFill>
                  <a:schemeClr val="tx1"/>
                </a:solidFill>
                <a:effectLst/>
                <a:latin typeface="+mn-lt"/>
                <a:ea typeface="Calibri" panose="020F0502020204030204" pitchFamily="34" charset="0"/>
                <a:cs typeface="Calibri" panose="020F0502020204030204" pitchFamily="34" charset="0"/>
              </a:rPr>
              <a:t>)</a:t>
            </a:r>
          </a:p>
          <a:p>
            <a:endParaRPr lang="en-US" sz="4400" dirty="0"/>
          </a:p>
        </p:txBody>
      </p:sp>
    </p:spTree>
    <p:extLst>
      <p:ext uri="{BB962C8B-B14F-4D97-AF65-F5344CB8AC3E}">
        <p14:creationId xmlns:p14="http://schemas.microsoft.com/office/powerpoint/2010/main" val="294965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F61F5C-F481-3C35-F7E6-339E01355894}"/>
              </a:ext>
            </a:extLst>
          </p:cNvPr>
          <p:cNvSpPr txBox="1"/>
          <p:nvPr/>
        </p:nvSpPr>
        <p:spPr>
          <a:xfrm>
            <a:off x="185530" y="212035"/>
            <a:ext cx="11728174" cy="2308324"/>
          </a:xfrm>
          <a:prstGeom prst="rect">
            <a:avLst/>
          </a:prstGeom>
          <a:noFill/>
        </p:spPr>
        <p:txBody>
          <a:bodyPr wrap="square" rtlCol="0">
            <a:spAutoFit/>
          </a:bodyPr>
          <a:lstStyle/>
          <a:p>
            <a:r>
              <a:rPr lang="en-US" b="1" dirty="0"/>
              <a:t>1. </a:t>
            </a:r>
            <a:r>
              <a:rPr lang="en-US" dirty="0"/>
              <a:t>Test Case:- Incident Created in ServiceNow.</a:t>
            </a:r>
          </a:p>
          <a:p>
            <a:endParaRPr lang="en-US" dirty="0"/>
          </a:p>
          <a:p>
            <a:r>
              <a:rPr lang="en-US" dirty="0"/>
              <a:t>Once the Incident got created in ServiceNow there will be one Response and one Resolution SLA will get attached to the incident, and the start time will be calculated from the time being the incident got created in the system because of retro active set to start.</a:t>
            </a:r>
          </a:p>
          <a:p>
            <a:endParaRPr lang="en-US" dirty="0"/>
          </a:p>
          <a:p>
            <a:r>
              <a:rPr lang="en-US" dirty="0"/>
              <a:t>Response SLA will stop once the ticket is assigned to an Engineer.</a:t>
            </a:r>
          </a:p>
          <a:p>
            <a:endParaRPr lang="en-US" dirty="0"/>
          </a:p>
        </p:txBody>
      </p:sp>
      <p:pic>
        <p:nvPicPr>
          <p:cNvPr id="4" name="Picture 3">
            <a:extLst>
              <a:ext uri="{FF2B5EF4-FFF2-40B4-BE49-F238E27FC236}">
                <a16:creationId xmlns:a16="http://schemas.microsoft.com/office/drawing/2014/main" id="{145978C0-6B0F-C63E-17BA-3EE36D651F97}"/>
              </a:ext>
            </a:extLst>
          </p:cNvPr>
          <p:cNvPicPr>
            <a:picLocks noChangeAspect="1"/>
          </p:cNvPicPr>
          <p:nvPr/>
        </p:nvPicPr>
        <p:blipFill>
          <a:blip r:embed="rId2"/>
          <a:stretch>
            <a:fillRect/>
          </a:stretch>
        </p:blipFill>
        <p:spPr>
          <a:xfrm>
            <a:off x="523582" y="2520359"/>
            <a:ext cx="9963150" cy="3978916"/>
          </a:xfrm>
          <a:prstGeom prst="rect">
            <a:avLst/>
          </a:prstGeom>
        </p:spPr>
      </p:pic>
    </p:spTree>
    <p:extLst>
      <p:ext uri="{BB962C8B-B14F-4D97-AF65-F5344CB8AC3E}">
        <p14:creationId xmlns:p14="http://schemas.microsoft.com/office/powerpoint/2010/main" val="178363662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1704</Words>
  <Application>Microsoft Office PowerPoint</Application>
  <PresentationFormat>Widescreen</PresentationFormat>
  <Paragraphs>141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SourceSansPro</vt:lpstr>
      <vt:lpstr>Wingdings</vt:lpstr>
      <vt:lpstr>1_Office Theme</vt:lpstr>
      <vt:lpstr>Incident Response – Test Cases(Priority 3 response_SM_TCS)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Response - Methodology</dc:title>
  <dc:creator>Amit Manna</dc:creator>
  <cp:lastModifiedBy>Bandari, Mahipal</cp:lastModifiedBy>
  <cp:revision>5</cp:revision>
  <dcterms:created xsi:type="dcterms:W3CDTF">2023-04-26T05:27:36Z</dcterms:created>
  <dcterms:modified xsi:type="dcterms:W3CDTF">2023-05-18T10:03:31Z</dcterms:modified>
</cp:coreProperties>
</file>