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C2C85-A452-416B-BA55-DCAA93DA2B21}" v="522" dt="2023-09-08T10:09:49.355"/>
  </p1510:revLst>
</p1510:revInfo>
</file>

<file path=ppt/tableStyles.xml><?xml version="1.0" encoding="utf-8"?>
<a:tblStyleLst xmlns:a="http://schemas.openxmlformats.org/drawingml/2006/main" def="{5DA0A995-2CC6-4F52-8103-8DB0CD3EE1CA}">
  <a:tblStyle styleId="{5DA0A995-2CC6-4F52-8103-8DB0CD3EE1C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cbf0357d2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7cbf0357d2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7cbf0357d2_2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7cbf0357d2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7cbf0357d2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cbf0357d2_2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7cbf0357d2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cbf0357d2_2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7cbf0357d2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 Basic Content">
  <p:cSld name="1 Basic Content">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sz="1200" b="0" i="0" u="none" strike="noStrike" cap="none">
                <a:solidFill>
                  <a:srgbClr val="B7D89F"/>
                </a:solidFill>
                <a:latin typeface="Calibri"/>
                <a:ea typeface="Calibri"/>
                <a:cs typeface="Calibri"/>
                <a:sym typeface="Calibri"/>
              </a:defRPr>
            </a:lvl1pPr>
            <a:lvl2pPr marL="0" lvl="1" indent="0" algn="r">
              <a:spcBef>
                <a:spcPts val="0"/>
              </a:spcBef>
              <a:buNone/>
              <a:defRPr sz="1200" b="0" i="0" u="none" strike="noStrike" cap="none">
                <a:solidFill>
                  <a:srgbClr val="B7D89F"/>
                </a:solidFill>
                <a:latin typeface="Calibri"/>
                <a:ea typeface="Calibri"/>
                <a:cs typeface="Calibri"/>
                <a:sym typeface="Calibri"/>
              </a:defRPr>
            </a:lvl2pPr>
            <a:lvl3pPr marL="0" lvl="2" indent="0" algn="r">
              <a:spcBef>
                <a:spcPts val="0"/>
              </a:spcBef>
              <a:buNone/>
              <a:defRPr sz="1200" b="0" i="0" u="none" strike="noStrike" cap="none">
                <a:solidFill>
                  <a:srgbClr val="B7D89F"/>
                </a:solidFill>
                <a:latin typeface="Calibri"/>
                <a:ea typeface="Calibri"/>
                <a:cs typeface="Calibri"/>
                <a:sym typeface="Calibri"/>
              </a:defRPr>
            </a:lvl3pPr>
            <a:lvl4pPr marL="0" lvl="3" indent="0" algn="r">
              <a:spcBef>
                <a:spcPts val="0"/>
              </a:spcBef>
              <a:buNone/>
              <a:defRPr sz="1200" b="0" i="0" u="none" strike="noStrike" cap="none">
                <a:solidFill>
                  <a:srgbClr val="B7D89F"/>
                </a:solidFill>
                <a:latin typeface="Calibri"/>
                <a:ea typeface="Calibri"/>
                <a:cs typeface="Calibri"/>
                <a:sym typeface="Calibri"/>
              </a:defRPr>
            </a:lvl4pPr>
            <a:lvl5pPr marL="0" lvl="4" indent="0" algn="r">
              <a:spcBef>
                <a:spcPts val="0"/>
              </a:spcBef>
              <a:buNone/>
              <a:defRPr sz="1200" b="0" i="0" u="none" strike="noStrike" cap="none">
                <a:solidFill>
                  <a:srgbClr val="B7D89F"/>
                </a:solidFill>
                <a:latin typeface="Calibri"/>
                <a:ea typeface="Calibri"/>
                <a:cs typeface="Calibri"/>
                <a:sym typeface="Calibri"/>
              </a:defRPr>
            </a:lvl5pPr>
            <a:lvl6pPr marL="0" lvl="5" indent="0" algn="r">
              <a:spcBef>
                <a:spcPts val="0"/>
              </a:spcBef>
              <a:buNone/>
              <a:defRPr sz="1200" b="0" i="0" u="none" strike="noStrike" cap="none">
                <a:solidFill>
                  <a:srgbClr val="B7D89F"/>
                </a:solidFill>
                <a:latin typeface="Calibri"/>
                <a:ea typeface="Calibri"/>
                <a:cs typeface="Calibri"/>
                <a:sym typeface="Calibri"/>
              </a:defRPr>
            </a:lvl6pPr>
            <a:lvl7pPr marL="0" lvl="6" indent="0" algn="r">
              <a:spcBef>
                <a:spcPts val="0"/>
              </a:spcBef>
              <a:buNone/>
              <a:defRPr sz="1200" b="0" i="0" u="none" strike="noStrike" cap="none">
                <a:solidFill>
                  <a:srgbClr val="B7D89F"/>
                </a:solidFill>
                <a:latin typeface="Calibri"/>
                <a:ea typeface="Calibri"/>
                <a:cs typeface="Calibri"/>
                <a:sym typeface="Calibri"/>
              </a:defRPr>
            </a:lvl7pPr>
            <a:lvl8pPr marL="0" lvl="7" indent="0" algn="r">
              <a:spcBef>
                <a:spcPts val="0"/>
              </a:spcBef>
              <a:buNone/>
              <a:defRPr sz="1200" b="0" i="0" u="none" strike="noStrike" cap="none">
                <a:solidFill>
                  <a:srgbClr val="B7D89F"/>
                </a:solidFill>
                <a:latin typeface="Calibri"/>
                <a:ea typeface="Calibri"/>
                <a:cs typeface="Calibri"/>
                <a:sym typeface="Calibri"/>
              </a:defRPr>
            </a:lvl8pPr>
            <a:lvl9pPr marL="0" lvl="8" indent="0" algn="r">
              <a:spcBef>
                <a:spcPts val="0"/>
              </a:spcBef>
              <a:buNone/>
              <a:defRPr sz="1200" b="0" i="0" u="none" strike="noStrike" cap="none">
                <a:solidFill>
                  <a:srgbClr val="B7D8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txBox="1">
            <a:spLocks noGrp="1"/>
          </p:cNvSpPr>
          <p:nvPr>
            <p:ph type="body" idx="1"/>
          </p:nvPr>
        </p:nvSpPr>
        <p:spPr>
          <a:xfrm>
            <a:off x="719667" y="1396177"/>
            <a:ext cx="10735733" cy="44178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67"/>
              </a:spcBef>
              <a:spcAft>
                <a:spcPts val="0"/>
              </a:spcAft>
              <a:buClr>
                <a:schemeClr val="dk1"/>
              </a:buClr>
              <a:buSzPts val="2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title"/>
          </p:nvPr>
        </p:nvSpPr>
        <p:spPr>
          <a:xfrm>
            <a:off x="719666" y="379235"/>
            <a:ext cx="10735735" cy="8101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2"/>
          </p:nvPr>
        </p:nvSpPr>
        <p:spPr>
          <a:xfrm>
            <a:off x="719136" y="6019800"/>
            <a:ext cx="10736264" cy="151765"/>
          </a:xfrm>
          <a:prstGeom prst="rect">
            <a:avLst/>
          </a:prstGeom>
          <a:noFill/>
          <a:ln>
            <a:noFill/>
          </a:ln>
        </p:spPr>
        <p:txBody>
          <a:bodyPr spcFirstLastPara="1" wrap="square" lIns="91425" tIns="0" rIns="0" bIns="0" anchor="b" anchorCtr="0">
            <a:noAutofit/>
          </a:bodyPr>
          <a:lstStyle>
            <a:lvl1pPr marL="457200" lvl="0" indent="-292036" algn="l">
              <a:lnSpc>
                <a:spcPct val="100000"/>
              </a:lnSpc>
              <a:spcBef>
                <a:spcPts val="0"/>
              </a:spcBef>
              <a:spcAft>
                <a:spcPts val="0"/>
              </a:spcAft>
              <a:buClr>
                <a:srgbClr val="B7D89F"/>
              </a:buClr>
              <a:buSzPts val="999"/>
              <a:buChar char="•"/>
              <a:defRPr sz="999">
                <a:solidFill>
                  <a:srgbClr val="B7D89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5183188" y="987425"/>
            <a:ext cx="6172200" cy="4873625"/>
          </a:xfrm>
          <a:prstGeom prst="rect">
            <a:avLst/>
          </a:prstGeom>
          <a:noFill/>
          <a:ln>
            <a:noFill/>
          </a:ln>
        </p:spPr>
      </p:sp>
      <p:sp>
        <p:nvSpPr>
          <p:cNvPr id="73" name="Google Shape;73;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4"/>
          <p:cNvSpPr txBox="1">
            <a:spLocks noGrp="1"/>
          </p:cNvSpPr>
          <p:nvPr>
            <p:ph type="body" idx="1"/>
          </p:nvPr>
        </p:nvSpPr>
        <p:spPr>
          <a:xfrm>
            <a:off x="6146800" y="6525892"/>
            <a:ext cx="3048000" cy="22352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7F7F7F"/>
              </a:buClr>
              <a:buSzPts val="1067"/>
              <a:buNone/>
              <a:defRPr sz="1067">
                <a:solidFill>
                  <a:srgbClr val="7F7F7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4"/>
          <p:cNvSpPr txBox="1">
            <a:spLocks noGrp="1"/>
          </p:cNvSpPr>
          <p:nvPr>
            <p:ph type="body" idx="2"/>
          </p:nvPr>
        </p:nvSpPr>
        <p:spPr>
          <a:xfrm>
            <a:off x="538347" y="924945"/>
            <a:ext cx="11348852" cy="4525963"/>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81976" y="210885"/>
            <a:ext cx="10735800" cy="809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Service Request</a:t>
            </a:r>
            <a:r>
              <a:rPr lang="en-US" sz="4400"/>
              <a:t> Response – Test Cases(</a:t>
            </a:r>
            <a:r>
              <a:rPr lang="en-US"/>
              <a:t>ServiceRequest SLA_SM_Responce_TCS</a:t>
            </a:r>
            <a:r>
              <a:rPr lang="en-US" sz="4400">
                <a:solidFill>
                  <a:schemeClr val="dk1"/>
                </a:solidFill>
                <a:latin typeface="Calibri"/>
                <a:ea typeface="Calibri"/>
                <a:cs typeface="Calibri"/>
                <a:sym typeface="Calibri"/>
              </a:rPr>
              <a:t>)</a:t>
            </a:r>
            <a:endParaRPr/>
          </a:p>
        </p:txBody>
      </p:sp>
      <p:sp>
        <p:nvSpPr>
          <p:cNvPr id="100" name="Google Shape;100;p15"/>
          <p:cNvSpPr/>
          <p:nvPr/>
        </p:nvSpPr>
        <p:spPr>
          <a:xfrm>
            <a:off x="7010402" y="3062520"/>
            <a:ext cx="4775199" cy="492443"/>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rgbClr val="000000"/>
              </a:solidFill>
              <a:latin typeface="Calibri"/>
              <a:ea typeface="Calibri"/>
              <a:cs typeface="Calibri"/>
              <a:sym typeface="Calibri"/>
            </a:endParaRPr>
          </a:p>
        </p:txBody>
      </p:sp>
      <p:graphicFrame>
        <p:nvGraphicFramePr>
          <p:cNvPr id="101" name="Google Shape;101;p15"/>
          <p:cNvGraphicFramePr/>
          <p:nvPr/>
        </p:nvGraphicFramePr>
        <p:xfrm>
          <a:off x="159026" y="1431234"/>
          <a:ext cx="11873950" cy="4982800"/>
        </p:xfrm>
        <a:graphic>
          <a:graphicData uri="http://schemas.openxmlformats.org/drawingml/2006/table">
            <a:tbl>
              <a:tblPr>
                <a:noFill/>
                <a:tableStyleId>{5DA0A995-2CC6-4F52-8103-8DB0CD3EE1CA}</a:tableStyleId>
              </a:tblPr>
              <a:tblGrid>
                <a:gridCol w="2721625">
                  <a:extLst>
                    <a:ext uri="{9D8B030D-6E8A-4147-A177-3AD203B41FA5}">
                      <a16:colId xmlns:a16="http://schemas.microsoft.com/office/drawing/2014/main" val="20000"/>
                    </a:ext>
                  </a:extLst>
                </a:gridCol>
                <a:gridCol w="9152325">
                  <a:extLst>
                    <a:ext uri="{9D8B030D-6E8A-4147-A177-3AD203B41FA5}">
                      <a16:colId xmlns:a16="http://schemas.microsoft.com/office/drawing/2014/main" val="20001"/>
                    </a:ext>
                  </a:extLst>
                </a:gridCol>
              </a:tblGrid>
              <a:tr h="493475">
                <a:tc>
                  <a:txBody>
                    <a:bodyPr/>
                    <a:lstStyle/>
                    <a:p>
                      <a:pPr marL="0" marR="0" lvl="0" indent="0" algn="l" rtl="0">
                        <a:spcBef>
                          <a:spcPts val="0"/>
                        </a:spcBef>
                        <a:spcAft>
                          <a:spcPts val="0"/>
                        </a:spcAft>
                        <a:buNone/>
                      </a:pPr>
                      <a:r>
                        <a:rPr lang="en-US" sz="1400" b="1" u="none" strike="noStrike" cap="none">
                          <a:solidFill>
                            <a:srgbClr val="FFFFFF"/>
                          </a:solidFill>
                          <a:latin typeface="Calibri"/>
                          <a:ea typeface="Calibri"/>
                          <a:cs typeface="Calibri"/>
                          <a:sym typeface="Calibri"/>
                        </a:rPr>
                        <a:t>SLA Clause Details</a:t>
                      </a:r>
                      <a:endParaRPr sz="1400" u="none" strike="noStrike" cap="none">
                        <a:latin typeface="Calibri"/>
                        <a:ea typeface="Calibri"/>
                        <a:cs typeface="Calibri"/>
                        <a:sym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2060"/>
                    </a:solidFill>
                  </a:tcPr>
                </a:tc>
                <a:tc>
                  <a:txBody>
                    <a:bodyPr/>
                    <a:lstStyle/>
                    <a:p>
                      <a:pPr marL="0" marR="0" lvl="0" indent="0" algn="l" rtl="0">
                        <a:spcBef>
                          <a:spcPts val="0"/>
                        </a:spcBef>
                        <a:spcAft>
                          <a:spcPts val="0"/>
                        </a:spcAft>
                        <a:buNone/>
                      </a:pPr>
                      <a:r>
                        <a:rPr lang="en-US" b="1">
                          <a:solidFill>
                            <a:srgbClr val="FFFFFF"/>
                          </a:solidFill>
                          <a:latin typeface="Calibri"/>
                          <a:ea typeface="Calibri"/>
                          <a:cs typeface="Calibri"/>
                          <a:sym typeface="Calibri"/>
                        </a:rPr>
                        <a:t>Service Request Response</a:t>
                      </a:r>
                      <a:endParaRPr sz="1400" u="none" strike="noStrike" cap="none">
                        <a:latin typeface="Calibri"/>
                        <a:ea typeface="Calibri"/>
                        <a:cs typeface="Calibri"/>
                        <a:sym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633425">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Definition</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The percentage of </a:t>
                      </a:r>
                      <a:r>
                        <a:rPr lang="en-US" sz="1200">
                          <a:solidFill>
                            <a:schemeClr val="dk1"/>
                          </a:solidFill>
                          <a:latin typeface="Calibri"/>
                          <a:ea typeface="Calibri"/>
                          <a:cs typeface="Calibri"/>
                          <a:sym typeface="Calibri"/>
                        </a:rPr>
                        <a:t>SC Task</a:t>
                      </a:r>
                      <a:r>
                        <a:rPr lang="en-US" sz="1200" u="none" strike="noStrike" cap="none">
                          <a:solidFill>
                            <a:schemeClr val="dk1"/>
                          </a:solidFill>
                          <a:latin typeface="Calibri"/>
                          <a:ea typeface="Calibri"/>
                          <a:cs typeface="Calibri"/>
                          <a:sym typeface="Calibri"/>
                        </a:rPr>
                        <a:t> which are responded within 2 hour in 8-5 weekdays excluding holidays window.</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100">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SLA name</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Clr>
                          <a:srgbClr val="000000"/>
                        </a:buClr>
                        <a:buFont typeface="Arial"/>
                        <a:buNone/>
                      </a:pPr>
                      <a:r>
                        <a:rPr lang="en-US" sz="1200">
                          <a:solidFill>
                            <a:schemeClr val="dk1"/>
                          </a:solidFill>
                          <a:latin typeface="Calibri"/>
                          <a:ea typeface="Calibri"/>
                          <a:cs typeface="Calibri"/>
                          <a:sym typeface="Calibri"/>
                        </a:rPr>
                        <a:t>ServiceRequest SLA_SM_Responce_TCS</a:t>
                      </a:r>
                      <a:endParaRPr sz="1200" u="none" strike="noStrike" cap="none">
                        <a:solidFill>
                          <a:schemeClr val="dk1"/>
                        </a:solidFill>
                        <a:latin typeface="Calibri"/>
                        <a:ea typeface="Calibri"/>
                        <a:cs typeface="Calibri"/>
                        <a:sym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8550">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Retroactive start and Retroactive Pause</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True</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8550">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Start</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SCTask</a:t>
                      </a:r>
                      <a:r>
                        <a:rPr lang="en-US" sz="1200" u="none" strike="noStrike" cap="none">
                          <a:solidFill>
                            <a:schemeClr val="dk1"/>
                          </a:solidFill>
                          <a:latin typeface="Calibri"/>
                          <a:ea typeface="Calibri"/>
                          <a:cs typeface="Calibri"/>
                          <a:sym typeface="Calibri"/>
                        </a:rPr>
                        <a:t> Active = True, Support Group Type = TCS Groups (clock start at the time ticket was submitted because of set start to “Created”)</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3925">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Pause</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NA</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33925">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Completed</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'Assigned To' != NULL</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33925">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SLA time zone</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The Caller Time Zone</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33925">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Unit of measurement</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a:solidFill>
                            <a:schemeClr val="dk1"/>
                          </a:solidFill>
                          <a:latin typeface="Calibri"/>
                          <a:ea typeface="Calibri"/>
                          <a:cs typeface="Calibri"/>
                          <a:sym typeface="Calibri"/>
                        </a:rPr>
                        <a:t>Hours/Minutes</a:t>
                      </a:r>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p:nvPr/>
        </p:nvSpPr>
        <p:spPr>
          <a:xfrm>
            <a:off x="297180" y="240030"/>
            <a:ext cx="80238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dk1"/>
                </a:solidFill>
                <a:latin typeface="Calibri"/>
                <a:ea typeface="Calibri"/>
                <a:cs typeface="Calibri"/>
                <a:sym typeface="Calibri"/>
              </a:rPr>
              <a:t>Use SLA retroactive start and pause</a:t>
            </a:r>
            <a:endParaRPr/>
          </a:p>
        </p:txBody>
      </p:sp>
      <p:sp>
        <p:nvSpPr>
          <p:cNvPr id="107" name="Google Shape;107;p16"/>
          <p:cNvSpPr txBox="1"/>
          <p:nvPr/>
        </p:nvSpPr>
        <p:spPr>
          <a:xfrm>
            <a:off x="411480" y="948690"/>
            <a:ext cx="1156716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use retroactive start to retain timing information for an SLA when a task record changes. Retroactive pause prevents immediate breaches and notifications when retroactive start is enabled for SLA definitions.</a:t>
            </a:r>
            <a:endParaRPr/>
          </a:p>
        </p:txBody>
      </p:sp>
      <p:sp>
        <p:nvSpPr>
          <p:cNvPr id="108" name="Google Shape;108;p16"/>
          <p:cNvSpPr txBox="1"/>
          <p:nvPr/>
        </p:nvSpPr>
        <p:spPr>
          <a:xfrm>
            <a:off x="411480" y="1851660"/>
            <a:ext cx="1138428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About this task</a:t>
            </a:r>
            <a:endParaRPr/>
          </a:p>
        </p:txBody>
      </p:sp>
      <p:sp>
        <p:nvSpPr>
          <p:cNvPr id="109" name="Google Shape;109;p16"/>
          <p:cNvSpPr txBox="1"/>
          <p:nvPr/>
        </p:nvSpPr>
        <p:spPr>
          <a:xfrm>
            <a:off x="502920" y="2480310"/>
            <a:ext cx="115671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When a task record changes, typically a new SLA may be attached, with a new set of timing information. This is useful if you are re-assigning an incident to another group and want to attach a new SLA record with new timing information.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However, you may want to retain time information for the task in specific situations.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You can use the retroactive pause property to apply pause times to the new SLA.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331300" y="344550"/>
            <a:ext cx="11595600" cy="203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Test Case:- SC Task Created in ServiceNow.</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Once the SC Task got created in ServiceNow there will be one Response and one Resolution SLA will get attached to the SC Task, and the start time will be calculated from the time being the RITM got created in the system because of retro active is set to start.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Response SLA will stop once the ticket is assigned to an Engineer.</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212035" y="265043"/>
            <a:ext cx="114366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Test Case:- SC Task Reassigned to another support group within TCS.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As per the SLA condition, once the SC Task got reassigned to another support group within TCS, one more Response SLA will get attached to the Incident, and the start time will be calculated from the time being the RITM got created in the system because of retro active is set to start.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Response SLA will stop once the ticket is assigned to an Engineer.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212035" y="265043"/>
            <a:ext cx="11436600" cy="203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Test Case:- SC Task Reassigned to Non TCS Groups.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As per the SLA condition, once the SC Task got reassigned to NON-TCS, TCS SLA’s will get cancelled and Global SLA’s will get attached to the SC Task.</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Response SLA will stop once the ticket is assigned to an Engineer.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69086" y="-791"/>
            <a:ext cx="11531678" cy="569512"/>
          </a:xfrm>
          <a:prstGeom prst="rect">
            <a:avLst/>
          </a:prstGeom>
          <a:noFill/>
          <a:ln>
            <a:noFill/>
          </a:ln>
        </p:spPr>
        <p:txBody>
          <a:bodyPr spcFirstLastPara="1" wrap="square" lIns="91425" tIns="45700" rIns="91425" bIns="45700" anchor="ctr" anchorCtr="0">
            <a:noAutofit/>
          </a:bodyPr>
          <a:lstStyle/>
          <a:p>
            <a:pPr>
              <a:buSzPct val="100000"/>
            </a:pPr>
            <a:r>
              <a:rPr lang="en-US" sz="1800" dirty="0"/>
              <a:t>Service Request DWO Resolution  – Test Cases (ServiceRequest SLA_DWO_10D </a:t>
            </a:r>
            <a:r>
              <a:rPr lang="en-US" sz="1800" err="1"/>
              <a:t>ResolutionTCS</a:t>
            </a:r>
            <a:r>
              <a:rPr lang="en-US" sz="1800" dirty="0">
                <a:latin typeface="Calibri"/>
                <a:ea typeface="Calibri"/>
                <a:cs typeface="Calibri"/>
                <a:sym typeface="Calibri"/>
              </a:rPr>
              <a:t>)</a:t>
            </a:r>
            <a:endParaRPr lang="en-US" sz="1800" dirty="0"/>
          </a:p>
        </p:txBody>
      </p:sp>
      <p:sp>
        <p:nvSpPr>
          <p:cNvPr id="131" name="Google Shape;131;p20"/>
          <p:cNvSpPr/>
          <p:nvPr/>
        </p:nvSpPr>
        <p:spPr>
          <a:xfrm>
            <a:off x="7010402" y="3062520"/>
            <a:ext cx="4775100" cy="492300"/>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rgbClr val="000000"/>
              </a:solidFill>
              <a:latin typeface="Calibri"/>
              <a:ea typeface="Calibri"/>
              <a:cs typeface="Calibri"/>
              <a:sym typeface="Calibri"/>
            </a:endParaRPr>
          </a:p>
        </p:txBody>
      </p:sp>
      <p:graphicFrame>
        <p:nvGraphicFramePr>
          <p:cNvPr id="132" name="Google Shape;132;p20"/>
          <p:cNvGraphicFramePr/>
          <p:nvPr>
            <p:extLst>
              <p:ext uri="{D42A27DB-BD31-4B8C-83A1-F6EECF244321}">
                <p14:modId xmlns:p14="http://schemas.microsoft.com/office/powerpoint/2010/main" val="4053378298"/>
              </p:ext>
            </p:extLst>
          </p:nvPr>
        </p:nvGraphicFramePr>
        <p:xfrm>
          <a:off x="173137" y="514012"/>
          <a:ext cx="11873950" cy="6393698"/>
        </p:xfrm>
        <a:graphic>
          <a:graphicData uri="http://schemas.openxmlformats.org/drawingml/2006/table">
            <a:tbl>
              <a:tblPr>
                <a:noFill/>
                <a:tableStyleId>{5DA0A995-2CC6-4F52-8103-8DB0CD3EE1CA}</a:tableStyleId>
              </a:tblPr>
              <a:tblGrid>
                <a:gridCol w="2721625">
                  <a:extLst>
                    <a:ext uri="{9D8B030D-6E8A-4147-A177-3AD203B41FA5}">
                      <a16:colId xmlns:a16="http://schemas.microsoft.com/office/drawing/2014/main" val="20000"/>
                    </a:ext>
                  </a:extLst>
                </a:gridCol>
                <a:gridCol w="9152325">
                  <a:extLst>
                    <a:ext uri="{9D8B030D-6E8A-4147-A177-3AD203B41FA5}">
                      <a16:colId xmlns:a16="http://schemas.microsoft.com/office/drawing/2014/main" val="20001"/>
                    </a:ext>
                  </a:extLst>
                </a:gridCol>
              </a:tblGrid>
              <a:tr h="493475">
                <a:tc>
                  <a:txBody>
                    <a:bodyPr/>
                    <a:lstStyle/>
                    <a:p>
                      <a:pPr marL="0" marR="0" lvl="0" indent="0" algn="l" rtl="0">
                        <a:spcBef>
                          <a:spcPts val="0"/>
                        </a:spcBef>
                        <a:spcAft>
                          <a:spcPts val="0"/>
                        </a:spcAft>
                        <a:buNone/>
                      </a:pPr>
                      <a:r>
                        <a:rPr lang="en-US" sz="1400" b="1" u="none" strike="noStrike" cap="none" dirty="0">
                          <a:solidFill>
                            <a:srgbClr val="FFFFFF"/>
                          </a:solidFill>
                          <a:latin typeface="Calibri"/>
                          <a:ea typeface="Calibri"/>
                          <a:cs typeface="Calibri"/>
                          <a:sym typeface="Calibri"/>
                        </a:rPr>
                        <a:t>SLA Clause Details</a:t>
                      </a:r>
                      <a:endParaRPr sz="1400" u="none" strike="noStrike" cap="none" dirty="0">
                        <a:latin typeface="Calibri"/>
                        <a:ea typeface="Calibri"/>
                        <a:cs typeface="Calibri"/>
                        <a:sym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2060"/>
                    </a:solidFill>
                  </a:tcPr>
                </a:tc>
                <a:tc>
                  <a:txBody>
                    <a:bodyPr/>
                    <a:lstStyle/>
                    <a:p>
                      <a:pPr marL="0" marR="0" lvl="0" indent="0" algn="l" rtl="0">
                        <a:spcBef>
                          <a:spcPts val="0"/>
                        </a:spcBef>
                        <a:spcAft>
                          <a:spcPts val="0"/>
                        </a:spcAft>
                        <a:buNone/>
                      </a:pPr>
                      <a:r>
                        <a:rPr lang="en-US" b="1" dirty="0">
                          <a:solidFill>
                            <a:srgbClr val="FFFFFF"/>
                          </a:solidFill>
                          <a:latin typeface="Calibri"/>
                          <a:ea typeface="Calibri"/>
                          <a:cs typeface="Calibri"/>
                          <a:sym typeface="Calibri"/>
                        </a:rPr>
                        <a:t>Service Request DWO Resolution</a:t>
                      </a:r>
                      <a:endParaRPr sz="1400" u="none" strike="noStrike" cap="none" dirty="0">
                        <a:latin typeface="Calibri"/>
                        <a:ea typeface="Calibri"/>
                        <a:cs typeface="Calibri"/>
                        <a:sym typeface="Calibri"/>
                      </a:endParaRP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633425">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Definition</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The percentage of </a:t>
                      </a:r>
                      <a:r>
                        <a:rPr lang="en-US" sz="1200" dirty="0">
                          <a:solidFill>
                            <a:schemeClr val="dk1"/>
                          </a:solidFill>
                          <a:latin typeface="Calibri"/>
                          <a:ea typeface="Calibri"/>
                          <a:cs typeface="Calibri"/>
                          <a:sym typeface="Calibri"/>
                        </a:rPr>
                        <a:t>SC Task</a:t>
                      </a:r>
                      <a:r>
                        <a:rPr lang="en-US" sz="1200" u="none" strike="noStrike" cap="none" dirty="0">
                          <a:solidFill>
                            <a:schemeClr val="dk1"/>
                          </a:solidFill>
                          <a:latin typeface="Calibri"/>
                          <a:ea typeface="Calibri"/>
                          <a:cs typeface="Calibri"/>
                          <a:sym typeface="Calibri"/>
                        </a:rPr>
                        <a:t> which are </a:t>
                      </a:r>
                      <a:r>
                        <a:rPr lang="en-US" sz="1200" dirty="0">
                          <a:solidFill>
                            <a:schemeClr val="dk1"/>
                          </a:solidFill>
                          <a:latin typeface="Calibri"/>
                          <a:ea typeface="Calibri"/>
                          <a:cs typeface="Calibri"/>
                          <a:sym typeface="Calibri"/>
                        </a:rPr>
                        <a:t>completed</a:t>
                      </a:r>
                      <a:r>
                        <a:rPr lang="en-US" sz="1200" u="none" strike="noStrike" cap="none" dirty="0">
                          <a:solidFill>
                            <a:schemeClr val="dk1"/>
                          </a:solidFill>
                          <a:latin typeface="Calibri"/>
                          <a:ea typeface="Calibri"/>
                          <a:cs typeface="Calibri"/>
                          <a:sym typeface="Calibri"/>
                        </a:rPr>
                        <a:t> within </a:t>
                      </a:r>
                      <a:r>
                        <a:rPr lang="en-US" sz="1200" dirty="0">
                          <a:solidFill>
                            <a:schemeClr val="dk1"/>
                          </a:solidFill>
                          <a:latin typeface="Calibri"/>
                          <a:ea typeface="Calibri"/>
                          <a:cs typeface="Calibri"/>
                          <a:sym typeface="Calibri"/>
                        </a:rPr>
                        <a:t>10 Days</a:t>
                      </a:r>
                      <a:r>
                        <a:rPr lang="en-US" sz="1200" u="none" strike="noStrike" cap="none" dirty="0">
                          <a:solidFill>
                            <a:schemeClr val="dk1"/>
                          </a:solidFill>
                          <a:latin typeface="Calibri"/>
                          <a:ea typeface="Calibri"/>
                          <a:cs typeface="Calibri"/>
                          <a:sym typeface="Calibri"/>
                        </a:rPr>
                        <a:t> in 8-5 weekdays excluding holidays window.</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100">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SLA name</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Clr>
                          <a:srgbClr val="000000"/>
                        </a:buClr>
                        <a:buFont typeface="Arial"/>
                        <a:buNone/>
                      </a:pPr>
                      <a:r>
                        <a:rPr lang="en-US" sz="1200" dirty="0">
                          <a:solidFill>
                            <a:schemeClr val="dk1"/>
                          </a:solidFill>
                          <a:latin typeface="Calibri"/>
                          <a:ea typeface="Calibri"/>
                          <a:cs typeface="Calibri"/>
                          <a:sym typeface="Calibri"/>
                        </a:rPr>
                        <a:t>ServiceRequest SLA_DWO_10D </a:t>
                      </a:r>
                      <a:r>
                        <a:rPr lang="en-US" sz="1200" err="1">
                          <a:solidFill>
                            <a:schemeClr val="dk1"/>
                          </a:solidFill>
                          <a:latin typeface="Calibri"/>
                          <a:ea typeface="Calibri"/>
                          <a:cs typeface="Calibri"/>
                          <a:sym typeface="Calibri"/>
                        </a:rPr>
                        <a:t>ResolutionTCS</a:t>
                      </a:r>
                      <a:endParaRPr sz="1200" u="none" strike="noStrike" cap="none" err="1">
                        <a:solidFill>
                          <a:schemeClr val="dk1"/>
                        </a:solidFill>
                        <a:latin typeface="Calibri"/>
                        <a:ea typeface="Calibri"/>
                        <a:cs typeface="Calibri"/>
                        <a:sym typeface="Calibri"/>
                      </a:endParaRP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8550">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Retroactive start and Retroactive Pause</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True</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8550">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Start</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200" dirty="0">
                          <a:solidFill>
                            <a:schemeClr val="dk1"/>
                          </a:solidFill>
                          <a:latin typeface="Calibri"/>
                          <a:ea typeface="Calibri"/>
                          <a:cs typeface="Calibri"/>
                          <a:sym typeface="Calibri"/>
                        </a:rPr>
                        <a:t>SC Task</a:t>
                      </a:r>
                      <a:r>
                        <a:rPr lang="en-US" sz="1200" u="none" strike="noStrike" cap="none" dirty="0">
                          <a:solidFill>
                            <a:schemeClr val="dk1"/>
                          </a:solidFill>
                          <a:latin typeface="Calibri"/>
                          <a:ea typeface="Calibri"/>
                          <a:cs typeface="Calibri"/>
                          <a:sym typeface="Calibri"/>
                        </a:rPr>
                        <a:t> Active = True,</a:t>
                      </a:r>
                      <a:r>
                        <a:rPr lang="en-US" sz="1200" u="none" strike="noStrike" cap="none" dirty="0">
                          <a:solidFill>
                            <a:schemeClr val="dk1"/>
                          </a:solidFill>
                          <a:latin typeface="Calibri"/>
                          <a:ea typeface="Calibri"/>
                          <a:cs typeface="Calibri"/>
                        </a:rPr>
                        <a:t> </a:t>
                      </a:r>
                      <a:endParaRPr lang="en-US">
                        <a:latin typeface="Calibri"/>
                      </a:endParaRPr>
                    </a:p>
                    <a:p>
                      <a:pPr marL="0" marR="0" lvl="0" indent="0" algn="just">
                        <a:lnSpc>
                          <a:spcPct val="100000"/>
                        </a:lnSpc>
                        <a:spcBef>
                          <a:spcPts val="0"/>
                        </a:spcBef>
                        <a:spcAft>
                          <a:spcPts val="0"/>
                        </a:spcAft>
                        <a:buNone/>
                      </a:pPr>
                      <a:r>
                        <a:rPr lang="en-US" sz="1200" u="none" strike="noStrike" cap="none" dirty="0">
                          <a:solidFill>
                            <a:schemeClr val="dk1"/>
                          </a:solidFill>
                          <a:latin typeface="Calibri"/>
                          <a:ea typeface="Calibri"/>
                          <a:cs typeface="Calibri"/>
                        </a:rPr>
                        <a:t>Assignment Group. Name is one of </a:t>
                      </a:r>
                      <a:r>
                        <a:rPr lang="en-US" sz="1200" u="none" strike="noStrike" cap="none" dirty="0">
                          <a:solidFill>
                            <a:schemeClr val="dk1"/>
                          </a:solidFill>
                          <a:latin typeface="Calibri"/>
                          <a:ea typeface="Calibri"/>
                          <a:cs typeface="Calibri"/>
                          <a:sym typeface="Calibri"/>
                        </a:rPr>
                        <a:t> </a:t>
                      </a:r>
                      <a:r>
                        <a:rPr lang="en-US" sz="1200" b="0" i="0" u="none" strike="noStrike" cap="none" noProof="0" dirty="0">
                          <a:latin typeface="Calibri"/>
                        </a:rPr>
                        <a:t>L2-DWO-Hardware Support LFO,L2-DWO-Printer Support,L2-DWO-Hardware Support PGA,L2-DWO-Hardware Support CSN,L2-DWO-Hardware Support SS2, L2-DWO-Field Services Support, L2-DWO-Hardware Support JW, L2-DWO-Hardware, Asset Management, L2-DWO-Software Asset Management, L2-DWO-User OS Policy, L2-DWO-End User Support, L2-DWO-Patch Management, L2-DWO-MDM, L2-DWO-OS Imaging, L2-DWO-Hardware Support JB, L2-DWO-Hardware Support CSE, L2-DWO-AV Conferencing Devices, L2-DWO-Hardware Support MDP, L2-DWO-Hardware Support AOB, L2-DWO-Hardware Support NWFL, L2-DWO-Hardware Provisioning , L2-DWO-Software Services, L2-DWO-Outlook Support, L2-DWO-Projects.</a:t>
                      </a:r>
                    </a:p>
                    <a:p>
                      <a:pPr marL="0" marR="0" lvl="0" indent="0" algn="just">
                        <a:lnSpc>
                          <a:spcPct val="100000"/>
                        </a:lnSpc>
                        <a:spcBef>
                          <a:spcPts val="0"/>
                        </a:spcBef>
                        <a:spcAft>
                          <a:spcPts val="0"/>
                        </a:spcAft>
                        <a:buNone/>
                      </a:pPr>
                      <a:r>
                        <a:rPr lang="en-US" sz="1200" b="0" i="0" u="none" strike="noStrike" cap="none" noProof="0" dirty="0">
                          <a:latin typeface="Calibri"/>
                        </a:rPr>
                        <a:t>Item.name is one of Bulk Transfer or Purchase, Fusion 360 – Subscription, Civil 3D – Subscription.</a:t>
                      </a:r>
                    </a:p>
                    <a:p>
                      <a:pPr marL="0" marR="0" lvl="0" indent="0" algn="just">
                        <a:lnSpc>
                          <a:spcPct val="100000"/>
                        </a:lnSpc>
                        <a:spcBef>
                          <a:spcPts val="0"/>
                        </a:spcBef>
                        <a:spcAft>
                          <a:spcPts val="0"/>
                        </a:spcAft>
                        <a:buNone/>
                      </a:pPr>
                      <a:r>
                        <a:rPr lang="en-US" sz="1200" b="0" i="0" u="none" strike="noStrike" cap="none" noProof="0" dirty="0">
                          <a:latin typeface="Calibri"/>
                        </a:rPr>
                        <a:t>State = Open</a:t>
                      </a: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3925">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Pause</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dirty="0">
                          <a:solidFill>
                            <a:schemeClr val="dk1"/>
                          </a:solidFill>
                          <a:latin typeface="Calibri"/>
                          <a:cs typeface="Calibri"/>
                        </a:rPr>
                        <a:t>State = Pending,</a:t>
                      </a:r>
                    </a:p>
                    <a:p>
                      <a:pPr marL="0" marR="0" lvl="0" indent="0" algn="just">
                        <a:spcBef>
                          <a:spcPts val="0"/>
                        </a:spcBef>
                        <a:spcAft>
                          <a:spcPts val="0"/>
                        </a:spcAft>
                        <a:buNone/>
                      </a:pPr>
                      <a:r>
                        <a:rPr lang="en-US" sz="1200" u="none" strike="noStrike" cap="none" dirty="0">
                          <a:solidFill>
                            <a:schemeClr val="dk1"/>
                          </a:solidFill>
                          <a:latin typeface="Calibri"/>
                          <a:cs typeface="Calibri"/>
                        </a:rPr>
                        <a:t>Pending Reason is one of  Awaiting Caller, Awaiting Change, Awaiting Problem , Awaiting Vendor, Pending Parent Incident , Pending Parts.</a:t>
                      </a: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33925">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Completed</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a:spcBef>
                          <a:spcPts val="0"/>
                        </a:spcBef>
                        <a:spcAft>
                          <a:spcPts val="0"/>
                        </a:spcAft>
                        <a:buNone/>
                      </a:pPr>
                      <a:r>
                        <a:rPr lang="en-US" sz="1200" u="none" strike="noStrike" cap="none" dirty="0">
                          <a:solidFill>
                            <a:schemeClr val="dk1"/>
                          </a:solidFill>
                          <a:latin typeface="Calibri"/>
                          <a:cs typeface="Calibri"/>
                        </a:rPr>
                        <a:t>State = Closed Complete</a:t>
                      </a:r>
                      <a:endParaRPr sz="1200" u="none" strike="noStrike" cap="none" dirty="0">
                        <a:solidFill>
                          <a:schemeClr val="dk1"/>
                        </a:solidFill>
                        <a:latin typeface="Calibri"/>
                        <a:cs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33924">
                <a:tc>
                  <a:txBody>
                    <a:bodyPr/>
                    <a:lstStyle/>
                    <a:p>
                      <a:pPr marL="0" lvl="0" indent="0" algn="just">
                        <a:spcBef>
                          <a:spcPts val="0"/>
                        </a:spcBef>
                        <a:spcAft>
                          <a:spcPts val="0"/>
                        </a:spcAft>
                        <a:buNone/>
                      </a:pPr>
                      <a:r>
                        <a:rPr lang="en-US" sz="1200" u="none" strike="noStrike" cap="none" dirty="0">
                          <a:solidFill>
                            <a:schemeClr val="dk1"/>
                          </a:solidFill>
                          <a:latin typeface="Calibri"/>
                          <a:cs typeface="Calibri"/>
                        </a:rPr>
                        <a:t>Cancelled</a:t>
                      </a:r>
                      <a:endParaRPr sz="1200" u="none" strike="noStrike" cap="none" dirty="0">
                        <a:solidFill>
                          <a:schemeClr val="dk1"/>
                        </a:solidFill>
                        <a:latin typeface="Calibri"/>
                        <a:cs typeface="Calibri"/>
                      </a:endParaRPr>
                    </a:p>
                  </a:txBody>
                  <a:tcPr marL="91450" marR="91450" marT="0" marB="0" anchor="ctr">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marL="0" lvl="0" indent="0" algn="just">
                        <a:spcBef>
                          <a:spcPts val="0"/>
                        </a:spcBef>
                        <a:spcAft>
                          <a:spcPts val="0"/>
                        </a:spcAft>
                        <a:buNone/>
                      </a:pPr>
                      <a:r>
                        <a:rPr lang="en-US" sz="1200" u="none" strike="noStrike" cap="none" dirty="0">
                          <a:solidFill>
                            <a:schemeClr val="dk1"/>
                          </a:solidFill>
                          <a:latin typeface="Calibri"/>
                          <a:cs typeface="Calibri"/>
                        </a:rPr>
                        <a:t>State = Closed Incomplete or Closed Skipped</a:t>
                      </a:r>
                      <a:endParaRPr sz="1200" u="none" strike="noStrike" cap="none" dirty="0">
                        <a:solidFill>
                          <a:schemeClr val="dk1"/>
                        </a:solidFill>
                        <a:latin typeface="Calibri"/>
                        <a:cs typeface="Calibri"/>
                      </a:endParaRPr>
                    </a:p>
                  </a:txBody>
                  <a:tcPr marL="91450" marR="91450" marT="0" marB="0" anchor="ctr">
                    <a:lnL w="12700">
                      <a:solidFill>
                        <a:srgbClr val="000000"/>
                      </a:solidFill>
                    </a:lnL>
                    <a:lnR w="12700">
                      <a:solidFill>
                        <a:srgbClr val="000000"/>
                      </a:solidFill>
                    </a:lnR>
                    <a:lnT w="12700">
                      <a:solidFill>
                        <a:srgbClr val="000000"/>
                      </a:solidFill>
                    </a:lnT>
                    <a:lnB w="12700">
                      <a:solidFill>
                        <a:srgbClr val="000000"/>
                      </a:solidFill>
                    </a:lnB>
                  </a:tcPr>
                </a:tc>
                <a:extLst>
                  <a:ext uri="{0D108BD9-81ED-4DB2-BD59-A6C34878D82A}">
                    <a16:rowId xmlns:a16="http://schemas.microsoft.com/office/drawing/2014/main" val="584002147"/>
                  </a:ext>
                </a:extLst>
              </a:tr>
              <a:tr h="533925">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SLA time zone</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The Caller Time Zone</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3529">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Unit of measurement</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n-US" sz="1200" u="none" strike="noStrike" cap="none" dirty="0">
                          <a:solidFill>
                            <a:schemeClr val="dk1"/>
                          </a:solidFill>
                          <a:latin typeface="Calibri"/>
                          <a:ea typeface="Calibri"/>
                          <a:cs typeface="Calibri"/>
                          <a:sym typeface="Calibri"/>
                        </a:rPr>
                        <a:t>Hours/Minutes</a:t>
                      </a:r>
                      <a:endParaRPr dirty="0">
                        <a:latin typeface="Calibri"/>
                      </a:endParaRPr>
                    </a:p>
                  </a:txBody>
                  <a:tcPr marL="91450" marR="91450" marT="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331304" y="344557"/>
            <a:ext cx="11595600" cy="203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Test Case:- SC Task Assigned to Engineer.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Once the SC Task got assigned to engineer in ServiceNow and the state is In Progress then the Resolution SLA will get started and start time will be calculated by the time of it got assigned to the engineer.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Resolution SLA will stop once the ticket is moved to Closed Completed State.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p:nvPr/>
        </p:nvSpPr>
        <p:spPr>
          <a:xfrm>
            <a:off x="331304" y="344557"/>
            <a:ext cx="115956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Test Case:- SC Task is moved to Pending.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Once the SC Task is moved to Pending state with Pending Reason is one of Awaiting Caller, Awaiting Change, Awaiting Problem , Awaiting Vendor, Pending Parent Incident , Pending Parts the SLA will be Paused.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Resolution SLA will not be Paused if the Pending Reason is Pending Internal or Developer Review.</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331304" y="344557"/>
            <a:ext cx="115956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Test Case:- SC Task is moved to Closed Incomplete or Closed Skipped.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Once the SC Task is moved to Closed Incomplete or Closed Skipped then the SLA will be Cancelled .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Service Request Response – Test Cases(ServiceRequest SLA_SM_Responce_TCS)</vt:lpstr>
      <vt:lpstr>PowerPoint Presentation</vt:lpstr>
      <vt:lpstr>PowerPoint Presentation</vt:lpstr>
      <vt:lpstr>PowerPoint Presentation</vt:lpstr>
      <vt:lpstr>PowerPoint Presentation</vt:lpstr>
      <vt:lpstr>Service Request DWO Resolution  – Test Cases (ServiceRequest SLA_DWO_10D ResolutionTCS)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Request Response – Test Cases(ServiceRequest SLA_SM_Responce_TCS)</dc:title>
  <cp:revision>71</cp:revision>
  <dcterms:modified xsi:type="dcterms:W3CDTF">2023-09-08T10:10:15Z</dcterms:modified>
</cp:coreProperties>
</file>