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4" r:id="rId1"/>
  </p:sldMasterIdLst>
  <p:notesMasterIdLst>
    <p:notesMasterId r:id="rId50"/>
  </p:notesMasterIdLst>
  <p:handoutMasterIdLst>
    <p:handoutMasterId r:id="rId51"/>
  </p:handoutMasterIdLst>
  <p:sldIdLst>
    <p:sldId id="256" r:id="rId2"/>
    <p:sldId id="302" r:id="rId3"/>
    <p:sldId id="304" r:id="rId4"/>
    <p:sldId id="318" r:id="rId5"/>
    <p:sldId id="290" r:id="rId6"/>
    <p:sldId id="305" r:id="rId7"/>
    <p:sldId id="257" r:id="rId8"/>
    <p:sldId id="298" r:id="rId9"/>
    <p:sldId id="319" r:id="rId10"/>
    <p:sldId id="274" r:id="rId11"/>
    <p:sldId id="275" r:id="rId12"/>
    <p:sldId id="303" r:id="rId13"/>
    <p:sldId id="308" r:id="rId14"/>
    <p:sldId id="258" r:id="rId15"/>
    <p:sldId id="267" r:id="rId16"/>
    <p:sldId id="320" r:id="rId17"/>
    <p:sldId id="259" r:id="rId18"/>
    <p:sldId id="269" r:id="rId19"/>
    <p:sldId id="271" r:id="rId20"/>
    <p:sldId id="272" r:id="rId21"/>
    <p:sldId id="306" r:id="rId22"/>
    <p:sldId id="307" r:id="rId23"/>
    <p:sldId id="301" r:id="rId24"/>
    <p:sldId id="321" r:id="rId25"/>
    <p:sldId id="282" r:id="rId26"/>
    <p:sldId id="299" r:id="rId27"/>
    <p:sldId id="291" r:id="rId28"/>
    <p:sldId id="309" r:id="rId29"/>
    <p:sldId id="327" r:id="rId30"/>
    <p:sldId id="325" r:id="rId31"/>
    <p:sldId id="322" r:id="rId32"/>
    <p:sldId id="261" r:id="rId33"/>
    <p:sldId id="278" r:id="rId34"/>
    <p:sldId id="279" r:id="rId35"/>
    <p:sldId id="292" r:id="rId36"/>
    <p:sldId id="286" r:id="rId37"/>
    <p:sldId id="280" r:id="rId38"/>
    <p:sldId id="281" r:id="rId39"/>
    <p:sldId id="293" r:id="rId40"/>
    <p:sldId id="296" r:id="rId41"/>
    <p:sldId id="285" r:id="rId42"/>
    <p:sldId id="287" r:id="rId43"/>
    <p:sldId id="288" r:id="rId44"/>
    <p:sldId id="300" r:id="rId45"/>
    <p:sldId id="313" r:id="rId46"/>
    <p:sldId id="314" r:id="rId47"/>
    <p:sldId id="315" r:id="rId48"/>
    <p:sldId id="31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983" autoAdjust="0"/>
  </p:normalViewPr>
  <p:slideViewPr>
    <p:cSldViewPr>
      <p:cViewPr varScale="1">
        <p:scale>
          <a:sx n="65" d="100"/>
          <a:sy n="65" d="100"/>
        </p:scale>
        <p:origin x="-672" y="-96"/>
      </p:cViewPr>
      <p:guideLst>
        <p:guide orient="horz" pos="2160"/>
        <p:guide pos="2880"/>
      </p:guideLst>
    </p:cSldViewPr>
  </p:slideViewPr>
  <p:outlineViewPr>
    <p:cViewPr>
      <p:scale>
        <a:sx n="33" d="100"/>
        <a:sy n="33" d="100"/>
      </p:scale>
      <p:origin x="0" y="1538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816ADC-2580-4859-9695-211808678499}" type="datetimeFigureOut">
              <a:rPr lang="en-US" smtClean="0"/>
              <a:t>5/20/2010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64BFB-A5A9-465A-B661-9388FEEF1495}"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D2C68B-93B9-4E20-B321-3DB1F233B31D}" type="datetimeFigureOut">
              <a:rPr lang="en-US" smtClean="0"/>
              <a:t>5/20/2010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E180D9-9243-467A-A4A9-1FC1D7A1756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E180D9-9243-467A-A4A9-1FC1D7A17564}"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8A41B3-648E-4CDD-8017-BF8C33CF184C}" type="datetime1">
              <a:rPr lang="en-US" smtClean="0"/>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A33A-033E-4D43-ACCC-814738BBB5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F30048-96CE-466D-80BC-A27CB96D2467}" type="datetime1">
              <a:rPr lang="en-US" smtClean="0"/>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A33A-033E-4D43-ACCC-814738BBB5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C0092-37E4-451D-AB92-134E9512415D}" type="datetime1">
              <a:rPr lang="en-US" smtClean="0"/>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A33A-033E-4D43-ACCC-814738BBB5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01470-A250-4DEF-B023-384A3F0D0A15}" type="datetime1">
              <a:rPr lang="en-US" smtClean="0"/>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A33A-033E-4D43-ACCC-814738BBB5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85F26F-C9AE-4929-AD5B-A99068191A9D}" type="datetime1">
              <a:rPr lang="en-US" smtClean="0"/>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A33A-033E-4D43-ACCC-814738BBB5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50F15-C1C1-495D-A4A9-C87ABC769D19}" type="datetime1">
              <a:rPr lang="en-US" smtClean="0"/>
              <a:t>5/20/2010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5A33A-033E-4D43-ACCC-814738BBB5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BE39A7-5D5D-4107-8088-61CFAAE9990E}" type="datetime1">
              <a:rPr lang="en-US" smtClean="0"/>
              <a:t>5/20/2010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5A33A-033E-4D43-ACCC-814738BBB5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19B447-D560-409C-AFA4-3C0B6909855C}" type="datetime1">
              <a:rPr lang="en-US" smtClean="0"/>
              <a:t>5/20/2010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5A33A-033E-4D43-ACCC-814738BBB5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4225E-A2AE-411E-A2E8-06B65C0F9020}" type="datetime1">
              <a:rPr lang="en-US" smtClean="0"/>
              <a:t>5/20/2010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5A33A-033E-4D43-ACCC-814738BBB5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2942EF-27C4-4B73-9167-4A3324CECE9B}" type="datetime1">
              <a:rPr lang="en-US" smtClean="0"/>
              <a:t>5/20/2010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5A33A-033E-4D43-ACCC-814738BBB5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0D9A1E-3599-46D1-BCF4-27C233839232}" type="datetime1">
              <a:rPr lang="en-US" smtClean="0"/>
              <a:t>5/20/2010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5A33A-033E-4D43-ACCC-814738BBB5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EFC28-8658-4F49-B4BF-A3C107081165}" type="datetime1">
              <a:rPr lang="en-US" smtClean="0"/>
              <a:t>5/20/2010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5A33A-033E-4D43-ACCC-814738BBB5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gf18.ucs.indiana.edu:8146/CML2GaussianSemCompChem/gauss/inputgenerator" TargetMode="External"/><Relationship Id="rId2" Type="http://schemas.openxmlformats.org/officeDocument/2006/relationships/hyperlink" Target="http://gf18.ucs.indiana.edu:8146/FeedsHarvester/cml3d/csv?harvester=moiety&amp;numofentries=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CapstoneDemo.htm"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virtuoso.openlinksw.com/dataspace/dav/wiki/Main/VOSRDFWP" TargetMode="External"/><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hyperlink" Target="http://gf18.ucs.indiana.edu:8890/sparql" TargetMode="External"/><Relationship Id="rId4" Type="http://schemas.openxmlformats.org/officeDocument/2006/relationships/hyperlink" Target="http://gf18.ucs.indiana.edu:8890/conductor"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890/DAV/home/schalla/rdf_sink/" TargetMode="External"/><Relationship Id="rId2" Type="http://schemas.openxmlformats.org/officeDocument/2006/relationships/hyperlink" Target="http://local.virt/DAV/home/schalla/rdf_sink/oreatomfeed_102.rd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code.google.com/p/pubsubhubbub/"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collab-ogce.org/ogce/index.php/Workflow"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905000"/>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Integrating Chemistry Scholarship with Web Architectures, Grid Computing and Semantic Web</a:t>
            </a:r>
            <a:endParaRPr lang="en-US"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3886200"/>
            <a:ext cx="6400800" cy="2438400"/>
          </a:xfrm>
        </p:spPr>
        <p:txBody>
          <a:bodyPr/>
          <a:lstStyle/>
          <a:p>
            <a:r>
              <a:rPr lang="en-US" dirty="0" err="1" smtClean="0">
                <a:solidFill>
                  <a:schemeClr val="tx1"/>
                </a:solidFill>
                <a:latin typeface="Times New Roman" pitchFamily="18" charset="0"/>
                <a:cs typeface="Times New Roman" pitchFamily="18" charset="0"/>
              </a:rPr>
              <a:t>Sashi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Kiran</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Challa</a:t>
            </a:r>
          </a:p>
          <a:p>
            <a:r>
              <a:rPr lang="en-US" dirty="0" smtClean="0">
                <a:solidFill>
                  <a:schemeClr val="tx1"/>
                </a:solidFill>
                <a:latin typeface="Times New Roman" pitchFamily="18" charset="0"/>
                <a:cs typeface="Times New Roman" pitchFamily="18" charset="0"/>
              </a:rPr>
              <a:t>Indiana University, Bloomington</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May </a:t>
            </a:r>
            <a:r>
              <a:rPr lang="en-US" dirty="0" smtClean="0">
                <a:solidFill>
                  <a:schemeClr val="tx1"/>
                </a:solidFill>
                <a:latin typeface="Times New Roman" pitchFamily="18" charset="0"/>
                <a:cs typeface="Times New Roman" pitchFamily="18" charset="0"/>
              </a:rPr>
              <a:t>24</a:t>
            </a:r>
            <a:r>
              <a:rPr lang="en-US" baseline="30000" dirty="0" smtClean="0">
                <a:solidFill>
                  <a:schemeClr val="tx1"/>
                </a:solidFill>
                <a:latin typeface="Times New Roman" pitchFamily="18" charset="0"/>
                <a:cs typeface="Times New Roman" pitchFamily="18" charset="0"/>
              </a:rPr>
              <a:t>th</a:t>
            </a:r>
            <a:r>
              <a:rPr lang="en-US" dirty="0" smtClean="0">
                <a:solidFill>
                  <a:schemeClr val="tx1"/>
                </a:solidFill>
                <a:latin typeface="Times New Roman" pitchFamily="18" charset="0"/>
                <a:cs typeface="Times New Roman" pitchFamily="18" charset="0"/>
              </a:rPr>
              <a:t>, 2010</a:t>
            </a:r>
            <a:endParaRPr lang="en-US" dirty="0">
              <a:solidFill>
                <a:schemeClr val="tx1"/>
              </a:solidFill>
              <a:latin typeface="Times New Roman" pitchFamily="18" charset="0"/>
              <a:cs typeface="Times New Roman" pitchFamily="18" charset="0"/>
            </a:endParaRPr>
          </a:p>
        </p:txBody>
      </p:sp>
      <p:sp>
        <p:nvSpPr>
          <p:cNvPr id="30722" name="AutoShape 2" descr="SOIAC_IUB.H.20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565A33A-033E-4D43-ACCC-814738BBB5B8}" type="slidenum">
              <a:rPr lang="en-US" smtClean="0"/>
              <a:pPr/>
              <a:t>10</a:t>
            </a:fld>
            <a:endParaRPr lang="en-US"/>
          </a:p>
        </p:txBody>
      </p:sp>
      <p:pic>
        <p:nvPicPr>
          <p:cNvPr id="12" name="Picture 11"/>
          <p:cNvPicPr/>
          <p:nvPr/>
        </p:nvPicPr>
        <p:blipFill>
          <a:blip r:embed="rId2" cstate="print"/>
          <a:srcRect/>
          <a:stretch>
            <a:fillRect/>
          </a:stretch>
        </p:blipFill>
        <p:spPr bwMode="auto">
          <a:xfrm>
            <a:off x="304800" y="0"/>
            <a:ext cx="8458200" cy="6858000"/>
          </a:xfrm>
          <a:prstGeom prst="rect">
            <a:avLst/>
          </a:prstGeom>
          <a:noFill/>
          <a:ln w="9525">
            <a:noFill/>
            <a:miter lim="800000"/>
            <a:headEnd/>
            <a:tailEnd/>
          </a:ln>
        </p:spPr>
      </p:pic>
      <p:sp>
        <p:nvSpPr>
          <p:cNvPr id="13" name="TextBox 12"/>
          <p:cNvSpPr txBox="1"/>
          <p:nvPr/>
        </p:nvSpPr>
        <p:spPr>
          <a:xfrm>
            <a:off x="6477000" y="3429000"/>
            <a:ext cx="1905000" cy="1015663"/>
          </a:xfrm>
          <a:prstGeom prst="rect">
            <a:avLst/>
          </a:prstGeom>
          <a:solidFill>
            <a:schemeClr val="tx2"/>
          </a:solidFill>
        </p:spPr>
        <p:txBody>
          <a:bodyPr wrap="square" rtlCol="0">
            <a:spAutoFit/>
          </a:bodyPr>
          <a:lstStyle/>
          <a:p>
            <a:pPr algn="ctr"/>
            <a:r>
              <a:rPr lang="en-US" sz="2000" dirty="0" smtClean="0">
                <a:solidFill>
                  <a:schemeClr val="bg1"/>
                </a:solidFill>
              </a:rPr>
              <a:t>OAI-ORE </a:t>
            </a:r>
            <a:r>
              <a:rPr lang="en-US" sz="2000" dirty="0" smtClean="0">
                <a:solidFill>
                  <a:schemeClr val="bg1"/>
                </a:solidFill>
              </a:rPr>
              <a:t>ATOM </a:t>
            </a:r>
            <a:r>
              <a:rPr lang="en-US" sz="2000" dirty="0" smtClean="0">
                <a:solidFill>
                  <a:schemeClr val="bg1"/>
                </a:solidFill>
              </a:rPr>
              <a:t>based Resource Maps</a:t>
            </a:r>
            <a:endParaRPr lang="en-US" sz="2000" dirty="0">
              <a:solidFill>
                <a:schemeClr val="bg1"/>
              </a:solidFill>
            </a:endParaRPr>
          </a:p>
        </p:txBody>
      </p:sp>
    </p:spTree>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0" y="228600"/>
            <a:ext cx="9144000" cy="6324600"/>
          </a:xfrm>
          <a:prstGeom prst="rect">
            <a:avLst/>
          </a:prstGeom>
          <a:noFill/>
          <a:ln w="9525">
            <a:noFill/>
            <a:miter lim="800000"/>
            <a:headEnd/>
            <a:tailEnd/>
          </a:ln>
        </p:spPr>
      </p:pic>
      <p:sp>
        <p:nvSpPr>
          <p:cNvPr id="6" name="TextBox 5"/>
          <p:cNvSpPr txBox="1"/>
          <p:nvPr/>
        </p:nvSpPr>
        <p:spPr>
          <a:xfrm>
            <a:off x="4572000" y="1676400"/>
            <a:ext cx="3505200" cy="1569660"/>
          </a:xfrm>
          <a:prstGeom prst="rect">
            <a:avLst/>
          </a:prstGeom>
          <a:solidFill>
            <a:schemeClr val="tx2"/>
          </a:solidFill>
        </p:spPr>
        <p:txBody>
          <a:bodyPr wrap="square" rtlCol="0">
            <a:spAutoFit/>
          </a:bodyPr>
          <a:lstStyle/>
          <a:p>
            <a:pPr algn="ctr"/>
            <a:r>
              <a:rPr lang="en-US" sz="2400" dirty="0" smtClean="0">
                <a:solidFill>
                  <a:schemeClr val="bg1"/>
                </a:solidFill>
                <a:latin typeface="Times New Roman" pitchFamily="18" charset="0"/>
                <a:cs typeface="Times New Roman" pitchFamily="18" charset="0"/>
              </a:rPr>
              <a:t>Experimental Ontology</a:t>
            </a:r>
          </a:p>
          <a:p>
            <a:pPr algn="ctr"/>
            <a:r>
              <a:rPr lang="en-US" sz="2400" dirty="0" err="1" smtClean="0">
                <a:solidFill>
                  <a:schemeClr val="bg1"/>
                </a:solidFill>
                <a:latin typeface="Times New Roman" pitchFamily="18" charset="0"/>
                <a:cs typeface="Times New Roman" pitchFamily="18" charset="0"/>
              </a:rPr>
              <a:t>ChemAxiom</a:t>
            </a:r>
            <a:r>
              <a:rPr lang="en-US" sz="2400" dirty="0" smtClean="0">
                <a:solidFill>
                  <a:schemeClr val="bg1"/>
                </a:solidFill>
                <a:latin typeface="Times New Roman" pitchFamily="18" charset="0"/>
                <a:cs typeface="Times New Roman" pitchFamily="18" charset="0"/>
              </a:rPr>
              <a:t> Ontology</a:t>
            </a:r>
          </a:p>
          <a:p>
            <a:pPr algn="ctr"/>
            <a:r>
              <a:rPr lang="en-US" sz="2400" dirty="0" smtClean="0">
                <a:solidFill>
                  <a:schemeClr val="bg1"/>
                </a:solidFill>
                <a:latin typeface="Times New Roman" pitchFamily="18" charset="0"/>
                <a:cs typeface="Times New Roman" pitchFamily="18" charset="0"/>
              </a:rPr>
              <a:t>Computational Process Ontology</a:t>
            </a:r>
            <a:endParaRPr lang="en-US" sz="2000" dirty="0">
              <a:solidFill>
                <a:schemeClr val="bg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565A33A-033E-4D43-ACCC-814738BBB5B8}" type="slidenum">
              <a:rPr lang="en-US" smtClean="0"/>
              <a:pPr/>
              <a:t>11</a:t>
            </a:fld>
            <a:endParaRPr 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5A33A-033E-4D43-ACCC-814738BBB5B8}" type="slidenum">
              <a:rPr lang="en-US" smtClean="0"/>
              <a:pPr/>
              <a:t>12</a:t>
            </a:fld>
            <a:endParaRPr lang="en-US"/>
          </a:p>
        </p:txBody>
      </p:sp>
      <p:pic>
        <p:nvPicPr>
          <p:cNvPr id="3" name="Picture 2"/>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 name="Rectangular Callout 5"/>
          <p:cNvSpPr/>
          <p:nvPr/>
        </p:nvSpPr>
        <p:spPr>
          <a:xfrm>
            <a:off x="6324600" y="762000"/>
            <a:ext cx="2438400" cy="1527048"/>
          </a:xfrm>
          <a:prstGeom prst="wedgeRectCallout">
            <a:avLst>
              <a:gd name="adj1" fmla="val -123252"/>
              <a:gd name="adj2" fmla="val -54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Times New Roman" pitchFamily="18" charset="0"/>
                <a:cs typeface="Times New Roman" pitchFamily="18" charset="0"/>
              </a:rPr>
              <a:t>Moiety and its 3D co-ordinates.</a:t>
            </a:r>
          </a:p>
          <a:p>
            <a:r>
              <a:rPr lang="en-US" dirty="0" smtClean="0">
                <a:solidFill>
                  <a:schemeClr val="bg1"/>
                </a:solidFill>
                <a:latin typeface="Times New Roman" pitchFamily="18" charset="0"/>
                <a:cs typeface="Times New Roman" pitchFamily="18" charset="0"/>
              </a:rPr>
              <a:t>every atom &amp; it’s X,Y,Z co-ordinates.</a:t>
            </a:r>
          </a:p>
          <a:p>
            <a:pPr algn="ctr"/>
            <a:endParaRPr lang="en-US" dirty="0"/>
          </a:p>
        </p:txBody>
      </p:sp>
      <p:sp>
        <p:nvSpPr>
          <p:cNvPr id="7" name="Rectangular Callout 6"/>
          <p:cNvSpPr/>
          <p:nvPr/>
        </p:nvSpPr>
        <p:spPr>
          <a:xfrm>
            <a:off x="5943600" y="4724400"/>
            <a:ext cx="2362200" cy="841248"/>
          </a:xfrm>
          <a:prstGeom prst="wedgeRectCallout">
            <a:avLst>
              <a:gd name="adj1" fmla="val -115185"/>
              <a:gd name="adj2" fmla="val 92462"/>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Times New Roman" pitchFamily="18" charset="0"/>
                <a:cs typeface="Times New Roman" pitchFamily="18" charset="0"/>
              </a:rPr>
              <a:t>bond order , Smiles &amp; </a:t>
            </a:r>
            <a:r>
              <a:rPr lang="en-US" dirty="0" err="1" smtClean="0">
                <a:solidFill>
                  <a:schemeClr val="bg1"/>
                </a:solidFill>
                <a:latin typeface="Times New Roman" pitchFamily="18" charset="0"/>
                <a:cs typeface="Times New Roman" pitchFamily="18" charset="0"/>
              </a:rPr>
              <a:t>InChI</a:t>
            </a:r>
            <a:r>
              <a:rPr lang="en-US" dirty="0" smtClean="0">
                <a:solidFill>
                  <a:schemeClr val="bg1"/>
                </a:solidFill>
                <a:latin typeface="Times New Roman" pitchFamily="18" charset="0"/>
                <a:cs typeface="Times New Roman" pitchFamily="18" charset="0"/>
              </a:rPr>
              <a:t> representations</a:t>
            </a:r>
            <a:endParaRPr lang="en-US" dirty="0">
              <a:solidFill>
                <a:schemeClr val="bg1"/>
              </a:solidFill>
              <a:latin typeface="Times New Roman" pitchFamily="18" charset="0"/>
              <a:cs typeface="Times New Roman" pitchFamily="18" charset="0"/>
            </a:endParaRPr>
          </a:p>
        </p:txBody>
      </p:sp>
      <p:sp>
        <p:nvSpPr>
          <p:cNvPr id="8" name="Rectangle 7"/>
          <p:cNvSpPr/>
          <p:nvPr/>
        </p:nvSpPr>
        <p:spPr>
          <a:xfrm>
            <a:off x="5943600" y="3124200"/>
            <a:ext cx="2286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Currently ~30000 moieties in Crystal Eye Repository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right)">
                                      <p:cBhvr>
                                        <p:cTn id="7" dur="500"/>
                                        <p:tgtEl>
                                          <p:spTgt spid="6">
                                            <p:bg/>
                                          </p:spTgt>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right)">
                                      <p:cBhvr>
                                        <p:cTn id="10" dur="500"/>
                                        <p:tgtEl>
                                          <p:spTgt spid="6">
                                            <p:txEl>
                                              <p:pRg st="0" end="0"/>
                                            </p:txEl>
                                          </p:spTgt>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right)">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7">
                                            <p:bg/>
                                          </p:spTgt>
                                        </p:tgtEl>
                                        <p:attrNameLst>
                                          <p:attrName>style.visibility</p:attrName>
                                        </p:attrNameLst>
                                      </p:cBhvr>
                                      <p:to>
                                        <p:strVal val="visible"/>
                                      </p:to>
                                    </p:set>
                                    <p:animEffect transition="in" filter="wipe(right)">
                                      <p:cBhvr>
                                        <p:cTn id="18" dur="500"/>
                                        <p:tgtEl>
                                          <p:spTgt spid="7">
                                            <p:bg/>
                                          </p:spTgt>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right)">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8">
                                            <p:bg/>
                                          </p:spTgt>
                                        </p:tgtEl>
                                        <p:attrNameLst>
                                          <p:attrName>style.visibility</p:attrName>
                                        </p:attrNameLst>
                                      </p:cBhvr>
                                      <p:to>
                                        <p:strVal val="visible"/>
                                      </p:to>
                                    </p:set>
                                    <p:anim calcmode="lin" valueType="num">
                                      <p:cBhvr additive="base">
                                        <p:cTn id="26" dur="500" fill="hold"/>
                                        <p:tgtEl>
                                          <p:spTgt spid="8">
                                            <p:bg/>
                                          </p:spTgt>
                                        </p:tgtEl>
                                        <p:attrNameLst>
                                          <p:attrName>ppt_x</p:attrName>
                                        </p:attrNameLst>
                                      </p:cBhvr>
                                      <p:tavLst>
                                        <p:tav tm="0">
                                          <p:val>
                                            <p:strVal val="1+#ppt_w/2"/>
                                          </p:val>
                                        </p:tav>
                                        <p:tav tm="100000">
                                          <p:val>
                                            <p:strVal val="#ppt_x"/>
                                          </p:val>
                                        </p:tav>
                                      </p:tavLst>
                                    </p:anim>
                                    <p:anim calcmode="lin" valueType="num">
                                      <p:cBhvr additive="base">
                                        <p:cTn id="27" dur="500" fill="hold"/>
                                        <p:tgtEl>
                                          <p:spTgt spid="8">
                                            <p:bg/>
                                          </p:spTgt>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P spid="8"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5A33A-033E-4D43-ACCC-814738BBB5B8}" type="slidenum">
              <a:rPr lang="en-US" smtClean="0"/>
              <a:pPr/>
              <a:t>13</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685800" y="228600"/>
            <a:ext cx="7391400" cy="6477000"/>
          </a:xfrm>
          <a:prstGeom prst="rect">
            <a:avLst/>
          </a:prstGeom>
          <a:noFill/>
          <a:ln w="9525">
            <a:noFill/>
            <a:miter lim="800000"/>
            <a:headEnd/>
            <a:tailEnd/>
          </a:ln>
        </p:spPr>
      </p:pic>
      <p:sp>
        <p:nvSpPr>
          <p:cNvPr id="5" name="TextBox 4"/>
          <p:cNvSpPr txBox="1"/>
          <p:nvPr/>
        </p:nvSpPr>
        <p:spPr>
          <a:xfrm>
            <a:off x="6477000" y="5257800"/>
            <a:ext cx="2438400" cy="954107"/>
          </a:xfrm>
          <a:prstGeom prst="rect">
            <a:avLst/>
          </a:prstGeom>
          <a:solidFill>
            <a:schemeClr val="tx2"/>
          </a:solidFill>
        </p:spPr>
        <p:txBody>
          <a:bodyPr wrap="square" rtlCol="0">
            <a:spAutoFit/>
          </a:bodyPr>
          <a:lstStyle/>
          <a:p>
            <a:r>
              <a:rPr lang="en-US" sz="2800" dirty="0" smtClean="0">
                <a:solidFill>
                  <a:schemeClr val="bg1"/>
                </a:solidFill>
                <a:latin typeface="Times New Roman" pitchFamily="18" charset="0"/>
                <a:cs typeface="Times New Roman" pitchFamily="18" charset="0"/>
              </a:rPr>
              <a:t>Gaussian Input 	File</a:t>
            </a:r>
            <a:endParaRPr lang="en-US"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a:stCxn id="7" idx="3"/>
          </p:cNvCxnSpPr>
          <p:nvPr/>
        </p:nvCxnSpPr>
        <p:spPr>
          <a:xfrm>
            <a:off x="4876800" y="1524000"/>
            <a:ext cx="990600" cy="1588"/>
          </a:xfrm>
          <a:prstGeom prst="straightConnector1">
            <a:avLst/>
          </a:prstGeom>
          <a:ln w="63500" cmpd="sng">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2362200" y="838200"/>
            <a:ext cx="2514600" cy="1371600"/>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itchFamily="18" charset="0"/>
                <a:cs typeface="Times New Roman" pitchFamily="18" charset="0"/>
              </a:rPr>
              <a:t>Moiety </a:t>
            </a:r>
            <a:r>
              <a:rPr lang="en-US" dirty="0" smtClean="0">
                <a:solidFill>
                  <a:schemeClr val="bg1"/>
                </a:solidFill>
                <a:latin typeface="Times New Roman" pitchFamily="18" charset="0"/>
                <a:cs typeface="Times New Roman" pitchFamily="18" charset="0"/>
              </a:rPr>
              <a:t>feeds in CML format</a:t>
            </a:r>
            <a:endParaRPr lang="en-US" dirty="0" smtClean="0">
              <a:solidFill>
                <a:schemeClr val="bg1"/>
              </a:solidFill>
              <a:latin typeface="Times New Roman" pitchFamily="18" charset="0"/>
              <a:cs typeface="Times New Roman" pitchFamily="18" charset="0"/>
            </a:endParaRPr>
          </a:p>
          <a:p>
            <a:pPr algn="ctr"/>
            <a:endParaRPr lang="en-US" dirty="0">
              <a:solidFill>
                <a:schemeClr val="bg1"/>
              </a:solidFill>
              <a:latin typeface="Times New Roman" pitchFamily="18" charset="0"/>
              <a:cs typeface="Times New Roman" pitchFamily="18" charset="0"/>
            </a:endParaRPr>
          </a:p>
        </p:txBody>
      </p:sp>
      <p:sp>
        <p:nvSpPr>
          <p:cNvPr id="8" name="Rounded Rectangle 7"/>
          <p:cNvSpPr/>
          <p:nvPr/>
        </p:nvSpPr>
        <p:spPr>
          <a:xfrm>
            <a:off x="5867400" y="838200"/>
            <a:ext cx="2362200" cy="1371600"/>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itchFamily="18" charset="0"/>
                <a:cs typeface="Times New Roman" pitchFamily="18" charset="0"/>
              </a:rPr>
              <a:t>CML </a:t>
            </a:r>
            <a:r>
              <a:rPr lang="en-US" dirty="0" smtClean="0">
                <a:solidFill>
                  <a:schemeClr val="bg1"/>
                </a:solidFill>
                <a:latin typeface="Times New Roman" pitchFamily="18" charset="0"/>
                <a:cs typeface="Times New Roman" pitchFamily="18" charset="0"/>
              </a:rPr>
              <a:t>to Gaussian Input format</a:t>
            </a:r>
          </a:p>
          <a:p>
            <a:pPr algn="ctr"/>
            <a:endParaRPr lang="en-US" dirty="0">
              <a:solidFill>
                <a:schemeClr val="bg1"/>
              </a:solidFill>
              <a:latin typeface="Times New Roman" pitchFamily="18" charset="0"/>
              <a:cs typeface="Times New Roman" pitchFamily="18" charset="0"/>
            </a:endParaRPr>
          </a:p>
        </p:txBody>
      </p:sp>
      <p:sp>
        <p:nvSpPr>
          <p:cNvPr id="9" name="Rounded Rectangle 8"/>
          <p:cNvSpPr/>
          <p:nvPr/>
        </p:nvSpPr>
        <p:spPr>
          <a:xfrm>
            <a:off x="6248400" y="2895600"/>
            <a:ext cx="1981200" cy="914400"/>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itchFamily="18" charset="0"/>
                <a:cs typeface="Times New Roman" pitchFamily="18" charset="0"/>
              </a:rPr>
              <a:t>Gaussian </a:t>
            </a:r>
            <a:r>
              <a:rPr lang="en-US" dirty="0" smtClean="0">
                <a:solidFill>
                  <a:schemeClr val="bg1"/>
                </a:solidFill>
                <a:latin typeface="Times New Roman" pitchFamily="18" charset="0"/>
                <a:cs typeface="Times New Roman" pitchFamily="18" charset="0"/>
              </a:rPr>
              <a:t>on </a:t>
            </a:r>
          </a:p>
          <a:p>
            <a:pPr algn="ctr"/>
            <a:r>
              <a:rPr lang="en-US" dirty="0" smtClean="0">
                <a:solidFill>
                  <a:schemeClr val="bg1"/>
                </a:solidFill>
                <a:latin typeface="Times New Roman" pitchFamily="18" charset="0"/>
                <a:cs typeface="Times New Roman" pitchFamily="18" charset="0"/>
              </a:rPr>
              <a:t>TeraGrid</a:t>
            </a:r>
            <a:endParaRPr lang="en-US" dirty="0">
              <a:solidFill>
                <a:schemeClr val="bg1"/>
              </a:solidFill>
              <a:latin typeface="Times New Roman" pitchFamily="18" charset="0"/>
              <a:cs typeface="Times New Roman" pitchFamily="18" charset="0"/>
            </a:endParaRPr>
          </a:p>
        </p:txBody>
      </p:sp>
      <p:sp>
        <p:nvSpPr>
          <p:cNvPr id="10" name="Rounded Rectangle 9"/>
          <p:cNvSpPr/>
          <p:nvPr/>
        </p:nvSpPr>
        <p:spPr>
          <a:xfrm>
            <a:off x="6248400" y="4495800"/>
            <a:ext cx="1981200" cy="1066800"/>
          </a:xfrm>
          <a:prstGeom prst="round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itchFamily="18" charset="0"/>
                <a:cs typeface="Times New Roman" pitchFamily="18" charset="0"/>
              </a:rPr>
              <a:t>Gaussian Output to RDF triples</a:t>
            </a:r>
            <a:endParaRPr lang="en-US" dirty="0">
              <a:solidFill>
                <a:schemeClr val="bg1"/>
              </a:solidFill>
              <a:latin typeface="Times New Roman" pitchFamily="18" charset="0"/>
              <a:cs typeface="Times New Roman" pitchFamily="18" charset="0"/>
            </a:endParaRPr>
          </a:p>
        </p:txBody>
      </p:sp>
      <p:sp>
        <p:nvSpPr>
          <p:cNvPr id="12" name="Can 11"/>
          <p:cNvSpPr/>
          <p:nvPr/>
        </p:nvSpPr>
        <p:spPr>
          <a:xfrm>
            <a:off x="3657600" y="5105400"/>
            <a:ext cx="1371600" cy="1143000"/>
          </a:xfrm>
          <a:prstGeom prst="can">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latin typeface="Times New Roman" pitchFamily="18" charset="0"/>
                <a:cs typeface="Times New Roman" pitchFamily="18" charset="0"/>
              </a:rPr>
              <a:t>T</a:t>
            </a:r>
            <a:r>
              <a:rPr lang="en-US" sz="2000" dirty="0" smtClean="0">
                <a:solidFill>
                  <a:schemeClr val="bg1"/>
                </a:solidFill>
                <a:latin typeface="Times New Roman" pitchFamily="18" charset="0"/>
                <a:cs typeface="Times New Roman" pitchFamily="18" charset="0"/>
              </a:rPr>
              <a:t>riplestore</a:t>
            </a:r>
            <a:endParaRPr lang="en-US" sz="2000" dirty="0">
              <a:solidFill>
                <a:schemeClr val="bg1"/>
              </a:solidFill>
              <a:latin typeface="Times New Roman" pitchFamily="18" charset="0"/>
              <a:cs typeface="Times New Roman" pitchFamily="18" charset="0"/>
            </a:endParaRPr>
          </a:p>
        </p:txBody>
      </p:sp>
      <p:cxnSp>
        <p:nvCxnSpPr>
          <p:cNvPr id="16" name="Straight Arrow Connector 15"/>
          <p:cNvCxnSpPr/>
          <p:nvPr/>
        </p:nvCxnSpPr>
        <p:spPr>
          <a:xfrm rot="5400000">
            <a:off x="6819900" y="2552700"/>
            <a:ext cx="685800" cy="1588"/>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0" idx="0"/>
          </p:cNvCxnSpPr>
          <p:nvPr/>
        </p:nvCxnSpPr>
        <p:spPr>
          <a:xfrm rot="5400000">
            <a:off x="6896100" y="4152900"/>
            <a:ext cx="685800" cy="1588"/>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p:cNvCxnSpPr>
          <p:nvPr/>
        </p:nvCxnSpPr>
        <p:spPr>
          <a:xfrm rot="10800000" flipV="1">
            <a:off x="5029200" y="5029200"/>
            <a:ext cx="1219200" cy="685800"/>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81000" y="2667000"/>
            <a:ext cx="1981200" cy="10668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itchFamily="18" charset="0"/>
                <a:cs typeface="Times New Roman" pitchFamily="18" charset="0"/>
              </a:rPr>
              <a:t>ATOM </a:t>
            </a:r>
            <a:r>
              <a:rPr lang="en-US" dirty="0" smtClean="0">
                <a:solidFill>
                  <a:schemeClr val="bg1"/>
                </a:solidFill>
                <a:latin typeface="Times New Roman" pitchFamily="18" charset="0"/>
                <a:cs typeface="Times New Roman" pitchFamily="18" charset="0"/>
              </a:rPr>
              <a:t>Feeds from PSU, Southampton, Cambridge</a:t>
            </a:r>
            <a:endParaRPr lang="en-US" dirty="0">
              <a:solidFill>
                <a:schemeClr val="bg1"/>
              </a:solidFill>
              <a:latin typeface="Times New Roman" pitchFamily="18" charset="0"/>
              <a:cs typeface="Times New Roman" pitchFamily="18" charset="0"/>
            </a:endParaRPr>
          </a:p>
        </p:txBody>
      </p:sp>
      <p:cxnSp>
        <p:nvCxnSpPr>
          <p:cNvPr id="27" name="Straight Arrow Connector 26"/>
          <p:cNvCxnSpPr>
            <a:stCxn id="26" idx="2"/>
          </p:cNvCxnSpPr>
          <p:nvPr/>
        </p:nvCxnSpPr>
        <p:spPr>
          <a:xfrm rot="16200000" flipH="1">
            <a:off x="914401" y="4190999"/>
            <a:ext cx="914400" cy="2"/>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9600" y="152400"/>
            <a:ext cx="8001000" cy="461665"/>
          </a:xfrm>
          <a:prstGeom prst="rect">
            <a:avLst/>
          </a:prstGeom>
          <a:solidFill>
            <a:schemeClr val="tx2"/>
          </a:solidFill>
        </p:spPr>
        <p:txBody>
          <a:bodyPr wrap="square" rtlCol="0">
            <a:spAutoFit/>
          </a:bodyPr>
          <a:lstStyle/>
          <a:p>
            <a:pPr algn="ctr"/>
            <a:r>
              <a:rPr lang="en-US" sz="2400" b="1" dirty="0" smtClean="0">
                <a:solidFill>
                  <a:schemeClr val="bg1"/>
                </a:solidFill>
                <a:latin typeface="Times New Roman" pitchFamily="18" charset="0"/>
                <a:cs typeface="Times New Roman" pitchFamily="18" charset="0"/>
              </a:rPr>
              <a:t>Dataflow/Workflow</a:t>
            </a:r>
            <a:endParaRPr lang="en-US" sz="2400" b="1" dirty="0">
              <a:solidFill>
                <a:schemeClr val="bg1"/>
              </a:solidFill>
              <a:latin typeface="Times New Roman" pitchFamily="18" charset="0"/>
              <a:cs typeface="Times New Roman" pitchFamily="18" charset="0"/>
            </a:endParaRPr>
          </a:p>
        </p:txBody>
      </p:sp>
      <p:sp>
        <p:nvSpPr>
          <p:cNvPr id="38" name="Rounded Rectangle 37"/>
          <p:cNvSpPr/>
          <p:nvPr/>
        </p:nvSpPr>
        <p:spPr>
          <a:xfrm>
            <a:off x="381000" y="4648200"/>
            <a:ext cx="1981200" cy="1066800"/>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itchFamily="18" charset="0"/>
                <a:cs typeface="Times New Roman" pitchFamily="18" charset="0"/>
              </a:rPr>
              <a:t>ATOM/XML to RDF/XML</a:t>
            </a:r>
            <a:endParaRPr lang="en-US" dirty="0">
              <a:solidFill>
                <a:schemeClr val="bg1"/>
              </a:solidFill>
              <a:latin typeface="Times New Roman" pitchFamily="18" charset="0"/>
              <a:cs typeface="Times New Roman" pitchFamily="18" charset="0"/>
            </a:endParaRPr>
          </a:p>
        </p:txBody>
      </p:sp>
      <p:cxnSp>
        <p:nvCxnSpPr>
          <p:cNvPr id="39" name="Straight Arrow Connector 38"/>
          <p:cNvCxnSpPr>
            <a:stCxn id="38" idx="3"/>
            <a:endCxn id="12" idx="2"/>
          </p:cNvCxnSpPr>
          <p:nvPr/>
        </p:nvCxnSpPr>
        <p:spPr>
          <a:xfrm>
            <a:off x="2362200" y="5181600"/>
            <a:ext cx="1295400" cy="495300"/>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6" idx="0"/>
            <a:endCxn id="7" idx="1"/>
          </p:cNvCxnSpPr>
          <p:nvPr/>
        </p:nvCxnSpPr>
        <p:spPr>
          <a:xfrm rot="5400000" flipH="1" flipV="1">
            <a:off x="1295400" y="1600200"/>
            <a:ext cx="1143000" cy="990600"/>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a:xfrm>
            <a:off x="6781800" y="5943600"/>
            <a:ext cx="2133600" cy="365125"/>
          </a:xfrm>
        </p:spPr>
        <p:txBody>
          <a:bodyPr/>
          <a:lstStyle/>
          <a:p>
            <a:fld id="{E565A33A-033E-4D43-ACCC-814738BBB5B8}" type="slidenum">
              <a:rPr lang="en-US" smtClean="0"/>
              <a:pPr/>
              <a:t>14</a:t>
            </a:fld>
            <a:endParaRPr lang="en-US"/>
          </a:p>
        </p:txBody>
      </p:sp>
      <p:sp>
        <p:nvSpPr>
          <p:cNvPr id="21" name="Rectangle 20"/>
          <p:cNvSpPr/>
          <p:nvPr/>
        </p:nvSpPr>
        <p:spPr>
          <a:xfrm>
            <a:off x="228600" y="6553200"/>
            <a:ext cx="228600" cy="22860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33400" y="6443246"/>
            <a:ext cx="1600200" cy="369332"/>
          </a:xfrm>
          <a:prstGeom prst="rect">
            <a:avLst/>
          </a:prstGeom>
          <a:noFill/>
        </p:spPr>
        <p:txBody>
          <a:bodyPr wrap="square" rtlCol="0">
            <a:spAutoFit/>
          </a:bodyPr>
          <a:lstStyle/>
          <a:p>
            <a:r>
              <a:rPr lang="en-US" dirty="0" smtClean="0"/>
              <a:t>Implemented</a:t>
            </a:r>
            <a:endParaRPr lang="en-US" dirty="0"/>
          </a:p>
        </p:txBody>
      </p:sp>
      <p:sp>
        <p:nvSpPr>
          <p:cNvPr id="24" name="Rectangle 23"/>
          <p:cNvSpPr/>
          <p:nvPr/>
        </p:nvSpPr>
        <p:spPr>
          <a:xfrm>
            <a:off x="2895600" y="6553200"/>
            <a:ext cx="228600" cy="2286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5" name="TextBox 24"/>
          <p:cNvSpPr txBox="1"/>
          <p:nvPr/>
        </p:nvSpPr>
        <p:spPr>
          <a:xfrm>
            <a:off x="3200400" y="6443246"/>
            <a:ext cx="2057400" cy="369332"/>
          </a:xfrm>
          <a:prstGeom prst="rect">
            <a:avLst/>
          </a:prstGeom>
          <a:noFill/>
        </p:spPr>
        <p:txBody>
          <a:bodyPr wrap="square" rtlCol="0">
            <a:spAutoFit/>
          </a:bodyPr>
          <a:lstStyle/>
          <a:p>
            <a:r>
              <a:rPr lang="en-US" dirty="0" smtClean="0"/>
              <a:t>Yet to Implement</a:t>
            </a:r>
            <a:endParaRPr lang="en-US" dirty="0"/>
          </a:p>
        </p:txBody>
      </p:sp>
      <p:sp>
        <p:nvSpPr>
          <p:cNvPr id="35" name="Rectangle 34"/>
          <p:cNvSpPr/>
          <p:nvPr/>
        </p:nvSpPr>
        <p:spPr>
          <a:xfrm>
            <a:off x="5943600" y="6553200"/>
            <a:ext cx="228600" cy="2286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36" name="TextBox 35"/>
          <p:cNvSpPr txBox="1"/>
          <p:nvPr/>
        </p:nvSpPr>
        <p:spPr>
          <a:xfrm>
            <a:off x="6324600" y="6443246"/>
            <a:ext cx="1143000" cy="338554"/>
          </a:xfrm>
          <a:prstGeom prst="rect">
            <a:avLst/>
          </a:prstGeom>
          <a:noFill/>
        </p:spPr>
        <p:txBody>
          <a:bodyPr wrap="square" rtlCol="0">
            <a:spAutoFit/>
          </a:bodyPr>
          <a:lstStyle/>
          <a:p>
            <a:r>
              <a:rPr lang="en-US" sz="1600" dirty="0" smtClean="0"/>
              <a:t>In Progress</a:t>
            </a:r>
            <a:endParaRPr lang="en-US" sz="1600"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solidFill>
            <a:schemeClr val="tx2"/>
          </a:solidFill>
        </p:spPr>
        <p:txBody>
          <a:bodyPr/>
          <a:lstStyle/>
          <a:p>
            <a:r>
              <a:rPr lang="en-US" dirty="0" smtClean="0">
                <a:solidFill>
                  <a:schemeClr val="bg1"/>
                </a:solidFill>
                <a:latin typeface="Times New Roman" pitchFamily="18" charset="0"/>
                <a:cs typeface="Times New Roman" pitchFamily="18" charset="0"/>
              </a:rPr>
              <a:t>Objective</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00599"/>
          </a:xfrm>
          <a:solidFill>
            <a:schemeClr val="bg1"/>
          </a:solidFill>
        </p:spPr>
        <p:txBody>
          <a:bodyPr>
            <a:normAutofit fontScale="92500" lnSpcReduction="10000"/>
          </a:bodyPr>
          <a:lstStyle/>
          <a:p>
            <a:pPr>
              <a:buNone/>
            </a:pPr>
            <a:r>
              <a:rPr lang="en-US" sz="3300" dirty="0" smtClean="0">
                <a:latin typeface="Times New Roman" pitchFamily="18" charset="0"/>
                <a:cs typeface="Times New Roman" pitchFamily="18" charset="0"/>
              </a:rPr>
              <a:t>To </a:t>
            </a:r>
            <a:r>
              <a:rPr lang="en-US" sz="3300" dirty="0">
                <a:latin typeface="Times New Roman" pitchFamily="18" charset="0"/>
                <a:cs typeface="Times New Roman" pitchFamily="18" charset="0"/>
              </a:rPr>
              <a:t>build a pipeline </a:t>
            </a:r>
            <a:r>
              <a:rPr lang="en-US" sz="3300" dirty="0" smtClean="0">
                <a:latin typeface="Times New Roman" pitchFamily="18" charset="0"/>
                <a:cs typeface="Times New Roman" pitchFamily="18" charset="0"/>
              </a:rPr>
              <a:t>to:</a:t>
            </a:r>
          </a:p>
          <a:p>
            <a:r>
              <a:rPr lang="en-US" sz="2800" dirty="0" smtClean="0">
                <a:latin typeface="Times New Roman" pitchFamily="18" charset="0"/>
                <a:cs typeface="Times New Roman" pitchFamily="18" charset="0"/>
              </a:rPr>
              <a:t>F</a:t>
            </a:r>
            <a:r>
              <a:rPr lang="en-US" sz="2800" dirty="0" smtClean="0">
                <a:latin typeface="Times New Roman" pitchFamily="18" charset="0"/>
                <a:cs typeface="Times New Roman" pitchFamily="18" charset="0"/>
              </a:rPr>
              <a:t>etch ATOM </a:t>
            </a:r>
            <a:r>
              <a:rPr lang="en-US" sz="2800" dirty="0" smtClean="0">
                <a:latin typeface="Times New Roman" pitchFamily="18" charset="0"/>
                <a:cs typeface="Times New Roman" pitchFamily="18" charset="0"/>
              </a:rPr>
              <a:t>feeds</a:t>
            </a:r>
          </a:p>
          <a:p>
            <a:r>
              <a:rPr lang="en-US" sz="2800"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ransform ATOM </a:t>
            </a:r>
            <a:r>
              <a:rPr lang="en-US" sz="2800" dirty="0" smtClean="0">
                <a:latin typeface="Times New Roman" pitchFamily="18" charset="0"/>
                <a:cs typeface="Times New Roman" pitchFamily="18" charset="0"/>
              </a:rPr>
              <a:t>feeds into triples and store them into a triple store </a:t>
            </a:r>
            <a:r>
              <a:rPr lang="en-US" sz="2800" dirty="0" smtClean="0">
                <a:latin typeface="Times New Roman" pitchFamily="18" charset="0"/>
                <a:cs typeface="Times New Roman" pitchFamily="18" charset="0"/>
              </a:rPr>
              <a:t>( Using GRDDL/Saxon </a:t>
            </a:r>
            <a:r>
              <a:rPr lang="en-US" sz="2800" dirty="0" smtClean="0">
                <a:latin typeface="Times New Roman" pitchFamily="18" charset="0"/>
                <a:cs typeface="Times New Roman" pitchFamily="18" charset="0"/>
              </a:rPr>
              <a:t>HE)</a:t>
            </a:r>
          </a:p>
          <a:p>
            <a:r>
              <a:rPr lang="en-US" sz="2800" dirty="0" smtClean="0">
                <a:latin typeface="Times New Roman" pitchFamily="18" charset="0"/>
                <a:cs typeface="Times New Roman" pitchFamily="18" charset="0"/>
              </a:rPr>
              <a:t>E</a:t>
            </a:r>
            <a:r>
              <a:rPr lang="en-US" sz="2800" dirty="0" smtClean="0">
                <a:latin typeface="Times New Roman" pitchFamily="18" charset="0"/>
                <a:cs typeface="Times New Roman" pitchFamily="18" charset="0"/>
              </a:rPr>
              <a:t>xtract </a:t>
            </a:r>
            <a:r>
              <a:rPr lang="en-US" sz="2800" dirty="0" smtClean="0">
                <a:latin typeface="Times New Roman" pitchFamily="18" charset="0"/>
                <a:cs typeface="Times New Roman" pitchFamily="18" charset="0"/>
              </a:rPr>
              <a:t>Crystallographically obtained </a:t>
            </a:r>
            <a:r>
              <a:rPr lang="en-US" sz="2800" dirty="0" smtClean="0">
                <a:latin typeface="Times New Roman" pitchFamily="18" charset="0"/>
                <a:cs typeface="Times New Roman" pitchFamily="18" charset="0"/>
              </a:rPr>
              <a:t>3D coordinates information</a:t>
            </a:r>
          </a:p>
          <a:p>
            <a:r>
              <a:rPr lang="en-US" sz="2800" dirty="0" smtClean="0">
                <a:latin typeface="Times New Roman" pitchFamily="18" charset="0"/>
                <a:cs typeface="Times New Roman" pitchFamily="18" charset="0"/>
              </a:rPr>
              <a:t>S</a:t>
            </a:r>
            <a:r>
              <a:rPr lang="en-US" sz="2800" dirty="0" smtClean="0">
                <a:latin typeface="Times New Roman" pitchFamily="18" charset="0"/>
                <a:cs typeface="Times New Roman" pitchFamily="18" charset="0"/>
              </a:rPr>
              <a:t>ubmit </a:t>
            </a:r>
            <a:r>
              <a:rPr lang="en-US" sz="2800" dirty="0" smtClean="0">
                <a:latin typeface="Times New Roman" pitchFamily="18" charset="0"/>
                <a:cs typeface="Times New Roman" pitchFamily="18" charset="0"/>
              </a:rPr>
              <a:t>compute intensive electronic structure calculations, geometry optimization tasks to tools like Gaussian on HPC clusters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ransform </a:t>
            </a:r>
            <a:r>
              <a:rPr lang="en-US" sz="2800" dirty="0" smtClean="0">
                <a:latin typeface="Times New Roman" pitchFamily="18" charset="0"/>
                <a:cs typeface="Times New Roman" pitchFamily="18" charset="0"/>
              </a:rPr>
              <a:t>the Gaussian output into triples and </a:t>
            </a:r>
            <a:r>
              <a:rPr lang="en-US" sz="2800" dirty="0" smtClean="0">
                <a:latin typeface="Times New Roman" pitchFamily="18" charset="0"/>
                <a:cs typeface="Times New Roman" pitchFamily="18" charset="0"/>
              </a:rPr>
              <a:t>store </a:t>
            </a:r>
            <a:r>
              <a:rPr lang="en-US" sz="2800" dirty="0" smtClean="0">
                <a:latin typeface="Times New Roman" pitchFamily="18" charset="0"/>
                <a:cs typeface="Times New Roman" pitchFamily="18" charset="0"/>
              </a:rPr>
              <a:t>them into a triple store</a:t>
            </a:r>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565A33A-033E-4D43-ACCC-814738BBB5B8}" type="slidenum">
              <a:rPr lang="en-US" smtClean="0"/>
              <a:pPr/>
              <a:t>15</a:t>
            </a:fld>
            <a:endParaRPr 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565A33A-033E-4D43-ACCC-814738BBB5B8}" type="slidenum">
              <a:rPr lang="en-US" smtClean="0"/>
              <a:pPr/>
              <a:t>16</a:t>
            </a:fld>
            <a:endParaRPr lang="en-US"/>
          </a:p>
        </p:txBody>
      </p:sp>
      <p:sp>
        <p:nvSpPr>
          <p:cNvPr id="5" name="TextBox 4"/>
          <p:cNvSpPr txBox="1"/>
          <p:nvPr/>
        </p:nvSpPr>
        <p:spPr>
          <a:xfrm>
            <a:off x="2209800" y="2590800"/>
            <a:ext cx="4876800" cy="923330"/>
          </a:xfrm>
          <a:prstGeom prst="rect">
            <a:avLst/>
          </a:prstGeom>
          <a:noFill/>
        </p:spPr>
        <p:txBody>
          <a:bodyPr wrap="square" rtlCol="0">
            <a:spAutoFit/>
          </a:bodyPr>
          <a:lstStyle/>
          <a:p>
            <a:pPr algn="ctr"/>
            <a:r>
              <a:rPr lang="en-US" sz="5400" b="1" u="sng" dirty="0" smtClean="0">
                <a:solidFill>
                  <a:srgbClr val="002060"/>
                </a:solidFill>
                <a:latin typeface="Times New Roman" pitchFamily="18" charset="0"/>
                <a:cs typeface="Times New Roman" pitchFamily="18" charset="0"/>
              </a:rPr>
              <a:t>REST Services</a:t>
            </a:r>
            <a:endParaRPr lang="en-US" sz="5400" b="1" u="sng"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a:solidFill>
            <a:schemeClr val="tx2"/>
          </a:solidFill>
        </p:spPr>
        <p:txBody>
          <a:bodyPr/>
          <a:lstStyle/>
          <a:p>
            <a:r>
              <a:rPr lang="en-US" dirty="0" smtClean="0">
                <a:solidFill>
                  <a:schemeClr val="bg1"/>
                </a:solidFill>
                <a:latin typeface="Times New Roman" pitchFamily="18" charset="0"/>
                <a:cs typeface="Times New Roman" pitchFamily="18" charset="0"/>
              </a:rPr>
              <a:t>RESTful Web services</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REST is the way the Web already works.</a:t>
            </a:r>
          </a:p>
          <a:p>
            <a:pPr>
              <a:buFont typeface="Wingdings" pitchFamily="2" charset="2"/>
              <a:buChar char="v"/>
            </a:pPr>
            <a:r>
              <a:rPr lang="en-US" dirty="0" smtClean="0">
                <a:latin typeface="Times New Roman" pitchFamily="18" charset="0"/>
                <a:cs typeface="Times New Roman" pitchFamily="18" charset="0"/>
              </a:rPr>
              <a:t>URI for a resource.</a:t>
            </a:r>
          </a:p>
          <a:p>
            <a:pPr>
              <a:buFont typeface="Wingdings" pitchFamily="2" charset="2"/>
              <a:buChar char="v"/>
            </a:pPr>
            <a:r>
              <a:rPr lang="en-US" dirty="0" smtClean="0">
                <a:latin typeface="Times New Roman" pitchFamily="18" charset="0"/>
                <a:cs typeface="Times New Roman" pitchFamily="18" charset="0"/>
              </a:rPr>
              <a:t>HTTP GET/POST/PUT/DELETE</a:t>
            </a:r>
          </a:p>
          <a:p>
            <a:pPr>
              <a:buFont typeface="Wingdings" pitchFamily="2" charset="2"/>
              <a:buChar char="v"/>
            </a:pPr>
            <a:r>
              <a:rPr lang="en-US" dirty="0" smtClean="0">
                <a:latin typeface="Times New Roman" pitchFamily="18" charset="0"/>
                <a:cs typeface="Times New Roman" pitchFamily="18" charset="0"/>
              </a:rPr>
              <a:t>Very easy to build one using Java APIs </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(JAX-RS Jersey (server &amp; client))</a:t>
            </a:r>
          </a:p>
        </p:txBody>
      </p:sp>
      <p:sp>
        <p:nvSpPr>
          <p:cNvPr id="5" name="Slide Number Placeholder 4"/>
          <p:cNvSpPr>
            <a:spLocks noGrp="1"/>
          </p:cNvSpPr>
          <p:nvPr>
            <p:ph type="sldNum" sz="quarter" idx="12"/>
          </p:nvPr>
        </p:nvSpPr>
        <p:spPr/>
        <p:txBody>
          <a:bodyPr/>
          <a:lstStyle/>
          <a:p>
            <a:fld id="{E565A33A-033E-4D43-ACCC-814738BBB5B8}" type="slidenum">
              <a:rPr lang="en-US" smtClean="0"/>
              <a:pPr/>
              <a:t>17</a:t>
            </a:fld>
            <a:endParaRPr lang="en-US"/>
          </a:p>
        </p:txBody>
      </p:sp>
    </p:spTree>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Jersey</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562600"/>
          </a:xfrm>
          <a:noFill/>
          <a:ln>
            <a:solidFill>
              <a:schemeClr val="tx1"/>
            </a:solidFill>
          </a:ln>
        </p:spPr>
        <p:txBody>
          <a:bodyPr>
            <a:normAutofit/>
          </a:bodyPr>
          <a:lstStyle/>
          <a:p>
            <a:pPr>
              <a:buNone/>
            </a:pPr>
            <a:r>
              <a:rPr lang="en-US" sz="1800" b="1" dirty="0" smtClean="0">
                <a:latin typeface="Arial Narrow" pitchFamily="34" charset="0"/>
                <a:cs typeface="Times New Roman" pitchFamily="18" charset="0"/>
              </a:rPr>
              <a:t>@</a:t>
            </a:r>
            <a:r>
              <a:rPr lang="en-US" sz="1800" b="1" dirty="0">
                <a:latin typeface="Arial Narrow" pitchFamily="34" charset="0"/>
                <a:cs typeface="Times New Roman" pitchFamily="18" charset="0"/>
              </a:rPr>
              <a:t>Singleton</a:t>
            </a:r>
          </a:p>
          <a:p>
            <a:pPr>
              <a:buNone/>
            </a:pPr>
            <a:r>
              <a:rPr lang="en-US" sz="1800" b="1" dirty="0" smtClean="0">
                <a:latin typeface="Arial Narrow" pitchFamily="34" charset="0"/>
                <a:cs typeface="Times New Roman" pitchFamily="18" charset="0"/>
              </a:rPr>
              <a:t>@Path</a:t>
            </a:r>
            <a:r>
              <a:rPr lang="en-US" sz="1800" b="1" dirty="0">
                <a:latin typeface="Arial Narrow" pitchFamily="34" charset="0"/>
                <a:cs typeface="Times New Roman" pitchFamily="18" charset="0"/>
              </a:rPr>
              <a:t>(</a:t>
            </a:r>
            <a:r>
              <a:rPr lang="en-US" sz="1800" b="1" dirty="0">
                <a:solidFill>
                  <a:schemeClr val="tx2">
                    <a:lumMod val="75000"/>
                  </a:schemeClr>
                </a:solidFill>
                <a:latin typeface="Arial Narrow" pitchFamily="34" charset="0"/>
                <a:cs typeface="Times New Roman" pitchFamily="18" charset="0"/>
              </a:rPr>
              <a:t>"/cml3d"</a:t>
            </a:r>
            <a:r>
              <a:rPr lang="en-US" sz="1800" b="1" dirty="0">
                <a:latin typeface="Arial Narrow" pitchFamily="34" charset="0"/>
                <a:cs typeface="Times New Roman" pitchFamily="18" charset="0"/>
              </a:rPr>
              <a:t>)</a:t>
            </a:r>
          </a:p>
          <a:p>
            <a:pPr>
              <a:buNone/>
            </a:pPr>
            <a:r>
              <a:rPr lang="en-US" sz="1800" b="1" dirty="0">
                <a:solidFill>
                  <a:schemeClr val="accent6">
                    <a:lumMod val="75000"/>
                  </a:schemeClr>
                </a:solidFill>
                <a:latin typeface="Arial Narrow" pitchFamily="34" charset="0"/>
                <a:cs typeface="Times New Roman" pitchFamily="18" charset="0"/>
              </a:rPr>
              <a:t>public class </a:t>
            </a:r>
            <a:r>
              <a:rPr lang="en-US" sz="1800" b="1" dirty="0" err="1">
                <a:latin typeface="Arial Narrow" pitchFamily="34" charset="0"/>
                <a:cs typeface="Times New Roman" pitchFamily="18" charset="0"/>
              </a:rPr>
              <a:t>MoietyHarvester</a:t>
            </a:r>
            <a:r>
              <a:rPr lang="en-US" sz="1800" b="1" dirty="0">
                <a:latin typeface="Arial Narrow" pitchFamily="34" charset="0"/>
                <a:cs typeface="Times New Roman" pitchFamily="18" charset="0"/>
              </a:rPr>
              <a:t> </a:t>
            </a:r>
            <a:r>
              <a:rPr lang="en-US" sz="1800" b="1" dirty="0" smtClean="0">
                <a:latin typeface="Arial Narrow" pitchFamily="34" charset="0"/>
                <a:cs typeface="Times New Roman" pitchFamily="18" charset="0"/>
              </a:rPr>
              <a:t>{</a:t>
            </a:r>
            <a:endParaRPr lang="en-US" sz="1800" b="1" dirty="0">
              <a:latin typeface="Arial Narrow" pitchFamily="34" charset="0"/>
              <a:cs typeface="Times New Roman" pitchFamily="18" charset="0"/>
            </a:endParaRPr>
          </a:p>
          <a:p>
            <a:pPr>
              <a:buNone/>
            </a:pPr>
            <a:r>
              <a:rPr lang="en-US" sz="1800" b="1" dirty="0" smtClean="0">
                <a:latin typeface="Arial Narrow" pitchFamily="34" charset="0"/>
                <a:cs typeface="Times New Roman" pitchFamily="18" charset="0"/>
              </a:rPr>
              <a:t>	@</a:t>
            </a:r>
            <a:r>
              <a:rPr lang="en-US" sz="1800" b="1" dirty="0">
                <a:latin typeface="Arial Narrow" pitchFamily="34" charset="0"/>
                <a:cs typeface="Times New Roman" pitchFamily="18" charset="0"/>
              </a:rPr>
              <a:t>GET  @Path(</a:t>
            </a:r>
            <a:r>
              <a:rPr lang="en-US" sz="1800" b="1" dirty="0">
                <a:solidFill>
                  <a:schemeClr val="tx2">
                    <a:lumMod val="75000"/>
                  </a:schemeClr>
                </a:solidFill>
                <a:latin typeface="Arial Narrow" pitchFamily="34" charset="0"/>
                <a:cs typeface="Times New Roman" pitchFamily="18" charset="0"/>
              </a:rPr>
              <a:t>"/</a:t>
            </a:r>
            <a:r>
              <a:rPr lang="en-US" sz="1800" b="1" dirty="0" err="1">
                <a:solidFill>
                  <a:schemeClr val="tx2">
                    <a:lumMod val="75000"/>
                  </a:schemeClr>
                </a:solidFill>
                <a:latin typeface="Arial Narrow" pitchFamily="34" charset="0"/>
                <a:cs typeface="Times New Roman" pitchFamily="18" charset="0"/>
              </a:rPr>
              <a:t>csv</a:t>
            </a:r>
            <a:r>
              <a:rPr lang="en-US" sz="1800" b="1" dirty="0">
                <a:solidFill>
                  <a:schemeClr val="tx2">
                    <a:lumMod val="75000"/>
                  </a:schemeClr>
                </a:solidFill>
                <a:latin typeface="Arial Narrow" pitchFamily="34" charset="0"/>
                <a:cs typeface="Times New Roman" pitchFamily="18" charset="0"/>
              </a:rPr>
              <a:t>"</a:t>
            </a:r>
            <a:r>
              <a:rPr lang="en-US" sz="1800" b="1" dirty="0">
                <a:latin typeface="Arial Narrow" pitchFamily="34" charset="0"/>
                <a:cs typeface="Times New Roman" pitchFamily="18" charset="0"/>
              </a:rPr>
              <a:t>)</a:t>
            </a:r>
          </a:p>
          <a:p>
            <a:pPr>
              <a:buNone/>
            </a:pPr>
            <a:r>
              <a:rPr lang="en-US" sz="1800" b="1" dirty="0" smtClean="0">
                <a:latin typeface="Arial Narrow" pitchFamily="34" charset="0"/>
                <a:cs typeface="Times New Roman" pitchFamily="18" charset="0"/>
              </a:rPr>
              <a:t>	@</a:t>
            </a:r>
            <a:r>
              <a:rPr lang="en-US" sz="1800" b="1" dirty="0">
                <a:latin typeface="Arial Narrow" pitchFamily="34" charset="0"/>
                <a:cs typeface="Times New Roman" pitchFamily="18" charset="0"/>
              </a:rPr>
              <a:t>Produces</a:t>
            </a:r>
            <a:r>
              <a:rPr lang="en-US" sz="1800" b="1" dirty="0" smtClean="0">
                <a:latin typeface="Arial Narrow" pitchFamily="34" charset="0"/>
                <a:cs typeface="Times New Roman" pitchFamily="18" charset="0"/>
              </a:rPr>
              <a:t>(</a:t>
            </a:r>
            <a:r>
              <a:rPr lang="en-US" sz="1800" b="1" dirty="0" smtClean="0">
                <a:solidFill>
                  <a:schemeClr val="tx2">
                    <a:lumMod val="75000"/>
                  </a:schemeClr>
                </a:solidFill>
                <a:latin typeface="Arial Narrow" pitchFamily="34" charset="0"/>
                <a:cs typeface="Times New Roman" pitchFamily="18" charset="0"/>
              </a:rPr>
              <a:t>"text/plain”</a:t>
            </a:r>
            <a:r>
              <a:rPr lang="en-US" sz="1800" b="1" dirty="0" smtClean="0">
                <a:latin typeface="Arial Narrow" pitchFamily="34" charset="0"/>
                <a:cs typeface="Times New Roman" pitchFamily="18" charset="0"/>
              </a:rPr>
              <a:t>)</a:t>
            </a:r>
            <a:endParaRPr lang="en-US" sz="1800" b="1" dirty="0">
              <a:latin typeface="Arial Narrow" pitchFamily="34" charset="0"/>
              <a:cs typeface="Times New Roman" pitchFamily="18" charset="0"/>
            </a:endParaRPr>
          </a:p>
          <a:p>
            <a:pPr>
              <a:buNone/>
            </a:pPr>
            <a:r>
              <a:rPr lang="en-US" sz="1800" b="1" dirty="0" smtClean="0">
                <a:latin typeface="Arial Narrow" pitchFamily="34" charset="0"/>
                <a:cs typeface="Times New Roman" pitchFamily="18" charset="0"/>
              </a:rPr>
              <a:t>	</a:t>
            </a:r>
            <a:r>
              <a:rPr lang="en-US" sz="1800" b="1" dirty="0" smtClean="0">
                <a:solidFill>
                  <a:schemeClr val="accent6">
                    <a:lumMod val="75000"/>
                  </a:schemeClr>
                </a:solidFill>
                <a:latin typeface="Arial Narrow" pitchFamily="34" charset="0"/>
                <a:cs typeface="Times New Roman" pitchFamily="18" charset="0"/>
              </a:rPr>
              <a:t>public </a:t>
            </a:r>
            <a:r>
              <a:rPr lang="en-US" sz="1800" b="1" dirty="0">
                <a:latin typeface="Arial Narrow" pitchFamily="34" charset="0"/>
                <a:cs typeface="Times New Roman" pitchFamily="18" charset="0"/>
              </a:rPr>
              <a:t>String</a:t>
            </a:r>
            <a:r>
              <a:rPr lang="en-US" sz="1800" b="1" dirty="0">
                <a:solidFill>
                  <a:schemeClr val="accent6">
                    <a:lumMod val="75000"/>
                  </a:schemeClr>
                </a:solidFill>
                <a:latin typeface="Arial Narrow" pitchFamily="34" charset="0"/>
                <a:cs typeface="Times New Roman" pitchFamily="18" charset="0"/>
              </a:rPr>
              <a:t> </a:t>
            </a:r>
            <a:r>
              <a:rPr lang="en-US" sz="1800" b="1" dirty="0" err="1">
                <a:latin typeface="Arial Narrow" pitchFamily="34" charset="0"/>
                <a:cs typeface="Times New Roman" pitchFamily="18" charset="0"/>
              </a:rPr>
              <a:t>harvestfeeds</a:t>
            </a:r>
            <a:r>
              <a:rPr lang="en-US" sz="1800" b="1" dirty="0">
                <a:latin typeface="Arial Narrow" pitchFamily="34" charset="0"/>
                <a:cs typeface="Times New Roman" pitchFamily="18" charset="0"/>
              </a:rPr>
              <a:t>(@</a:t>
            </a:r>
            <a:r>
              <a:rPr lang="en-US" sz="1800" b="1" dirty="0" err="1">
                <a:latin typeface="Arial Narrow" pitchFamily="34" charset="0"/>
                <a:cs typeface="Times New Roman" pitchFamily="18" charset="0"/>
              </a:rPr>
              <a:t>QueryParam</a:t>
            </a:r>
            <a:r>
              <a:rPr lang="en-US" sz="1800" b="1" dirty="0">
                <a:latin typeface="Arial Narrow" pitchFamily="34" charset="0"/>
                <a:cs typeface="Times New Roman" pitchFamily="18" charset="0"/>
              </a:rPr>
              <a:t>(</a:t>
            </a:r>
            <a:r>
              <a:rPr lang="en-US" sz="1800" b="1" dirty="0">
                <a:solidFill>
                  <a:schemeClr val="tx2">
                    <a:lumMod val="75000"/>
                  </a:schemeClr>
                </a:solidFill>
                <a:latin typeface="Arial Narrow" pitchFamily="34" charset="0"/>
                <a:cs typeface="Times New Roman" pitchFamily="18" charset="0"/>
              </a:rPr>
              <a:t>"harvester"</a:t>
            </a:r>
            <a:r>
              <a:rPr lang="en-US" sz="1800" b="1" dirty="0">
                <a:latin typeface="Arial Narrow" pitchFamily="34" charset="0"/>
                <a:cs typeface="Times New Roman" pitchFamily="18" charset="0"/>
              </a:rPr>
              <a:t>) String harvester,</a:t>
            </a:r>
          </a:p>
          <a:p>
            <a:pPr>
              <a:buNone/>
            </a:pPr>
            <a:r>
              <a:rPr lang="de-DE" sz="1800" b="1" dirty="0" smtClean="0">
                <a:latin typeface="Arial Narrow" pitchFamily="34" charset="0"/>
                <a:cs typeface="Times New Roman" pitchFamily="18" charset="0"/>
              </a:rPr>
              <a:t>	 </a:t>
            </a:r>
            <a:r>
              <a:rPr lang="de-DE" sz="1800" b="1" dirty="0">
                <a:latin typeface="Arial Narrow" pitchFamily="34" charset="0"/>
                <a:cs typeface="Times New Roman" pitchFamily="18" charset="0"/>
              </a:rPr>
              <a:t>@DefaultValue(</a:t>
            </a:r>
            <a:r>
              <a:rPr lang="de-DE" sz="1800" b="1" dirty="0">
                <a:solidFill>
                  <a:schemeClr val="tx2">
                    <a:lumMod val="75000"/>
                  </a:schemeClr>
                </a:solidFill>
                <a:latin typeface="Arial Narrow" pitchFamily="34" charset="0"/>
                <a:cs typeface="Times New Roman" pitchFamily="18" charset="0"/>
              </a:rPr>
              <a:t>"10"</a:t>
            </a:r>
            <a:r>
              <a:rPr lang="de-DE" sz="1800" b="1" dirty="0">
                <a:latin typeface="Arial Narrow" pitchFamily="34" charset="0"/>
                <a:cs typeface="Times New Roman" pitchFamily="18" charset="0"/>
              </a:rPr>
              <a:t>) @</a:t>
            </a:r>
            <a:r>
              <a:rPr lang="de-DE" sz="1800" b="1" dirty="0" smtClean="0">
                <a:latin typeface="Arial Narrow" pitchFamily="34" charset="0"/>
                <a:cs typeface="Times New Roman" pitchFamily="18" charset="0"/>
              </a:rPr>
              <a:t>QueryParam(</a:t>
            </a:r>
            <a:r>
              <a:rPr lang="de-DE" sz="1800" b="1" dirty="0" smtClean="0">
                <a:solidFill>
                  <a:schemeClr val="tx2">
                    <a:lumMod val="75000"/>
                  </a:schemeClr>
                </a:solidFill>
                <a:latin typeface="Arial Narrow" pitchFamily="34" charset="0"/>
                <a:cs typeface="Times New Roman" pitchFamily="18" charset="0"/>
              </a:rPr>
              <a:t>"numofentries</a:t>
            </a:r>
            <a:r>
              <a:rPr lang="de-DE" sz="1800" b="1" dirty="0">
                <a:solidFill>
                  <a:schemeClr val="tx2">
                    <a:lumMod val="75000"/>
                  </a:schemeClr>
                </a:solidFill>
                <a:latin typeface="Arial Narrow" pitchFamily="34" charset="0"/>
                <a:cs typeface="Times New Roman" pitchFamily="18" charset="0"/>
              </a:rPr>
              <a:t>"</a:t>
            </a:r>
            <a:r>
              <a:rPr lang="de-DE" sz="1800" b="1" dirty="0">
                <a:latin typeface="Arial Narrow" pitchFamily="34" charset="0"/>
                <a:cs typeface="Times New Roman" pitchFamily="18" charset="0"/>
              </a:rPr>
              <a:t>) String num_entries</a:t>
            </a:r>
            <a:r>
              <a:rPr lang="de-DE" sz="1800" b="1" dirty="0" smtClean="0">
                <a:latin typeface="Arial Narrow" pitchFamily="34" charset="0"/>
                <a:cs typeface="Times New Roman" pitchFamily="18" charset="0"/>
              </a:rPr>
              <a:t>){</a:t>
            </a:r>
          </a:p>
          <a:p>
            <a:pPr>
              <a:buNone/>
            </a:pPr>
            <a:r>
              <a:rPr lang="de-DE" sz="1800" b="1" dirty="0">
                <a:latin typeface="Arial Narrow" pitchFamily="34" charset="0"/>
                <a:cs typeface="Times New Roman" pitchFamily="18" charset="0"/>
              </a:rPr>
              <a:t>	</a:t>
            </a:r>
            <a:r>
              <a:rPr lang="de-DE" sz="2000" b="1" dirty="0" smtClean="0">
                <a:latin typeface="Arial Narrow" pitchFamily="34" charset="0"/>
                <a:cs typeface="Times New Roman" pitchFamily="18" charset="0"/>
              </a:rPr>
              <a:t>.........</a:t>
            </a:r>
            <a:endParaRPr lang="de-DE" sz="1800" b="1" dirty="0" smtClean="0">
              <a:latin typeface="Arial Narrow" pitchFamily="34" charset="0"/>
              <a:cs typeface="Times New Roman" pitchFamily="18" charset="0"/>
            </a:endParaRPr>
          </a:p>
          <a:p>
            <a:pPr>
              <a:buNone/>
            </a:pPr>
            <a:r>
              <a:rPr lang="de-DE" sz="1800" b="1" dirty="0">
                <a:latin typeface="Arial Narrow" pitchFamily="34" charset="0"/>
                <a:cs typeface="Times New Roman" pitchFamily="18" charset="0"/>
              </a:rPr>
              <a:t>	</a:t>
            </a:r>
            <a:r>
              <a:rPr lang="de-DE" sz="1800" b="1" dirty="0" smtClean="0">
                <a:latin typeface="Arial Narrow" pitchFamily="34" charset="0"/>
                <a:cs typeface="Times New Roman" pitchFamily="18" charset="0"/>
              </a:rPr>
              <a:t>}</a:t>
            </a:r>
          </a:p>
          <a:p>
            <a:pPr>
              <a:buNone/>
            </a:pPr>
            <a:r>
              <a:rPr lang="de-DE" sz="1800" b="1" dirty="0" smtClean="0">
                <a:latin typeface="Arial Narrow" pitchFamily="34" charset="0"/>
                <a:cs typeface="Times New Roman" pitchFamily="18" charset="0"/>
              </a:rPr>
              <a:t>	</a:t>
            </a:r>
            <a:r>
              <a:rPr lang="en-US" sz="1800" b="1" dirty="0" smtClean="0">
                <a:latin typeface="Arial Narrow" pitchFamily="34" charset="0"/>
              </a:rPr>
              <a:t>@</a:t>
            </a:r>
            <a:r>
              <a:rPr lang="en-US" sz="1800" b="1" dirty="0">
                <a:latin typeface="Arial Narrow" pitchFamily="34" charset="0"/>
              </a:rPr>
              <a:t>GET @Path(</a:t>
            </a:r>
            <a:r>
              <a:rPr lang="en-US" sz="1800" b="1" dirty="0">
                <a:solidFill>
                  <a:schemeClr val="tx2">
                    <a:lumMod val="75000"/>
                  </a:schemeClr>
                </a:solidFill>
                <a:latin typeface="Arial Narrow" pitchFamily="34" charset="0"/>
              </a:rPr>
              <a:t>"/</a:t>
            </a:r>
            <a:r>
              <a:rPr lang="en-US" sz="1800" b="1" dirty="0" err="1">
                <a:solidFill>
                  <a:schemeClr val="tx2">
                    <a:lumMod val="75000"/>
                  </a:schemeClr>
                </a:solidFill>
                <a:latin typeface="Arial Narrow" pitchFamily="34" charset="0"/>
              </a:rPr>
              <a:t>json</a:t>
            </a:r>
            <a:r>
              <a:rPr lang="en-US" sz="1800" b="1" dirty="0">
                <a:solidFill>
                  <a:schemeClr val="tx2">
                    <a:lumMod val="75000"/>
                  </a:schemeClr>
                </a:solidFill>
                <a:latin typeface="Arial Narrow" pitchFamily="34" charset="0"/>
              </a:rPr>
              <a:t>"</a:t>
            </a:r>
            <a:r>
              <a:rPr lang="en-US" sz="1800" b="1" dirty="0">
                <a:latin typeface="Arial Narrow" pitchFamily="34" charset="0"/>
              </a:rPr>
              <a:t>)</a:t>
            </a:r>
          </a:p>
          <a:p>
            <a:pPr>
              <a:buNone/>
            </a:pPr>
            <a:r>
              <a:rPr lang="en-US" sz="1800" b="1" dirty="0" smtClean="0">
                <a:latin typeface="Arial Narrow" pitchFamily="34" charset="0"/>
              </a:rPr>
              <a:t>	@</a:t>
            </a:r>
            <a:r>
              <a:rPr lang="en-US" sz="1800" b="1" dirty="0">
                <a:latin typeface="Arial Narrow" pitchFamily="34" charset="0"/>
              </a:rPr>
              <a:t>Produces(</a:t>
            </a:r>
            <a:r>
              <a:rPr lang="en-US" sz="1800" b="1" dirty="0">
                <a:solidFill>
                  <a:schemeClr val="tx2">
                    <a:lumMod val="75000"/>
                  </a:schemeClr>
                </a:solidFill>
                <a:latin typeface="Arial Narrow" pitchFamily="34" charset="0"/>
              </a:rPr>
              <a:t>"application/</a:t>
            </a:r>
            <a:r>
              <a:rPr lang="en-US" sz="1800" b="1" dirty="0" err="1">
                <a:solidFill>
                  <a:schemeClr val="tx2">
                    <a:lumMod val="75000"/>
                  </a:schemeClr>
                </a:solidFill>
                <a:latin typeface="Arial Narrow" pitchFamily="34" charset="0"/>
              </a:rPr>
              <a:t>json</a:t>
            </a:r>
            <a:r>
              <a:rPr lang="en-US" sz="1800" b="1" dirty="0">
                <a:solidFill>
                  <a:schemeClr val="tx2">
                    <a:lumMod val="75000"/>
                  </a:schemeClr>
                </a:solidFill>
                <a:latin typeface="Arial Narrow" pitchFamily="34" charset="0"/>
              </a:rPr>
              <a:t>"</a:t>
            </a:r>
            <a:r>
              <a:rPr lang="en-US" sz="1800" b="1" dirty="0">
                <a:latin typeface="Arial Narrow" pitchFamily="34" charset="0"/>
              </a:rPr>
              <a:t>)</a:t>
            </a:r>
          </a:p>
          <a:p>
            <a:pPr>
              <a:buNone/>
            </a:pPr>
            <a:r>
              <a:rPr lang="en-US" sz="1800" b="1" dirty="0" smtClean="0">
                <a:latin typeface="Arial Narrow" pitchFamily="34" charset="0"/>
              </a:rPr>
              <a:t>	</a:t>
            </a:r>
            <a:r>
              <a:rPr lang="en-US" sz="1800" b="1" dirty="0" smtClean="0">
                <a:solidFill>
                  <a:schemeClr val="accent6">
                    <a:lumMod val="75000"/>
                  </a:schemeClr>
                </a:solidFill>
                <a:latin typeface="Arial Narrow" pitchFamily="34" charset="0"/>
              </a:rPr>
              <a:t>public</a:t>
            </a:r>
            <a:r>
              <a:rPr lang="en-US" sz="1800" b="1" dirty="0" smtClean="0">
                <a:latin typeface="Arial Narrow" pitchFamily="34" charset="0"/>
              </a:rPr>
              <a:t> </a:t>
            </a:r>
            <a:r>
              <a:rPr lang="en-US" sz="1800" b="1" dirty="0" err="1">
                <a:latin typeface="Arial Narrow" pitchFamily="34" charset="0"/>
              </a:rPr>
              <a:t>JSONArray</a:t>
            </a:r>
            <a:r>
              <a:rPr lang="en-US" sz="1800" b="1" dirty="0">
                <a:latin typeface="Arial Narrow" pitchFamily="34" charset="0"/>
              </a:rPr>
              <a:t> </a:t>
            </a:r>
            <a:r>
              <a:rPr lang="en-US" sz="1800" b="1" dirty="0" err="1" smtClean="0">
                <a:latin typeface="Arial Narrow" pitchFamily="34" charset="0"/>
              </a:rPr>
              <a:t>harvestfeedsJSON</a:t>
            </a:r>
            <a:r>
              <a:rPr lang="en-US" sz="1800" b="1" dirty="0">
                <a:latin typeface="Arial Narrow" pitchFamily="34" charset="0"/>
              </a:rPr>
              <a:t>(@</a:t>
            </a:r>
            <a:r>
              <a:rPr lang="en-US" sz="1800" b="1" dirty="0" err="1">
                <a:latin typeface="Arial Narrow" pitchFamily="34" charset="0"/>
              </a:rPr>
              <a:t>QueryParam</a:t>
            </a:r>
            <a:r>
              <a:rPr lang="en-US" sz="1800" b="1" dirty="0">
                <a:latin typeface="Arial Narrow" pitchFamily="34" charset="0"/>
              </a:rPr>
              <a:t>(</a:t>
            </a:r>
            <a:r>
              <a:rPr lang="en-US" sz="1800" b="1" dirty="0">
                <a:solidFill>
                  <a:schemeClr val="tx2">
                    <a:lumMod val="75000"/>
                  </a:schemeClr>
                </a:solidFill>
                <a:latin typeface="Arial Narrow" pitchFamily="34" charset="0"/>
              </a:rPr>
              <a:t>"harvester"</a:t>
            </a:r>
            <a:r>
              <a:rPr lang="en-US" sz="1800" b="1" dirty="0">
                <a:latin typeface="Arial Narrow" pitchFamily="34" charset="0"/>
              </a:rPr>
              <a:t>) String harvester</a:t>
            </a:r>
            <a:r>
              <a:rPr lang="en-US" sz="1800" b="1" dirty="0" smtClean="0">
                <a:latin typeface="Arial Narrow" pitchFamily="34" charset="0"/>
              </a:rPr>
              <a:t>,</a:t>
            </a:r>
            <a:r>
              <a:rPr lang="de-DE" sz="1800" b="1" dirty="0" smtClean="0">
                <a:latin typeface="Arial Narrow" pitchFamily="34" charset="0"/>
              </a:rPr>
              <a:t> </a:t>
            </a:r>
            <a:r>
              <a:rPr lang="de-DE" sz="1800" b="1" dirty="0">
                <a:latin typeface="Arial Narrow" pitchFamily="34" charset="0"/>
              </a:rPr>
              <a:t>@DefaultValue(</a:t>
            </a:r>
            <a:r>
              <a:rPr lang="de-DE" sz="1800" b="1" dirty="0">
                <a:solidFill>
                  <a:schemeClr val="tx2">
                    <a:lumMod val="75000"/>
                  </a:schemeClr>
                </a:solidFill>
                <a:latin typeface="Arial Narrow" pitchFamily="34" charset="0"/>
              </a:rPr>
              <a:t>"10"</a:t>
            </a:r>
            <a:r>
              <a:rPr lang="de-DE" sz="1800" b="1" dirty="0">
                <a:latin typeface="Arial Narrow" pitchFamily="34" charset="0"/>
              </a:rPr>
              <a:t>) @</a:t>
            </a:r>
            <a:r>
              <a:rPr lang="de-DE" sz="1800" b="1" dirty="0" smtClean="0">
                <a:latin typeface="Arial Narrow" pitchFamily="34" charset="0"/>
              </a:rPr>
              <a:t>QueryParam(</a:t>
            </a:r>
            <a:r>
              <a:rPr lang="de-DE" sz="1800" b="1" dirty="0" smtClean="0">
                <a:solidFill>
                  <a:schemeClr val="tx2">
                    <a:lumMod val="75000"/>
                  </a:schemeClr>
                </a:solidFill>
                <a:latin typeface="Arial Narrow" pitchFamily="34" charset="0"/>
              </a:rPr>
              <a:t>"numofentries</a:t>
            </a:r>
            <a:r>
              <a:rPr lang="de-DE" sz="1800" b="1" dirty="0">
                <a:solidFill>
                  <a:schemeClr val="tx2">
                    <a:lumMod val="75000"/>
                  </a:schemeClr>
                </a:solidFill>
                <a:latin typeface="Arial Narrow" pitchFamily="34" charset="0"/>
              </a:rPr>
              <a:t>"</a:t>
            </a:r>
            <a:r>
              <a:rPr lang="de-DE" sz="1800" b="1" dirty="0">
                <a:latin typeface="Arial Narrow" pitchFamily="34" charset="0"/>
              </a:rPr>
              <a:t>) String num_entries</a:t>
            </a:r>
            <a:r>
              <a:rPr lang="de-DE" sz="1800" b="1" dirty="0" smtClean="0">
                <a:latin typeface="Arial Narrow" pitchFamily="34" charset="0"/>
              </a:rPr>
              <a:t>){</a:t>
            </a:r>
          </a:p>
          <a:p>
            <a:pPr>
              <a:buNone/>
            </a:pPr>
            <a:r>
              <a:rPr lang="de-DE" sz="1800" b="1" dirty="0">
                <a:latin typeface="Arial Narrow" pitchFamily="34" charset="0"/>
                <a:cs typeface="Times New Roman" pitchFamily="18" charset="0"/>
              </a:rPr>
              <a:t>	</a:t>
            </a:r>
            <a:r>
              <a:rPr lang="de-DE" sz="1800" b="1" dirty="0" smtClean="0">
                <a:latin typeface="Arial Narrow" pitchFamily="34" charset="0"/>
                <a:cs typeface="Times New Roman" pitchFamily="18" charset="0"/>
              </a:rPr>
              <a:t>..........</a:t>
            </a:r>
          </a:p>
          <a:p>
            <a:pPr>
              <a:buNone/>
            </a:pPr>
            <a:r>
              <a:rPr lang="de-DE" sz="1800" b="1" dirty="0">
                <a:latin typeface="Arial Narrow" pitchFamily="34" charset="0"/>
                <a:cs typeface="Times New Roman" pitchFamily="18" charset="0"/>
              </a:rPr>
              <a:t>	</a:t>
            </a:r>
            <a:r>
              <a:rPr lang="de-DE" sz="1800" b="1" dirty="0" smtClean="0">
                <a:latin typeface="Arial Narrow" pitchFamily="34" charset="0"/>
                <a:cs typeface="Times New Roman" pitchFamily="18" charset="0"/>
              </a:rPr>
              <a:t>}</a:t>
            </a:r>
          </a:p>
          <a:p>
            <a:pPr>
              <a:buNone/>
            </a:pPr>
            <a:r>
              <a:rPr lang="de-DE" sz="1800" b="1" dirty="0">
                <a:latin typeface="Arial Narrow" pitchFamily="34" charset="0"/>
                <a:cs typeface="Times New Roman" pitchFamily="18" charset="0"/>
              </a:rPr>
              <a:t>}</a:t>
            </a:r>
            <a:endParaRPr lang="de-DE" sz="1800" b="1" dirty="0" smtClean="0">
              <a:latin typeface="Arial Narrow" pitchFamily="34" charset="0"/>
              <a:cs typeface="Times New Roman" pitchFamily="18" charset="0"/>
            </a:endParaRPr>
          </a:p>
          <a:p>
            <a:pPr>
              <a:buNone/>
            </a:pPr>
            <a:endParaRPr lang="de-DE" sz="1800" dirty="0" smtClean="0">
              <a:latin typeface="Arial Narrow" pitchFamily="34" charset="0"/>
              <a:cs typeface="Times New Roman" pitchFamily="18" charset="0"/>
            </a:endParaRPr>
          </a:p>
        </p:txBody>
      </p:sp>
      <p:sp>
        <p:nvSpPr>
          <p:cNvPr id="4" name="TextBox 3"/>
          <p:cNvSpPr txBox="1"/>
          <p:nvPr/>
        </p:nvSpPr>
        <p:spPr>
          <a:xfrm>
            <a:off x="3048000" y="2057400"/>
            <a:ext cx="5715000" cy="338554"/>
          </a:xfrm>
          <a:prstGeom prst="rect">
            <a:avLst/>
          </a:prstGeom>
          <a:solidFill>
            <a:srgbClr val="92D050"/>
          </a:solidFill>
        </p:spPr>
        <p:txBody>
          <a:bodyPr wrap="square" rtlCol="0">
            <a:spAutoFit/>
          </a:bodyPr>
          <a:lstStyle/>
          <a:p>
            <a:r>
              <a:rPr lang="en-US" sz="1600" dirty="0" smtClean="0">
                <a:latin typeface="Times New Roman" pitchFamily="18" charset="0"/>
                <a:cs typeface="Times New Roman" pitchFamily="18" charset="0"/>
              </a:rPr>
              <a:t>http://gf18.ucs.indiana.edu/FeedsHarvester/cml3d/</a:t>
            </a:r>
            <a:r>
              <a:rPr lang="en-US" sz="1600" dirty="0" smtClean="0">
                <a:solidFill>
                  <a:srgbClr val="C00000"/>
                </a:solidFill>
                <a:latin typeface="Times New Roman" pitchFamily="18" charset="0"/>
                <a:cs typeface="Times New Roman" pitchFamily="18" charset="0"/>
              </a:rPr>
              <a:t>csv</a:t>
            </a:r>
            <a:r>
              <a:rPr lang="en-US" sz="1600" dirty="0" smtClean="0">
                <a:latin typeface="Times New Roman" pitchFamily="18" charset="0"/>
                <a:cs typeface="Times New Roman" pitchFamily="18" charset="0"/>
              </a:rPr>
              <a:t>?parameters</a:t>
            </a:r>
          </a:p>
        </p:txBody>
      </p:sp>
      <p:sp>
        <p:nvSpPr>
          <p:cNvPr id="5" name="TextBox 4"/>
          <p:cNvSpPr txBox="1"/>
          <p:nvPr/>
        </p:nvSpPr>
        <p:spPr>
          <a:xfrm>
            <a:off x="2971800" y="4114800"/>
            <a:ext cx="5715000" cy="338554"/>
          </a:xfrm>
          <a:prstGeom prst="rect">
            <a:avLst/>
          </a:prstGeom>
          <a:solidFill>
            <a:srgbClr val="92D050"/>
          </a:solidFill>
        </p:spPr>
        <p:txBody>
          <a:bodyPr wrap="square" rtlCol="0">
            <a:spAutoFit/>
          </a:bodyPr>
          <a:lstStyle/>
          <a:p>
            <a:r>
              <a:rPr lang="en-US" sz="1600" dirty="0" smtClean="0">
                <a:latin typeface="Times New Roman" pitchFamily="18" charset="0"/>
                <a:cs typeface="Times New Roman" pitchFamily="18" charset="0"/>
              </a:rPr>
              <a:t>http</a:t>
            </a:r>
            <a:r>
              <a:rPr lang="en-US" sz="1600" dirty="0" smtClean="0">
                <a:latin typeface="Times New Roman" pitchFamily="18" charset="0"/>
                <a:cs typeface="Times New Roman" pitchFamily="18" charset="0"/>
              </a:rPr>
              <a:t>://gf18.ucs.indiana.edu/FeedsHarvester/cml3d/</a:t>
            </a:r>
            <a:r>
              <a:rPr lang="en-US" sz="1600" dirty="0" smtClean="0">
                <a:solidFill>
                  <a:srgbClr val="C00000"/>
                </a:solidFill>
                <a:latin typeface="Times New Roman" pitchFamily="18" charset="0"/>
                <a:cs typeface="Times New Roman" pitchFamily="18" charset="0"/>
              </a:rPr>
              <a:t>json</a:t>
            </a:r>
            <a:r>
              <a:rPr lang="en-US" sz="1600" dirty="0" smtClean="0">
                <a:latin typeface="Times New Roman" pitchFamily="18" charset="0"/>
                <a:cs typeface="Times New Roman" pitchFamily="18" charset="0"/>
              </a:rPr>
              <a:t>?parameters</a:t>
            </a:r>
            <a:endParaRPr lang="en-US" sz="1600" dirty="0" smtClean="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E565A33A-033E-4D43-ACCC-814738BBB5B8}" type="slidenum">
              <a:rPr lang="en-US" smtClean="0"/>
              <a:pPr/>
              <a:t>18</a:t>
            </a:fld>
            <a:endParaRPr 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down)">
                                      <p:cBhvr>
                                        <p:cTn id="15" dur="500"/>
                                        <p:tgtEl>
                                          <p:spTgt spid="5">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533400"/>
          </a:xfrm>
          <a:solidFill>
            <a:schemeClr val="tx2"/>
          </a:solidFill>
        </p:spPr>
        <p:txBody>
          <a:bodyPr>
            <a:noAutofit/>
          </a:bodyPr>
          <a:lstStyle/>
          <a:p>
            <a:r>
              <a:rPr lang="en-US" sz="2800" dirty="0" smtClean="0">
                <a:solidFill>
                  <a:schemeClr val="bg1"/>
                </a:solidFill>
                <a:latin typeface="Times New Roman" pitchFamily="18" charset="0"/>
                <a:cs typeface="Times New Roman" pitchFamily="18" charset="0"/>
              </a:rPr>
              <a:t>ORECHEM REST Services</a:t>
            </a:r>
            <a:endParaRPr lang="en-US" sz="2800" dirty="0">
              <a:solidFill>
                <a:schemeClr val="bg1"/>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52401" y="838200"/>
          <a:ext cx="8762999" cy="5651982"/>
        </p:xfrm>
        <a:graphic>
          <a:graphicData uri="http://schemas.openxmlformats.org/drawingml/2006/table">
            <a:tbl>
              <a:tblPr firstRow="1" bandRow="1">
                <a:tableStyleId>{5C22544A-7EE6-4342-B048-85BDC9FD1C3A}</a:tableStyleId>
              </a:tblPr>
              <a:tblGrid>
                <a:gridCol w="1921710"/>
                <a:gridCol w="2802689"/>
                <a:gridCol w="1981200"/>
                <a:gridCol w="2057400"/>
              </a:tblGrid>
              <a:tr h="729043">
                <a:tc>
                  <a:txBody>
                    <a:bodyPr/>
                    <a:lstStyle/>
                    <a:p>
                      <a:pPr algn="ctr"/>
                      <a:r>
                        <a:rPr lang="en-US" dirty="0" smtClean="0">
                          <a:latin typeface="Times New Roman" pitchFamily="18" charset="0"/>
                          <a:cs typeface="Times New Roman" pitchFamily="18" charset="0"/>
                        </a:rPr>
                        <a:t>Web service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Description</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Input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a:txBody>
                  <a:tcPr/>
                </a:tc>
              </a:tr>
              <a:tr h="997191">
                <a:tc>
                  <a:txBody>
                    <a:bodyPr/>
                    <a:lstStyle/>
                    <a:p>
                      <a:r>
                        <a:rPr lang="en-US" b="1" dirty="0" err="1" smtClean="0">
                          <a:latin typeface="Times New Roman" pitchFamily="18" charset="0"/>
                          <a:cs typeface="Times New Roman" pitchFamily="18" charset="0"/>
                        </a:rPr>
                        <a:t>InChIExtractor</a:t>
                      </a:r>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Extracts </a:t>
                      </a:r>
                      <a:r>
                        <a:rPr lang="en-US" dirty="0" err="1" smtClean="0">
                          <a:latin typeface="Times New Roman" pitchFamily="18" charset="0"/>
                          <a:cs typeface="Times New Roman" pitchFamily="18" charset="0"/>
                        </a:rPr>
                        <a:t>InChIs</a:t>
                      </a:r>
                      <a:r>
                        <a:rPr lang="en-US" dirty="0" smtClean="0">
                          <a:latin typeface="Times New Roman" pitchFamily="18" charset="0"/>
                          <a:cs typeface="Times New Roman" pitchFamily="18" charset="0"/>
                        </a:rPr>
                        <a:t> by</a:t>
                      </a:r>
                      <a:r>
                        <a:rPr lang="en-US" baseline="0" dirty="0" smtClean="0">
                          <a:latin typeface="Times New Roman" pitchFamily="18" charset="0"/>
                          <a:cs typeface="Times New Roman" pitchFamily="18" charset="0"/>
                        </a:rPr>
                        <a:t> parsing the </a:t>
                      </a:r>
                      <a:r>
                        <a:rPr lang="en-US" baseline="0" dirty="0" smtClean="0">
                          <a:latin typeface="Times New Roman" pitchFamily="18" charset="0"/>
                          <a:cs typeface="Times New Roman" pitchFamily="18" charset="0"/>
                        </a:rPr>
                        <a:t>ATOM Feed entries </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ATOM </a:t>
                      </a:r>
                      <a:r>
                        <a:rPr lang="en-US" dirty="0" smtClean="0">
                          <a:latin typeface="Times New Roman" pitchFamily="18" charset="0"/>
                          <a:cs typeface="Times New Roman" pitchFamily="18" charset="0"/>
                        </a:rPr>
                        <a:t>feed URL</a:t>
                      </a: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String of </a:t>
                      </a:r>
                      <a:r>
                        <a:rPr lang="en-US" dirty="0" err="1" smtClean="0">
                          <a:latin typeface="Times New Roman" pitchFamily="18" charset="0"/>
                          <a:cs typeface="Times New Roman" pitchFamily="18" charset="0"/>
                        </a:rPr>
                        <a:t>InChI’s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r>
              <a:tr h="997191">
                <a:tc>
                  <a:txBody>
                    <a:bodyPr/>
                    <a:lstStyle/>
                    <a:p>
                      <a:r>
                        <a:rPr lang="en-US" b="1" dirty="0" smtClean="0">
                          <a:latin typeface="Times New Roman" pitchFamily="18" charset="0"/>
                          <a:cs typeface="Times New Roman" pitchFamily="18" charset="0"/>
                        </a:rPr>
                        <a:t>InChIto3D</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Generates</a:t>
                      </a:r>
                      <a:r>
                        <a:rPr lang="en-US" baseline="0" dirty="0" smtClean="0">
                          <a:latin typeface="Times New Roman" pitchFamily="18" charset="0"/>
                          <a:cs typeface="Times New Roman" pitchFamily="18" charset="0"/>
                        </a:rPr>
                        <a:t> 3D coordinates of an </a:t>
                      </a:r>
                      <a:r>
                        <a:rPr lang="en-US" baseline="0" dirty="0" err="1" smtClean="0">
                          <a:latin typeface="Times New Roman" pitchFamily="18" charset="0"/>
                          <a:cs typeface="Times New Roman" pitchFamily="18" charset="0"/>
                        </a:rPr>
                        <a:t>InChI</a:t>
                      </a:r>
                      <a:r>
                        <a:rPr lang="en-US" baseline="0" dirty="0" smtClean="0">
                          <a:latin typeface="Times New Roman" pitchFamily="18" charset="0"/>
                          <a:cs typeface="Times New Roman" pitchFamily="18" charset="0"/>
                        </a:rPr>
                        <a:t>. (Open Eye Babel) </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InChI</a:t>
                      </a:r>
                      <a:r>
                        <a:rPr lang="en-US" dirty="0" smtClean="0">
                          <a:latin typeface="Times New Roman" pitchFamily="18" charset="0"/>
                          <a:cs typeface="Times New Roman" pitchFamily="18" charset="0"/>
                        </a:rPr>
                        <a:t> string</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3D </a:t>
                      </a:r>
                      <a:r>
                        <a:rPr lang="en-US" dirty="0" err="1" smtClean="0">
                          <a:latin typeface="Times New Roman" pitchFamily="18" charset="0"/>
                          <a:cs typeface="Times New Roman" pitchFamily="18" charset="0"/>
                        </a:rPr>
                        <a:t>coordniates</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CML format</a:t>
                      </a:r>
                      <a:endParaRPr lang="en-US" dirty="0">
                        <a:latin typeface="Times New Roman" pitchFamily="18" charset="0"/>
                        <a:cs typeface="Times New Roman" pitchFamily="18" charset="0"/>
                      </a:endParaRPr>
                    </a:p>
                  </a:txBody>
                  <a:tcPr/>
                </a:tc>
              </a:tr>
              <a:tr h="934175">
                <a:tc>
                  <a:txBody>
                    <a:bodyPr/>
                    <a:lstStyle/>
                    <a:p>
                      <a:r>
                        <a:rPr lang="en-US" b="1" dirty="0" smtClean="0">
                          <a:latin typeface="Times New Roman" pitchFamily="18" charset="0"/>
                          <a:cs typeface="Times New Roman" pitchFamily="18" charset="0"/>
                        </a:rPr>
                        <a:t>CML2Gauss</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Generates Gaussian input file.</a:t>
                      </a:r>
                      <a:r>
                        <a:rPr lang="en-US" baseline="0" dirty="0" smtClean="0">
                          <a:latin typeface="Times New Roman" pitchFamily="18" charset="0"/>
                          <a:cs typeface="Times New Roman" pitchFamily="18" charset="0"/>
                        </a:rPr>
                        <a:t> (Jumbo Converters)</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3D</a:t>
                      </a:r>
                      <a:r>
                        <a:rPr lang="en-US" baseline="0" dirty="0" smtClean="0">
                          <a:latin typeface="Times New Roman" pitchFamily="18" charset="0"/>
                          <a:cs typeface="Times New Roman" pitchFamily="18" charset="0"/>
                        </a:rPr>
                        <a:t> c</a:t>
                      </a:r>
                      <a:r>
                        <a:rPr lang="en-US" dirty="0" smtClean="0">
                          <a:latin typeface="Times New Roman" pitchFamily="18" charset="0"/>
                          <a:cs typeface="Times New Roman" pitchFamily="18" charset="0"/>
                        </a:rPr>
                        <a:t>oordinates </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CML)</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Gaussian input</a:t>
                      </a:r>
                      <a:r>
                        <a:rPr lang="en-US" baseline="0" dirty="0" smtClean="0">
                          <a:latin typeface="Times New Roman" pitchFamily="18" charset="0"/>
                          <a:cs typeface="Times New Roman" pitchFamily="18" charset="0"/>
                        </a:rPr>
                        <a:t> file URL</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r>
              <a:tr h="997191">
                <a:tc>
                  <a:txBody>
                    <a:bodyPr/>
                    <a:lstStyle/>
                    <a:p>
                      <a:r>
                        <a:rPr lang="en-US" b="1" dirty="0" smtClean="0">
                          <a:latin typeface="Times New Roman" pitchFamily="18" charset="0"/>
                          <a:cs typeface="Times New Roman" pitchFamily="18" charset="0"/>
                        </a:rPr>
                        <a:t>ATOM2RDF</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ATOM </a:t>
                      </a:r>
                      <a:r>
                        <a:rPr lang="en-US" dirty="0" smtClean="0">
                          <a:latin typeface="Times New Roman" pitchFamily="18" charset="0"/>
                          <a:cs typeface="Times New Roman" pitchFamily="18" charset="0"/>
                        </a:rPr>
                        <a:t>to RDF/XML</a:t>
                      </a:r>
                    </a:p>
                    <a:p>
                      <a:r>
                        <a:rPr lang="en-US" dirty="0" smtClean="0">
                          <a:latin typeface="Times New Roman" pitchFamily="18" charset="0"/>
                          <a:cs typeface="Times New Roman" pitchFamily="18" charset="0"/>
                        </a:rPr>
                        <a:t>SAXON</a:t>
                      </a:r>
                      <a:r>
                        <a:rPr lang="en-US" baseline="0" dirty="0" smtClean="0">
                          <a:latin typeface="Times New Roman" pitchFamily="18" charset="0"/>
                          <a:cs typeface="Times New Roman" pitchFamily="18" charset="0"/>
                        </a:rPr>
                        <a:t>-XSLT </a:t>
                      </a:r>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(or GRDDL transformation)</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ATOM </a:t>
                      </a:r>
                      <a:r>
                        <a:rPr lang="en-US" dirty="0" smtClean="0">
                          <a:latin typeface="Times New Roman" pitchFamily="18" charset="0"/>
                          <a:cs typeface="Times New Roman" pitchFamily="18" charset="0"/>
                        </a:rPr>
                        <a:t>feed URL</a:t>
                      </a: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RDF/XML</a:t>
                      </a:r>
                      <a:r>
                        <a:rPr lang="en-US" baseline="0" dirty="0" smtClean="0">
                          <a:latin typeface="Times New Roman" pitchFamily="18" charset="0"/>
                          <a:cs typeface="Times New Roman" pitchFamily="18" charset="0"/>
                        </a:rPr>
                        <a:t> triples file URL</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r>
              <a:tr h="997191">
                <a:tc>
                  <a:txBody>
                    <a:bodyPr/>
                    <a:lstStyle/>
                    <a:p>
                      <a:r>
                        <a:rPr lang="en-US" b="1" dirty="0" smtClean="0">
                          <a:latin typeface="Times New Roman" pitchFamily="18" charset="0"/>
                          <a:cs typeface="Times New Roman" pitchFamily="18" charset="0"/>
                        </a:rPr>
                        <a:t>RDFIntoVirtuoso</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Put the triples into</a:t>
                      </a:r>
                      <a:r>
                        <a:rPr lang="en-US" baseline="0" dirty="0" smtClean="0">
                          <a:latin typeface="Times New Roman" pitchFamily="18" charset="0"/>
                          <a:cs typeface="Times New Roman" pitchFamily="18" charset="0"/>
                        </a:rPr>
                        <a:t> Triple Store. (Jack-rabbit WEBDAV Client)</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POST RDF/XML triples file URL </a:t>
                      </a: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GRAPH IRI for</a:t>
                      </a:r>
                      <a:r>
                        <a:rPr lang="en-US" baseline="0" dirty="0" smtClean="0">
                          <a:latin typeface="Times New Roman" pitchFamily="18" charset="0"/>
                          <a:cs typeface="Times New Roman" pitchFamily="18" charset="0"/>
                        </a:rPr>
                        <a:t> SPARQL queries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E565A33A-033E-4D43-ACCC-814738BBB5B8}" type="slidenum">
              <a:rPr lang="en-US" smtClean="0"/>
              <a:pPr/>
              <a:t>19</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Outline</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pPr>
              <a:buFont typeface="Wingdings" pitchFamily="2" charset="2"/>
              <a:buChar char="ü"/>
            </a:pPr>
            <a:r>
              <a:rPr lang="en-US" dirty="0" smtClean="0">
                <a:latin typeface="Times New Roman" pitchFamily="18" charset="0"/>
                <a:cs typeface="Times New Roman" pitchFamily="18" charset="0"/>
              </a:rPr>
              <a:t>Terminology</a:t>
            </a:r>
          </a:p>
          <a:p>
            <a:pPr>
              <a:buFont typeface="Wingdings" pitchFamily="2" charset="2"/>
              <a:buChar char="ü"/>
            </a:pPr>
            <a:r>
              <a:rPr lang="en-US" dirty="0" smtClean="0">
                <a:latin typeface="Times New Roman" pitchFamily="18" charset="0"/>
                <a:cs typeface="Times New Roman" pitchFamily="18" charset="0"/>
              </a:rPr>
              <a:t>Background</a:t>
            </a:r>
          </a:p>
          <a:p>
            <a:pPr>
              <a:buFont typeface="Wingdings" pitchFamily="2" charset="2"/>
              <a:buChar char="ü"/>
            </a:pPr>
            <a:r>
              <a:rPr lang="en-US" dirty="0" smtClean="0">
                <a:latin typeface="Times New Roman" pitchFamily="18" charset="0"/>
                <a:cs typeface="Times New Roman" pitchFamily="18" charset="0"/>
              </a:rPr>
              <a:t>Data, Dataflow/Workflow</a:t>
            </a:r>
          </a:p>
          <a:p>
            <a:pPr>
              <a:buFont typeface="Wingdings" pitchFamily="2" charset="2"/>
              <a:buChar char="ü"/>
            </a:pPr>
            <a:r>
              <a:rPr lang="en-US" dirty="0" smtClean="0">
                <a:latin typeface="Times New Roman" pitchFamily="18" charset="0"/>
                <a:cs typeface="Times New Roman" pitchFamily="18" charset="0"/>
              </a:rPr>
              <a:t>Objective</a:t>
            </a:r>
          </a:p>
          <a:p>
            <a:pPr>
              <a:buFont typeface="Wingdings" pitchFamily="2" charset="2"/>
              <a:buChar char="ü"/>
            </a:pPr>
            <a:r>
              <a:rPr lang="en-US" dirty="0" smtClean="0">
                <a:latin typeface="Times New Roman" pitchFamily="18" charset="0"/>
                <a:cs typeface="Times New Roman" pitchFamily="18" charset="0"/>
              </a:rPr>
              <a:t>RESTful Web services</a:t>
            </a:r>
          </a:p>
          <a:p>
            <a:pPr>
              <a:buFont typeface="Wingdings" pitchFamily="2" charset="2"/>
              <a:buChar char="ü"/>
            </a:pPr>
            <a:r>
              <a:rPr lang="en-US" dirty="0" smtClean="0">
                <a:latin typeface="Times New Roman" pitchFamily="18" charset="0"/>
                <a:cs typeface="Times New Roman" pitchFamily="18" charset="0"/>
              </a:rPr>
              <a:t>Grid Computing</a:t>
            </a:r>
          </a:p>
          <a:p>
            <a:pPr>
              <a:buNone/>
            </a:pPr>
            <a:r>
              <a:rPr lang="en-US" dirty="0" smtClean="0">
                <a:latin typeface="Times New Roman" pitchFamily="18" charset="0"/>
                <a:cs typeface="Times New Roman" pitchFamily="18" charset="0"/>
              </a:rPr>
              <a:t>		TeraGrid, Dryad</a:t>
            </a:r>
          </a:p>
          <a:p>
            <a:pPr>
              <a:buFont typeface="Wingdings" pitchFamily="2" charset="2"/>
              <a:buChar char="ü"/>
            </a:pPr>
            <a:r>
              <a:rPr lang="en-US" dirty="0" smtClean="0">
                <a:latin typeface="Times New Roman" pitchFamily="18" charset="0"/>
                <a:cs typeface="Times New Roman" pitchFamily="18" charset="0"/>
              </a:rPr>
              <a:t>Semantic Web (Triple Store, SPARQL)</a:t>
            </a: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565A33A-033E-4D43-ACCC-814738BBB5B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563562"/>
          </a:xfrm>
          <a:solidFill>
            <a:schemeClr val="tx2"/>
          </a:solidFill>
        </p:spPr>
        <p:txBody>
          <a:bodyPr>
            <a:normAutofit fontScale="90000"/>
          </a:bodyPr>
          <a:lstStyle/>
          <a:p>
            <a:r>
              <a:rPr lang="en-US" sz="3200" dirty="0" smtClean="0">
                <a:solidFill>
                  <a:schemeClr val="bg1"/>
                </a:solidFill>
                <a:latin typeface="Times New Roman" pitchFamily="18" charset="0"/>
                <a:cs typeface="Times New Roman" pitchFamily="18" charset="0"/>
              </a:rPr>
              <a:t>ORECHEM REST Services</a:t>
            </a:r>
            <a:endParaRPr lang="en-US" sz="3200" dirty="0">
              <a:solidFill>
                <a:schemeClr val="bg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04800" y="1066800"/>
          <a:ext cx="8458200" cy="3600900"/>
        </p:xfrm>
        <a:graphic>
          <a:graphicData uri="http://schemas.openxmlformats.org/drawingml/2006/table">
            <a:tbl>
              <a:tblPr firstRow="1" bandRow="1">
                <a:tableStyleId>{5C22544A-7EE6-4342-B048-85BDC9FD1C3A}</a:tableStyleId>
              </a:tblPr>
              <a:tblGrid>
                <a:gridCol w="1676400"/>
                <a:gridCol w="2514600"/>
                <a:gridCol w="1828800"/>
                <a:gridCol w="2438400"/>
              </a:tblGrid>
              <a:tr h="838199">
                <a:tc>
                  <a:txBody>
                    <a:bodyPr/>
                    <a:lstStyle/>
                    <a:p>
                      <a:pPr algn="ctr"/>
                      <a:r>
                        <a:rPr lang="en-US" dirty="0" smtClean="0">
                          <a:latin typeface="Times New Roman" pitchFamily="18" charset="0"/>
                          <a:cs typeface="Times New Roman" pitchFamily="18" charset="0"/>
                        </a:rPr>
                        <a:t>Web service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Description</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Input</a:t>
                      </a:r>
                    </a:p>
                    <a:p>
                      <a:pPr algn="ct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a:txBody>
                  <a:tcPr/>
                </a:tc>
              </a:tr>
              <a:tr h="1371600">
                <a:tc>
                  <a:txBody>
                    <a:bodyPr/>
                    <a:lstStyle/>
                    <a:p>
                      <a:r>
                        <a:rPr lang="en-US" sz="2000" b="1" dirty="0" smtClean="0">
                          <a:latin typeface="Times New Roman" pitchFamily="18" charset="0"/>
                          <a:cs typeface="Times New Roman" pitchFamily="18" charset="0"/>
                        </a:rPr>
                        <a:t>FeedsHarvester</a:t>
                      </a:r>
                      <a:endParaRPr lang="en-US" sz="1600"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Fetch the moiety feeds from Crystal Eye.</a:t>
                      </a:r>
                      <a:r>
                        <a:rPr lang="en-US" baseline="0" dirty="0" smtClean="0">
                          <a:latin typeface="Times New Roman" pitchFamily="18" charset="0"/>
                          <a:cs typeface="Times New Roman" pitchFamily="18" charset="0"/>
                        </a:rPr>
                        <a:t> (crystal-eye harvester)</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harvester name,</a:t>
                      </a:r>
                      <a:r>
                        <a:rPr lang="en-US" baseline="0" dirty="0" smtClean="0">
                          <a:latin typeface="Times New Roman" pitchFamily="18" charset="0"/>
                          <a:cs typeface="Times New Roman" pitchFamily="18" charset="0"/>
                        </a:rPr>
                        <a:t> number of feeds to be fetched</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URLs</a:t>
                      </a:r>
                      <a:r>
                        <a:rPr lang="en-US" baseline="0" dirty="0" smtClean="0">
                          <a:latin typeface="Times New Roman" pitchFamily="18" charset="0"/>
                          <a:cs typeface="Times New Roman" pitchFamily="18" charset="0"/>
                        </a:rPr>
                        <a:t> of the cml.xml files </a:t>
                      </a:r>
                      <a:endParaRPr lang="en-US" dirty="0" smtClean="0">
                        <a:latin typeface="Times New Roman" pitchFamily="18" charset="0"/>
                        <a:cs typeface="Times New Roman" pitchFamily="18" charset="0"/>
                      </a:endParaRPr>
                    </a:p>
                    <a:p>
                      <a:endParaRPr lang="en-US" baseline="0" dirty="0" smtClean="0">
                        <a:latin typeface="Times New Roman" pitchFamily="18" charset="0"/>
                        <a:cs typeface="Times New Roman" pitchFamily="18" charset="0"/>
                      </a:endParaRPr>
                    </a:p>
                  </a:txBody>
                  <a:tcPr/>
                </a:tc>
              </a:tr>
              <a:tr h="1391101">
                <a:tc>
                  <a:txBody>
                    <a:bodyPr/>
                    <a:lstStyle/>
                    <a:p>
                      <a:r>
                        <a:rPr lang="en-US" b="1" dirty="0" smtClean="0">
                          <a:latin typeface="Times New Roman" pitchFamily="18" charset="0"/>
                          <a:cs typeface="Times New Roman" pitchFamily="18" charset="0"/>
                        </a:rPr>
                        <a:t>CML2GaussianSemCompChem</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Generate Gaussian</a:t>
                      </a:r>
                      <a:r>
                        <a:rPr lang="en-US" baseline="0" dirty="0" smtClean="0">
                          <a:latin typeface="Times New Roman" pitchFamily="18" charset="0"/>
                          <a:cs typeface="Times New Roman" pitchFamily="18" charset="0"/>
                        </a:rPr>
                        <a:t> Input file. (Semantic Comp </a:t>
                      </a:r>
                      <a:r>
                        <a:rPr lang="en-US" baseline="0" dirty="0" err="1" smtClean="0">
                          <a:latin typeface="Times New Roman" pitchFamily="18" charset="0"/>
                          <a:cs typeface="Times New Roman" pitchFamily="18" charset="0"/>
                        </a:rPr>
                        <a:t>Chem</a:t>
                      </a:r>
                      <a:r>
                        <a:rPr lang="en-US" baseline="0"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POST cml.xml file URL</a:t>
                      </a: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URL of the Gaussian Input</a:t>
                      </a:r>
                      <a:r>
                        <a:rPr lang="en-US" baseline="0" dirty="0" smtClean="0">
                          <a:latin typeface="Times New Roman" pitchFamily="18" charset="0"/>
                          <a:cs typeface="Times New Roman" pitchFamily="18" charset="0"/>
                        </a:rPr>
                        <a:t> file</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r>
            </a:tbl>
          </a:graphicData>
        </a:graphic>
      </p:graphicFrame>
      <p:sp>
        <p:nvSpPr>
          <p:cNvPr id="5" name="TextBox 4"/>
          <p:cNvSpPr txBox="1"/>
          <p:nvPr/>
        </p:nvSpPr>
        <p:spPr>
          <a:xfrm>
            <a:off x="533400" y="5105400"/>
            <a:ext cx="7620000" cy="1477328"/>
          </a:xfrm>
          <a:prstGeom prst="rect">
            <a:avLst/>
          </a:prstGeom>
          <a:noFill/>
        </p:spPr>
        <p:txBody>
          <a:bodyPr wrap="square" rtlCol="0">
            <a:spAutoFit/>
          </a:bodyPr>
          <a:lstStyle/>
          <a:p>
            <a:r>
              <a:rPr lang="en-US" dirty="0" smtClean="0">
                <a:hlinkClick r:id="rId2"/>
              </a:rPr>
              <a:t>http://gf18.ucs.indiana.edu:8146/FeedsHarvester/cml3d/csv?harvester=moiety&amp;numofentries=5</a:t>
            </a:r>
            <a:endParaRPr lang="en-US" dirty="0" smtClean="0"/>
          </a:p>
          <a:p>
            <a:endParaRPr lang="en-US" dirty="0" smtClean="0"/>
          </a:p>
          <a:p>
            <a:r>
              <a:rPr lang="en-US" dirty="0" smtClean="0">
                <a:hlinkClick r:id="rId3"/>
              </a:rPr>
              <a:t>http://gf18.ucs.indiana.edu:8146/CML2GaussianSemCompChem/gauss/inputgenerator</a:t>
            </a:r>
            <a:endParaRPr lang="en-US" dirty="0"/>
          </a:p>
        </p:txBody>
      </p:sp>
      <p:sp>
        <p:nvSpPr>
          <p:cNvPr id="7" name="Slide Number Placeholder 6"/>
          <p:cNvSpPr>
            <a:spLocks noGrp="1"/>
          </p:cNvSpPr>
          <p:nvPr>
            <p:ph type="sldNum" sz="quarter" idx="12"/>
          </p:nvPr>
        </p:nvSpPr>
        <p:spPr/>
        <p:txBody>
          <a:bodyPr/>
          <a:lstStyle/>
          <a:p>
            <a:fld id="{E565A33A-033E-4D43-ACCC-814738BBB5B8}" type="slidenum">
              <a:rPr lang="en-US" smtClean="0"/>
              <a:pPr/>
              <a:t>20</a:t>
            </a:fld>
            <a:endParaRPr lang="en-US"/>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Testing Services</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686800" cy="5410200"/>
          </a:xfrm>
          <a:ln>
            <a:solidFill>
              <a:schemeClr val="tx1"/>
            </a:solidFill>
          </a:ln>
        </p:spPr>
        <p:txBody>
          <a:bodyPr>
            <a:normAutofit/>
          </a:bodyPr>
          <a:lstStyle/>
          <a:p>
            <a:pPr>
              <a:buNone/>
            </a:pPr>
            <a:r>
              <a:rPr lang="en-US" sz="1800" b="1" dirty="0" smtClean="0">
                <a:solidFill>
                  <a:schemeClr val="accent6">
                    <a:lumMod val="75000"/>
                  </a:schemeClr>
                </a:solidFill>
                <a:latin typeface="Times New Roman" pitchFamily="18" charset="0"/>
                <a:cs typeface="Times New Roman" pitchFamily="18" charset="0"/>
              </a:rPr>
              <a:t>public </a:t>
            </a:r>
            <a:r>
              <a:rPr lang="en-US" sz="1800" b="1" dirty="0" smtClean="0">
                <a:solidFill>
                  <a:schemeClr val="accent6">
                    <a:lumMod val="75000"/>
                  </a:schemeClr>
                </a:solidFill>
                <a:latin typeface="Times New Roman" pitchFamily="18" charset="0"/>
                <a:cs typeface="Times New Roman" pitchFamily="18" charset="0"/>
              </a:rPr>
              <a:t>class </a:t>
            </a:r>
            <a:r>
              <a:rPr lang="en-US" sz="1800" b="1" dirty="0" err="1" smtClean="0">
                <a:latin typeface="Times New Roman" pitchFamily="18" charset="0"/>
                <a:cs typeface="Times New Roman" pitchFamily="18" charset="0"/>
              </a:rPr>
              <a:t>JerseyClient</a:t>
            </a:r>
            <a:r>
              <a:rPr lang="en-US" sz="1800" b="1"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	 </a:t>
            </a:r>
            <a:r>
              <a:rPr lang="en-US" sz="1800" b="1" dirty="0" smtClean="0">
                <a:solidFill>
                  <a:schemeClr val="accent6">
                    <a:lumMod val="75000"/>
                  </a:schemeClr>
                </a:solidFill>
                <a:latin typeface="Times New Roman" pitchFamily="18" charset="0"/>
                <a:cs typeface="Times New Roman" pitchFamily="18" charset="0"/>
              </a:rPr>
              <a:t>public static void </a:t>
            </a:r>
            <a:r>
              <a:rPr lang="en-US" sz="1800" b="1" dirty="0" smtClean="0">
                <a:latin typeface="Times New Roman" pitchFamily="18" charset="0"/>
                <a:cs typeface="Times New Roman" pitchFamily="18" charset="0"/>
              </a:rPr>
              <a:t>main(String[] </a:t>
            </a:r>
            <a:r>
              <a:rPr lang="en-US" sz="1800" b="1" dirty="0" err="1" smtClean="0">
                <a:latin typeface="Times New Roman" pitchFamily="18" charset="0"/>
                <a:cs typeface="Times New Roman" pitchFamily="18" charset="0"/>
              </a:rPr>
              <a:t>args</a:t>
            </a:r>
            <a:r>
              <a:rPr lang="en-US" sz="18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Client </a:t>
            </a:r>
            <a:r>
              <a:rPr lang="en-US" sz="1800" dirty="0" err="1" smtClean="0">
                <a:latin typeface="Times New Roman" pitchFamily="18" charset="0"/>
                <a:cs typeface="Times New Roman" pitchFamily="18" charset="0"/>
              </a:rPr>
              <a:t>client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Client.</a:t>
            </a:r>
            <a:r>
              <a:rPr lang="en-US" sz="1800" i="1" dirty="0" err="1" smtClean="0">
                <a:latin typeface="Times New Roman" pitchFamily="18" charset="0"/>
                <a:cs typeface="Times New Roman" pitchFamily="18" charset="0"/>
              </a:rPr>
              <a:t>create</a:t>
            </a:r>
            <a:r>
              <a:rPr lang="en-US" sz="1800" i="1" dirty="0" smtClean="0">
                <a:latin typeface="Times New Roman" pitchFamily="18" charset="0"/>
                <a:cs typeface="Times New Roman" pitchFamily="18" charset="0"/>
              </a:rPr>
              <a:t>();</a:t>
            </a:r>
          </a:p>
          <a:p>
            <a:pPr>
              <a:buNone/>
            </a:pPr>
            <a:r>
              <a:rPr lang="fr-FR" sz="1800" dirty="0" smtClean="0">
                <a:latin typeface="Times New Roman" pitchFamily="18" charset="0"/>
                <a:cs typeface="Times New Roman" pitchFamily="18" charset="0"/>
              </a:rPr>
              <a:t>		</a:t>
            </a:r>
            <a:r>
              <a:rPr lang="fr-FR" sz="1800" dirty="0" err="1" smtClean="0">
                <a:latin typeface="Times New Roman" pitchFamily="18" charset="0"/>
                <a:cs typeface="Times New Roman" pitchFamily="18" charset="0"/>
              </a:rPr>
              <a:t>WebResource</a:t>
            </a:r>
            <a:r>
              <a:rPr lang="fr-FR" sz="1800" dirty="0" smtClean="0">
                <a:latin typeface="Times New Roman" pitchFamily="18" charset="0"/>
                <a:cs typeface="Times New Roman" pitchFamily="18" charset="0"/>
              </a:rPr>
              <a:t> cml2gauss = </a:t>
            </a:r>
            <a:r>
              <a:rPr lang="fr-FR" sz="1800" dirty="0" err="1" smtClean="0">
                <a:latin typeface="Times New Roman" pitchFamily="18" charset="0"/>
                <a:cs typeface="Times New Roman" pitchFamily="18" charset="0"/>
              </a:rPr>
              <a:t>client.resource</a:t>
            </a:r>
            <a:r>
              <a:rPr lang="fr-FR" sz="1800"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 </a:t>
            </a:r>
            <a:r>
              <a:rPr lang="en-US" sz="1800" dirty="0" smtClean="0">
                <a:solidFill>
                  <a:schemeClr val="tx2"/>
                </a:solidFill>
                <a:latin typeface="Times New Roman" pitchFamily="18" charset="0"/>
                <a:cs typeface="Times New Roman" pitchFamily="18" charset="0"/>
              </a:rPr>
              <a:t>"</a:t>
            </a:r>
            <a:r>
              <a:rPr lang="en-US" sz="1800" dirty="0" smtClean="0">
                <a:solidFill>
                  <a:schemeClr val="tx2"/>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fr-FR" sz="1800" dirty="0" smtClean="0">
                <a:latin typeface="Times New Roman" pitchFamily="18" charset="0"/>
                <a:cs typeface="Times New Roman" pitchFamily="18" charset="0"/>
              </a:rPr>
              <a:t>+</a:t>
            </a:r>
          </a:p>
          <a:p>
            <a:pPr>
              <a:buNone/>
            </a:pPr>
            <a:r>
              <a:rPr lang="fr-FR" sz="1800" dirty="0" smtClean="0">
                <a:latin typeface="Times New Roman" pitchFamily="18" charset="0"/>
                <a:cs typeface="Times New Roman" pitchFamily="18" charset="0"/>
              </a:rPr>
              <a:t>	</a:t>
            </a:r>
            <a:r>
              <a:rPr lang="fr-FR"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solidFill>
                  <a:schemeClr val="tx2"/>
                </a:solidFill>
                <a:latin typeface="Times New Roman" pitchFamily="18" charset="0"/>
                <a:cs typeface="Times New Roman" pitchFamily="18" charset="0"/>
              </a:rPr>
              <a:t>"</a:t>
            </a:r>
            <a:r>
              <a:rPr lang="en-US" sz="1800" u="sng" dirty="0" smtClean="0">
                <a:solidFill>
                  <a:schemeClr val="tx2"/>
                </a:solidFill>
                <a:latin typeface="Times New Roman" pitchFamily="18" charset="0"/>
                <a:cs typeface="Times New Roman" pitchFamily="18" charset="0"/>
              </a:rPr>
              <a:t>http://localhost:8080" </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smtClean="0">
                <a:solidFill>
                  <a:schemeClr val="tx2"/>
                </a:solidFill>
                <a:latin typeface="Times New Roman" pitchFamily="18" charset="0"/>
                <a:cs typeface="Times New Roman" pitchFamily="18" charset="0"/>
              </a:rPr>
              <a:t>"/CML2GaussianSemCompChem/gauss/</a:t>
            </a:r>
            <a:r>
              <a:rPr lang="en-US" sz="1800" dirty="0" err="1" smtClean="0">
                <a:solidFill>
                  <a:schemeClr val="tx2"/>
                </a:solidFill>
                <a:latin typeface="Times New Roman" pitchFamily="18" charset="0"/>
                <a:cs typeface="Times New Roman" pitchFamily="18" charset="0"/>
              </a:rPr>
              <a:t>inputgenerator</a:t>
            </a:r>
            <a:r>
              <a:rPr lang="en-US" sz="1800" dirty="0" smtClean="0">
                <a:solidFill>
                  <a:schemeClr val="tx2"/>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String </a:t>
            </a:r>
            <a:r>
              <a:rPr lang="en-US" sz="1800" dirty="0" err="1" smtClean="0">
                <a:latin typeface="Times New Roman" pitchFamily="18" charset="0"/>
                <a:cs typeface="Times New Roman" pitchFamily="18" charset="0"/>
              </a:rPr>
              <a:t>cmlfileURL</a:t>
            </a:r>
            <a:r>
              <a:rPr lang="en-US" sz="1800" dirty="0" smtClean="0">
                <a:latin typeface="Times New Roman" pitchFamily="18" charset="0"/>
                <a:cs typeface="Times New Roman" pitchFamily="18" charset="0"/>
              </a:rPr>
              <a:t>= </a:t>
            </a:r>
            <a:r>
              <a:rPr lang="en-US" sz="1800" dirty="0" smtClean="0">
                <a:solidFill>
                  <a:schemeClr val="tx2"/>
                </a:solidFill>
                <a:latin typeface="Times New Roman" pitchFamily="18" charset="0"/>
                <a:cs typeface="Times New Roman" pitchFamily="18" charset="0"/>
              </a:rPr>
              <a:t>"http://gridfarm018.ucs.indiana.edu/" </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smtClean="0">
                <a:solidFill>
                  <a:schemeClr val="tx2"/>
                </a:solidFill>
                <a:latin typeface="Times New Roman" pitchFamily="18" charset="0"/>
                <a:cs typeface="Times New Roman" pitchFamily="18" charset="0"/>
              </a:rPr>
              <a:t>"</a:t>
            </a:r>
            <a:r>
              <a:rPr lang="en-US" sz="1800" dirty="0" err="1" smtClean="0">
                <a:solidFill>
                  <a:schemeClr val="tx2"/>
                </a:solidFill>
                <a:latin typeface="Times New Roman" pitchFamily="18" charset="0"/>
                <a:cs typeface="Times New Roman" pitchFamily="18" charset="0"/>
              </a:rPr>
              <a:t>orechem</a:t>
            </a:r>
            <a:r>
              <a:rPr lang="en-US" sz="1800" dirty="0" smtClean="0">
                <a:solidFill>
                  <a:schemeClr val="tx2"/>
                </a:solidFill>
                <a:latin typeface="Times New Roman" pitchFamily="18" charset="0"/>
                <a:cs typeface="Times New Roman" pitchFamily="18" charset="0"/>
              </a:rPr>
              <a:t>/moieties/ic0620900sup1_comp9</a:t>
            </a:r>
            <a:r>
              <a:rPr lang="en-US" sz="1800" dirty="0" smtClean="0">
                <a:solidFill>
                  <a:schemeClr val="tx2"/>
                </a:solidFill>
                <a:latin typeface="Times New Roman" pitchFamily="18" charset="0"/>
                <a:cs typeface="Times New Roman" pitchFamily="18" charset="0"/>
              </a:rPr>
              <a:t>_” </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solidFill>
                  <a:schemeClr val="tx2"/>
                </a:solidFill>
                <a:latin typeface="Times New Roman" pitchFamily="18" charset="0"/>
                <a:cs typeface="Times New Roman" pitchFamily="18" charset="0"/>
              </a:rPr>
              <a:t>moiety_1.complete.cml.xml"</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String </a:t>
            </a:r>
            <a:r>
              <a:rPr lang="en-US" sz="1800" dirty="0" err="1" smtClean="0">
                <a:latin typeface="Times New Roman" pitchFamily="18" charset="0"/>
                <a:cs typeface="Times New Roman" pitchFamily="18" charset="0"/>
              </a:rPr>
              <a:t>gaussURL</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cml2gauss.accept(</a:t>
            </a:r>
            <a:r>
              <a:rPr lang="en-US" sz="1800" dirty="0" err="1" smtClean="0">
                <a:latin typeface="Times New Roman" pitchFamily="18" charset="0"/>
                <a:cs typeface="Times New Roman" pitchFamily="18" charset="0"/>
              </a:rPr>
              <a:t>MediaType.</a:t>
            </a:r>
            <a:r>
              <a:rPr lang="en-US" sz="1800" i="1" dirty="0" err="1" smtClean="0">
                <a:solidFill>
                  <a:schemeClr val="tx2"/>
                </a:solidFill>
                <a:latin typeface="Times New Roman" pitchFamily="18" charset="0"/>
                <a:cs typeface="Times New Roman" pitchFamily="18" charset="0"/>
              </a:rPr>
              <a:t>TEXT_PLAIN_TYPE</a:t>
            </a:r>
            <a:r>
              <a:rPr lang="en-US" sz="1800" i="1" dirty="0" err="1" smtClean="0">
                <a:latin typeface="Times New Roman" pitchFamily="18" charset="0"/>
                <a:cs typeface="Times New Roman" pitchFamily="18" charset="0"/>
              </a:rPr>
              <a:t>,MediaType.</a:t>
            </a:r>
            <a:r>
              <a:rPr lang="en-US" sz="1800" i="1" dirty="0" err="1" smtClean="0">
                <a:solidFill>
                  <a:schemeClr val="tx2"/>
                </a:solidFill>
                <a:latin typeface="Times New Roman" pitchFamily="18" charset="0"/>
                <a:cs typeface="Times New Roman" pitchFamily="18" charset="0"/>
              </a:rPr>
              <a:t>APPLICATION_XML_TYPE</a:t>
            </a:r>
            <a:r>
              <a:rPr lang="en-US" sz="1800" i="1" dirty="0" smtClean="0">
                <a:latin typeface="Times New Roman" pitchFamily="18" charset="0"/>
                <a:cs typeface="Times New Roman" pitchFamily="18" charset="0"/>
              </a:rPr>
              <a:t>).post(</a:t>
            </a:r>
            <a:r>
              <a:rPr lang="en-US" sz="1800" i="1" dirty="0" err="1" smtClean="0">
                <a:latin typeface="Times New Roman" pitchFamily="18" charset="0"/>
                <a:cs typeface="Times New Roman" pitchFamily="18" charset="0"/>
              </a:rPr>
              <a:t>String.</a:t>
            </a:r>
            <a:r>
              <a:rPr lang="en-US" sz="1800" i="1" dirty="0" err="1" smtClean="0">
                <a:solidFill>
                  <a:schemeClr val="accent6">
                    <a:lumMod val="75000"/>
                  </a:schemeClr>
                </a:solidFill>
                <a:latin typeface="Times New Roman" pitchFamily="18" charset="0"/>
                <a:cs typeface="Times New Roman" pitchFamily="18" charset="0"/>
              </a:rPr>
              <a:t>class</a:t>
            </a:r>
            <a:r>
              <a:rPr lang="en-US" sz="1800" b="1" i="1" dirty="0" err="1"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cmlfileURL</a:t>
            </a:r>
            <a:r>
              <a:rPr lang="en-US" sz="1800" b="1" i="1" dirty="0" smtClean="0">
                <a:latin typeface="Times New Roman" pitchFamily="18" charset="0"/>
                <a:cs typeface="Times New Roman" pitchFamily="18" charset="0"/>
              </a:rPr>
              <a:t>);</a:t>
            </a:r>
          </a:p>
          <a:p>
            <a:pPr>
              <a:buNone/>
            </a:pPr>
            <a:endParaRPr lang="en-US" sz="1800" b="1" i="1" dirty="0" smtClean="0">
              <a:latin typeface="Times New Roman" pitchFamily="18" charset="0"/>
              <a:cs typeface="Times New Roman" pitchFamily="18" charset="0"/>
            </a:endParaRPr>
          </a:p>
          <a:p>
            <a:pPr>
              <a:buNone/>
            </a:pPr>
            <a:r>
              <a:rPr lang="en-US" sz="1800" b="1" i="1" dirty="0" smtClean="0">
                <a:latin typeface="Times New Roman" pitchFamily="18" charset="0"/>
                <a:cs typeface="Times New Roman" pitchFamily="18" charset="0"/>
              </a:rPr>
              <a:t>	</a:t>
            </a:r>
            <a:r>
              <a:rPr lang="en-US" sz="1800" b="1" i="1" dirty="0" smtClean="0">
                <a:latin typeface="Times New Roman" pitchFamily="18" charset="0"/>
                <a:cs typeface="Times New Roman" pitchFamily="18" charset="0"/>
              </a:rPr>
              <a:t>	</a:t>
            </a:r>
            <a:r>
              <a:rPr lang="en-US" sz="1800" dirty="0" smtClean="0"/>
              <a:t> </a:t>
            </a:r>
            <a:r>
              <a:rPr lang="en-US" sz="1800" dirty="0" err="1" smtClean="0">
                <a:latin typeface="Times New Roman" pitchFamily="18" charset="0"/>
                <a:cs typeface="Times New Roman" pitchFamily="18" charset="0"/>
              </a:rPr>
              <a:t>System.</a:t>
            </a:r>
            <a:r>
              <a:rPr lang="en-US" sz="1800" dirty="0" err="1" smtClean="0">
                <a:solidFill>
                  <a:schemeClr val="tx2"/>
                </a:solidFill>
                <a:latin typeface="Times New Roman" pitchFamily="18" charset="0"/>
                <a:cs typeface="Times New Roman" pitchFamily="18" charset="0"/>
              </a:rPr>
              <a:t>out</a:t>
            </a:r>
            <a:r>
              <a:rPr lang="en-US" sz="1800" dirty="0" err="1" smtClean="0">
                <a:latin typeface="Times New Roman" pitchFamily="18" charset="0"/>
                <a:cs typeface="Times New Roman" pitchFamily="18" charset="0"/>
              </a:rPr>
              <a:t>.println</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gaussURL</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565A33A-033E-4D43-ACCC-814738BBB5B8}" type="slidenum">
              <a:rPr lang="en-US" smtClean="0"/>
              <a:pPr/>
              <a:t>21</a:t>
            </a:fld>
            <a:endParaRPr lang="en-US"/>
          </a:p>
        </p:txBody>
      </p:sp>
      <p:sp>
        <p:nvSpPr>
          <p:cNvPr id="5" name="TextBox 4"/>
          <p:cNvSpPr txBox="1"/>
          <p:nvPr/>
        </p:nvSpPr>
        <p:spPr>
          <a:xfrm>
            <a:off x="5715000" y="1295400"/>
            <a:ext cx="3124200" cy="584775"/>
          </a:xfrm>
          <a:prstGeom prst="rect">
            <a:avLst/>
          </a:prstGeom>
          <a:solidFill>
            <a:schemeClr val="accent3"/>
          </a:solidFill>
        </p:spPr>
        <p:txBody>
          <a:bodyPr wrap="square" rtlCol="0">
            <a:spAutoFit/>
          </a:bodyPr>
          <a:lstStyle/>
          <a:p>
            <a:r>
              <a:rPr lang="en-US" sz="3200" dirty="0" smtClean="0">
                <a:latin typeface="Times New Roman" pitchFamily="18" charset="0"/>
                <a:cs typeface="Times New Roman" pitchFamily="18" charset="0"/>
              </a:rPr>
              <a:t>Jersey Client API</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ln>
            <a:solidFill>
              <a:schemeClr val="tx1"/>
            </a:solidFill>
          </a:ln>
        </p:spPr>
        <p:txBody>
          <a:bodyPr/>
          <a:lstStyle/>
          <a:p>
            <a:pPr>
              <a:buNone/>
            </a:pPr>
            <a:r>
              <a:rPr lang="en-US" dirty="0" smtClean="0">
                <a:latin typeface="Times New Roman" pitchFamily="18" charset="0"/>
                <a:cs typeface="Times New Roman" pitchFamily="18" charset="0"/>
              </a:rPr>
              <a:t>Build a WAR, deploy on gf18 server &amp; test </a:t>
            </a:r>
          </a:p>
          <a:p>
            <a:pPr>
              <a:buNone/>
            </a:pPr>
            <a:r>
              <a:rPr lang="en-US" dirty="0" smtClean="0">
                <a:latin typeface="Times New Roman" pitchFamily="18" charset="0"/>
                <a:cs typeface="Times New Roman" pitchFamily="18" charset="0"/>
              </a:rPr>
              <a:t>u</a:t>
            </a:r>
            <a:r>
              <a:rPr lang="en-US" dirty="0" smtClean="0">
                <a:latin typeface="Times New Roman" pitchFamily="18" charset="0"/>
                <a:cs typeface="Times New Roman" pitchFamily="18" charset="0"/>
              </a:rPr>
              <a:t>sing ‘curl’:</a:t>
            </a:r>
          </a:p>
          <a:p>
            <a:pPr>
              <a:buNone/>
            </a:pPr>
            <a:r>
              <a:rPr lang="en-US" sz="2000" dirty="0" smtClean="0">
                <a:latin typeface="Times New Roman" pitchFamily="18" charset="0"/>
                <a:cs typeface="Times New Roman" pitchFamily="18" charset="0"/>
              </a:rPr>
              <a:t>HTTP GET </a:t>
            </a:r>
          </a:p>
          <a:p>
            <a:pPr>
              <a:buNone/>
            </a:pPr>
            <a:r>
              <a:rPr lang="en-US" sz="1800" dirty="0" err="1" smtClean="0">
                <a:solidFill>
                  <a:schemeClr val="accent6">
                    <a:lumMod val="50000"/>
                  </a:schemeClr>
                </a:solidFill>
                <a:latin typeface="Times New Roman" pitchFamily="18" charset="0"/>
                <a:cs typeface="Times New Roman" pitchFamily="18" charset="0"/>
              </a:rPr>
              <a:t>CMLUrls</a:t>
            </a:r>
            <a:r>
              <a:rPr lang="en-US" sz="1800" dirty="0" smtClean="0">
                <a:latin typeface="Times New Roman" pitchFamily="18" charset="0"/>
                <a:cs typeface="Times New Roman" pitchFamily="18" charset="0"/>
              </a:rPr>
              <a:t>=`curl http://gf18.ucs.indiana.edu:8146/FeedsHarvester/crystaleye/cml3d/c</a:t>
            </a:r>
          </a:p>
          <a:p>
            <a:pPr>
              <a:buNone/>
            </a:pPr>
            <a:r>
              <a:rPr lang="en-US" sz="1800" dirty="0" err="1" smtClean="0">
                <a:latin typeface="Times New Roman" pitchFamily="18" charset="0"/>
                <a:cs typeface="Times New Roman" pitchFamily="18" charset="0"/>
              </a:rPr>
              <a:t>sv?harvester</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moiety&amp;numofentries</a:t>
            </a:r>
            <a:r>
              <a:rPr lang="en-US" sz="1800" dirty="0" smtClean="0">
                <a:latin typeface="Times New Roman" pitchFamily="18" charset="0"/>
                <a:cs typeface="Times New Roman" pitchFamily="18" charset="0"/>
              </a:rPr>
              <a:t>=10</a:t>
            </a:r>
            <a:r>
              <a:rPr lang="en-US" sz="1800" dirty="0" smtClean="0">
                <a:latin typeface="Times New Roman" pitchFamily="18" charset="0"/>
                <a:cs typeface="Times New Roman" pitchFamily="18" charset="0"/>
              </a:rPr>
              <a:t>`</a:t>
            </a:r>
          </a:p>
          <a:p>
            <a:pPr>
              <a:buNone/>
            </a:pPr>
            <a:r>
              <a:rPr lang="en-US" sz="1800" dirty="0" smtClean="0">
                <a:solidFill>
                  <a:schemeClr val="tx2">
                    <a:lumMod val="75000"/>
                  </a:schemeClr>
                </a:solidFill>
                <a:latin typeface="Times New Roman" pitchFamily="18" charset="0"/>
                <a:cs typeface="Times New Roman" pitchFamily="18" charset="0"/>
              </a:rPr>
              <a:t>echo</a:t>
            </a:r>
            <a:r>
              <a:rPr lang="en-US" sz="1800" dirty="0" smtClean="0">
                <a:latin typeface="Times New Roman" pitchFamily="18" charset="0"/>
                <a:cs typeface="Times New Roman" pitchFamily="18" charset="0"/>
              </a:rPr>
              <a:t> $</a:t>
            </a:r>
            <a:r>
              <a:rPr lang="en-US" sz="1800" dirty="0" err="1" smtClean="0">
                <a:solidFill>
                  <a:schemeClr val="accent6">
                    <a:lumMod val="50000"/>
                  </a:schemeClr>
                </a:solidFill>
                <a:latin typeface="Times New Roman" pitchFamily="18" charset="0"/>
                <a:cs typeface="Times New Roman" pitchFamily="18" charset="0"/>
              </a:rPr>
              <a:t>CMLUrls</a:t>
            </a:r>
            <a:endParaRPr lang="en-US" sz="1800" dirty="0" smtClean="0">
              <a:solidFill>
                <a:schemeClr val="accent6">
                  <a:lumMod val="50000"/>
                </a:schemeClr>
              </a:solidFill>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HTTP POST</a:t>
            </a:r>
          </a:p>
          <a:p>
            <a:pPr>
              <a:buNone/>
            </a:pPr>
            <a:r>
              <a:rPr lang="en-US" sz="1800" dirty="0" err="1" smtClean="0">
                <a:solidFill>
                  <a:schemeClr val="accent6">
                    <a:lumMod val="50000"/>
                  </a:schemeClr>
                </a:solidFill>
                <a:latin typeface="Times New Roman" pitchFamily="18" charset="0"/>
                <a:cs typeface="Times New Roman" pitchFamily="18" charset="0"/>
              </a:rPr>
              <a:t>gaussURL</a:t>
            </a:r>
            <a:r>
              <a:rPr lang="en-US" sz="1800" dirty="0" smtClean="0">
                <a:solidFill>
                  <a:schemeClr val="accent2"/>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`curl -d "$1" -H "Content-</a:t>
            </a:r>
            <a:r>
              <a:rPr lang="en-US" sz="1800" dirty="0" err="1" smtClean="0">
                <a:latin typeface="Times New Roman" pitchFamily="18" charset="0"/>
                <a:cs typeface="Times New Roman" pitchFamily="18" charset="0"/>
              </a:rPr>
              <a:t>type:text</a:t>
            </a:r>
            <a:r>
              <a:rPr lang="en-US" sz="1800" dirty="0" smtClean="0">
                <a:latin typeface="Times New Roman" pitchFamily="18" charset="0"/>
                <a:cs typeface="Times New Roman" pitchFamily="18" charset="0"/>
              </a:rPr>
              <a:t>/plain" http://gf18.ucs.indiana.edu:8146/CML2GaussianSemCompChem/gauss/inputgenerator`</a:t>
            </a:r>
            <a:endParaRPr lang="en-US" sz="1800" u="sng" dirty="0" smtClean="0">
              <a:latin typeface="Times New Roman" pitchFamily="18" charset="0"/>
              <a:cs typeface="Times New Roman" pitchFamily="18" charset="0"/>
            </a:endParaRPr>
          </a:p>
          <a:p>
            <a:pPr>
              <a:buNone/>
            </a:pPr>
            <a:r>
              <a:rPr lang="en-US" sz="1800" dirty="0" smtClean="0">
                <a:solidFill>
                  <a:schemeClr val="tx2">
                    <a:lumMod val="75000"/>
                  </a:schemeClr>
                </a:solidFill>
                <a:latin typeface="Times New Roman" pitchFamily="18" charset="0"/>
                <a:cs typeface="Times New Roman" pitchFamily="18" charset="0"/>
              </a:rPr>
              <a:t>echo</a:t>
            </a:r>
            <a:r>
              <a:rPr lang="en-US" sz="1800" dirty="0" smtClean="0">
                <a:solidFill>
                  <a:schemeClr val="accent3">
                    <a:lumMod val="50000"/>
                  </a:schemeClr>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r>
              <a:rPr lang="en-US" sz="1800" dirty="0" err="1" smtClean="0">
                <a:solidFill>
                  <a:schemeClr val="accent6">
                    <a:lumMod val="50000"/>
                  </a:schemeClr>
                </a:solidFill>
                <a:latin typeface="Times New Roman" pitchFamily="18" charset="0"/>
                <a:cs typeface="Times New Roman" pitchFamily="18" charset="0"/>
              </a:rPr>
              <a:t>gaussURL</a:t>
            </a:r>
            <a:endParaRPr lang="en-US" sz="1800" dirty="0">
              <a:solidFill>
                <a:schemeClr val="accent6">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565A33A-033E-4D43-ACCC-814738BBB5B8}" type="slidenum">
              <a:rPr lang="en-US" smtClean="0"/>
              <a:pPr/>
              <a:t>22</a:t>
            </a:fld>
            <a:endParaRPr lang="en-US"/>
          </a:p>
        </p:txBody>
      </p:sp>
      <p:sp>
        <p:nvSpPr>
          <p:cNvPr id="5" name="Title 1"/>
          <p:cNvSpPr>
            <a:spLocks noGrp="1"/>
          </p:cNvSpPr>
          <p:nvPr>
            <p:ph type="title"/>
          </p:nvPr>
        </p:nvSpPr>
        <p:spPr>
          <a:xfrm>
            <a:off x="457200" y="274638"/>
            <a:ext cx="8229600" cy="7159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Testing Services</a:t>
            </a:r>
            <a:endParaRPr 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tx2"/>
          </a:solidFill>
        </p:spPr>
        <p:txBody>
          <a:bodyPr>
            <a:noAutofit/>
          </a:bodyPr>
          <a:lstStyle/>
          <a:p>
            <a:r>
              <a:rPr lang="en-US" sz="2800" dirty="0" smtClean="0">
                <a:solidFill>
                  <a:schemeClr val="bg1"/>
                </a:solidFill>
                <a:latin typeface="Times New Roman" pitchFamily="18" charset="0"/>
                <a:cs typeface="Times New Roman" pitchFamily="18" charset="0"/>
              </a:rPr>
              <a:t>FeedsHarvester </a:t>
            </a:r>
            <a:r>
              <a:rPr lang="en-US" sz="2800" dirty="0" err="1" smtClean="0">
                <a:solidFill>
                  <a:schemeClr val="bg1"/>
                </a:solidFill>
                <a:latin typeface="Times New Roman" pitchFamily="18" charset="0"/>
                <a:cs typeface="Times New Roman" pitchFamily="18" charset="0"/>
              </a:rPr>
              <a:t>Testcase</a:t>
            </a:r>
            <a:endParaRPr lang="en-US" sz="28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91200"/>
          </a:xfrm>
          <a:ln>
            <a:solidFill>
              <a:schemeClr val="tx1"/>
            </a:solidFill>
          </a:ln>
        </p:spPr>
        <p:txBody>
          <a:bodyPr>
            <a:noAutofit/>
          </a:bodyPr>
          <a:lstStyle/>
          <a:p>
            <a:pPr>
              <a:buNone/>
            </a:pPr>
            <a:r>
              <a:rPr lang="en-US" sz="1800" dirty="0" smtClean="0">
                <a:latin typeface="Times New Roman" pitchFamily="18" charset="0"/>
                <a:cs typeface="Times New Roman" pitchFamily="18" charset="0"/>
              </a:rPr>
              <a:t>@Test</a:t>
            </a:r>
          </a:p>
          <a:p>
            <a:pPr>
              <a:buNone/>
            </a:pPr>
            <a:r>
              <a:rPr lang="en-US" sz="1800" b="1" dirty="0" smtClean="0">
                <a:solidFill>
                  <a:schemeClr val="accent6">
                    <a:lumMod val="75000"/>
                  </a:schemeClr>
                </a:solidFill>
                <a:latin typeface="Times New Roman" pitchFamily="18" charset="0"/>
                <a:cs typeface="Times New Roman" pitchFamily="18" charset="0"/>
              </a:rPr>
              <a:t>public void </a:t>
            </a:r>
            <a:r>
              <a:rPr lang="en-US" sz="1800" b="1" dirty="0" err="1" smtClean="0">
                <a:latin typeface="Times New Roman" pitchFamily="18" charset="0"/>
                <a:cs typeface="Times New Roman" pitchFamily="18" charset="0"/>
              </a:rPr>
              <a:t>testHarvestfeedsintoJSON</a:t>
            </a:r>
            <a:r>
              <a:rPr lang="en-US" sz="18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t>
            </a:r>
            <a:endParaRPr lang="en-US" sz="1800" b="1"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Client </a:t>
            </a:r>
            <a:r>
              <a:rPr lang="en-US" sz="1800" dirty="0" err="1" smtClean="0">
                <a:latin typeface="Times New Roman" pitchFamily="18" charset="0"/>
                <a:cs typeface="Times New Roman" pitchFamily="18" charset="0"/>
              </a:rPr>
              <a:t>client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Client.</a:t>
            </a:r>
            <a:r>
              <a:rPr lang="en-US" sz="1800" i="1" dirty="0" err="1" smtClean="0">
                <a:latin typeface="Times New Roman" pitchFamily="18" charset="0"/>
                <a:cs typeface="Times New Roman" pitchFamily="18" charset="0"/>
              </a:rPr>
              <a:t>create</a:t>
            </a:r>
            <a:r>
              <a:rPr lang="en-US" sz="1800" i="1"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WebResource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ceyeharvest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client.resource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Projectconstants.</a:t>
            </a:r>
            <a:r>
              <a:rPr lang="en-US" sz="1800" i="1" dirty="0" err="1" smtClean="0">
                <a:solidFill>
                  <a:schemeClr val="tx2">
                    <a:lumMod val="75000"/>
                  </a:schemeClr>
                </a:solidFill>
                <a:latin typeface="Times New Roman" pitchFamily="18" charset="0"/>
                <a:cs typeface="Times New Roman" pitchFamily="18" charset="0"/>
              </a:rPr>
              <a:t>SERVERLOCATION</a:t>
            </a:r>
            <a:r>
              <a:rPr lang="en-US" sz="1800" i="1"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 "/FeedsHarvester/</a:t>
            </a:r>
            <a:r>
              <a:rPr lang="en-US" sz="1800" i="1" dirty="0" err="1" smtClean="0">
                <a:latin typeface="Times New Roman" pitchFamily="18" charset="0"/>
                <a:cs typeface="Times New Roman" pitchFamily="18" charset="0"/>
              </a:rPr>
              <a:t>crystaleye</a:t>
            </a:r>
            <a:r>
              <a:rPr lang="en-US" sz="1800" i="1" dirty="0" smtClean="0">
                <a:latin typeface="Times New Roman" pitchFamily="18" charset="0"/>
                <a:cs typeface="Times New Roman" pitchFamily="18" charset="0"/>
              </a:rPr>
              <a:t>/cml3d/</a:t>
            </a:r>
            <a:r>
              <a:rPr lang="en-US" sz="1800" i="1" dirty="0" err="1" smtClean="0">
                <a:latin typeface="Times New Roman" pitchFamily="18" charset="0"/>
                <a:cs typeface="Times New Roman" pitchFamily="18" charset="0"/>
              </a:rPr>
              <a:t>json</a:t>
            </a:r>
            <a:r>
              <a:rPr lang="en-US" sz="1800" i="1" dirty="0" smtClean="0">
                <a:latin typeface="Times New Roman" pitchFamily="18" charset="0"/>
                <a:cs typeface="Times New Roman" pitchFamily="18" charset="0"/>
              </a:rPr>
              <a:t>");</a:t>
            </a:r>
          </a:p>
          <a:p>
            <a:pPr>
              <a:buNone/>
            </a:pPr>
            <a:endParaRPr lang="en-US" sz="1800" i="1"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MultivaluedMap</a:t>
            </a:r>
            <a:r>
              <a:rPr lang="en-US" sz="1800" dirty="0" smtClean="0">
                <a:latin typeface="Times New Roman" pitchFamily="18" charset="0"/>
                <a:cs typeface="Times New Roman" pitchFamily="18" charset="0"/>
              </a:rPr>
              <a:t>&lt;String</a:t>
            </a:r>
            <a:r>
              <a:rPr lang="en-US" sz="1800" dirty="0" smtClean="0">
                <a:latin typeface="Times New Roman" pitchFamily="18" charset="0"/>
                <a:cs typeface="Times New Roman" pitchFamily="18" charset="0"/>
              </a:rPr>
              <a:t>, String&gt; </a:t>
            </a:r>
            <a:r>
              <a:rPr lang="en-US" sz="1800" dirty="0" err="1" smtClean="0">
                <a:latin typeface="Times New Roman" pitchFamily="18" charset="0"/>
                <a:cs typeface="Times New Roman" pitchFamily="18" charset="0"/>
              </a:rPr>
              <a:t>queryParameters</a:t>
            </a:r>
            <a:r>
              <a:rPr lang="en-US" sz="1800" dirty="0" smtClean="0">
                <a:latin typeface="Times New Roman" pitchFamily="18" charset="0"/>
                <a:cs typeface="Times New Roman" pitchFamily="18" charset="0"/>
              </a:rPr>
              <a:t> = </a:t>
            </a:r>
            <a:r>
              <a:rPr lang="en-US" sz="1800" b="1" dirty="0" smtClean="0">
                <a:latin typeface="Times New Roman" pitchFamily="18" charset="0"/>
                <a:cs typeface="Times New Roman" pitchFamily="18" charset="0"/>
              </a:rPr>
              <a:t>new </a:t>
            </a:r>
            <a:r>
              <a:rPr lang="en-US" sz="1800" b="1" dirty="0" err="1" smtClean="0">
                <a:latin typeface="Times New Roman" pitchFamily="18" charset="0"/>
                <a:cs typeface="Times New Roman" pitchFamily="18" charset="0"/>
              </a:rPr>
              <a:t>MultivaluedMapImpl</a:t>
            </a:r>
            <a:r>
              <a:rPr lang="en-US" sz="1800" b="1"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queryParameters.add</a:t>
            </a:r>
            <a:r>
              <a:rPr lang="en-US" sz="1800" dirty="0" smtClean="0">
                <a:latin typeface="Times New Roman" pitchFamily="18" charset="0"/>
                <a:cs typeface="Times New Roman" pitchFamily="18" charset="0"/>
              </a:rPr>
              <a:t>(</a:t>
            </a:r>
            <a:r>
              <a:rPr lang="en-US" sz="1800" dirty="0" smtClean="0">
                <a:solidFill>
                  <a:schemeClr val="tx2">
                    <a:lumMod val="75000"/>
                  </a:schemeClr>
                </a:solidFill>
                <a:latin typeface="Times New Roman" pitchFamily="18" charset="0"/>
                <a:cs typeface="Times New Roman" pitchFamily="18" charset="0"/>
              </a:rPr>
              <a:t>"harvester"</a:t>
            </a:r>
            <a:r>
              <a:rPr lang="en-US" sz="1800" dirty="0" smtClean="0">
                <a:latin typeface="Times New Roman" pitchFamily="18" charset="0"/>
                <a:cs typeface="Times New Roman" pitchFamily="18" charset="0"/>
              </a:rPr>
              <a:t>, </a:t>
            </a:r>
            <a:r>
              <a:rPr lang="en-US" sz="1800" dirty="0" smtClean="0">
                <a:solidFill>
                  <a:schemeClr val="tx2">
                    <a:lumMod val="75000"/>
                  </a:schemeClr>
                </a:solidFill>
                <a:latin typeface="Times New Roman" pitchFamily="18" charset="0"/>
                <a:cs typeface="Times New Roman" pitchFamily="18" charset="0"/>
              </a:rPr>
              <a:t>"moiety"</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queryParameters.add</a:t>
            </a:r>
            <a:r>
              <a:rPr lang="en-US" sz="1800" dirty="0" smtClean="0">
                <a:latin typeface="Times New Roman" pitchFamily="18" charset="0"/>
                <a:cs typeface="Times New Roman" pitchFamily="18" charset="0"/>
              </a:rPr>
              <a:t>(</a:t>
            </a:r>
            <a:r>
              <a:rPr lang="en-US" sz="1800" dirty="0" smtClean="0">
                <a:solidFill>
                  <a:schemeClr val="tx2">
                    <a:lumMod val="75000"/>
                  </a:schemeClr>
                </a:solidFill>
                <a:latin typeface="Times New Roman" pitchFamily="18" charset="0"/>
                <a:cs typeface="Times New Roman" pitchFamily="18" charset="0"/>
              </a:rPr>
              <a:t>"numofentries"</a:t>
            </a:r>
            <a:r>
              <a:rPr lang="en-US" sz="1800" dirty="0" smtClean="0">
                <a:latin typeface="Times New Roman" pitchFamily="18" charset="0"/>
                <a:cs typeface="Times New Roman" pitchFamily="18" charset="0"/>
              </a:rPr>
              <a:t>,</a:t>
            </a:r>
            <a:r>
              <a:rPr lang="en-US" sz="1800" dirty="0" smtClean="0">
                <a:solidFill>
                  <a:schemeClr val="tx2">
                    <a:lumMod val="75000"/>
                  </a:schemeClr>
                </a:solidFill>
                <a:latin typeface="Times New Roman" pitchFamily="18" charset="0"/>
                <a:cs typeface="Times New Roman" pitchFamily="18" charset="0"/>
              </a:rPr>
              <a:t>"2</a:t>
            </a:r>
            <a:r>
              <a:rPr lang="en-US" sz="1800" dirty="0" smtClean="0">
                <a:solidFill>
                  <a:schemeClr val="tx2">
                    <a:lumMod val="75000"/>
                  </a:schemeClr>
                </a:solidFill>
                <a:latin typeface="Times New Roman" pitchFamily="18" charset="0"/>
                <a:cs typeface="Times New Roman" pitchFamily="18" charset="0"/>
              </a:rPr>
              <a:t>"</a:t>
            </a:r>
            <a:r>
              <a:rPr lang="en-US" sz="1800" dirty="0" smtClean="0">
                <a:latin typeface="Times New Roman" pitchFamily="18" charset="0"/>
                <a:cs typeface="Times New Roman" pitchFamily="18" charset="0"/>
              </a:rPr>
              <a: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JSONArray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jsonoutput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ceyeharvest.queryParams</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queryParameters</a:t>
            </a:r>
            <a:r>
              <a:rPr lang="en-US" sz="1800" dirty="0" smtClean="0">
                <a:latin typeface="Times New Roman" pitchFamily="18" charset="0"/>
                <a:cs typeface="Times New Roman" pitchFamily="18" charset="0"/>
              </a:rPr>
              <a:t>).accept(</a:t>
            </a:r>
            <a:r>
              <a:rPr lang="en-US" sz="1800" dirty="0" err="1" smtClean="0">
                <a:latin typeface="Times New Roman" pitchFamily="18" charset="0"/>
                <a:cs typeface="Times New Roman" pitchFamily="18" charset="0"/>
              </a:rPr>
              <a:t>MediaType.</a:t>
            </a:r>
            <a:r>
              <a:rPr lang="en-US" sz="1800" i="1" dirty="0" err="1" smtClean="0">
                <a:solidFill>
                  <a:schemeClr val="tx2">
                    <a:lumMod val="75000"/>
                  </a:schemeClr>
                </a:solidFill>
                <a:latin typeface="Times New Roman" pitchFamily="18" charset="0"/>
                <a:cs typeface="Times New Roman" pitchFamily="18" charset="0"/>
              </a:rPr>
              <a:t>APPLICATION_JSON</a:t>
            </a:r>
            <a:r>
              <a:rPr lang="en-US" sz="1800" i="1" dirty="0" smtClean="0">
                <a:latin typeface="Times New Roman" pitchFamily="18" charset="0"/>
                <a:cs typeface="Times New Roman" pitchFamily="18" charset="0"/>
              </a:rPr>
              <a:t>).get(</a:t>
            </a:r>
            <a:r>
              <a:rPr lang="en-US" sz="1800" i="1" dirty="0" err="1" smtClean="0">
                <a:latin typeface="Times New Roman" pitchFamily="18" charset="0"/>
                <a:cs typeface="Times New Roman" pitchFamily="18" charset="0"/>
              </a:rPr>
              <a:t>JSONArray.</a:t>
            </a:r>
            <a:r>
              <a:rPr lang="en-US" sz="1800" b="1" i="1" dirty="0" err="1" smtClean="0">
                <a:solidFill>
                  <a:schemeClr val="accent6">
                    <a:lumMod val="75000"/>
                  </a:schemeClr>
                </a:solidFill>
                <a:latin typeface="Times New Roman" pitchFamily="18" charset="0"/>
                <a:cs typeface="Times New Roman" pitchFamily="18" charset="0"/>
              </a:rPr>
              <a:t>class</a:t>
            </a:r>
            <a:r>
              <a:rPr lang="en-US" sz="1800" b="1" i="1"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	</a:t>
            </a:r>
            <a:r>
              <a:rPr lang="en-US" sz="1800" b="1" dirty="0" smtClean="0">
                <a:solidFill>
                  <a:schemeClr val="accent3">
                    <a:lumMod val="75000"/>
                  </a:schemeClr>
                </a:solidFill>
                <a:latin typeface="Times New Roman" pitchFamily="18" charset="0"/>
                <a:cs typeface="Times New Roman" pitchFamily="18" charset="0"/>
              </a:rPr>
              <a:t>//</a:t>
            </a:r>
            <a:r>
              <a:rPr lang="en-US" sz="1800" b="1" dirty="0" err="1" smtClean="0">
                <a:solidFill>
                  <a:schemeClr val="accent3">
                    <a:lumMod val="75000"/>
                  </a:schemeClr>
                </a:solidFill>
                <a:latin typeface="Times New Roman" pitchFamily="18" charset="0"/>
                <a:cs typeface="Times New Roman" pitchFamily="18" charset="0"/>
              </a:rPr>
              <a:t>int</a:t>
            </a:r>
            <a:r>
              <a:rPr lang="en-US" sz="1800" b="1" dirty="0" smtClean="0">
                <a:solidFill>
                  <a:schemeClr val="accent3">
                    <a:lumMod val="75000"/>
                  </a:schemeClr>
                </a:solidFill>
                <a:latin typeface="Times New Roman" pitchFamily="18" charset="0"/>
                <a:cs typeface="Times New Roman" pitchFamily="18" charset="0"/>
              </a:rPr>
              <a:t> </a:t>
            </a:r>
            <a:r>
              <a:rPr lang="en-US" sz="1800" b="1" dirty="0" smtClean="0">
                <a:solidFill>
                  <a:schemeClr val="accent3">
                    <a:lumMod val="75000"/>
                  </a:schemeClr>
                </a:solidFill>
                <a:latin typeface="Times New Roman" pitchFamily="18" charset="0"/>
                <a:cs typeface="Times New Roman" pitchFamily="18" charset="0"/>
              </a:rPr>
              <a:t>expected = 2;</a:t>
            </a:r>
          </a:p>
          <a:p>
            <a:pPr>
              <a:buNone/>
            </a:pPr>
            <a:r>
              <a:rPr lang="en-US" sz="1800" b="1" dirty="0" smtClean="0">
                <a:latin typeface="Times New Roman" pitchFamily="18" charset="0"/>
                <a:cs typeface="Times New Roman" pitchFamily="18" charset="0"/>
              </a:rPr>
              <a:t>	</a:t>
            </a:r>
            <a:r>
              <a:rPr lang="en-US" sz="1800" b="1" dirty="0" smtClean="0">
                <a:solidFill>
                  <a:schemeClr val="accent3">
                    <a:lumMod val="75000"/>
                  </a:schemeClr>
                </a:solidFill>
                <a:latin typeface="Times New Roman" pitchFamily="18" charset="0"/>
                <a:cs typeface="Times New Roman" pitchFamily="18" charset="0"/>
              </a:rPr>
              <a:t>//</a:t>
            </a:r>
            <a:r>
              <a:rPr lang="en-US" sz="1800" b="1" dirty="0" err="1" smtClean="0">
                <a:solidFill>
                  <a:schemeClr val="accent3">
                    <a:lumMod val="75000"/>
                  </a:schemeClr>
                </a:solidFill>
                <a:latin typeface="Times New Roman" pitchFamily="18" charset="0"/>
                <a:cs typeface="Times New Roman" pitchFamily="18" charset="0"/>
              </a:rPr>
              <a:t>int</a:t>
            </a:r>
            <a:r>
              <a:rPr lang="en-US" sz="1800" b="1" dirty="0" smtClean="0">
                <a:solidFill>
                  <a:schemeClr val="accent3">
                    <a:lumMod val="75000"/>
                  </a:schemeClr>
                </a:solidFill>
                <a:latin typeface="Times New Roman" pitchFamily="18" charset="0"/>
                <a:cs typeface="Times New Roman" pitchFamily="18" charset="0"/>
              </a:rPr>
              <a:t> </a:t>
            </a:r>
            <a:r>
              <a:rPr lang="en-US" sz="1800" b="1" dirty="0" smtClean="0">
                <a:solidFill>
                  <a:schemeClr val="accent3">
                    <a:lumMod val="75000"/>
                  </a:schemeClr>
                </a:solidFill>
                <a:latin typeface="Times New Roman" pitchFamily="18" charset="0"/>
                <a:cs typeface="Times New Roman" pitchFamily="18" charset="0"/>
              </a:rPr>
              <a:t>actual = </a:t>
            </a:r>
            <a:r>
              <a:rPr lang="en-US" sz="1800" b="1" dirty="0" err="1" smtClean="0">
                <a:solidFill>
                  <a:schemeClr val="accent3">
                    <a:lumMod val="75000"/>
                  </a:schemeClr>
                </a:solidFill>
                <a:latin typeface="Times New Roman" pitchFamily="18" charset="0"/>
                <a:cs typeface="Times New Roman" pitchFamily="18" charset="0"/>
              </a:rPr>
              <a:t>jsonoutput.length</a:t>
            </a:r>
            <a:r>
              <a:rPr lang="en-US" sz="1800" b="1" dirty="0" smtClean="0">
                <a:solidFill>
                  <a:schemeClr val="accent3">
                    <a:lumMod val="75000"/>
                  </a:schemeClr>
                </a:solidFill>
                <a:latin typeface="Times New Roman" pitchFamily="18" charset="0"/>
                <a:cs typeface="Times New Roman" pitchFamily="18" charset="0"/>
              </a:rPr>
              <a:t>();</a:t>
            </a:r>
          </a:p>
          <a:p>
            <a:pPr>
              <a:buNone/>
            </a:pPr>
            <a:r>
              <a:rPr lang="en-US" sz="1800" i="1" dirty="0" smtClean="0">
                <a:latin typeface="Times New Roman" pitchFamily="18" charset="0"/>
                <a:cs typeface="Times New Roman" pitchFamily="18" charset="0"/>
              </a:rPr>
              <a:t>	</a:t>
            </a:r>
            <a:r>
              <a:rPr lang="en-US" sz="1800" i="1" dirty="0" err="1" smtClean="0">
                <a:latin typeface="Times New Roman" pitchFamily="18" charset="0"/>
                <a:cs typeface="Times New Roman" pitchFamily="18" charset="0"/>
              </a:rPr>
              <a:t>assertNotNull</a:t>
            </a:r>
            <a:r>
              <a:rPr lang="en-US" sz="1800" i="1" dirty="0" smtClean="0">
                <a:latin typeface="Times New Roman" pitchFamily="18" charset="0"/>
                <a:cs typeface="Times New Roman" pitchFamily="18" charset="0"/>
              </a:rPr>
              <a:t>(</a:t>
            </a:r>
            <a:r>
              <a:rPr lang="en-US" sz="1800" i="1" dirty="0" err="1" smtClean="0">
                <a:latin typeface="Times New Roman" pitchFamily="18" charset="0"/>
                <a:cs typeface="Times New Roman" pitchFamily="18" charset="0"/>
              </a:rPr>
              <a:t>jsonoutput</a:t>
            </a:r>
            <a:r>
              <a:rPr lang="en-US" sz="1800" i="1" dirty="0" smtClean="0">
                <a:latin typeface="Times New Roman" pitchFamily="18" charset="0"/>
                <a:cs typeface="Times New Roman" pitchFamily="18" charset="0"/>
              </a:rPr>
              <a:t>);</a:t>
            </a:r>
          </a:p>
          <a:p>
            <a:pPr>
              <a:buNone/>
            </a:pPr>
            <a:r>
              <a:rPr lang="en-US" sz="1800" i="1" dirty="0" smtClean="0">
                <a:latin typeface="Times New Roman" pitchFamily="18" charset="0"/>
                <a:cs typeface="Times New Roman" pitchFamily="18" charset="0"/>
              </a:rPr>
              <a:t>	</a:t>
            </a:r>
            <a:r>
              <a:rPr lang="en-US" sz="1800" i="1" dirty="0" smtClean="0">
                <a:solidFill>
                  <a:schemeClr val="accent3">
                    <a:lumMod val="75000"/>
                  </a:schemeClr>
                </a:solidFill>
                <a:latin typeface="Times New Roman" pitchFamily="18" charset="0"/>
                <a:cs typeface="Times New Roman" pitchFamily="18" charset="0"/>
              </a:rPr>
              <a:t>//</a:t>
            </a:r>
            <a:r>
              <a:rPr lang="en-US" sz="1800" i="1" dirty="0" err="1" smtClean="0">
                <a:solidFill>
                  <a:schemeClr val="accent3">
                    <a:lumMod val="75000"/>
                  </a:schemeClr>
                </a:solidFill>
                <a:latin typeface="Times New Roman" pitchFamily="18" charset="0"/>
                <a:cs typeface="Times New Roman" pitchFamily="18" charset="0"/>
              </a:rPr>
              <a:t>assertEquals</a:t>
            </a:r>
            <a:r>
              <a:rPr lang="en-US" sz="1800" i="1" dirty="0" smtClean="0">
                <a:solidFill>
                  <a:schemeClr val="accent3">
                    <a:lumMod val="75000"/>
                  </a:schemeClr>
                </a:solidFill>
                <a:latin typeface="Times New Roman" pitchFamily="18" charset="0"/>
                <a:cs typeface="Times New Roman" pitchFamily="18" charset="0"/>
              </a:rPr>
              <a:t>(</a:t>
            </a:r>
            <a:r>
              <a:rPr lang="en-US" sz="1800" i="1" dirty="0" err="1" smtClean="0">
                <a:solidFill>
                  <a:schemeClr val="accent3">
                    <a:lumMod val="75000"/>
                  </a:schemeClr>
                </a:solidFill>
                <a:latin typeface="Times New Roman" pitchFamily="18" charset="0"/>
                <a:cs typeface="Times New Roman" pitchFamily="18" charset="0"/>
              </a:rPr>
              <a:t>expected,actual</a:t>
            </a:r>
            <a:r>
              <a:rPr lang="en-US" sz="1800" i="1" dirty="0" smtClean="0">
                <a:solidFill>
                  <a:schemeClr val="accent3">
                    <a:lumMod val="75000"/>
                  </a:schemeClr>
                </a:solidFill>
                <a:latin typeface="Times New Roman" pitchFamily="18" charset="0"/>
                <a:cs typeface="Times New Roman" pitchFamily="18" charset="0"/>
              </a:rPr>
              <a:t>);</a:t>
            </a:r>
          </a:p>
          <a:p>
            <a:pPr>
              <a:buNone/>
            </a:pPr>
            <a:r>
              <a:rPr lang="en-US" sz="1800" b="1" dirty="0" smtClean="0">
                <a:solidFill>
                  <a:schemeClr val="accent3">
                    <a:lumMod val="75000"/>
                  </a:schemeClr>
                </a:solidFill>
                <a:latin typeface="Times New Roman" pitchFamily="18" charset="0"/>
                <a:cs typeface="Times New Roman" pitchFamily="18" charset="0"/>
              </a:rPr>
              <a:t>}</a:t>
            </a:r>
            <a:endParaRPr lang="en-US" sz="1800" b="1" dirty="0">
              <a:solidFill>
                <a:schemeClr val="accent3">
                  <a:lumMod val="75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565A33A-033E-4D43-ACCC-814738BBB5B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565A33A-033E-4D43-ACCC-814738BBB5B8}" type="slidenum">
              <a:rPr lang="en-US" smtClean="0"/>
              <a:pPr/>
              <a:t>24</a:t>
            </a:fld>
            <a:endParaRPr lang="en-US"/>
          </a:p>
        </p:txBody>
      </p:sp>
      <p:sp>
        <p:nvSpPr>
          <p:cNvPr id="5" name="TextBox 4"/>
          <p:cNvSpPr txBox="1"/>
          <p:nvPr/>
        </p:nvSpPr>
        <p:spPr>
          <a:xfrm>
            <a:off x="2209800" y="2209800"/>
            <a:ext cx="4953000" cy="2308324"/>
          </a:xfrm>
          <a:prstGeom prst="rect">
            <a:avLst/>
          </a:prstGeom>
          <a:noFill/>
        </p:spPr>
        <p:txBody>
          <a:bodyPr wrap="square" rtlCol="0">
            <a:spAutoFit/>
          </a:bodyPr>
          <a:lstStyle/>
          <a:p>
            <a:pPr algn="ctr"/>
            <a:r>
              <a:rPr lang="en-US" sz="4800" b="1" u="sng" dirty="0" smtClean="0">
                <a:solidFill>
                  <a:srgbClr val="002060"/>
                </a:solidFill>
                <a:latin typeface="Times New Roman" pitchFamily="18" charset="0"/>
                <a:cs typeface="Times New Roman" pitchFamily="18" charset="0"/>
              </a:rPr>
              <a:t>Grid Computing</a:t>
            </a:r>
          </a:p>
          <a:p>
            <a:pPr algn="ctr"/>
            <a:r>
              <a:rPr lang="en-US" sz="4800" b="1" u="sng" dirty="0" smtClean="0">
                <a:solidFill>
                  <a:srgbClr val="002060"/>
                </a:solidFill>
                <a:latin typeface="Times New Roman" pitchFamily="18" charset="0"/>
                <a:cs typeface="Times New Roman" pitchFamily="18" charset="0"/>
              </a:rPr>
              <a:t>Or </a:t>
            </a:r>
          </a:p>
          <a:p>
            <a:pPr algn="ctr"/>
            <a:r>
              <a:rPr lang="en-US" sz="4800" b="1" u="sng" dirty="0" smtClean="0">
                <a:solidFill>
                  <a:srgbClr val="002060"/>
                </a:solidFill>
                <a:latin typeface="Times New Roman" pitchFamily="18" charset="0"/>
                <a:cs typeface="Times New Roman" pitchFamily="18" charset="0"/>
              </a:rPr>
              <a:t>Cloud Computing</a:t>
            </a:r>
            <a:endParaRPr lang="en-US" sz="4800" b="1" u="sng"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TeraGrid</a:t>
            </a:r>
            <a:endParaRPr lang="en-US" dirty="0">
              <a:solidFill>
                <a:schemeClr val="bg1"/>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228600" y="1143000"/>
            <a:ext cx="8686800" cy="5176837"/>
          </a:xfrm>
          <a:prstGeom prst="rect">
            <a:avLst/>
          </a:prstGeom>
          <a:noFill/>
          <a:ln w="9525">
            <a:noFill/>
            <a:round/>
            <a:headEnd/>
            <a:tailEnd/>
          </a:ln>
          <a:effectLst/>
        </p:spPr>
      </p:pic>
      <p:sp>
        <p:nvSpPr>
          <p:cNvPr id="5" name="TextBox 4"/>
          <p:cNvSpPr txBox="1"/>
          <p:nvPr/>
        </p:nvSpPr>
        <p:spPr>
          <a:xfrm>
            <a:off x="457200" y="6400800"/>
            <a:ext cx="80010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OGCE Workflow Toolkit for Multi-Disciplinary Science Applications, Suresh </a:t>
            </a:r>
            <a:r>
              <a:rPr lang="en-US" sz="1400" dirty="0" err="1" smtClean="0">
                <a:latin typeface="Times New Roman" pitchFamily="18" charset="0"/>
                <a:cs typeface="Times New Roman" pitchFamily="18" charset="0"/>
              </a:rPr>
              <a:t>Marru’s</a:t>
            </a:r>
            <a:r>
              <a:rPr lang="en-US" sz="1400" dirty="0" smtClean="0">
                <a:latin typeface="Times New Roman" pitchFamily="18" charset="0"/>
                <a:cs typeface="Times New Roman" pitchFamily="18" charset="0"/>
              </a:rPr>
              <a:t> Presentation.</a:t>
            </a:r>
            <a:endParaRPr lang="en-US" sz="14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E565A33A-033E-4D43-ACCC-814738BBB5B8}" type="slidenum">
              <a:rPr lang="en-US" smtClean="0"/>
              <a:pPr/>
              <a:t>25</a:t>
            </a:fld>
            <a:endParaRPr lang="en-US"/>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274638"/>
            <a:ext cx="8534400" cy="4873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OGCE-Workflow Suite</a:t>
            </a:r>
            <a:endParaRPr lang="en-US" dirty="0">
              <a:solidFill>
                <a:schemeClr val="bg1"/>
              </a:solidFill>
              <a:latin typeface="Times New Roman" pitchFamily="18" charset="0"/>
              <a:cs typeface="Times New Roman" pitchFamily="18" charset="0"/>
            </a:endParaRPr>
          </a:p>
        </p:txBody>
      </p:sp>
      <p:pic>
        <p:nvPicPr>
          <p:cNvPr id="5" name="Picture 4" descr="Figure4.jpg"/>
          <p:cNvPicPr>
            <a:picLocks noChangeAspect="1"/>
          </p:cNvPicPr>
          <p:nvPr/>
        </p:nvPicPr>
        <p:blipFill>
          <a:blip r:embed="rId2" cstate="print">
            <a:clrChange>
              <a:clrFrom>
                <a:srgbClr val="FFFFFF"/>
              </a:clrFrom>
              <a:clrTo>
                <a:srgbClr val="FFFFFF">
                  <a:alpha val="0"/>
                </a:srgbClr>
              </a:clrTo>
            </a:clrChange>
          </a:blip>
          <a:stretch>
            <a:fillRect/>
          </a:stretch>
        </p:blipFill>
        <p:spPr>
          <a:xfrm>
            <a:off x="228600" y="1066800"/>
            <a:ext cx="8606920" cy="4232723"/>
          </a:xfrm>
          <a:prstGeom prst="rect">
            <a:avLst/>
          </a:prstGeom>
        </p:spPr>
      </p:pic>
      <p:sp>
        <p:nvSpPr>
          <p:cNvPr id="10" name="TextBox 9"/>
          <p:cNvSpPr txBox="1"/>
          <p:nvPr/>
        </p:nvSpPr>
        <p:spPr>
          <a:xfrm>
            <a:off x="533400" y="6096000"/>
            <a:ext cx="80010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OGCE Workflow Toolkit for Multi-Disciplinary Science Applications, Suresh </a:t>
            </a:r>
            <a:r>
              <a:rPr lang="en-US" dirty="0" err="1" smtClean="0">
                <a:latin typeface="Times New Roman" pitchFamily="18" charset="0"/>
                <a:cs typeface="Times New Roman" pitchFamily="18" charset="0"/>
              </a:rPr>
              <a:t>Marru’s</a:t>
            </a:r>
            <a:r>
              <a:rPr lang="en-US" dirty="0" smtClean="0">
                <a:latin typeface="Times New Roman" pitchFamily="18" charset="0"/>
                <a:cs typeface="Times New Roman" pitchFamily="18" charset="0"/>
              </a:rPr>
              <a:t> Presentation.</a:t>
            </a:r>
            <a:endParaRPr lang="en-US" dirty="0">
              <a:latin typeface="Times New Roman" pitchFamily="18" charset="0"/>
              <a:cs typeface="Times New Roman" pitchFamily="18" charset="0"/>
            </a:endParaRPr>
          </a:p>
        </p:txBody>
      </p:sp>
      <p:sp>
        <p:nvSpPr>
          <p:cNvPr id="12" name="Slide Number Placeholder 11"/>
          <p:cNvSpPr>
            <a:spLocks noGrp="1"/>
          </p:cNvSpPr>
          <p:nvPr>
            <p:ph type="sldNum" sz="quarter" idx="12"/>
          </p:nvPr>
        </p:nvSpPr>
        <p:spPr/>
        <p:txBody>
          <a:bodyPr/>
          <a:lstStyle/>
          <a:p>
            <a:fld id="{E565A33A-033E-4D43-ACCC-814738BBB5B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srcRect/>
          <a:stretch>
            <a:fillRect/>
          </a:stretch>
        </p:blipFill>
        <p:spPr bwMode="auto">
          <a:xfrm>
            <a:off x="228600" y="990600"/>
            <a:ext cx="8686800" cy="5638800"/>
          </a:xfrm>
          <a:prstGeom prst="rect">
            <a:avLst/>
          </a:prstGeom>
          <a:noFill/>
          <a:ln w="9525">
            <a:noFill/>
            <a:miter lim="800000"/>
            <a:headEnd/>
            <a:tailEnd/>
          </a:ln>
        </p:spPr>
      </p:pic>
      <p:sp>
        <p:nvSpPr>
          <p:cNvPr id="5" name="TextBox 4"/>
          <p:cNvSpPr txBox="1"/>
          <p:nvPr/>
        </p:nvSpPr>
        <p:spPr>
          <a:xfrm>
            <a:off x="685800" y="228600"/>
            <a:ext cx="7696200" cy="461665"/>
          </a:xfrm>
          <a:prstGeom prst="rect">
            <a:avLst/>
          </a:prstGeom>
          <a:solidFill>
            <a:schemeClr val="tx2"/>
          </a:solidFill>
        </p:spPr>
        <p:txBody>
          <a:bodyPr wrap="square" rtlCol="0">
            <a:spAutoFit/>
          </a:bodyPr>
          <a:lstStyle/>
          <a:p>
            <a:pPr algn="ctr"/>
            <a:r>
              <a:rPr lang="en-US" sz="2400" dirty="0" smtClean="0">
                <a:solidFill>
                  <a:schemeClr val="bg1"/>
                </a:solidFill>
                <a:latin typeface="Times New Roman" pitchFamily="18" charset="0"/>
                <a:cs typeface="Times New Roman" pitchFamily="18" charset="0"/>
              </a:rPr>
              <a:t>XBaya Workflow Composer</a:t>
            </a:r>
            <a:endParaRPr lang="en-US" sz="2400"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565A33A-033E-4D43-ACCC-814738BBB5B8}" type="slidenum">
              <a:rPr lang="en-US" smtClean="0"/>
              <a:pPr/>
              <a:t>27</a:t>
            </a:fld>
            <a:endParaRPr lang="en-US"/>
          </a:p>
        </p:txBody>
      </p:sp>
      <p:sp>
        <p:nvSpPr>
          <p:cNvPr id="7" name="TextBox 6"/>
          <p:cNvSpPr txBox="1"/>
          <p:nvPr/>
        </p:nvSpPr>
        <p:spPr>
          <a:xfrm>
            <a:off x="3657600" y="6019800"/>
            <a:ext cx="2057400" cy="461665"/>
          </a:xfrm>
          <a:prstGeom prst="rect">
            <a:avLst/>
          </a:prstGeom>
          <a:solidFill>
            <a:schemeClr val="accent3"/>
          </a:solidFill>
        </p:spPr>
        <p:txBody>
          <a:bodyPr wrap="square" rtlCol="0">
            <a:spAutoFit/>
          </a:bodyPr>
          <a:lstStyle/>
          <a:p>
            <a:pPr algn="ctr"/>
            <a:r>
              <a:rPr lang="en-US" sz="2400" dirty="0" smtClean="0">
                <a:solidFill>
                  <a:schemeClr val="bg1"/>
                </a:solidFill>
                <a:latin typeface="Times New Roman" pitchFamily="18" charset="0"/>
                <a:cs typeface="Times New Roman" pitchFamily="18" charset="0"/>
                <a:hlinkClick r:id="rId3" action="ppaction://hlinkfile"/>
              </a:rPr>
              <a:t>Video Demo</a:t>
            </a:r>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609600"/>
          </a:xfrm>
          <a:solidFill>
            <a:schemeClr val="tx2"/>
          </a:solidFill>
        </p:spPr>
        <p:txBody>
          <a:bodyPr rtlCol="0">
            <a:normAutofit fontScale="90000"/>
          </a:bodyPr>
          <a:lstStyle/>
          <a:p>
            <a:pPr eaLnBrk="1" fontAlgn="auto" hangingPunct="1">
              <a:spcAft>
                <a:spcPts val="0"/>
              </a:spcAft>
              <a:defRPr/>
            </a:pPr>
            <a:r>
              <a:rPr lang="en-US" dirty="0" smtClean="0">
                <a:solidFill>
                  <a:schemeClr val="bg1"/>
                </a:solidFill>
                <a:latin typeface="Times New Roman" pitchFamily="18" charset="0"/>
                <a:cs typeface="Times New Roman" pitchFamily="18" charset="0"/>
              </a:rPr>
              <a:t>Dryad and DryadLINQ</a:t>
            </a:r>
          </a:p>
        </p:txBody>
      </p:sp>
      <p:sp useBgFill="1">
        <p:nvSpPr>
          <p:cNvPr id="2051" name="Subtitle 2"/>
          <p:cNvSpPr>
            <a:spLocks noGrp="1"/>
          </p:cNvSpPr>
          <p:nvPr>
            <p:ph type="subTitle" idx="1"/>
          </p:nvPr>
        </p:nvSpPr>
        <p:spPr>
          <a:xfrm>
            <a:off x="228600" y="990600"/>
            <a:ext cx="8610600" cy="5257800"/>
          </a:xfrm>
        </p:spPr>
        <p:txBody>
          <a:bodyPr>
            <a:normAutofit/>
          </a:bodyPr>
          <a:lstStyle/>
          <a:p>
            <a:pPr algn="l" eaLnBrk="1" hangingPunct="1">
              <a:buFont typeface="Arial" pitchFamily="34" charset="0"/>
              <a:buChar char="•"/>
            </a:pPr>
            <a:r>
              <a:rPr lang="en-US" sz="2400" b="1" dirty="0" smtClean="0">
                <a:solidFill>
                  <a:schemeClr val="tx1"/>
                </a:solidFill>
                <a:latin typeface="Times New Roman" pitchFamily="18" charset="0"/>
                <a:cs typeface="Times New Roman" pitchFamily="18" charset="0"/>
              </a:rPr>
              <a:t> Dryad</a:t>
            </a:r>
            <a:r>
              <a:rPr lang="en-US" sz="2400" dirty="0" smtClean="0">
                <a:solidFill>
                  <a:schemeClr val="tx1"/>
                </a:solidFill>
                <a:latin typeface="Times New Roman" pitchFamily="18" charset="0"/>
                <a:cs typeface="Times New Roman" pitchFamily="18" charset="0"/>
              </a:rPr>
              <a:t> : high-performance</a:t>
            </a:r>
            <a:r>
              <a:rPr lang="en-US" sz="2400" dirty="0" smtClean="0">
                <a:solidFill>
                  <a:schemeClr val="tx1"/>
                </a:solidFill>
                <a:latin typeface="Times New Roman" pitchFamily="18" charset="0"/>
                <a:cs typeface="Times New Roman" pitchFamily="18" charset="0"/>
              </a:rPr>
              <a:t>, general-purpose distributed computing </a:t>
            </a:r>
            <a:r>
              <a:rPr lang="en-US" sz="2400" dirty="0" smtClean="0">
                <a:solidFill>
                  <a:schemeClr val="tx1"/>
                </a:solidFill>
                <a:latin typeface="Times New Roman" pitchFamily="18" charset="0"/>
                <a:cs typeface="Times New Roman" pitchFamily="18" charset="0"/>
              </a:rPr>
              <a:t>engine  on windows clusters.</a:t>
            </a:r>
            <a:endParaRPr lang="en-US" sz="2400" dirty="0" smtClean="0">
              <a:solidFill>
                <a:schemeClr val="tx1"/>
              </a:solidFill>
              <a:latin typeface="Times New Roman" pitchFamily="18" charset="0"/>
              <a:cs typeface="Times New Roman" pitchFamily="18" charset="0"/>
            </a:endParaRPr>
          </a:p>
          <a:p>
            <a:pPr algn="l" eaLnBrk="1" hangingPunct="1">
              <a:buFont typeface="Arial" pitchFamily="34" charset="0"/>
              <a:buChar char="•"/>
            </a:pP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DryadLINQ</a:t>
            </a:r>
            <a:r>
              <a:rPr lang="en-US" sz="2400" dirty="0" smtClean="0">
                <a:solidFill>
                  <a:schemeClr val="tx1"/>
                </a:solidFill>
                <a:latin typeface="Times New Roman" pitchFamily="18" charset="0"/>
                <a:cs typeface="Times New Roman" pitchFamily="18" charset="0"/>
              </a:rPr>
              <a:t> : extended </a:t>
            </a:r>
            <a:r>
              <a:rPr lang="en-US" sz="2400" dirty="0" smtClean="0">
                <a:solidFill>
                  <a:schemeClr val="tx1"/>
                </a:solidFill>
                <a:latin typeface="Times New Roman" pitchFamily="18" charset="0"/>
                <a:cs typeface="Times New Roman" pitchFamily="18" charset="0"/>
              </a:rPr>
              <a:t>version of the LINQ programming model and API. </a:t>
            </a:r>
            <a:endParaRPr lang="en-US" sz="2400" dirty="0" smtClean="0">
              <a:solidFill>
                <a:schemeClr val="tx1"/>
              </a:solidFill>
              <a:latin typeface="Times New Roman" pitchFamily="18" charset="0"/>
              <a:cs typeface="Times New Roman" pitchFamily="18" charset="0"/>
            </a:endParaRPr>
          </a:p>
        </p:txBody>
      </p:sp>
      <p:sp>
        <p:nvSpPr>
          <p:cNvPr id="5" name="TextBox 4"/>
          <p:cNvSpPr txBox="1"/>
          <p:nvPr/>
        </p:nvSpPr>
        <p:spPr>
          <a:xfrm>
            <a:off x="304800" y="6324601"/>
            <a:ext cx="7391400" cy="461665"/>
          </a:xfrm>
          <a:prstGeom prst="rect">
            <a:avLst/>
          </a:prstGeom>
          <a:noFill/>
        </p:spPr>
        <p:txBody>
          <a:bodyPr wrap="square" rtlCol="0">
            <a:spAutoFit/>
          </a:bodyPr>
          <a:lstStyle/>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Dryad and </a:t>
            </a:r>
            <a:r>
              <a:rPr lang="en-US" sz="1200" dirty="0" err="1" smtClean="0">
                <a:latin typeface="Times New Roman" pitchFamily="18" charset="0"/>
                <a:cs typeface="Times New Roman" pitchFamily="18" charset="0"/>
              </a:rPr>
              <a:t>DryadLINQ</a:t>
            </a:r>
            <a:r>
              <a:rPr lang="en-US" sz="1200" dirty="0" smtClean="0">
                <a:latin typeface="Times New Roman" pitchFamily="18" charset="0"/>
                <a:cs typeface="Times New Roman" pitchFamily="18" charset="0"/>
              </a:rPr>
              <a:t> An Introduction  version 1.0.  June 30, 2009.   by Microsoft Research </a:t>
            </a:r>
            <a:endParaRPr lang="en-US" dirty="0" smtClean="0">
              <a:latin typeface="Times New Roman" pitchFamily="18" charset="0"/>
              <a:cs typeface="Times New Roman" pitchFamily="18" charset="0"/>
            </a:endParaRPr>
          </a:p>
        </p:txBody>
      </p:sp>
      <p:pic>
        <p:nvPicPr>
          <p:cNvPr id="7" name="Picture 3" descr="&lt;Guid&gt;2f12d1ca-809c-41a8-a20d-9c472050b0d4&lt;/Guid&gt;"/>
          <p:cNvPicPr>
            <a:picLocks noChangeAspect="1" noChangeArrowheads="1"/>
          </p:cNvPicPr>
          <p:nvPr/>
        </p:nvPicPr>
        <p:blipFill>
          <a:blip r:embed="rId2" cstate="print"/>
          <a:srcRect/>
          <a:stretch>
            <a:fillRect/>
          </a:stretch>
        </p:blipFill>
        <p:spPr bwMode="auto">
          <a:xfrm>
            <a:off x="1066800" y="2667000"/>
            <a:ext cx="67818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143000"/>
            <a:ext cx="8229600" cy="5410200"/>
          </a:xfrm>
        </p:spPr>
        <p:txBody>
          <a:bodyPr>
            <a:normAutofit lnSpcReduction="10000"/>
          </a:bodyPr>
          <a:lstStyle/>
          <a:p>
            <a:pPr>
              <a:buNone/>
            </a:pPr>
            <a:r>
              <a:rPr lang="en-US" sz="2400" dirty="0" smtClean="0">
                <a:latin typeface="Times New Roman" pitchFamily="18" charset="0"/>
                <a:cs typeface="Times New Roman" pitchFamily="18" charset="0"/>
              </a:rPr>
              <a:t>Distributing Files onto all the nodes :</a:t>
            </a:r>
          </a:p>
          <a:p>
            <a:pPr>
              <a:buNone/>
            </a:pPr>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manually place the files in every node  </a:t>
            </a:r>
            <a:r>
              <a:rPr lang="en-US" sz="2000" dirty="0" smtClean="0">
                <a:latin typeface="Times New Roman" pitchFamily="18" charset="0"/>
                <a:cs typeface="Times New Roman" pitchFamily="18" charset="0"/>
              </a:rPr>
              <a:t>or</a:t>
            </a:r>
          </a:p>
          <a:p>
            <a:r>
              <a:rPr lang="en-US" sz="2000" dirty="0" smtClean="0">
                <a:latin typeface="Times New Roman" pitchFamily="18" charset="0"/>
                <a:cs typeface="Times New Roman" pitchFamily="18" charset="0"/>
              </a:rPr>
              <a:t>Write </a:t>
            </a:r>
            <a:r>
              <a:rPr lang="en-US" sz="2000" dirty="0" smtClean="0">
                <a:latin typeface="Times New Roman" pitchFamily="18" charset="0"/>
                <a:cs typeface="Times New Roman" pitchFamily="18" charset="0"/>
              </a:rPr>
              <a:t>a C# code that uses </a:t>
            </a:r>
            <a:r>
              <a:rPr lang="en-US" sz="2000" dirty="0" err="1" smtClean="0">
                <a:latin typeface="Times New Roman" pitchFamily="18" charset="0"/>
                <a:cs typeface="Times New Roman" pitchFamily="18" charset="0"/>
              </a:rPr>
              <a:t>DryadLINQ</a:t>
            </a:r>
            <a:r>
              <a:rPr lang="en-US" sz="2000" dirty="0" smtClean="0">
                <a:latin typeface="Times New Roman" pitchFamily="18" charset="0"/>
                <a:cs typeface="Times New Roman" pitchFamily="18" charset="0"/>
              </a:rPr>
              <a:t> partitioning operators like Hash Partition&lt;T,K&gt; or Range Partition&lt;T,K&gt;</a:t>
            </a:r>
          </a:p>
          <a:p>
            <a:r>
              <a:rPr lang="en-US" sz="2000" dirty="0" smtClean="0">
                <a:latin typeface="Times New Roman" pitchFamily="18" charset="0"/>
                <a:cs typeface="Times New Roman" pitchFamily="18" charset="0"/>
              </a:rPr>
              <a:t>A partitioned data set consists of 2 types of files:</a:t>
            </a:r>
          </a:p>
          <a:p>
            <a:pPr>
              <a:buNone/>
            </a:pPr>
            <a:r>
              <a:rPr lang="en-US" sz="2000" dirty="0" smtClean="0">
                <a:latin typeface="Times New Roman" pitchFamily="18" charset="0"/>
                <a:cs typeface="Times New Roman" pitchFamily="18" charset="0"/>
              </a:rPr>
              <a:t>		*A </a:t>
            </a:r>
            <a:r>
              <a:rPr lang="en-US" sz="2000" dirty="0" smtClean="0">
                <a:latin typeface="Times New Roman" pitchFamily="18" charset="0"/>
                <a:cs typeface="Times New Roman" pitchFamily="18" charset="0"/>
              </a:rPr>
              <a:t>metadata file (.pt as extension) containing metadata that describes the partitions</a:t>
            </a:r>
          </a:p>
          <a:p>
            <a:endParaRPr lang="en-US" sz="1200" dirty="0" smtClean="0"/>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DryadData</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UserName</a:t>
            </a:r>
            <a:r>
              <a:rPr lang="en-US" sz="1600" b="1" i="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InputData</a:t>
            </a:r>
            <a:r>
              <a:rPr lang="en-US" sz="1600" b="1"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(file path and name)</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4</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(number of partitions depending on number of nodes available)</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0,2000,NODE01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Partition files: Partition number, size(in bytes), node name : File path)</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1,2000,NODE02,NODE03</a:t>
            </a:r>
            <a:endParaRPr lang="en-US" sz="1600" b="1"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	2,2000,NODE03,NODE04</a:t>
            </a:r>
            <a:endParaRPr lang="en-US" sz="1600" b="1"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	3,2000,NODE04</a:t>
            </a:r>
            <a:endParaRPr lang="en-US" sz="1600" b="1"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*Set </a:t>
            </a:r>
            <a:r>
              <a:rPr lang="en-US" sz="2000" dirty="0" smtClean="0">
                <a:latin typeface="Times New Roman" pitchFamily="18" charset="0"/>
                <a:cs typeface="Times New Roman" pitchFamily="18" charset="0"/>
              </a:rPr>
              <a:t>of partition files, one for each data partition.</a:t>
            </a:r>
          </a:p>
        </p:txBody>
      </p:sp>
      <p:sp>
        <p:nvSpPr>
          <p:cNvPr id="3" name="Title 1"/>
          <p:cNvSpPr txBox="1">
            <a:spLocks/>
          </p:cNvSpPr>
          <p:nvPr/>
        </p:nvSpPr>
        <p:spPr>
          <a:xfrm>
            <a:off x="685800" y="152400"/>
            <a:ext cx="7772400" cy="609600"/>
          </a:xfrm>
          <a:prstGeom prst="rect">
            <a:avLst/>
          </a:prstGeom>
          <a:solidFill>
            <a:schemeClr val="tx2"/>
          </a:solidFill>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bg1"/>
                </a:solidFill>
                <a:effectLst/>
                <a:uLnTx/>
                <a:uFillTx/>
                <a:latin typeface="Times New Roman" pitchFamily="18" charset="0"/>
                <a:ea typeface="+mj-ea"/>
                <a:cs typeface="Times New Roman" pitchFamily="18" charset="0"/>
              </a:rPr>
              <a:t>Dryad and DryadLINQ</a:t>
            </a:r>
            <a:endParaRPr kumimoji="0" lang="en-US" sz="4400" b="0"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Terminology</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sz="2400" b="1" dirty="0" smtClean="0">
                <a:latin typeface="Times New Roman" pitchFamily="18" charset="0"/>
                <a:cs typeface="Times New Roman" pitchFamily="18" charset="0"/>
              </a:rPr>
              <a:t>RDF Triples</a:t>
            </a:r>
            <a:r>
              <a:rPr lang="en-US" sz="2400" dirty="0" smtClean="0">
                <a:latin typeface="Times New Roman" pitchFamily="18" charset="0"/>
                <a:cs typeface="Times New Roman" pitchFamily="18" charset="0"/>
              </a:rPr>
              <a:t>: subject, predicate, object statements</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Moiety</a:t>
            </a:r>
            <a:r>
              <a:rPr lang="en-US" sz="2400" dirty="0" smtClean="0">
                <a:latin typeface="Times New Roman" pitchFamily="18" charset="0"/>
                <a:cs typeface="Times New Roman" pitchFamily="18" charset="0"/>
              </a:rPr>
              <a:t>: a half of a molecule. One or more moieties constitute a Crystal.</a:t>
            </a:r>
          </a:p>
          <a:p>
            <a:r>
              <a:rPr lang="en-US" sz="2400" b="1" dirty="0" smtClean="0">
                <a:latin typeface="Times New Roman" pitchFamily="18" charset="0"/>
                <a:cs typeface="Times New Roman" pitchFamily="18" charset="0"/>
              </a:rPr>
              <a:t>GAUSSIAN 03</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G</a:t>
            </a:r>
            <a:r>
              <a:rPr lang="en-US" sz="2400" dirty="0" smtClean="0">
                <a:latin typeface="Times New Roman" pitchFamily="18" charset="0"/>
                <a:cs typeface="Times New Roman" pitchFamily="18" charset="0"/>
              </a:rPr>
              <a:t>aussian) </a:t>
            </a:r>
            <a:r>
              <a:rPr lang="en-US" sz="2400" dirty="0" smtClean="0">
                <a:latin typeface="Times New Roman" pitchFamily="18" charset="0"/>
                <a:cs typeface="Times New Roman" pitchFamily="18" charset="0"/>
              </a:rPr>
              <a:t>is a general purpose </a:t>
            </a:r>
            <a:r>
              <a:rPr lang="en-US" sz="2400" dirty="0" err="1" smtClean="0">
                <a:latin typeface="Times New Roman" pitchFamily="18" charset="0"/>
                <a:cs typeface="Times New Roman" pitchFamily="18" charset="0"/>
              </a:rPr>
              <a:t>ab</a:t>
            </a:r>
            <a:r>
              <a:rPr lang="en-US" sz="2400" dirty="0" smtClean="0">
                <a:latin typeface="Times New Roman" pitchFamily="18" charset="0"/>
                <a:cs typeface="Times New Roman" pitchFamily="18" charset="0"/>
              </a:rPr>
              <a:t>-initio electronic structure package that is capable of computing energies, geometries, </a:t>
            </a:r>
            <a:r>
              <a:rPr lang="en-US" sz="2400" dirty="0" err="1" smtClean="0">
                <a:latin typeface="Times New Roman" pitchFamily="18" charset="0"/>
                <a:cs typeface="Times New Roman" pitchFamily="18" charset="0"/>
              </a:rPr>
              <a:t>vibrational</a:t>
            </a:r>
            <a:r>
              <a:rPr lang="en-US" sz="2400" dirty="0" smtClean="0">
                <a:latin typeface="Times New Roman" pitchFamily="18" charset="0"/>
                <a:cs typeface="Times New Roman" pitchFamily="18" charset="0"/>
              </a:rPr>
              <a:t> frequencies, transition states, reaction paths, excited states, and a variety of properties based on various uncorrelated and correlated wave functions.</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565A33A-033E-4D43-ACCC-814738BBB5B8}" type="slidenum">
              <a:rPr lang="en-US" smtClean="0"/>
              <a:pPr/>
              <a:t>3</a:t>
            </a:fld>
            <a:endParaRPr lang="en-US"/>
          </a:p>
        </p:txBody>
      </p:sp>
      <p:sp>
        <p:nvSpPr>
          <p:cNvPr id="5" name="Oval 4"/>
          <p:cNvSpPr/>
          <p:nvPr/>
        </p:nvSpPr>
        <p:spPr>
          <a:xfrm>
            <a:off x="228600" y="1981200"/>
            <a:ext cx="2743200"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http://companies.com#LifeTechnology</a:t>
            </a:r>
            <a:endParaRPr lang="en-US" sz="1400" dirty="0">
              <a:solidFill>
                <a:schemeClr val="tx1"/>
              </a:solidFill>
            </a:endParaRPr>
          </a:p>
        </p:txBody>
      </p:sp>
      <p:sp>
        <p:nvSpPr>
          <p:cNvPr id="8" name="Oval 7"/>
          <p:cNvSpPr/>
          <p:nvPr/>
        </p:nvSpPr>
        <p:spPr>
          <a:xfrm>
            <a:off x="6019800" y="1905000"/>
            <a:ext cx="23622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“San Francisco”</a:t>
            </a:r>
            <a:endParaRPr lang="en-US" dirty="0">
              <a:solidFill>
                <a:schemeClr val="tx1"/>
              </a:solidFill>
            </a:endParaRPr>
          </a:p>
        </p:txBody>
      </p:sp>
      <p:sp>
        <p:nvSpPr>
          <p:cNvPr id="9" name="TextBox 8"/>
          <p:cNvSpPr txBox="1"/>
          <p:nvPr/>
        </p:nvSpPr>
        <p:spPr>
          <a:xfrm>
            <a:off x="3200400" y="1981200"/>
            <a:ext cx="2590800" cy="307777"/>
          </a:xfrm>
          <a:prstGeom prst="rect">
            <a:avLst/>
          </a:prstGeom>
          <a:noFill/>
        </p:spPr>
        <p:txBody>
          <a:bodyPr wrap="square" rtlCol="0">
            <a:spAutoFit/>
          </a:bodyPr>
          <a:lstStyle/>
          <a:p>
            <a:r>
              <a:rPr lang="en-US" sz="1400" dirty="0" smtClean="0"/>
              <a:t>http://example.com#isLocatedIn</a:t>
            </a:r>
            <a:endParaRPr lang="en-US" sz="1400" dirty="0"/>
          </a:p>
        </p:txBody>
      </p:sp>
      <p:cxnSp>
        <p:nvCxnSpPr>
          <p:cNvPr id="11" name="Straight Arrow Connector 10"/>
          <p:cNvCxnSpPr>
            <a:stCxn id="5" idx="6"/>
            <a:endCxn id="8" idx="2"/>
          </p:cNvCxnSpPr>
          <p:nvPr/>
        </p:nvCxnSpPr>
        <p:spPr>
          <a:xfrm flipV="1">
            <a:off x="2971800" y="2362200"/>
            <a:ext cx="30480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bg/>
                                          </p:spTgt>
                                        </p:tgtEl>
                                        <p:attrNameLst>
                                          <p:attrName>style.visibility</p:attrName>
                                        </p:attrNameLst>
                                      </p:cBhvr>
                                      <p:to>
                                        <p:strVal val="visible"/>
                                      </p:to>
                                    </p:set>
                                    <p:animEffect transition="in" filter="wipe(left)">
                                      <p:cBhvr>
                                        <p:cTn id="19" dur="500"/>
                                        <p:tgtEl>
                                          <p:spTgt spid="8">
                                            <p:bg/>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animBg="1"/>
      <p:bldP spid="8" grpId="0" build="allAtOnce" animBg="1"/>
      <p:bldP spid="9"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228600" y="1143000"/>
            <a:ext cx="8686800" cy="4983163"/>
          </a:xfrm>
        </p:spPr>
        <p:txBody>
          <a:bodyPr>
            <a:noAutofit/>
          </a:bodyPr>
          <a:lstStyle/>
          <a:p>
            <a:r>
              <a:rPr lang="en-US" sz="2400" dirty="0" smtClean="0">
                <a:latin typeface="Times New Roman" pitchFamily="18" charset="0"/>
                <a:cs typeface="Times New Roman" pitchFamily="18" charset="0"/>
              </a:rPr>
              <a:t>From the head node distributed the files into all the nodes using C# code.</a:t>
            </a:r>
          </a:p>
          <a:p>
            <a:r>
              <a:rPr lang="en-US" sz="2400" dirty="0" smtClean="0">
                <a:latin typeface="Times New Roman" pitchFamily="18" charset="0"/>
                <a:cs typeface="Times New Roman" pitchFamily="18" charset="0"/>
              </a:rPr>
              <a:t>Files include the Input files, ‘.exe file’.</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Output files were written to a directory on the head node.</a:t>
            </a:r>
          </a:p>
          <a:p>
            <a:r>
              <a:rPr lang="en-US" sz="2400" dirty="0" smtClean="0">
                <a:latin typeface="Times New Roman" pitchFamily="18" charset="0"/>
                <a:cs typeface="Times New Roman" pitchFamily="18" charset="0"/>
              </a:rPr>
              <a:t>LINQ </a:t>
            </a:r>
            <a:r>
              <a:rPr lang="en-US" sz="2400" dirty="0" smtClean="0">
                <a:latin typeface="Times New Roman" pitchFamily="18" charset="0"/>
                <a:cs typeface="Times New Roman" pitchFamily="18" charset="0"/>
              </a:rPr>
              <a:t>queries on the </a:t>
            </a:r>
            <a:r>
              <a:rPr lang="en-US" sz="2400" dirty="0" err="1" smtClean="0">
                <a:latin typeface="Times New Roman" pitchFamily="18" charset="0"/>
                <a:cs typeface="Times New Roman" pitchFamily="18" charset="0"/>
              </a:rPr>
              <a:t>PartitionTable</a:t>
            </a:r>
            <a:r>
              <a:rPr lang="en-US" sz="2400" dirty="0" smtClean="0">
                <a:latin typeface="Times New Roman" pitchFamily="18" charset="0"/>
                <a:cs typeface="Times New Roman" pitchFamily="18" charset="0"/>
              </a:rPr>
              <a:t> object are executed on the Cluster.</a:t>
            </a:r>
          </a:p>
          <a:p>
            <a:pPr>
              <a:buFont typeface="Arial" charset="0"/>
              <a:buNone/>
            </a:pPr>
            <a:endParaRPr lang="en-US" sz="2400" dirty="0" smtClean="0">
              <a:latin typeface="Times New Roman" pitchFamily="18" charset="0"/>
              <a:cs typeface="Times New Roman" pitchFamily="18" charset="0"/>
            </a:endParaRPr>
          </a:p>
          <a:p>
            <a:pPr>
              <a:buFont typeface="Arial" charset="0"/>
              <a:buNone/>
            </a:pPr>
            <a:r>
              <a:rPr lang="en-US" sz="2000" b="1" dirty="0" err="1" smtClean="0">
                <a:latin typeface="Times New Roman" pitchFamily="18" charset="0"/>
                <a:cs typeface="Times New Roman" pitchFamily="18" charset="0"/>
              </a:rPr>
              <a:t>IQueryable</a:t>
            </a:r>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LineRecord</a:t>
            </a:r>
            <a:r>
              <a:rPr lang="en-US" sz="2000" b="1" dirty="0" smtClean="0">
                <a:latin typeface="Times New Roman" pitchFamily="18" charset="0"/>
                <a:cs typeface="Times New Roman" pitchFamily="18" charset="0"/>
              </a:rPr>
              <a:t>&gt; filenames =  </a:t>
            </a:r>
            <a:r>
              <a:rPr lang="en-US" sz="2000" b="1" dirty="0" err="1" smtClean="0">
                <a:latin typeface="Times New Roman" pitchFamily="18" charset="0"/>
                <a:cs typeface="Times New Roman" pitchFamily="18" charset="0"/>
              </a:rPr>
              <a:t>PartitionedTable.Get</a:t>
            </a:r>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LineRecord</a:t>
            </a:r>
            <a:r>
              <a:rPr lang="en-US" sz="2000" b="1" dirty="0" smtClean="0">
                <a:latin typeface="Times New Roman" pitchFamily="18" charset="0"/>
                <a:cs typeface="Times New Roman" pitchFamily="18" charset="0"/>
              </a:rPr>
              <a:t>&gt; (</a:t>
            </a:r>
            <a:r>
              <a:rPr lang="en-US" sz="2000" b="1" dirty="0" err="1" smtClean="0">
                <a:latin typeface="Times New Roman" pitchFamily="18" charset="0"/>
                <a:cs typeface="Times New Roman" pitchFamily="18" charset="0"/>
              </a:rPr>
              <a:t>filepathuri</a:t>
            </a:r>
            <a:r>
              <a:rPr lang="en-US" sz="2000" b="1" dirty="0" smtClean="0">
                <a:latin typeface="Times New Roman" pitchFamily="18" charset="0"/>
                <a:cs typeface="Times New Roman" pitchFamily="18" charset="0"/>
              </a:rPr>
              <a:t>);</a:t>
            </a:r>
          </a:p>
          <a:p>
            <a:pPr>
              <a:buFont typeface="Arial" charset="0"/>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IQueryable</a:t>
            </a:r>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outputinfo</a:t>
            </a:r>
            <a:r>
              <a:rPr lang="en-US" sz="2000" b="1" dirty="0" smtClean="0">
                <a:latin typeface="Times New Roman" pitchFamily="18" charset="0"/>
                <a:cs typeface="Times New Roman" pitchFamily="18" charset="0"/>
              </a:rPr>
              <a:t>&gt; outputs = </a:t>
            </a:r>
            <a:r>
              <a:rPr lang="en-US" sz="2000" b="1" dirty="0" err="1" smtClean="0">
                <a:latin typeface="Times New Roman" pitchFamily="18" charset="0"/>
                <a:cs typeface="Times New Roman" pitchFamily="18" charset="0"/>
              </a:rPr>
              <a:t>filenames.Select</a:t>
            </a:r>
            <a:r>
              <a:rPr lang="en-US" sz="2000" b="1" dirty="0" smtClean="0">
                <a:latin typeface="Times New Roman" pitchFamily="18" charset="0"/>
                <a:cs typeface="Times New Roman" pitchFamily="18" charset="0"/>
              </a:rPr>
              <a:t>(s =&gt; </a:t>
            </a:r>
            <a:r>
              <a:rPr lang="en-US" sz="2000" b="1" dirty="0" err="1" smtClean="0">
                <a:latin typeface="Times New Roman" pitchFamily="18" charset="0"/>
                <a:cs typeface="Times New Roman" pitchFamily="18" charset="0"/>
              </a:rPr>
              <a:t>ExecuteProcess</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execFileName</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s.line</a:t>
            </a:r>
            <a:r>
              <a:rPr lang="en-US" sz="2000" b="1"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pPr>
              <a:buFont typeface="Arial" charset="0"/>
              <a:buNone/>
            </a:pPr>
            <a:endParaRPr lang="en-US" sz="2400" dirty="0" smtClean="0">
              <a:latin typeface="Times New Roman" pitchFamily="18" charset="0"/>
              <a:cs typeface="Times New Roman" pitchFamily="18" charset="0"/>
            </a:endParaRPr>
          </a:p>
          <a:p>
            <a:pPr>
              <a:buFont typeface="Arial" charset="0"/>
              <a:buNone/>
            </a:pPr>
            <a:endParaRPr lang="en-US" sz="2400" dirty="0" smtClean="0">
              <a:latin typeface="Times New Roman" pitchFamily="18" charset="0"/>
              <a:cs typeface="Times New Roman" pitchFamily="18" charset="0"/>
            </a:endParaRPr>
          </a:p>
          <a:p>
            <a:pPr>
              <a:buFont typeface="Arial" charset="0"/>
              <a:buNone/>
            </a:pPr>
            <a:endParaRPr lang="en-US" sz="2400" dirty="0" smtClean="0">
              <a:latin typeface="Times New Roman" pitchFamily="18" charset="0"/>
              <a:cs typeface="Times New Roman" pitchFamily="18" charset="0"/>
            </a:endParaRPr>
          </a:p>
        </p:txBody>
      </p:sp>
      <p:sp>
        <p:nvSpPr>
          <p:cNvPr id="3" name="Title 1"/>
          <p:cNvSpPr txBox="1">
            <a:spLocks/>
          </p:cNvSpPr>
          <p:nvPr/>
        </p:nvSpPr>
        <p:spPr>
          <a:xfrm>
            <a:off x="685800" y="152400"/>
            <a:ext cx="7772400" cy="609600"/>
          </a:xfrm>
          <a:prstGeom prst="rect">
            <a:avLst/>
          </a:prstGeom>
          <a:solidFill>
            <a:schemeClr val="tx2"/>
          </a:solidFill>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bg1"/>
                </a:solidFill>
                <a:effectLst/>
                <a:uLnTx/>
                <a:uFillTx/>
                <a:latin typeface="Times New Roman" pitchFamily="18" charset="0"/>
                <a:ea typeface="+mj-ea"/>
                <a:cs typeface="Times New Roman" pitchFamily="18" charset="0"/>
              </a:rPr>
              <a:t>Dryad and DryadLINQ</a:t>
            </a:r>
            <a:endParaRPr kumimoji="0" lang="en-US" sz="4400" b="0"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492875"/>
            <a:ext cx="2133600" cy="365125"/>
          </a:xfrm>
        </p:spPr>
        <p:txBody>
          <a:bodyPr/>
          <a:lstStyle/>
          <a:p>
            <a:fld id="{E565A33A-033E-4D43-ACCC-814738BBB5B8}" type="slidenum">
              <a:rPr lang="en-US" smtClean="0"/>
              <a:pPr/>
              <a:t>31</a:t>
            </a:fld>
            <a:endParaRPr lang="en-US"/>
          </a:p>
        </p:txBody>
      </p:sp>
      <p:sp>
        <p:nvSpPr>
          <p:cNvPr id="5" name="TextBox 4"/>
          <p:cNvSpPr txBox="1"/>
          <p:nvPr/>
        </p:nvSpPr>
        <p:spPr>
          <a:xfrm>
            <a:off x="2362200" y="2209800"/>
            <a:ext cx="4648200" cy="1754326"/>
          </a:xfrm>
          <a:prstGeom prst="rect">
            <a:avLst/>
          </a:prstGeom>
          <a:noFill/>
        </p:spPr>
        <p:txBody>
          <a:bodyPr wrap="square" rtlCol="0">
            <a:spAutoFit/>
          </a:bodyPr>
          <a:lstStyle/>
          <a:p>
            <a:pPr algn="ctr"/>
            <a:r>
              <a:rPr lang="en-US" sz="5400" b="1" u="sng" dirty="0" smtClean="0">
                <a:solidFill>
                  <a:srgbClr val="002060"/>
                </a:solidFill>
                <a:latin typeface="Times New Roman" pitchFamily="18" charset="0"/>
                <a:cs typeface="Times New Roman" pitchFamily="18" charset="0"/>
              </a:rPr>
              <a:t>Semantic Web Technologies</a:t>
            </a:r>
            <a:endParaRPr lang="en-US" sz="5400" b="1" u="sng"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Triple Store</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r>
              <a:rPr lang="en-US" dirty="0" smtClean="0">
                <a:latin typeface="Times New Roman" pitchFamily="18" charset="0"/>
                <a:cs typeface="Times New Roman" pitchFamily="18" charset="0"/>
              </a:rPr>
              <a:t>A triple store is framework used for storing and querying RDF data. It provides a mechanism for persistent storage and access of RDF graphs. </a:t>
            </a:r>
          </a:p>
          <a:p>
            <a:pPr>
              <a:buNone/>
            </a:pPr>
            <a:r>
              <a:rPr lang="en-US" dirty="0" smtClean="0">
                <a:latin typeface="Times New Roman" pitchFamily="18" charset="0"/>
                <a:cs typeface="Times New Roman" pitchFamily="18" charset="0"/>
              </a:rPr>
              <a:t>	Commercial: Allegrograph, BigOWLIM, 				Virtuoso</a:t>
            </a:r>
          </a:p>
          <a:p>
            <a:pPr>
              <a:buNone/>
            </a:pPr>
            <a:r>
              <a:rPr lang="en-US" dirty="0" smtClean="0">
                <a:latin typeface="Times New Roman" pitchFamily="18" charset="0"/>
                <a:cs typeface="Times New Roman" pitchFamily="18" charset="0"/>
              </a:rPr>
              <a:t>	Open Source: Jena SDB, Sesame, 					Virtuoso, Intellidimension</a:t>
            </a:r>
          </a:p>
          <a:p>
            <a:pPr>
              <a:buNone/>
            </a:pPr>
            <a:endParaRPr lang="en-US" dirty="0" smtClean="0">
              <a:latin typeface="Times New Roman" pitchFamily="18" charset="0"/>
              <a:cs typeface="Times New Roman" pitchFamily="18" charset="0"/>
            </a:endParaRPr>
          </a:p>
          <a:p>
            <a:pPr>
              <a:buFont typeface="Wingdings" pitchFamily="2" charset="2"/>
              <a:buChar char="v"/>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565A33A-033E-4D43-ACCC-814738BBB5B8}" type="slidenum">
              <a:rPr lang="en-US" smtClean="0"/>
              <a:pPr/>
              <a:t>32</a:t>
            </a:fld>
            <a:endParaRPr lang="en-US"/>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solidFill>
            <a:schemeClr val="tx2"/>
          </a:solidFill>
        </p:spPr>
        <p:txBody>
          <a:bodyPr/>
          <a:lstStyle/>
          <a:p>
            <a:r>
              <a:rPr lang="en-US" dirty="0" smtClean="0">
                <a:solidFill>
                  <a:schemeClr val="bg1"/>
                </a:solidFill>
                <a:latin typeface="Times New Roman" pitchFamily="18" charset="0"/>
                <a:cs typeface="Times New Roman" pitchFamily="18" charset="0"/>
              </a:rPr>
              <a:t>Virtuoso Triple Store</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latin typeface="Times New Roman" pitchFamily="18" charset="0"/>
                <a:cs typeface="Times New Roman" pitchFamily="18" charset="0"/>
              </a:rPr>
              <a:t>ORDBMS extended into a Triple store.</a:t>
            </a:r>
          </a:p>
          <a:p>
            <a:r>
              <a:rPr lang="en-US" dirty="0" smtClean="0">
                <a:latin typeface="Times New Roman" pitchFamily="18" charset="0"/>
                <a:cs typeface="Times New Roman" pitchFamily="18" charset="0"/>
              </a:rPr>
              <a:t>Command line loaders; isql utility (interactive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access to a database)</a:t>
            </a:r>
          </a:p>
          <a:p>
            <a:r>
              <a:rPr lang="en-US" dirty="0" smtClean="0">
                <a:latin typeface="Times New Roman" pitchFamily="18" charset="0"/>
                <a:cs typeface="Times New Roman" pitchFamily="18" charset="0"/>
              </a:rPr>
              <a:t>Support </a:t>
            </a:r>
            <a:r>
              <a:rPr lang="en-US" dirty="0">
                <a:latin typeface="Times New Roman" pitchFamily="18" charset="0"/>
                <a:cs typeface="Times New Roman" pitchFamily="18" charset="0"/>
              </a:rPr>
              <a:t>for SPARQL and web server to perform SPARQL queries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Uploading </a:t>
            </a:r>
            <a:r>
              <a:rPr lang="en-US" dirty="0">
                <a:latin typeface="Times New Roman" pitchFamily="18" charset="0"/>
                <a:cs typeface="Times New Roman" pitchFamily="18" charset="0"/>
              </a:rPr>
              <a:t>of data over </a:t>
            </a:r>
            <a:r>
              <a:rPr lang="en-US" dirty="0" smtClean="0">
                <a:latin typeface="Times New Roman" pitchFamily="18" charset="0"/>
                <a:cs typeface="Times New Roman" pitchFamily="18" charset="0"/>
              </a:rPr>
              <a:t>HTTP, WEBDAV browser.</a:t>
            </a:r>
          </a:p>
        </p:txBody>
      </p:sp>
      <p:sp>
        <p:nvSpPr>
          <p:cNvPr id="5" name="Slide Number Placeholder 4"/>
          <p:cNvSpPr>
            <a:spLocks noGrp="1"/>
          </p:cNvSpPr>
          <p:nvPr>
            <p:ph type="sldNum" sz="quarter" idx="12"/>
          </p:nvPr>
        </p:nvSpPr>
        <p:spPr/>
        <p:txBody>
          <a:bodyPr/>
          <a:lstStyle/>
          <a:p>
            <a:fld id="{E565A33A-033E-4D43-ACCC-814738BBB5B8}" type="slidenum">
              <a:rPr lang="en-US" smtClean="0">
                <a:solidFill>
                  <a:schemeClr val="tx1"/>
                </a:solidFill>
              </a:rPr>
              <a:pPr/>
              <a:t>33</a:t>
            </a:fld>
            <a:endParaRPr lang="en-US" dirty="0">
              <a:solidFill>
                <a:schemeClr val="tx1"/>
              </a:solidFill>
            </a:endParaRPr>
          </a:p>
        </p:txBody>
      </p:sp>
      <p:sp>
        <p:nvSpPr>
          <p:cNvPr id="6" name="TextBox 5"/>
          <p:cNvSpPr txBox="1"/>
          <p:nvPr/>
        </p:nvSpPr>
        <p:spPr>
          <a:xfrm>
            <a:off x="381000" y="6248400"/>
            <a:ext cx="6934200" cy="338554"/>
          </a:xfrm>
          <a:prstGeom prst="rect">
            <a:avLst/>
          </a:prstGeom>
          <a:noFill/>
        </p:spPr>
        <p:txBody>
          <a:bodyPr wrap="square" rtlCol="0">
            <a:spAutoFit/>
          </a:bodyPr>
          <a:lstStyle/>
          <a:p>
            <a:r>
              <a:rPr lang="en-US" sz="1600" dirty="0" smtClean="0"/>
              <a:t>http://virtuoso.openlinksw.com/dataspace/dav/wiki/Main/VOSRDFWP</a:t>
            </a:r>
            <a:endParaRPr lang="en-US" sz="1600" dirty="0"/>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Virtuoso Triple Store</a:t>
            </a:r>
            <a:endParaRPr lang="en-US" dirty="0">
              <a:solidFill>
                <a:schemeClr val="bg1"/>
              </a:solidFill>
              <a:latin typeface="Times New Roman" pitchFamily="18" charset="0"/>
              <a:cs typeface="Times New Roman" pitchFamily="18" charset="0"/>
            </a:endParaRPr>
          </a:p>
        </p:txBody>
      </p:sp>
      <p:pic>
        <p:nvPicPr>
          <p:cNvPr id="33794" name="Picture 2"/>
          <p:cNvPicPr>
            <a:picLocks noChangeAspect="1" noChangeArrowheads="1"/>
          </p:cNvPicPr>
          <p:nvPr/>
        </p:nvPicPr>
        <p:blipFill>
          <a:blip r:embed="rId2" cstate="print"/>
          <a:srcRect/>
          <a:stretch>
            <a:fillRect/>
          </a:stretch>
        </p:blipFill>
        <p:spPr bwMode="auto">
          <a:xfrm>
            <a:off x="1447800" y="1447800"/>
            <a:ext cx="4648200" cy="2057400"/>
          </a:xfrm>
          <a:prstGeom prst="rect">
            <a:avLst/>
          </a:prstGeom>
          <a:noFill/>
          <a:ln w="9525">
            <a:noFill/>
            <a:miter lim="800000"/>
            <a:headEnd/>
            <a:tailEnd/>
          </a:ln>
        </p:spPr>
      </p:pic>
      <p:sp>
        <p:nvSpPr>
          <p:cNvPr id="6" name="TextBox 5"/>
          <p:cNvSpPr txBox="1"/>
          <p:nvPr/>
        </p:nvSpPr>
        <p:spPr>
          <a:xfrm>
            <a:off x="457200" y="6019800"/>
            <a:ext cx="8077200" cy="523220"/>
          </a:xfrm>
          <a:prstGeom prst="rect">
            <a:avLst/>
          </a:prstGeom>
          <a:solidFill>
            <a:schemeClr val="bg1"/>
          </a:solidFill>
        </p:spPr>
        <p:txBody>
          <a:bodyPr wrap="square" rtlCol="0">
            <a:spAutoFit/>
          </a:bodyPr>
          <a:lstStyle/>
          <a:p>
            <a:r>
              <a:rPr lang="en-US" sz="1400" dirty="0">
                <a:latin typeface="Times New Roman" pitchFamily="18" charset="0"/>
                <a:cs typeface="Times New Roman" pitchFamily="18" charset="0"/>
              </a:rPr>
              <a:t>Implementing a SPARQL compliant RDF Triple Store using a </a:t>
            </a:r>
            <a:r>
              <a:rPr lang="en-US" sz="1400" dirty="0" smtClean="0">
                <a:latin typeface="Times New Roman" pitchFamily="18" charset="0"/>
                <a:cs typeface="Times New Roman" pitchFamily="18" charset="0"/>
              </a:rPr>
              <a:t>SQL-ORDBMS. </a:t>
            </a:r>
            <a:r>
              <a:rPr lang="en-US" sz="1400" dirty="0" smtClean="0">
                <a:latin typeface="Times New Roman" pitchFamily="18" charset="0"/>
                <a:cs typeface="Times New Roman" pitchFamily="18" charset="0"/>
                <a:hlinkClick r:id="rId3"/>
              </a:rPr>
              <a:t>http://virtuoso.openlinksw.com/dataspace/dav/wiki/Main/VOSRDFWP</a:t>
            </a:r>
            <a:endParaRPr lang="en-US" sz="1400" dirty="0">
              <a:latin typeface="Times New Roman" pitchFamily="18" charset="0"/>
              <a:cs typeface="Times New Roman" pitchFamily="18" charset="0"/>
            </a:endParaRPr>
          </a:p>
        </p:txBody>
      </p:sp>
      <p:sp>
        <p:nvSpPr>
          <p:cNvPr id="7" name="TextBox 6"/>
          <p:cNvSpPr txBox="1"/>
          <p:nvPr/>
        </p:nvSpPr>
        <p:spPr>
          <a:xfrm>
            <a:off x="685800" y="3657600"/>
            <a:ext cx="7924800" cy="2308324"/>
          </a:xfrm>
          <a:prstGeom prst="rect">
            <a:avLst/>
          </a:prstGeom>
          <a:noFill/>
        </p:spPr>
        <p:txBody>
          <a:bodyPr wrap="square" rtlCol="0">
            <a:spAutoFit/>
          </a:bodyPr>
          <a:lstStyle/>
          <a:p>
            <a:r>
              <a:rPr lang="en-US" sz="2400" dirty="0" smtClean="0">
                <a:latin typeface="Times New Roman" pitchFamily="18" charset="0"/>
                <a:cs typeface="Times New Roman" pitchFamily="18" charset="0"/>
              </a:rPr>
              <a:t>Windows and Linux </a:t>
            </a:r>
            <a:r>
              <a:rPr lang="en-US" sz="2400" dirty="0" smtClean="0">
                <a:latin typeface="Times New Roman" pitchFamily="18" charset="0"/>
                <a:cs typeface="Times New Roman" pitchFamily="18" charset="0"/>
              </a:rPr>
              <a:t>versions </a:t>
            </a:r>
            <a:r>
              <a:rPr lang="en-US" sz="2400" dirty="0" smtClean="0">
                <a:latin typeface="Times New Roman" pitchFamily="18" charset="0"/>
                <a:cs typeface="Times New Roman" pitchFamily="18" charset="0"/>
              </a:rPr>
              <a:t>are installed and tested. </a:t>
            </a:r>
          </a:p>
          <a:p>
            <a:r>
              <a:rPr lang="en-US" sz="2400" dirty="0" smtClean="0">
                <a:latin typeface="Times New Roman" pitchFamily="18" charset="0"/>
                <a:cs typeface="Times New Roman" pitchFamily="18" charset="0"/>
              </a:rPr>
              <a:t>Currently Linux version being used.</a:t>
            </a:r>
          </a:p>
          <a:p>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Conductor</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4"/>
              </a:rPr>
              <a:t>http://gf18.ucs.indiana.edu:8890/conductor</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Sparql endpoint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5"/>
              </a:rPr>
              <a:t>http://gf18.ucs.indiana.edu:8890/sparql</a:t>
            </a:r>
            <a:endParaRPr lang="en-US" sz="2400" dirty="0" smtClean="0">
              <a:latin typeface="Times New Roman" pitchFamily="18" charset="0"/>
              <a:cs typeface="Times New Roman" pitchFamily="18" charset="0"/>
            </a:endParaRPr>
          </a:p>
          <a:p>
            <a:endParaRPr lang="en-US" sz="2400" dirty="0"/>
          </a:p>
        </p:txBody>
      </p:sp>
      <p:sp>
        <p:nvSpPr>
          <p:cNvPr id="9" name="Slide Number Placeholder 8"/>
          <p:cNvSpPr>
            <a:spLocks noGrp="1"/>
          </p:cNvSpPr>
          <p:nvPr>
            <p:ph type="sldNum" sz="quarter" idx="12"/>
          </p:nvPr>
        </p:nvSpPr>
        <p:spPr/>
        <p:txBody>
          <a:bodyPr/>
          <a:lstStyle/>
          <a:p>
            <a:fld id="{E565A33A-033E-4D43-ACCC-814738BBB5B8}" type="slidenum">
              <a:rPr lang="en-US" smtClean="0"/>
              <a:pPr/>
              <a:t>34</a:t>
            </a:fld>
            <a:endParaRPr lang="en-US"/>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dirty="0" smtClean="0">
                <a:latin typeface="Times New Roman" pitchFamily="18" charset="0"/>
                <a:cs typeface="Times New Roman" pitchFamily="18" charset="0"/>
              </a:rPr>
              <a:t> GRAPH IRI : used to perform sparql query on the RDF triples.</a:t>
            </a:r>
          </a:p>
          <a:p>
            <a:pPr>
              <a:buNone/>
            </a:pPr>
            <a:r>
              <a:rPr lang="en-US" dirty="0" smtClean="0">
                <a:latin typeface="Times New Roman" pitchFamily="18" charset="0"/>
                <a:cs typeface="Times New Roman" pitchFamily="18" charset="0"/>
              </a:rPr>
              <a:t>	* Unique for every file uploaded.</a:t>
            </a:r>
          </a:p>
          <a:p>
            <a:pPr>
              <a:buNone/>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hlinkClick r:id="rId2"/>
              </a:rPr>
              <a:t>http://local.virt/DAV/home/schalla/rdf_sink/oreatomfeed_102.rdf</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 A common GRAPH IRI for all the data uploaded into rdf_sink .</a:t>
            </a:r>
          </a:p>
          <a:p>
            <a:pPr>
              <a:buNone/>
            </a:pPr>
            <a:r>
              <a:rPr lang="en-US" dirty="0" smtClean="0">
                <a:latin typeface="Times New Roman" pitchFamily="18" charset="0"/>
                <a:cs typeface="Times New Roman" pitchFamily="18" charset="0"/>
              </a:rPr>
              <a:t>	(virt:rdf_graph, virt:rdf_sponger)</a:t>
            </a:r>
          </a:p>
          <a:p>
            <a:pPr>
              <a:buNone/>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hlinkClick r:id="rId3"/>
              </a:rPr>
              <a:t>http://localhost:8890/DAV/home/schalla/rdf_sink/</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7159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Virtuoso Triple Store</a:t>
            </a:r>
            <a:endParaRPr lang="en-US"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565A33A-033E-4D43-ACCC-814738BBB5B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tx2"/>
          </a:solidFill>
        </p:spPr>
        <p:txBody>
          <a:bodyPr/>
          <a:lstStyle/>
          <a:p>
            <a:r>
              <a:rPr lang="en-US" dirty="0" smtClean="0">
                <a:solidFill>
                  <a:schemeClr val="bg1"/>
                </a:solidFill>
                <a:latin typeface="Times New Roman" pitchFamily="18" charset="0"/>
                <a:cs typeface="Times New Roman" pitchFamily="18" charset="0"/>
              </a:rPr>
              <a:t>Finally What’s in Triple Store</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b="1" dirty="0" smtClean="0">
                <a:latin typeface="Times New Roman" pitchFamily="18" charset="0"/>
                <a:cs typeface="Times New Roman" pitchFamily="18" charset="0"/>
              </a:rPr>
              <a:t>RDF Graph</a:t>
            </a:r>
          </a:p>
          <a:p>
            <a:r>
              <a:rPr lang="en-US" dirty="0" smtClean="0">
                <a:latin typeface="Times New Roman" pitchFamily="18" charset="0"/>
                <a:cs typeface="Times New Roman" pitchFamily="18" charset="0"/>
              </a:rPr>
              <a:t>Experiments performed on a particular crystal</a:t>
            </a:r>
          </a:p>
          <a:p>
            <a:r>
              <a:rPr lang="en-US" dirty="0" smtClean="0">
                <a:latin typeface="Times New Roman" pitchFamily="18" charset="0"/>
                <a:cs typeface="Times New Roman" pitchFamily="18" charset="0"/>
              </a:rPr>
              <a:t>Journals containing this crystal (research groups working with the crystal)</a:t>
            </a:r>
          </a:p>
          <a:p>
            <a:r>
              <a:rPr lang="en-US" dirty="0" smtClean="0">
                <a:latin typeface="Times New Roman" pitchFamily="18" charset="0"/>
                <a:cs typeface="Times New Roman" pitchFamily="18" charset="0"/>
              </a:rPr>
              <a:t>Moieties in the crystal, their energies geometries, vibrational frequencies, etc.</a:t>
            </a:r>
          </a:p>
          <a:p>
            <a:r>
              <a:rPr lang="en-US" b="1" dirty="0" smtClean="0">
                <a:latin typeface="Times New Roman" pitchFamily="18" charset="0"/>
                <a:cs typeface="Times New Roman" pitchFamily="18" charset="0"/>
              </a:rPr>
              <a:t>All </a:t>
            </a:r>
            <a:r>
              <a:rPr lang="en-US" b="1" dirty="0" smtClean="0">
                <a:latin typeface="Times New Roman" pitchFamily="18" charset="0"/>
                <a:cs typeface="Times New Roman" pitchFamily="18" charset="0"/>
              </a:rPr>
              <a:t>this information in the triple store can be queried on, using a single GRAPH IRI.</a:t>
            </a:r>
          </a:p>
        </p:txBody>
      </p:sp>
      <p:sp>
        <p:nvSpPr>
          <p:cNvPr id="5" name="Slide Number Placeholder 4"/>
          <p:cNvSpPr>
            <a:spLocks noGrp="1"/>
          </p:cNvSpPr>
          <p:nvPr>
            <p:ph type="sldNum" sz="quarter" idx="12"/>
          </p:nvPr>
        </p:nvSpPr>
        <p:spPr/>
        <p:txBody>
          <a:bodyPr/>
          <a:lstStyle/>
          <a:p>
            <a:fld id="{E565A33A-033E-4D43-ACCC-814738BBB5B8}" type="slidenum">
              <a:rPr lang="en-US" smtClean="0"/>
              <a:pPr/>
              <a:t>36</a:t>
            </a:fld>
            <a:endParaRPr lang="en-US"/>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tx2"/>
          </a:solidFill>
        </p:spPr>
        <p:txBody>
          <a:bodyPr/>
          <a:lstStyle/>
          <a:p>
            <a:r>
              <a:rPr lang="en-US" dirty="0" smtClean="0">
                <a:solidFill>
                  <a:schemeClr val="bg1"/>
                </a:solidFill>
                <a:latin typeface="Times New Roman" pitchFamily="18" charset="0"/>
                <a:cs typeface="Times New Roman" pitchFamily="18" charset="0"/>
              </a:rPr>
              <a:t>Future Work</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latin typeface="Times New Roman" pitchFamily="18" charset="0"/>
                <a:cs typeface="Times New Roman" pitchFamily="18" charset="0"/>
              </a:rPr>
              <a:t>Google’s </a:t>
            </a:r>
            <a:r>
              <a:rPr lang="en-US" b="1" dirty="0" smtClean="0">
                <a:latin typeface="Times New Roman" pitchFamily="18" charset="0"/>
                <a:cs typeface="Times New Roman" pitchFamily="18" charset="0"/>
              </a:rPr>
              <a:t>PubSubHubbub </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As soon as a feed is published, hub notifies the subscriber. Thus get the new entry and start the pipeline.</a:t>
            </a:r>
          </a:p>
          <a:p>
            <a:pPr>
              <a:buNone/>
            </a:pPr>
            <a:endParaRPr lang="en-US" dirty="0">
              <a:latin typeface="Times New Roman" pitchFamily="18" charset="0"/>
              <a:cs typeface="Times New Roman" pitchFamily="18" charset="0"/>
            </a:endParaRPr>
          </a:p>
        </p:txBody>
      </p:sp>
      <p:sp>
        <p:nvSpPr>
          <p:cNvPr id="4" name="Rectangle 3"/>
          <p:cNvSpPr/>
          <p:nvPr/>
        </p:nvSpPr>
        <p:spPr>
          <a:xfrm>
            <a:off x="1219200" y="3505200"/>
            <a:ext cx="1447800" cy="9144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Publisher</a:t>
            </a:r>
            <a:endParaRPr lang="en-US" dirty="0">
              <a:solidFill>
                <a:schemeClr val="tx1"/>
              </a:solidFill>
            </a:endParaRPr>
          </a:p>
        </p:txBody>
      </p:sp>
      <p:sp>
        <p:nvSpPr>
          <p:cNvPr id="5" name="Oval 4"/>
          <p:cNvSpPr/>
          <p:nvPr/>
        </p:nvSpPr>
        <p:spPr>
          <a:xfrm>
            <a:off x="4038600" y="3505200"/>
            <a:ext cx="1066800" cy="9144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Hub</a:t>
            </a:r>
            <a:endParaRPr lang="en-US" dirty="0">
              <a:solidFill>
                <a:schemeClr val="tx1"/>
              </a:solidFill>
            </a:endParaRPr>
          </a:p>
        </p:txBody>
      </p:sp>
      <p:sp>
        <p:nvSpPr>
          <p:cNvPr id="6" name="Rectangle 5"/>
          <p:cNvSpPr/>
          <p:nvPr/>
        </p:nvSpPr>
        <p:spPr>
          <a:xfrm>
            <a:off x="6477000" y="3505200"/>
            <a:ext cx="1447800" cy="9144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Subscriber</a:t>
            </a:r>
            <a:endParaRPr lang="en-US" dirty="0">
              <a:solidFill>
                <a:schemeClr val="tx1"/>
              </a:solidFill>
            </a:endParaRPr>
          </a:p>
        </p:txBody>
      </p:sp>
      <p:cxnSp>
        <p:nvCxnSpPr>
          <p:cNvPr id="8" name="Straight Arrow Connector 7"/>
          <p:cNvCxnSpPr>
            <a:stCxn id="4" idx="3"/>
            <a:endCxn id="5" idx="2"/>
          </p:cNvCxnSpPr>
          <p:nvPr/>
        </p:nvCxnSpPr>
        <p:spPr>
          <a:xfrm>
            <a:off x="2667000" y="3962400"/>
            <a:ext cx="13716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a:endCxn id="5" idx="6"/>
          </p:cNvCxnSpPr>
          <p:nvPr/>
        </p:nvCxnSpPr>
        <p:spPr>
          <a:xfrm rot="10800000">
            <a:off x="5105400" y="3962400"/>
            <a:ext cx="13716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a:off x="3383570" y="3474430"/>
            <a:ext cx="18489" cy="1451629"/>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5"/>
          </p:cNvCxnSpPr>
          <p:nvPr/>
        </p:nvCxnSpPr>
        <p:spPr>
          <a:xfrm rot="5400000" flipH="1" flipV="1">
            <a:off x="5667656" y="3548716"/>
            <a:ext cx="18488" cy="145545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 y="6096000"/>
            <a:ext cx="6934200" cy="369332"/>
          </a:xfrm>
          <a:prstGeom prst="rect">
            <a:avLst/>
          </a:prstGeom>
          <a:noFill/>
        </p:spPr>
        <p:txBody>
          <a:bodyPr wrap="square" rtlCol="0">
            <a:spAutoFit/>
          </a:bodyPr>
          <a:lstStyle/>
          <a:p>
            <a:r>
              <a:rPr lang="en-US" dirty="0" smtClean="0">
                <a:latin typeface="Times New Roman" pitchFamily="18" charset="0"/>
                <a:cs typeface="Times New Roman" pitchFamily="18" charset="0"/>
                <a:hlinkClick r:id="rId2"/>
              </a:rPr>
              <a:t>http://code.google.com/p/pubsubhubbub/</a:t>
            </a:r>
            <a:endParaRPr lang="en-US" dirty="0">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p:txBody>
          <a:bodyPr/>
          <a:lstStyle/>
          <a:p>
            <a:fld id="{E565A33A-033E-4D43-ACCC-814738BBB5B8}" type="slidenum">
              <a:rPr lang="en-US" smtClean="0"/>
              <a:pPr/>
              <a:t>37</a:t>
            </a:fld>
            <a:endParaRPr lang="en-US"/>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solidFill>
            <a:schemeClr val="tx2"/>
          </a:solidFill>
        </p:spPr>
        <p:txBody>
          <a:bodyPr/>
          <a:lstStyle/>
          <a:p>
            <a:r>
              <a:rPr lang="en-US" dirty="0" smtClean="0">
                <a:solidFill>
                  <a:schemeClr val="bg1"/>
                </a:solidFill>
                <a:latin typeface="Times New Roman" pitchFamily="18" charset="0"/>
                <a:cs typeface="Times New Roman" pitchFamily="18" charset="0"/>
              </a:rPr>
              <a:t>Future Work</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Wrap the tool that </a:t>
            </a:r>
            <a:r>
              <a:rPr lang="en-US" dirty="0" smtClean="0">
                <a:latin typeface="Times New Roman" pitchFamily="18" charset="0"/>
                <a:cs typeface="Times New Roman" pitchFamily="18" charset="0"/>
              </a:rPr>
              <a:t>generates triples from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gaussian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output, </a:t>
            </a:r>
            <a:r>
              <a:rPr lang="en-US" dirty="0" smtClean="0">
                <a:latin typeface="Times New Roman" pitchFamily="18" charset="0"/>
                <a:cs typeface="Times New Roman" pitchFamily="18" charset="0"/>
              </a:rPr>
              <a:t>into a REST service.</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Install Virtuoso triple store on the Azure cloud.</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Fetch &amp; process the feeds from Southampton, Penn State.</a:t>
            </a: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565A33A-033E-4D43-ACCC-814738BBB5B8}" type="slidenum">
              <a:rPr lang="en-US" smtClean="0"/>
              <a:pPr/>
              <a:t>38</a:t>
            </a:fld>
            <a:endParaRPr lang="en-US"/>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a:solidFill>
            <a:schemeClr val="tx2">
              <a:lumMod val="75000"/>
            </a:schemeClr>
          </a:solidFill>
        </p:spPr>
        <p:txBody>
          <a:bodyPr>
            <a:normAutofit fontScale="90000"/>
          </a:bodyPr>
          <a:lstStyle/>
          <a:p>
            <a:r>
              <a:rPr lang="en-US" dirty="0" smtClean="0">
                <a:solidFill>
                  <a:schemeClr val="bg1"/>
                </a:solidFill>
                <a:latin typeface="Times New Roman" pitchFamily="18" charset="0"/>
                <a:cs typeface="Times New Roman" pitchFamily="18" charset="0"/>
              </a:rPr>
              <a:t>Acknowledgements</a:t>
            </a:r>
            <a:endParaRPr lang="en-US" dirty="0">
              <a:solidFill>
                <a:schemeClr val="bg1"/>
              </a:solidFill>
              <a:latin typeface="Times New Roman" pitchFamily="18" charset="0"/>
              <a:cs typeface="Times New Roman" pitchFamily="18" charset="0"/>
            </a:endParaRPr>
          </a:p>
        </p:txBody>
      </p:sp>
      <p:sp>
        <p:nvSpPr>
          <p:cNvPr id="6" name="TextBox 5"/>
          <p:cNvSpPr txBox="1"/>
          <p:nvPr/>
        </p:nvSpPr>
        <p:spPr>
          <a:xfrm>
            <a:off x="457200" y="1295400"/>
            <a:ext cx="3429000" cy="1569660"/>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Dr. Marlon Pierce</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Assistant Director,</a:t>
            </a:r>
          </a:p>
          <a:p>
            <a:r>
              <a:rPr lang="en-US" dirty="0" smtClean="0">
                <a:latin typeface="Times New Roman" pitchFamily="18" charset="0"/>
                <a:cs typeface="Times New Roman" pitchFamily="18" charset="0"/>
              </a:rPr>
              <a:t>Community Grid Labs, </a:t>
            </a:r>
          </a:p>
          <a:p>
            <a:r>
              <a:rPr lang="en-US" dirty="0" smtClean="0">
                <a:latin typeface="Times New Roman" pitchFamily="18" charset="0"/>
                <a:cs typeface="Times New Roman" pitchFamily="18" charset="0"/>
              </a:rPr>
              <a:t>Pervasive Technology Institute,</a:t>
            </a:r>
          </a:p>
          <a:p>
            <a:r>
              <a:rPr lang="en-US" dirty="0" smtClean="0">
                <a:latin typeface="Times New Roman" pitchFamily="18" charset="0"/>
                <a:cs typeface="Times New Roman" pitchFamily="18" charset="0"/>
              </a:rPr>
              <a:t>Indiana University</a:t>
            </a:r>
          </a:p>
        </p:txBody>
      </p:sp>
      <p:sp>
        <p:nvSpPr>
          <p:cNvPr id="7" name="TextBox 6"/>
          <p:cNvSpPr txBox="1"/>
          <p:nvPr/>
        </p:nvSpPr>
        <p:spPr>
          <a:xfrm>
            <a:off x="4038600" y="1295400"/>
            <a:ext cx="4800600" cy="1569660"/>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Dr. David </a:t>
            </a:r>
            <a:r>
              <a:rPr lang="en-US" sz="2400" b="1" dirty="0" err="1" smtClean="0">
                <a:latin typeface="Times New Roman" pitchFamily="18" charset="0"/>
                <a:cs typeface="Times New Roman" pitchFamily="18" charset="0"/>
              </a:rPr>
              <a:t>J.Wild</a:t>
            </a:r>
            <a:endParaRPr lang="en-US" sz="24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Assistant Professor of Informatics &amp; Computing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Director of </a:t>
            </a:r>
            <a:r>
              <a:rPr lang="en-US" dirty="0" err="1" smtClean="0">
                <a:latin typeface="Times New Roman" pitchFamily="18" charset="0"/>
                <a:cs typeface="Times New Roman" pitchFamily="18" charset="0"/>
              </a:rPr>
              <a:t>Cheminformatics</a:t>
            </a:r>
            <a:r>
              <a:rPr lang="en-US" dirty="0" smtClean="0">
                <a:latin typeface="Times New Roman" pitchFamily="18" charset="0"/>
                <a:cs typeface="Times New Roman" pitchFamily="18" charset="0"/>
              </a:rPr>
              <a:t> Program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School of Informatics and Computing, </a:t>
            </a:r>
          </a:p>
          <a:p>
            <a:r>
              <a:rPr lang="en-US" dirty="0" smtClean="0">
                <a:latin typeface="Times New Roman" pitchFamily="18" charset="0"/>
                <a:cs typeface="Times New Roman" pitchFamily="18" charset="0"/>
              </a:rPr>
              <a:t>Indiana University</a:t>
            </a:r>
            <a:endParaRPr lang="en-US" dirty="0">
              <a:latin typeface="Times New Roman" pitchFamily="18" charset="0"/>
              <a:cs typeface="Times New Roman" pitchFamily="18" charset="0"/>
            </a:endParaRPr>
          </a:p>
        </p:txBody>
      </p:sp>
      <p:sp>
        <p:nvSpPr>
          <p:cNvPr id="8" name="TextBox 7"/>
          <p:cNvSpPr txBox="1"/>
          <p:nvPr/>
        </p:nvSpPr>
        <p:spPr>
          <a:xfrm>
            <a:off x="457200" y="3048000"/>
            <a:ext cx="3352800" cy="1292662"/>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Suresh </a:t>
            </a:r>
            <a:r>
              <a:rPr lang="en-US" sz="2400" b="1" dirty="0" err="1" smtClean="0">
                <a:latin typeface="Times New Roman" pitchFamily="18" charset="0"/>
                <a:cs typeface="Times New Roman" pitchFamily="18" charset="0"/>
              </a:rPr>
              <a:t>Marru</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Research Scientist,</a:t>
            </a:r>
          </a:p>
          <a:p>
            <a:r>
              <a:rPr lang="en-US" dirty="0" smtClean="0">
                <a:latin typeface="Times New Roman" pitchFamily="18" charset="0"/>
                <a:cs typeface="Times New Roman" pitchFamily="18" charset="0"/>
              </a:rPr>
              <a:t>Pervasive Technology Institute,</a:t>
            </a:r>
          </a:p>
          <a:p>
            <a:r>
              <a:rPr lang="en-US" dirty="0" smtClean="0">
                <a:latin typeface="Times New Roman" pitchFamily="18" charset="0"/>
                <a:cs typeface="Times New Roman" pitchFamily="18" charset="0"/>
              </a:rPr>
              <a:t>Indiana University</a:t>
            </a:r>
            <a:endParaRPr lang="en-US" dirty="0">
              <a:latin typeface="Times New Roman" pitchFamily="18" charset="0"/>
              <a:cs typeface="Times New Roman" pitchFamily="18" charset="0"/>
            </a:endParaRPr>
          </a:p>
        </p:txBody>
      </p:sp>
      <p:sp>
        <p:nvSpPr>
          <p:cNvPr id="9" name="TextBox 8"/>
          <p:cNvSpPr txBox="1"/>
          <p:nvPr/>
        </p:nvSpPr>
        <p:spPr>
          <a:xfrm>
            <a:off x="4038600" y="2895600"/>
            <a:ext cx="4267200" cy="2400657"/>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Orechem</a:t>
            </a:r>
            <a:r>
              <a:rPr lang="en-US" sz="2400" dirty="0" smtClean="0">
                <a:latin typeface="Times New Roman" pitchFamily="18" charset="0"/>
                <a:cs typeface="Times New Roman" pitchFamily="18" charset="0"/>
              </a:rPr>
              <a:t> Group :  </a:t>
            </a:r>
          </a:p>
          <a:p>
            <a:r>
              <a:rPr lang="en-US" b="1" dirty="0" smtClean="0">
                <a:latin typeface="Times New Roman" pitchFamily="18" charset="0"/>
                <a:cs typeface="Times New Roman" pitchFamily="18" charset="0"/>
              </a:rPr>
              <a:t>Dr. Carl </a:t>
            </a:r>
            <a:r>
              <a:rPr lang="en-US" b="1" dirty="0" err="1" smtClean="0">
                <a:latin typeface="Times New Roman" pitchFamily="18" charset="0"/>
                <a:cs typeface="Times New Roman" pitchFamily="18" charset="0"/>
              </a:rPr>
              <a:t>Lagoze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(Cornell University), </a:t>
            </a:r>
          </a:p>
          <a:p>
            <a:r>
              <a:rPr lang="en-US" b="1" dirty="0" smtClean="0">
                <a:latin typeface="Times New Roman" pitchFamily="18" charset="0"/>
                <a:cs typeface="Times New Roman" pitchFamily="18" charset="0"/>
              </a:rPr>
              <a:t>Dr. Peter Murray Rust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Nick Day</a:t>
            </a:r>
            <a:r>
              <a:rPr lang="en-US"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Jim Downing </a:t>
            </a:r>
            <a:r>
              <a:rPr lang="en-US" dirty="0" smtClean="0">
                <a:latin typeface="Times New Roman" pitchFamily="18" charset="0"/>
                <a:cs typeface="Times New Roman" pitchFamily="18" charset="0"/>
              </a:rPr>
              <a:t>(University of Cambridge), </a:t>
            </a:r>
          </a:p>
          <a:p>
            <a:r>
              <a:rPr lang="en-US" b="1" dirty="0" smtClean="0">
                <a:latin typeface="Times New Roman" pitchFamily="18" charset="0"/>
                <a:cs typeface="Times New Roman" pitchFamily="18" charset="0"/>
              </a:rPr>
              <a:t>Mark </a:t>
            </a:r>
            <a:r>
              <a:rPr lang="en-US" b="1" dirty="0" err="1" smtClean="0">
                <a:latin typeface="Times New Roman" pitchFamily="18" charset="0"/>
                <a:cs typeface="Times New Roman" pitchFamily="18" charset="0"/>
              </a:rPr>
              <a:t>Borkum</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(University of Southampton), </a:t>
            </a:r>
          </a:p>
          <a:p>
            <a:r>
              <a:rPr lang="en-US" b="1" dirty="0" smtClean="0">
                <a:latin typeface="Times New Roman" pitchFamily="18" charset="0"/>
                <a:cs typeface="Times New Roman" pitchFamily="18" charset="0"/>
              </a:rPr>
              <a:t>Na Li </a:t>
            </a:r>
            <a:r>
              <a:rPr lang="en-US" dirty="0" smtClean="0">
                <a:latin typeface="Times New Roman" pitchFamily="18" charset="0"/>
                <a:cs typeface="Times New Roman" pitchFamily="18" charset="0"/>
              </a:rPr>
              <a:t>(Penn State), </a:t>
            </a:r>
          </a:p>
          <a:p>
            <a:r>
              <a:rPr lang="en-US" b="1" dirty="0" smtClean="0">
                <a:latin typeface="Times New Roman" pitchFamily="18" charset="0"/>
                <a:cs typeface="Times New Roman" pitchFamily="18" charset="0"/>
              </a:rPr>
              <a:t>Alex, Lee Dirks </a:t>
            </a:r>
            <a:r>
              <a:rPr lang="en-US" dirty="0" smtClean="0">
                <a:latin typeface="Times New Roman" pitchFamily="18" charset="0"/>
                <a:cs typeface="Times New Roman" pitchFamily="18" charset="0"/>
              </a:rPr>
              <a:t>(Microsoft Research)</a:t>
            </a:r>
            <a:endParaRPr lang="en-US" dirty="0">
              <a:latin typeface="Times New Roman" pitchFamily="18" charset="0"/>
              <a:cs typeface="Times New Roman" pitchFamily="18" charset="0"/>
            </a:endParaRPr>
          </a:p>
        </p:txBody>
      </p:sp>
      <p:sp>
        <p:nvSpPr>
          <p:cNvPr id="10" name="TextBox 9"/>
          <p:cNvSpPr txBox="1"/>
          <p:nvPr/>
        </p:nvSpPr>
        <p:spPr>
          <a:xfrm>
            <a:off x="533400" y="5410200"/>
            <a:ext cx="7239000" cy="646331"/>
          </a:xfrm>
          <a:prstGeom prst="rect">
            <a:avLst/>
          </a:prstGeom>
          <a:noFill/>
        </p:spPr>
        <p:txBody>
          <a:bodyPr wrap="square" rtlCol="0">
            <a:spAutoFit/>
          </a:bodyPr>
          <a:lstStyle/>
          <a:p>
            <a:r>
              <a:rPr lang="en-US" b="1" dirty="0" err="1" smtClean="0">
                <a:latin typeface="Times New Roman" pitchFamily="18" charset="0"/>
                <a:cs typeface="Times New Roman" pitchFamily="18" charset="0"/>
              </a:rPr>
              <a:t>Jaliya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Ekanayake</a:t>
            </a:r>
            <a:r>
              <a:rPr lang="en-US" b="1" dirty="0" smtClean="0">
                <a:latin typeface="Times New Roman" pitchFamily="18" charset="0"/>
                <a:cs typeface="Times New Roman" pitchFamily="18" charset="0"/>
              </a:rPr>
              <a:t>, Scott </a:t>
            </a:r>
            <a:r>
              <a:rPr lang="en-US" b="1" dirty="0" err="1" smtClean="0">
                <a:latin typeface="Times New Roman" pitchFamily="18" charset="0"/>
                <a:cs typeface="Times New Roman" pitchFamily="18" charset="0"/>
              </a:rPr>
              <a:t>Beason</a:t>
            </a:r>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All the members in Pervasive Technology Institute</a:t>
            </a:r>
            <a:endParaRPr lang="en-US" b="1" dirty="0">
              <a:latin typeface="Times New Roman" pitchFamily="18" charset="0"/>
              <a:cs typeface="Times New Roman" pitchFamily="18" charset="0"/>
            </a:endParaRPr>
          </a:p>
        </p:txBody>
      </p:sp>
      <p:sp>
        <p:nvSpPr>
          <p:cNvPr id="12" name="Slide Number Placeholder 11"/>
          <p:cNvSpPr>
            <a:spLocks noGrp="1"/>
          </p:cNvSpPr>
          <p:nvPr>
            <p:ph type="sldNum" sz="quarter" idx="12"/>
          </p:nvPr>
        </p:nvSpPr>
        <p:spPr/>
        <p:txBody>
          <a:bodyPr/>
          <a:lstStyle/>
          <a:p>
            <a:fld id="{E565A33A-033E-4D43-ACCC-814738BBB5B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73563"/>
          </a:xfrm>
        </p:spPr>
        <p:txBody>
          <a:bodyPr>
            <a:normAutofit/>
          </a:bodyPr>
          <a:lstStyle/>
          <a:p>
            <a:pPr algn="ctr">
              <a:buNone/>
            </a:pPr>
            <a:r>
              <a:rPr lang="en-US" sz="8000" b="1" u="sng" dirty="0" smtClean="0">
                <a:solidFill>
                  <a:srgbClr val="002060"/>
                </a:solidFill>
                <a:latin typeface="Times New Roman" pitchFamily="18" charset="0"/>
                <a:cs typeface="Times New Roman" pitchFamily="18" charset="0"/>
              </a:rPr>
              <a:t>Background</a:t>
            </a:r>
            <a:endParaRPr lang="en-US" sz="8000" b="1" u="sng" dirty="0">
              <a:solidFill>
                <a:srgbClr val="00206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565A33A-033E-4D43-ACCC-814738BBB5B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362200"/>
            <a:ext cx="6172200" cy="1569660"/>
          </a:xfrm>
          <a:prstGeom prst="rect">
            <a:avLst/>
          </a:prstGeom>
          <a:noFill/>
        </p:spPr>
        <p:txBody>
          <a:bodyPr wrap="square" rtlCol="0">
            <a:spAutoFit/>
          </a:bodyPr>
          <a:lstStyle/>
          <a:p>
            <a:pPr algn="ctr"/>
            <a:r>
              <a:rPr lang="en-US" sz="9600" dirty="0" smtClean="0">
                <a:solidFill>
                  <a:srgbClr val="002060"/>
                </a:solidFill>
                <a:latin typeface="Script MT Bold" pitchFamily="66" charset="0"/>
              </a:rPr>
              <a:t>Thank You</a:t>
            </a:r>
            <a:endParaRPr lang="en-US" sz="9600" dirty="0">
              <a:solidFill>
                <a:srgbClr val="002060"/>
              </a:solidFill>
              <a:latin typeface="Script MT Bold" pitchFamily="66" charset="0"/>
            </a:endParaRPr>
          </a:p>
        </p:txBody>
      </p:sp>
      <p:sp>
        <p:nvSpPr>
          <p:cNvPr id="5" name="Slide Number Placeholder 4"/>
          <p:cNvSpPr>
            <a:spLocks noGrp="1"/>
          </p:cNvSpPr>
          <p:nvPr>
            <p:ph type="sldNum" sz="quarter" idx="12"/>
          </p:nvPr>
        </p:nvSpPr>
        <p:spPr/>
        <p:txBody>
          <a:bodyPr/>
          <a:lstStyle/>
          <a:p>
            <a:fld id="{E565A33A-033E-4D43-ACCC-814738BBB5B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www.healthcareersinteraction.com/images/faq_questionmark.jpg"/>
          <p:cNvPicPr>
            <a:picLocks noChangeAspect="1" noChangeArrowheads="1"/>
          </p:cNvPicPr>
          <p:nvPr/>
        </p:nvPicPr>
        <p:blipFill>
          <a:blip r:embed="rId2" cstate="print"/>
          <a:srcRect/>
          <a:stretch>
            <a:fillRect/>
          </a:stretch>
        </p:blipFill>
        <p:spPr bwMode="auto">
          <a:xfrm>
            <a:off x="2743200" y="1752600"/>
            <a:ext cx="3581400" cy="4343400"/>
          </a:xfrm>
          <a:prstGeom prst="rect">
            <a:avLst/>
          </a:prstGeom>
          <a:noFill/>
        </p:spPr>
      </p:pic>
      <p:sp>
        <p:nvSpPr>
          <p:cNvPr id="5" name="TextBox 4"/>
          <p:cNvSpPr txBox="1"/>
          <p:nvPr/>
        </p:nvSpPr>
        <p:spPr>
          <a:xfrm>
            <a:off x="762000" y="457200"/>
            <a:ext cx="7467600" cy="646331"/>
          </a:xfrm>
          <a:prstGeom prst="rect">
            <a:avLst/>
          </a:prstGeom>
          <a:solidFill>
            <a:schemeClr val="bg1"/>
          </a:solidFill>
        </p:spPr>
        <p:txBody>
          <a:bodyPr wrap="square" rtlCol="0">
            <a:spAutoFit/>
          </a:bodyPr>
          <a:lstStyle/>
          <a:p>
            <a:pPr algn="ctr"/>
            <a:r>
              <a:rPr lang="en-US" sz="3600" b="1" dirty="0" smtClean="0">
                <a:latin typeface="Times New Roman" pitchFamily="18" charset="0"/>
                <a:cs typeface="Times New Roman" pitchFamily="18" charset="0"/>
              </a:rPr>
              <a:t>Questions ??</a:t>
            </a: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565A33A-033E-4D43-ACCC-814738BBB5B8}" type="slidenum">
              <a:rPr lang="en-US" smtClean="0"/>
              <a:pPr/>
              <a:t>41</a:t>
            </a:fld>
            <a:endParaRPr lang="en-US"/>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458200" cy="5635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ATOM to RDF/XML</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1"/>
            <a:ext cx="8229600" cy="5029200"/>
          </a:xfrm>
        </p:spPr>
        <p:txBody>
          <a:bodyPr>
            <a:normAutofit lnSpcReduction="10000"/>
          </a:bodyPr>
          <a:lstStyle/>
          <a:p>
            <a:pPr>
              <a:buFont typeface="Wingdings" pitchFamily="2" charset="2"/>
              <a:buChar char="v"/>
            </a:pPr>
            <a:r>
              <a:rPr lang="en-US" dirty="0" smtClean="0">
                <a:latin typeface="Times New Roman" pitchFamily="18" charset="0"/>
                <a:cs typeface="Times New Roman" pitchFamily="18" charset="0"/>
              </a:rPr>
              <a:t>GRDDL Transformation: </a:t>
            </a:r>
            <a:r>
              <a:rPr lang="en-US" sz="2400" dirty="0" smtClean="0">
                <a:latin typeface="Times New Roman" pitchFamily="18" charset="0"/>
                <a:cs typeface="Times New Roman" pitchFamily="18" charset="0"/>
              </a:rPr>
              <a:t>(Jena GRDDL Reader)</a:t>
            </a:r>
          </a:p>
          <a:p>
            <a:pPr>
              <a:buNone/>
            </a:pPr>
            <a:r>
              <a:rPr lang="en-US" dirty="0" smtClean="0"/>
              <a:t>	</a:t>
            </a:r>
            <a:r>
              <a:rPr lang="en-US" sz="2400" dirty="0" smtClean="0"/>
              <a:t>GRDDL is a mechanism for </a:t>
            </a:r>
            <a:r>
              <a:rPr lang="en-US" sz="2400" b="1" dirty="0" smtClean="0"/>
              <a:t>G</a:t>
            </a:r>
            <a:r>
              <a:rPr lang="en-US" sz="2400" dirty="0" smtClean="0"/>
              <a:t>leaning </a:t>
            </a:r>
            <a:r>
              <a:rPr lang="en-US" sz="2400" b="1" dirty="0" smtClean="0"/>
              <a:t>R</a:t>
            </a:r>
            <a:r>
              <a:rPr lang="en-US" sz="2400" dirty="0" smtClean="0"/>
              <a:t>esource </a:t>
            </a:r>
            <a:r>
              <a:rPr lang="en-US" sz="2400" b="1" dirty="0" smtClean="0"/>
              <a:t>D</a:t>
            </a:r>
            <a:r>
              <a:rPr lang="en-US" sz="2400" dirty="0" smtClean="0"/>
              <a:t>escriptions from </a:t>
            </a:r>
            <a:r>
              <a:rPr lang="en-US" sz="2400" b="1" dirty="0" smtClean="0"/>
              <a:t>D</a:t>
            </a:r>
            <a:r>
              <a:rPr lang="en-US" sz="2400" dirty="0" smtClean="0"/>
              <a:t>ialects of </a:t>
            </a:r>
            <a:r>
              <a:rPr lang="en-US" sz="2400" b="1" dirty="0" smtClean="0"/>
              <a:t>L</a:t>
            </a:r>
            <a:r>
              <a:rPr lang="en-US" sz="2400" dirty="0" smtClean="0"/>
              <a:t>anguages. </a:t>
            </a:r>
          </a:p>
          <a:p>
            <a:pPr>
              <a:buNone/>
            </a:pPr>
            <a:r>
              <a:rPr lang="en-US" dirty="0" smtClean="0"/>
              <a:t>	</a:t>
            </a:r>
            <a:r>
              <a:rPr lang="en-US" sz="2400" dirty="0" smtClean="0"/>
              <a:t>atom-grddl.xsl - XSLT </a:t>
            </a:r>
            <a:r>
              <a:rPr lang="en-US" sz="2400" dirty="0" err="1" smtClean="0"/>
              <a:t>stylesheet</a:t>
            </a:r>
            <a:endParaRPr lang="en-US" dirty="0" smtClean="0"/>
          </a:p>
          <a:p>
            <a:pPr>
              <a:buNone/>
            </a:pPr>
            <a:endParaRPr lang="en-US" dirty="0" smtClean="0"/>
          </a:p>
          <a:p>
            <a:pPr>
              <a:buNone/>
            </a:pPr>
            <a:r>
              <a:rPr lang="en-US" sz="2400" dirty="0" smtClean="0"/>
              <a:t>	</a:t>
            </a:r>
          </a:p>
          <a:p>
            <a:pPr>
              <a:buNone/>
            </a:pPr>
            <a:endParaRPr lang="en-US" sz="2400" dirty="0" smtClean="0"/>
          </a:p>
          <a:p>
            <a:pPr>
              <a:buNone/>
            </a:pPr>
            <a:r>
              <a:rPr lang="en-US" sz="2400" dirty="0" smtClean="0"/>
              <a:t>	</a:t>
            </a:r>
          </a:p>
          <a:p>
            <a:pPr>
              <a:buNone/>
            </a:pPr>
            <a:r>
              <a:rPr lang="en-US" sz="2400" dirty="0" smtClean="0"/>
              <a:t>	GRDDLReader grddl=new GRDDLReader();</a:t>
            </a:r>
            <a:r>
              <a:rPr lang="en-US" dirty="0" smtClean="0"/>
              <a:t>	</a:t>
            </a:r>
          </a:p>
          <a:p>
            <a:pPr>
              <a:buNone/>
            </a:pPr>
            <a:r>
              <a:rPr lang="en-US" sz="2400" dirty="0" smtClean="0"/>
              <a:t>	grddl.read (defaultmodel, atomfeedURL);</a:t>
            </a:r>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838200" y="3200400"/>
            <a:ext cx="6553200" cy="1143000"/>
          </a:xfrm>
          <a:prstGeom prst="rect">
            <a:avLst/>
          </a:prstGeom>
          <a:noFill/>
          <a:ln w="9525">
            <a:noFill/>
            <a:miter lim="800000"/>
            <a:headEnd/>
            <a:tailEnd/>
          </a:ln>
        </p:spPr>
      </p:pic>
      <p:sp>
        <p:nvSpPr>
          <p:cNvPr id="5" name="TextBox 4"/>
          <p:cNvSpPr txBox="1"/>
          <p:nvPr/>
        </p:nvSpPr>
        <p:spPr>
          <a:xfrm>
            <a:off x="457200" y="6172200"/>
            <a:ext cx="7467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GRDDL  W3C documentation: http://www.w3.org/TR/grddl/</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E565A33A-033E-4D43-ACCC-814738BBB5B8}" type="slidenum">
              <a:rPr lang="en-US" smtClean="0"/>
              <a:pPr/>
              <a:t>42</a:t>
            </a:fld>
            <a:endParaRPr lang="en-US"/>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a:buFont typeface="Wingdings" pitchFamily="2" charset="2"/>
              <a:buChar char="v"/>
            </a:pPr>
            <a:r>
              <a:rPr lang="en-US" b="1" dirty="0" smtClean="0"/>
              <a:t>Saxon XSLT </a:t>
            </a:r>
            <a:r>
              <a:rPr lang="en-US" b="1" dirty="0" err="1" smtClean="0"/>
              <a:t>Tranformation</a:t>
            </a:r>
            <a:r>
              <a:rPr lang="en-US" b="1" dirty="0" smtClean="0"/>
              <a:t> :</a:t>
            </a:r>
          </a:p>
          <a:p>
            <a:pPr>
              <a:buNone/>
            </a:pPr>
            <a:r>
              <a:rPr lang="en-US" b="1" dirty="0" smtClean="0"/>
              <a:t>	</a:t>
            </a:r>
            <a:r>
              <a:rPr lang="en-US" sz="2000" dirty="0" err="1" smtClean="0">
                <a:latin typeface="Arial Narrow" pitchFamily="34" charset="0"/>
              </a:rPr>
              <a:t>ByteArrayOutputStream</a:t>
            </a:r>
            <a:r>
              <a:rPr lang="en-US" sz="2000" dirty="0" smtClean="0">
                <a:latin typeface="Arial Narrow" pitchFamily="34" charset="0"/>
              </a:rPr>
              <a:t> </a:t>
            </a:r>
            <a:r>
              <a:rPr lang="en-US" sz="2000" dirty="0" err="1" smtClean="0">
                <a:latin typeface="Arial Narrow" pitchFamily="34" charset="0"/>
              </a:rPr>
              <a:t>transformOutputStream</a:t>
            </a:r>
            <a:r>
              <a:rPr lang="en-US" sz="2000" dirty="0" smtClean="0">
                <a:latin typeface="Arial Narrow" pitchFamily="34" charset="0"/>
              </a:rPr>
              <a:t> = new </a:t>
            </a:r>
            <a:r>
              <a:rPr lang="en-US" sz="2000" dirty="0" err="1" smtClean="0">
                <a:latin typeface="Arial Narrow" pitchFamily="34" charset="0"/>
              </a:rPr>
              <a:t>ByteArrayOutputStream</a:t>
            </a:r>
            <a:r>
              <a:rPr lang="en-US" sz="2000" dirty="0" smtClean="0">
                <a:latin typeface="Arial Narrow" pitchFamily="34" charset="0"/>
              </a:rPr>
              <a:t>();</a:t>
            </a:r>
          </a:p>
          <a:p>
            <a:pPr>
              <a:buNone/>
            </a:pPr>
            <a:r>
              <a:rPr lang="en-US" sz="2000" dirty="0" smtClean="0">
                <a:latin typeface="Arial Narrow" pitchFamily="34" charset="0"/>
              </a:rPr>
              <a:t>	</a:t>
            </a:r>
            <a:r>
              <a:rPr lang="en-US" sz="2000" dirty="0" err="1" smtClean="0">
                <a:latin typeface="Arial Narrow" pitchFamily="34" charset="0"/>
              </a:rPr>
              <a:t>TransformerFactory</a:t>
            </a:r>
            <a:r>
              <a:rPr lang="en-US" sz="2000" dirty="0" smtClean="0">
                <a:latin typeface="Arial Narrow" pitchFamily="34" charset="0"/>
              </a:rPr>
              <a:t> factory = TransformerFactory.</a:t>
            </a:r>
            <a:r>
              <a:rPr lang="en-US" sz="2000" i="1" dirty="0" smtClean="0">
                <a:latin typeface="Arial Narrow" pitchFamily="34" charset="0"/>
              </a:rPr>
              <a:t>newInstance();</a:t>
            </a:r>
            <a:endParaRPr lang="en-US" sz="2000" dirty="0" smtClean="0">
              <a:latin typeface="Arial Narrow" pitchFamily="34" charset="0"/>
            </a:endParaRPr>
          </a:p>
          <a:p>
            <a:pPr>
              <a:buNone/>
            </a:pPr>
            <a:r>
              <a:rPr lang="en-US" sz="2000" dirty="0" smtClean="0">
                <a:latin typeface="Arial Narrow" pitchFamily="34" charset="0"/>
              </a:rPr>
              <a:t>	</a:t>
            </a:r>
            <a:r>
              <a:rPr lang="en-US" sz="2000" dirty="0" err="1" smtClean="0">
                <a:latin typeface="Arial Narrow" pitchFamily="34" charset="0"/>
              </a:rPr>
              <a:t>StreamSource</a:t>
            </a:r>
            <a:r>
              <a:rPr lang="en-US" sz="2000" dirty="0" smtClean="0">
                <a:latin typeface="Arial Narrow" pitchFamily="34" charset="0"/>
              </a:rPr>
              <a:t> </a:t>
            </a:r>
            <a:r>
              <a:rPr lang="en-US" sz="2000" dirty="0" err="1" smtClean="0">
                <a:latin typeface="Arial Narrow" pitchFamily="34" charset="0"/>
              </a:rPr>
              <a:t>xslSource</a:t>
            </a:r>
            <a:r>
              <a:rPr lang="en-US" sz="2000" dirty="0" smtClean="0">
                <a:latin typeface="Arial Narrow" pitchFamily="34" charset="0"/>
              </a:rPr>
              <a:t> = new </a:t>
            </a:r>
            <a:r>
              <a:rPr lang="en-US" sz="2000" dirty="0" err="1" smtClean="0">
                <a:latin typeface="Arial Narrow" pitchFamily="34" charset="0"/>
              </a:rPr>
              <a:t>StreamSource</a:t>
            </a:r>
            <a:r>
              <a:rPr lang="en-US" sz="2000" dirty="0" smtClean="0">
                <a:latin typeface="Arial Narrow" pitchFamily="34" charset="0"/>
              </a:rPr>
              <a:t>(</a:t>
            </a:r>
            <a:r>
              <a:rPr lang="en-US" sz="2000" dirty="0" err="1" smtClean="0">
                <a:latin typeface="Arial Narrow" pitchFamily="34" charset="0"/>
              </a:rPr>
              <a:t>xslstream</a:t>
            </a:r>
            <a:r>
              <a:rPr lang="en-US" sz="2000" dirty="0" smtClean="0">
                <a:latin typeface="Arial Narrow" pitchFamily="34" charset="0"/>
              </a:rPr>
              <a:t>);</a:t>
            </a:r>
          </a:p>
          <a:p>
            <a:pPr>
              <a:buNone/>
            </a:pPr>
            <a:r>
              <a:rPr lang="en-US" sz="2000" dirty="0" smtClean="0">
                <a:latin typeface="Arial Narrow" pitchFamily="34" charset="0"/>
              </a:rPr>
              <a:t>	</a:t>
            </a:r>
            <a:r>
              <a:rPr lang="en-US" sz="2000" dirty="0" err="1" smtClean="0">
                <a:latin typeface="Arial Narrow" pitchFamily="34" charset="0"/>
              </a:rPr>
              <a:t>StreamSource</a:t>
            </a:r>
            <a:r>
              <a:rPr lang="en-US" sz="2000" dirty="0" smtClean="0">
                <a:latin typeface="Arial Narrow" pitchFamily="34" charset="0"/>
              </a:rPr>
              <a:t> </a:t>
            </a:r>
            <a:r>
              <a:rPr lang="en-US" sz="2000" dirty="0" err="1" smtClean="0">
                <a:latin typeface="Arial Narrow" pitchFamily="34" charset="0"/>
              </a:rPr>
              <a:t>xmlSource</a:t>
            </a:r>
            <a:r>
              <a:rPr lang="en-US" sz="2000" dirty="0" smtClean="0">
                <a:latin typeface="Arial Narrow" pitchFamily="34" charset="0"/>
              </a:rPr>
              <a:t> = new </a:t>
            </a:r>
            <a:r>
              <a:rPr lang="en-US" sz="2000" dirty="0" err="1" smtClean="0">
                <a:latin typeface="Arial Narrow" pitchFamily="34" charset="0"/>
              </a:rPr>
              <a:t>StreamSource</a:t>
            </a:r>
            <a:r>
              <a:rPr lang="en-US" sz="2000" dirty="0" smtClean="0">
                <a:latin typeface="Arial Narrow" pitchFamily="34" charset="0"/>
              </a:rPr>
              <a:t>(</a:t>
            </a:r>
            <a:r>
              <a:rPr lang="en-US" sz="2000" dirty="0" err="1" smtClean="0">
                <a:latin typeface="Arial Narrow" pitchFamily="34" charset="0"/>
              </a:rPr>
              <a:t>atomstream</a:t>
            </a:r>
            <a:r>
              <a:rPr lang="en-US" sz="2000" dirty="0" smtClean="0">
                <a:latin typeface="Arial Narrow" pitchFamily="34" charset="0"/>
              </a:rPr>
              <a:t>);</a:t>
            </a:r>
          </a:p>
          <a:p>
            <a:pPr>
              <a:buNone/>
            </a:pPr>
            <a:r>
              <a:rPr lang="en-US" sz="2000" dirty="0" smtClean="0">
                <a:latin typeface="Arial Narrow" pitchFamily="34" charset="0"/>
              </a:rPr>
              <a:t>	</a:t>
            </a:r>
            <a:r>
              <a:rPr lang="en-US" sz="2000" dirty="0" err="1" smtClean="0">
                <a:latin typeface="Arial Narrow" pitchFamily="34" charset="0"/>
              </a:rPr>
              <a:t>StreamResult</a:t>
            </a:r>
            <a:r>
              <a:rPr lang="en-US" sz="2000" dirty="0" smtClean="0">
                <a:latin typeface="Arial Narrow" pitchFamily="34" charset="0"/>
              </a:rPr>
              <a:t> </a:t>
            </a:r>
            <a:r>
              <a:rPr lang="en-US" sz="2000" dirty="0" err="1" smtClean="0">
                <a:latin typeface="Arial Narrow" pitchFamily="34" charset="0"/>
              </a:rPr>
              <a:t>outResult</a:t>
            </a:r>
            <a:r>
              <a:rPr lang="en-US" sz="2000" dirty="0" smtClean="0">
                <a:latin typeface="Arial Narrow" pitchFamily="34" charset="0"/>
              </a:rPr>
              <a:t> = new </a:t>
            </a:r>
            <a:r>
              <a:rPr lang="en-US" sz="2000" dirty="0" err="1" smtClean="0">
                <a:latin typeface="Arial Narrow" pitchFamily="34" charset="0"/>
              </a:rPr>
              <a:t>StreamResult</a:t>
            </a:r>
            <a:r>
              <a:rPr lang="en-US" sz="2000" dirty="0" smtClean="0">
                <a:latin typeface="Arial Narrow" pitchFamily="34" charset="0"/>
              </a:rPr>
              <a:t>(</a:t>
            </a:r>
            <a:r>
              <a:rPr lang="en-US" sz="2000" dirty="0" err="1" smtClean="0">
                <a:latin typeface="Arial Narrow" pitchFamily="34" charset="0"/>
              </a:rPr>
              <a:t>transformOutputStream</a:t>
            </a:r>
            <a:r>
              <a:rPr lang="en-US" sz="2000" dirty="0" smtClean="0">
                <a:latin typeface="Arial Narrow" pitchFamily="34" charset="0"/>
              </a:rPr>
              <a:t>);</a:t>
            </a:r>
          </a:p>
          <a:p>
            <a:pPr>
              <a:buNone/>
            </a:pPr>
            <a:r>
              <a:rPr lang="en-US" sz="2000" dirty="0" smtClean="0">
                <a:latin typeface="Arial Narrow" pitchFamily="34" charset="0"/>
              </a:rPr>
              <a:t>	Transformer </a:t>
            </a:r>
            <a:r>
              <a:rPr lang="en-US" sz="2000" dirty="0" err="1" smtClean="0">
                <a:latin typeface="Arial Narrow" pitchFamily="34" charset="0"/>
              </a:rPr>
              <a:t>transformer</a:t>
            </a:r>
            <a:r>
              <a:rPr lang="en-US" sz="2000" dirty="0" smtClean="0">
                <a:latin typeface="Arial Narrow" pitchFamily="34" charset="0"/>
              </a:rPr>
              <a:t> = </a:t>
            </a:r>
            <a:r>
              <a:rPr lang="en-US" sz="2000" dirty="0" err="1" smtClean="0">
                <a:latin typeface="Arial Narrow" pitchFamily="34" charset="0"/>
              </a:rPr>
              <a:t>factory.newTransformer</a:t>
            </a:r>
            <a:r>
              <a:rPr lang="en-US" sz="2000" dirty="0" smtClean="0">
                <a:latin typeface="Arial Narrow" pitchFamily="34" charset="0"/>
              </a:rPr>
              <a:t>(</a:t>
            </a:r>
            <a:r>
              <a:rPr lang="en-US" sz="2000" dirty="0" err="1" smtClean="0">
                <a:latin typeface="Arial Narrow" pitchFamily="34" charset="0"/>
              </a:rPr>
              <a:t>xslSource</a:t>
            </a:r>
            <a:r>
              <a:rPr lang="en-US" sz="2000" dirty="0" smtClean="0">
                <a:latin typeface="Arial Narrow" pitchFamily="34" charset="0"/>
              </a:rPr>
              <a:t>);</a:t>
            </a:r>
          </a:p>
          <a:p>
            <a:pPr>
              <a:buNone/>
            </a:pPr>
            <a:r>
              <a:rPr lang="en-US" sz="2000" dirty="0" smtClean="0">
                <a:latin typeface="Arial Narrow" pitchFamily="34" charset="0"/>
              </a:rPr>
              <a:t>	</a:t>
            </a:r>
            <a:r>
              <a:rPr lang="en-US" sz="2000" dirty="0" err="1" smtClean="0">
                <a:latin typeface="Arial Narrow" pitchFamily="34" charset="0"/>
              </a:rPr>
              <a:t>transformer.transform</a:t>
            </a:r>
            <a:r>
              <a:rPr lang="en-US" sz="2000" dirty="0" smtClean="0">
                <a:latin typeface="Arial Narrow" pitchFamily="34" charset="0"/>
              </a:rPr>
              <a:t>(</a:t>
            </a:r>
            <a:r>
              <a:rPr lang="en-US" sz="2000" dirty="0" err="1" smtClean="0">
                <a:latin typeface="Arial Narrow" pitchFamily="34" charset="0"/>
              </a:rPr>
              <a:t>xmlSource</a:t>
            </a:r>
            <a:r>
              <a:rPr lang="en-US" sz="2000" dirty="0" smtClean="0">
                <a:latin typeface="Arial Narrow" pitchFamily="34" charset="0"/>
              </a:rPr>
              <a:t>, </a:t>
            </a:r>
            <a:r>
              <a:rPr lang="en-US" sz="2000" dirty="0" err="1" smtClean="0">
                <a:latin typeface="Arial Narrow" pitchFamily="34" charset="0"/>
              </a:rPr>
              <a:t>outResult</a:t>
            </a:r>
            <a:r>
              <a:rPr lang="en-US" sz="2000" dirty="0" smtClean="0">
                <a:latin typeface="Arial Narrow" pitchFamily="34" charset="0"/>
              </a:rPr>
              <a:t>);</a:t>
            </a:r>
          </a:p>
          <a:p>
            <a:pPr>
              <a:buNone/>
            </a:pPr>
            <a:r>
              <a:rPr lang="en-US" sz="2000" dirty="0" smtClean="0">
                <a:latin typeface="Arial Narrow" pitchFamily="34" charset="0"/>
              </a:rPr>
              <a:t>	</a:t>
            </a:r>
            <a:r>
              <a:rPr lang="en-US" sz="2000" dirty="0" err="1" smtClean="0">
                <a:latin typeface="Arial Narrow" pitchFamily="34" charset="0"/>
              </a:rPr>
              <a:t>transformOutputStream.close</a:t>
            </a:r>
            <a:r>
              <a:rPr lang="en-US" sz="2000" dirty="0" smtClean="0">
                <a:latin typeface="Arial Narrow" pitchFamily="34" charset="0"/>
              </a:rPr>
              <a:t>();</a:t>
            </a:r>
          </a:p>
        </p:txBody>
      </p:sp>
      <p:sp>
        <p:nvSpPr>
          <p:cNvPr id="4" name="Title 1"/>
          <p:cNvSpPr>
            <a:spLocks noGrp="1"/>
          </p:cNvSpPr>
          <p:nvPr>
            <p:ph type="title"/>
          </p:nvPr>
        </p:nvSpPr>
        <p:spPr>
          <a:xfrm>
            <a:off x="381000" y="274638"/>
            <a:ext cx="8458200" cy="5635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ATOM to RDF/XML</a:t>
            </a:r>
            <a:endParaRPr lang="en-US"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565A33A-033E-4D43-ACCC-814738BBB5B8}" type="slidenum">
              <a:rPr lang="en-US" smtClean="0"/>
              <a:pPr/>
              <a:t>43</a:t>
            </a:fld>
            <a:endParaRPr lang="en-US"/>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792162"/>
          </a:xfrm>
          <a:solidFill>
            <a:schemeClr val="tx2"/>
          </a:solidFill>
        </p:spPr>
        <p:txBody>
          <a:bodyPr/>
          <a:lstStyle/>
          <a:p>
            <a:r>
              <a:rPr lang="en-US" dirty="0" smtClean="0">
                <a:solidFill>
                  <a:schemeClr val="bg1"/>
                </a:solidFill>
                <a:latin typeface="Times New Roman" pitchFamily="18" charset="0"/>
                <a:cs typeface="Times New Roman" pitchFamily="18" charset="0"/>
              </a:rPr>
              <a:t>OGCE-Workflow Suite</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dirty="0" smtClean="0"/>
              <a:t>	</a:t>
            </a:r>
            <a:r>
              <a:rPr lang="en-US" sz="2400" dirty="0" smtClean="0">
                <a:latin typeface="Times New Roman" pitchFamily="18" charset="0"/>
                <a:cs typeface="Times New Roman" pitchFamily="18" charset="0"/>
              </a:rPr>
              <a:t>Tools </a:t>
            </a:r>
            <a:r>
              <a:rPr lang="en-US" sz="2400" dirty="0">
                <a:latin typeface="Times New Roman" pitchFamily="18" charset="0"/>
                <a:cs typeface="Times New Roman" pitchFamily="18" charset="0"/>
              </a:rPr>
              <a:t>to wrap command-line applications as light weight web services, compose workflows from those web services and, execute and monitor the workflows</a:t>
            </a:r>
            <a:r>
              <a:rPr lang="en-US" sz="24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a:t>	</a:t>
            </a:r>
            <a:r>
              <a:rPr lang="en-US" sz="2400" dirty="0" smtClean="0"/>
              <a:t>1) </a:t>
            </a:r>
            <a:r>
              <a:rPr lang="en-US" sz="2400" b="1" dirty="0" smtClean="0"/>
              <a:t>GFAC</a:t>
            </a:r>
            <a:r>
              <a:rPr lang="en-US" sz="2400" dirty="0" smtClean="0"/>
              <a:t> : </a:t>
            </a:r>
            <a:r>
              <a:rPr lang="en-US" sz="2400" dirty="0"/>
              <a:t>allows users to wrap any command-line application as a web service</a:t>
            </a:r>
            <a:r>
              <a:rPr lang="en-US" sz="2400" dirty="0" smtClean="0"/>
              <a:t>.</a:t>
            </a:r>
          </a:p>
          <a:p>
            <a:pPr>
              <a:buNone/>
            </a:pPr>
            <a:r>
              <a:rPr lang="en-US" sz="2400" dirty="0"/>
              <a:t>	</a:t>
            </a:r>
            <a:r>
              <a:rPr lang="en-US" sz="2400" dirty="0" smtClean="0"/>
              <a:t>2) </a:t>
            </a:r>
            <a:r>
              <a:rPr lang="en-US" sz="2400" b="1" dirty="0" smtClean="0"/>
              <a:t>XRegistry</a:t>
            </a:r>
            <a:r>
              <a:rPr lang="en-US" sz="2400" dirty="0" smtClean="0"/>
              <a:t> :</a:t>
            </a:r>
            <a:r>
              <a:rPr lang="en-US" sz="2400" dirty="0"/>
              <a:t>XRegistry is the information repository of the workflow suite enabling users to register, search and access application service and workflow deployment descriptions</a:t>
            </a:r>
            <a:r>
              <a:rPr lang="en-US" sz="2400" dirty="0" smtClean="0"/>
              <a:t>.</a:t>
            </a:r>
          </a:p>
          <a:p>
            <a:pPr>
              <a:buNone/>
            </a:pPr>
            <a:r>
              <a:rPr lang="en-US" sz="2400" dirty="0" smtClean="0"/>
              <a:t>	3) </a:t>
            </a:r>
            <a:r>
              <a:rPr lang="en-US" sz="2400" b="1" dirty="0" smtClean="0"/>
              <a:t>XBaya</a:t>
            </a:r>
            <a:r>
              <a:rPr lang="en-US" sz="2400" dirty="0" smtClean="0"/>
              <a:t> :</a:t>
            </a:r>
            <a:r>
              <a:rPr lang="en-US" sz="2400" dirty="0"/>
              <a:t>Java webstart </a:t>
            </a:r>
            <a:r>
              <a:rPr lang="en-US" sz="2400" dirty="0" smtClean="0"/>
              <a:t>workflow composer. Used </a:t>
            </a:r>
            <a:r>
              <a:rPr lang="en-US" sz="2400" dirty="0"/>
              <a:t>for composing workflows from web services created by the </a:t>
            </a:r>
            <a:r>
              <a:rPr lang="en-US" sz="2400" dirty="0" smtClean="0"/>
              <a:t>GFAC, </a:t>
            </a:r>
            <a:r>
              <a:rPr lang="en-US" sz="2400" dirty="0"/>
              <a:t>and running and monitoring those workflows.</a:t>
            </a:r>
            <a:endParaRPr lang="en-US" sz="2800" dirty="0"/>
          </a:p>
        </p:txBody>
      </p:sp>
      <p:sp>
        <p:nvSpPr>
          <p:cNvPr id="4" name="TextBox 3"/>
          <p:cNvSpPr txBox="1"/>
          <p:nvPr/>
        </p:nvSpPr>
        <p:spPr>
          <a:xfrm>
            <a:off x="533400" y="6096000"/>
            <a:ext cx="7620000" cy="646331"/>
          </a:xfrm>
          <a:prstGeom prst="rect">
            <a:avLst/>
          </a:prstGeom>
          <a:noFill/>
        </p:spPr>
        <p:txBody>
          <a:bodyPr wrap="square" rtlCol="0">
            <a:spAutoFit/>
          </a:bodyPr>
          <a:lstStyle/>
          <a:p>
            <a:r>
              <a:rPr lang="en-US" dirty="0" smtClean="0">
                <a:latin typeface="Times New Roman" pitchFamily="18" charset="0"/>
                <a:cs typeface="Times New Roman" pitchFamily="18" charset="0"/>
                <a:hlinkClick r:id="rId2"/>
              </a:rPr>
              <a:t>Open Grid Computing Environments Wiki  </a:t>
            </a:r>
          </a:p>
          <a:p>
            <a:r>
              <a:rPr lang="en-US" dirty="0" smtClean="0">
                <a:latin typeface="Times New Roman" pitchFamily="18" charset="0"/>
                <a:cs typeface="Times New Roman" pitchFamily="18" charset="0"/>
                <a:hlinkClick r:id="rId2"/>
              </a:rPr>
              <a:t>http://www.collab-ogce.org/ogce/index.php/Workflow</a:t>
            </a:r>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3" cstate="print"/>
          <a:stretch>
            <a:fillRect/>
          </a:stretch>
        </p:blipFill>
        <p:spPr>
          <a:xfrm>
            <a:off x="6172200" y="5867400"/>
            <a:ext cx="2384245" cy="541288"/>
          </a:xfrm>
          <a:prstGeom prst="rect">
            <a:avLst/>
          </a:prstGeom>
        </p:spPr>
      </p:pic>
      <p:sp>
        <p:nvSpPr>
          <p:cNvPr id="7" name="Slide Number Placeholder 6"/>
          <p:cNvSpPr>
            <a:spLocks noGrp="1"/>
          </p:cNvSpPr>
          <p:nvPr>
            <p:ph type="sldNum" sz="quarter" idx="12"/>
          </p:nvPr>
        </p:nvSpPr>
        <p:spPr/>
        <p:txBody>
          <a:bodyPr/>
          <a:lstStyle/>
          <a:p>
            <a:fld id="{E565A33A-033E-4D43-ACCC-814738BBB5B8}" type="slidenum">
              <a:rPr lang="en-US" smtClean="0"/>
              <a:pPr/>
              <a:t>44</a:t>
            </a:fld>
            <a:endParaRPr lang="en-US"/>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914400" y="1143000"/>
            <a:ext cx="7162800" cy="3962400"/>
          </a:xfrm>
          <a:prstGeom prst="rect">
            <a:avLst/>
          </a:prstGeom>
          <a:noFill/>
          <a:ln w="9525">
            <a:noFill/>
            <a:miter lim="800000"/>
            <a:headEnd/>
            <a:tailEnd/>
          </a:ln>
        </p:spPr>
      </p:pic>
      <p:sp>
        <p:nvSpPr>
          <p:cNvPr id="5" name="Rectangle 4"/>
          <p:cNvSpPr/>
          <p:nvPr/>
        </p:nvSpPr>
        <p:spPr>
          <a:xfrm>
            <a:off x="2209800" y="6248400"/>
            <a:ext cx="6477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New Roman" pitchFamily="18" charset="0"/>
                <a:cs typeface="Times New Roman" pitchFamily="18" charset="0"/>
              </a:rPr>
              <a:t>DryadLINQ  Programming Guide version 1.0.  June 30, 2009.   by Microsoft Research</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57200" y="381000"/>
            <a:ext cx="8229600" cy="5745163"/>
          </a:xfrm>
        </p:spPr>
        <p:txBody>
          <a:bodyPr/>
          <a:lstStyle/>
          <a:p>
            <a:pPr eaLnBrk="1" hangingPunct="1">
              <a:buFont typeface="Arial" charset="0"/>
              <a:buNone/>
            </a:pPr>
            <a:r>
              <a:rPr lang="en-US" sz="2400" b="1" smtClean="0">
                <a:latin typeface="Times New Roman" pitchFamily="18" charset="0"/>
                <a:cs typeface="Times New Roman" pitchFamily="18" charset="0"/>
              </a:rPr>
              <a:t>Client Workstation</a:t>
            </a:r>
            <a:r>
              <a:rPr lang="en-US" sz="2400" smtClean="0">
                <a:latin typeface="Times New Roman" pitchFamily="18" charset="0"/>
                <a:cs typeface="Times New Roman" pitchFamily="18" charset="0"/>
              </a:rPr>
              <a:t>: runs DryadLINQ application.</a:t>
            </a:r>
          </a:p>
          <a:p>
            <a:pPr eaLnBrk="1" hangingPunct="1">
              <a:buFont typeface="Arial" charset="0"/>
              <a:buNone/>
            </a:pPr>
            <a:endParaRPr lang="en-US" sz="2400" smtClean="0">
              <a:latin typeface="Times New Roman" pitchFamily="18" charset="0"/>
              <a:cs typeface="Times New Roman" pitchFamily="18" charset="0"/>
            </a:endParaRPr>
          </a:p>
          <a:p>
            <a:pPr eaLnBrk="1" hangingPunct="1">
              <a:buFont typeface="Arial" charset="0"/>
              <a:buNone/>
            </a:pPr>
            <a:r>
              <a:rPr lang="en-US" sz="2400" b="1" smtClean="0">
                <a:latin typeface="Times New Roman" pitchFamily="18" charset="0"/>
                <a:cs typeface="Times New Roman" pitchFamily="18" charset="0"/>
              </a:rPr>
              <a:t>DryadLINQ</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Provider</a:t>
            </a:r>
            <a:r>
              <a:rPr lang="en-US" sz="2400" smtClean="0">
                <a:latin typeface="Times New Roman" pitchFamily="18" charset="0"/>
                <a:cs typeface="Times New Roman" pitchFamily="18" charset="0"/>
              </a:rPr>
              <a:t> creates a Windows HPC job on the cluster to handle the Dryad processing, receives the results, and returns them to the application.</a:t>
            </a:r>
          </a:p>
          <a:p>
            <a:pPr eaLnBrk="1" hangingPunct="1">
              <a:buFont typeface="Arial" charset="0"/>
              <a:buNone/>
            </a:pPr>
            <a:endParaRPr lang="en-US" sz="2400" smtClean="0">
              <a:latin typeface="Times New Roman" pitchFamily="18" charset="0"/>
              <a:cs typeface="Times New Roman" pitchFamily="18" charset="0"/>
            </a:endParaRPr>
          </a:p>
          <a:p>
            <a:pPr eaLnBrk="1" hangingPunct="1">
              <a:buFont typeface="Arial" charset="0"/>
              <a:buNone/>
            </a:pPr>
            <a:r>
              <a:rPr lang="en-US" sz="2400" b="1" smtClean="0">
                <a:latin typeface="Times New Roman" pitchFamily="18" charset="0"/>
                <a:cs typeface="Times New Roman" pitchFamily="18" charset="0"/>
              </a:rPr>
              <a:t>Job Manager</a:t>
            </a:r>
            <a:r>
              <a:rPr lang="en-US" sz="2400" smtClean="0">
                <a:latin typeface="Times New Roman" pitchFamily="18" charset="0"/>
                <a:cs typeface="Times New Roman" pitchFamily="18" charset="0"/>
              </a:rPr>
              <a:t>: Windows HPC  task that manages execution of associated Dryad job on the cluster.</a:t>
            </a:r>
          </a:p>
          <a:p>
            <a:pPr eaLnBrk="1" hangingPunct="1">
              <a:buFont typeface="Arial" charset="0"/>
              <a:buNone/>
            </a:pPr>
            <a:endParaRPr lang="en-US" sz="2400" smtClean="0">
              <a:latin typeface="Times New Roman" pitchFamily="18" charset="0"/>
              <a:cs typeface="Times New Roman" pitchFamily="18" charset="0"/>
            </a:endParaRPr>
          </a:p>
          <a:p>
            <a:pPr eaLnBrk="1" hangingPunct="1">
              <a:buFont typeface="Arial" charset="0"/>
              <a:buNone/>
            </a:pPr>
            <a:r>
              <a:rPr lang="en-US" sz="2400" b="1" smtClean="0">
                <a:latin typeface="Times New Roman" pitchFamily="18" charset="0"/>
                <a:cs typeface="Times New Roman" pitchFamily="18" charset="0"/>
              </a:rPr>
              <a:t>Head Node</a:t>
            </a:r>
            <a:r>
              <a:rPr lang="en-US" sz="2400" smtClean="0">
                <a:latin typeface="Times New Roman" pitchFamily="18" charset="0"/>
                <a:cs typeface="Times New Roman" pitchFamily="18" charset="0"/>
              </a:rPr>
              <a:t>: manages the cluster, hosts the Windows HPC Administration Console and Dryad management service.</a:t>
            </a:r>
          </a:p>
          <a:p>
            <a:pPr eaLnBrk="1" hangingPunct="1">
              <a:buFont typeface="Arial" charset="0"/>
              <a:buNone/>
            </a:pPr>
            <a:endParaRPr lang="en-US" sz="2400" b="1" smtClean="0">
              <a:latin typeface="Times New Roman" pitchFamily="18" charset="0"/>
              <a:cs typeface="Times New Roman" pitchFamily="18" charset="0"/>
            </a:endParaRPr>
          </a:p>
          <a:p>
            <a:pPr eaLnBrk="1" hangingPunct="1">
              <a:buFont typeface="Arial" charset="0"/>
              <a:buNone/>
            </a:pPr>
            <a:r>
              <a:rPr lang="en-US" sz="2400" b="1" smtClean="0">
                <a:latin typeface="Times New Roman" pitchFamily="18" charset="0"/>
                <a:cs typeface="Times New Roman" pitchFamily="18" charset="0"/>
              </a:rPr>
              <a:t>Vertices</a:t>
            </a:r>
            <a:r>
              <a:rPr lang="en-US" sz="2400" smtClean="0">
                <a:latin typeface="Times New Roman" pitchFamily="18" charset="0"/>
                <a:cs typeface="Times New Roman" pitchFamily="18" charset="0"/>
              </a:rPr>
              <a:t>: perform the data processing on the compute nodes.</a:t>
            </a:r>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descr="&lt;Guid&gt;2f12d1ca-809c-41a8-a20d-9c472050b0d4&lt;/Guid&gt;"/>
          <p:cNvPicPr>
            <a:picLocks noChangeAspect="1" noChangeArrowheads="1"/>
          </p:cNvPicPr>
          <p:nvPr/>
        </p:nvPicPr>
        <p:blipFill>
          <a:blip r:embed="rId2" cstate="print"/>
          <a:srcRect/>
          <a:stretch>
            <a:fillRect/>
          </a:stretch>
        </p:blipFill>
        <p:spPr bwMode="auto">
          <a:xfrm>
            <a:off x="1143000" y="762000"/>
            <a:ext cx="6781800" cy="3657600"/>
          </a:xfrm>
          <a:prstGeom prst="rect">
            <a:avLst/>
          </a:prstGeom>
          <a:noFill/>
          <a:ln w="9525">
            <a:noFill/>
            <a:miter lim="800000"/>
            <a:headEnd/>
            <a:tailEnd/>
          </a:ln>
        </p:spPr>
      </p:pic>
      <p:sp>
        <p:nvSpPr>
          <p:cNvPr id="5" name="Rectangle 4"/>
          <p:cNvSpPr/>
          <p:nvPr/>
        </p:nvSpPr>
        <p:spPr>
          <a:xfrm>
            <a:off x="381000" y="6172200"/>
            <a:ext cx="6477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New Roman" pitchFamily="18" charset="0"/>
                <a:cs typeface="Times New Roman" pitchFamily="18" charset="0"/>
              </a:rPr>
              <a:t>Dryad and DryadLINQ An Introduction  version 1.0.  June 30, 2009.   by Microsoft Research</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143000"/>
            <a:ext cx="8229600" cy="5410200"/>
          </a:xfrm>
        </p:spPr>
        <p:txBody>
          <a:bodyPr>
            <a:normAutofit lnSpcReduction="10000"/>
          </a:bodyPr>
          <a:lstStyle/>
          <a:p>
            <a:pPr>
              <a:buNone/>
            </a:pPr>
            <a:r>
              <a:rPr lang="en-US" sz="2400" dirty="0" smtClean="0">
                <a:latin typeface="Times New Roman" pitchFamily="18" charset="0"/>
                <a:cs typeface="Times New Roman" pitchFamily="18" charset="0"/>
              </a:rPr>
              <a:t>Distributing Files onto all the nodes :</a:t>
            </a:r>
          </a:p>
          <a:p>
            <a:pPr>
              <a:buNone/>
            </a:pPr>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manually place the files in every node  </a:t>
            </a:r>
            <a:r>
              <a:rPr lang="en-US" sz="2000" dirty="0" smtClean="0">
                <a:latin typeface="Times New Roman" pitchFamily="18" charset="0"/>
                <a:cs typeface="Times New Roman" pitchFamily="18" charset="0"/>
              </a:rPr>
              <a:t>or</a:t>
            </a:r>
          </a:p>
          <a:p>
            <a:r>
              <a:rPr lang="en-US" sz="2000" dirty="0" smtClean="0">
                <a:latin typeface="Times New Roman" pitchFamily="18" charset="0"/>
                <a:cs typeface="Times New Roman" pitchFamily="18" charset="0"/>
              </a:rPr>
              <a:t>Write </a:t>
            </a:r>
            <a:r>
              <a:rPr lang="en-US" sz="2000" dirty="0" smtClean="0">
                <a:latin typeface="Times New Roman" pitchFamily="18" charset="0"/>
                <a:cs typeface="Times New Roman" pitchFamily="18" charset="0"/>
              </a:rPr>
              <a:t>a C# code that uses </a:t>
            </a:r>
            <a:r>
              <a:rPr lang="en-US" sz="2000" dirty="0" err="1" smtClean="0">
                <a:latin typeface="Times New Roman" pitchFamily="18" charset="0"/>
                <a:cs typeface="Times New Roman" pitchFamily="18" charset="0"/>
              </a:rPr>
              <a:t>DryadLINQ</a:t>
            </a:r>
            <a:r>
              <a:rPr lang="en-US" sz="2000" dirty="0" smtClean="0">
                <a:latin typeface="Times New Roman" pitchFamily="18" charset="0"/>
                <a:cs typeface="Times New Roman" pitchFamily="18" charset="0"/>
              </a:rPr>
              <a:t> partitioning operators like Hash Partition&lt;T,K&gt; or Range Partition&lt;T,K&gt;</a:t>
            </a:r>
          </a:p>
          <a:p>
            <a:r>
              <a:rPr lang="en-US" sz="2000" dirty="0" smtClean="0">
                <a:latin typeface="Times New Roman" pitchFamily="18" charset="0"/>
                <a:cs typeface="Times New Roman" pitchFamily="18" charset="0"/>
              </a:rPr>
              <a:t>A partitioned data set consists of 2 types of files:</a:t>
            </a:r>
          </a:p>
          <a:p>
            <a:pPr>
              <a:buNone/>
            </a:pPr>
            <a:r>
              <a:rPr lang="en-US" sz="2000" dirty="0" smtClean="0">
                <a:latin typeface="Times New Roman" pitchFamily="18" charset="0"/>
                <a:cs typeface="Times New Roman" pitchFamily="18" charset="0"/>
              </a:rPr>
              <a:t>		*A </a:t>
            </a:r>
            <a:r>
              <a:rPr lang="en-US" sz="2000" dirty="0" smtClean="0">
                <a:latin typeface="Times New Roman" pitchFamily="18" charset="0"/>
                <a:cs typeface="Times New Roman" pitchFamily="18" charset="0"/>
              </a:rPr>
              <a:t>metadata file (.pt as extension) containing metadata that describes the partitions</a:t>
            </a:r>
          </a:p>
          <a:p>
            <a:endParaRPr lang="en-US" sz="1200" dirty="0" smtClean="0"/>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DryadData</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UserName</a:t>
            </a:r>
            <a:r>
              <a:rPr lang="en-US" sz="1600" b="1" i="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InputData</a:t>
            </a:r>
            <a:r>
              <a:rPr lang="en-US" sz="1600" b="1"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(file path and name)</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4</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(number of partitions depending on number of nodes available)</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0,2000,NODE01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Partition files: Partition number, size(in bytes), node name : File path)</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1,2000,NODE02,NODE03</a:t>
            </a:r>
            <a:endParaRPr lang="en-US" sz="1600" b="1"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	2,2000,NODE03,NODE04</a:t>
            </a:r>
            <a:endParaRPr lang="en-US" sz="1600" b="1"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	3,2000,NODE04</a:t>
            </a:r>
            <a:endParaRPr lang="en-US" sz="1600" b="1"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*Set </a:t>
            </a:r>
            <a:r>
              <a:rPr lang="en-US" sz="2000" dirty="0" smtClean="0">
                <a:latin typeface="Times New Roman" pitchFamily="18" charset="0"/>
                <a:cs typeface="Times New Roman" pitchFamily="18" charset="0"/>
              </a:rPr>
              <a:t>of partition files, one for each data partition.</a:t>
            </a:r>
          </a:p>
        </p:txBody>
      </p:sp>
      <p:sp>
        <p:nvSpPr>
          <p:cNvPr id="3" name="Title 1"/>
          <p:cNvSpPr txBox="1">
            <a:spLocks/>
          </p:cNvSpPr>
          <p:nvPr/>
        </p:nvSpPr>
        <p:spPr>
          <a:xfrm>
            <a:off x="685800" y="152400"/>
            <a:ext cx="7772400" cy="609600"/>
          </a:xfrm>
          <a:prstGeom prst="rect">
            <a:avLst/>
          </a:prstGeom>
          <a:solidFill>
            <a:schemeClr val="tx2"/>
          </a:solidFill>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bg1"/>
                </a:solidFill>
                <a:effectLst/>
                <a:uLnTx/>
                <a:uFillTx/>
                <a:latin typeface="Times New Roman" pitchFamily="18" charset="0"/>
                <a:ea typeface="+mj-ea"/>
                <a:cs typeface="Times New Roman" pitchFamily="18" charset="0"/>
              </a:rPr>
              <a:t>Dryad and DryadLINQ</a:t>
            </a:r>
            <a:endParaRPr kumimoji="0" lang="en-US" sz="4400" b="0"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j0406392.wmf"/>
          <p:cNvPicPr>
            <a:picLocks noChangeAspect="1"/>
          </p:cNvPicPr>
          <p:nvPr/>
        </p:nvPicPr>
        <p:blipFill>
          <a:blip r:embed="rId2" cstate="print"/>
          <a:srcRect/>
          <a:stretch>
            <a:fillRect/>
          </a:stretch>
        </p:blipFill>
        <p:spPr bwMode="auto">
          <a:xfrm>
            <a:off x="2438400" y="1143000"/>
            <a:ext cx="1295400" cy="811091"/>
          </a:xfrm>
          <a:prstGeom prst="rect">
            <a:avLst/>
          </a:prstGeom>
          <a:noFill/>
          <a:ln w="9525">
            <a:noFill/>
            <a:miter lim="800000"/>
            <a:headEnd/>
            <a:tailEnd/>
          </a:ln>
        </p:spPr>
      </p:pic>
      <p:pic>
        <p:nvPicPr>
          <p:cNvPr id="45060" name="Picture 4" descr="http://www.toonpool.com/user/3356/files/little_scientist_400875.jpg"/>
          <p:cNvPicPr>
            <a:picLocks noChangeAspect="1" noChangeArrowheads="1"/>
          </p:cNvPicPr>
          <p:nvPr/>
        </p:nvPicPr>
        <p:blipFill>
          <a:blip r:embed="rId3" cstate="print"/>
          <a:srcRect/>
          <a:stretch>
            <a:fillRect/>
          </a:stretch>
        </p:blipFill>
        <p:spPr bwMode="auto">
          <a:xfrm>
            <a:off x="4114800" y="838200"/>
            <a:ext cx="1371600" cy="1470050"/>
          </a:xfrm>
          <a:prstGeom prst="rect">
            <a:avLst/>
          </a:prstGeom>
          <a:noFill/>
        </p:spPr>
      </p:pic>
      <p:pic>
        <p:nvPicPr>
          <p:cNvPr id="10" name="Picture 11" descr="j0359757.wmf"/>
          <p:cNvPicPr>
            <a:picLocks noChangeAspect="1"/>
          </p:cNvPicPr>
          <p:nvPr/>
        </p:nvPicPr>
        <p:blipFill>
          <a:blip r:embed="rId4" cstate="print"/>
          <a:srcRect/>
          <a:stretch>
            <a:fillRect/>
          </a:stretch>
        </p:blipFill>
        <p:spPr bwMode="auto">
          <a:xfrm>
            <a:off x="838200" y="1371600"/>
            <a:ext cx="919771" cy="903844"/>
          </a:xfrm>
          <a:prstGeom prst="rect">
            <a:avLst/>
          </a:prstGeom>
          <a:noFill/>
          <a:ln w="9525">
            <a:noFill/>
            <a:miter lim="800000"/>
            <a:headEnd/>
            <a:tailEnd/>
          </a:ln>
        </p:spPr>
      </p:pic>
      <p:pic>
        <p:nvPicPr>
          <p:cNvPr id="45062" name="Picture 6" descr="http://accelrys.com/resource-center/case-studies/archive/studies/images/papa.gif"/>
          <p:cNvPicPr>
            <a:picLocks noChangeAspect="1" noChangeArrowheads="1"/>
          </p:cNvPicPr>
          <p:nvPr/>
        </p:nvPicPr>
        <p:blipFill>
          <a:blip r:embed="rId5" cstate="print"/>
          <a:srcRect/>
          <a:stretch>
            <a:fillRect/>
          </a:stretch>
        </p:blipFill>
        <p:spPr bwMode="auto">
          <a:xfrm>
            <a:off x="5638800" y="609600"/>
            <a:ext cx="1828800" cy="1905000"/>
          </a:xfrm>
          <a:prstGeom prst="rect">
            <a:avLst/>
          </a:prstGeom>
          <a:noFill/>
        </p:spPr>
      </p:pic>
      <p:pic>
        <p:nvPicPr>
          <p:cNvPr id="45066" name="Picture 10" descr="http://ftp.sv.vt.edu/pub/projects97/goel_narasimhan/goel_narasimhan_project/assets/images/molecule.gif"/>
          <p:cNvPicPr>
            <a:picLocks noChangeAspect="1" noChangeArrowheads="1"/>
          </p:cNvPicPr>
          <p:nvPr/>
        </p:nvPicPr>
        <p:blipFill>
          <a:blip r:embed="rId6" cstate="print"/>
          <a:srcRect/>
          <a:stretch>
            <a:fillRect/>
          </a:stretch>
        </p:blipFill>
        <p:spPr bwMode="auto">
          <a:xfrm>
            <a:off x="7467600" y="2209800"/>
            <a:ext cx="1219200" cy="990600"/>
          </a:xfrm>
          <a:prstGeom prst="rect">
            <a:avLst/>
          </a:prstGeom>
          <a:noFill/>
        </p:spPr>
      </p:pic>
      <p:pic>
        <p:nvPicPr>
          <p:cNvPr id="16" name="Picture 3" descr="oreChemgraph.png"/>
          <p:cNvPicPr>
            <a:picLocks noChangeAspect="1"/>
          </p:cNvPicPr>
          <p:nvPr/>
        </p:nvPicPr>
        <p:blipFill>
          <a:blip r:embed="rId7" cstate="print"/>
          <a:srcRect l="2110" t="25781" b="10645"/>
          <a:stretch>
            <a:fillRect/>
          </a:stretch>
        </p:blipFill>
        <p:spPr bwMode="auto">
          <a:xfrm>
            <a:off x="304800" y="2667000"/>
            <a:ext cx="7067550" cy="1263650"/>
          </a:xfrm>
          <a:prstGeom prst="rect">
            <a:avLst/>
          </a:prstGeom>
          <a:solidFill>
            <a:schemeClr val="bg1"/>
          </a:solidFill>
          <a:ln w="9525">
            <a:noFill/>
            <a:miter lim="800000"/>
            <a:headEnd/>
            <a:tailEnd/>
          </a:ln>
        </p:spPr>
      </p:pic>
      <p:sp>
        <p:nvSpPr>
          <p:cNvPr id="17" name="TextBox 16"/>
          <p:cNvSpPr txBox="1"/>
          <p:nvPr/>
        </p:nvSpPr>
        <p:spPr>
          <a:xfrm>
            <a:off x="2514600" y="4343400"/>
            <a:ext cx="320040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Experiments, Protocols ???</a:t>
            </a:r>
          </a:p>
          <a:p>
            <a:r>
              <a:rPr lang="en-US" sz="2000" b="1" dirty="0" smtClean="0">
                <a:latin typeface="Times New Roman" pitchFamily="18" charset="0"/>
                <a:cs typeface="Times New Roman" pitchFamily="18" charset="0"/>
              </a:rPr>
              <a:t>(Experimental Data)</a:t>
            </a:r>
            <a:endParaRPr lang="en-US" sz="2000" b="1" dirty="0">
              <a:latin typeface="Times New Roman" pitchFamily="18" charset="0"/>
              <a:cs typeface="Times New Roman" pitchFamily="18" charset="0"/>
            </a:endParaRPr>
          </a:p>
        </p:txBody>
      </p:sp>
      <p:sp>
        <p:nvSpPr>
          <p:cNvPr id="19" name="TextBox 18"/>
          <p:cNvSpPr txBox="1"/>
          <p:nvPr/>
        </p:nvSpPr>
        <p:spPr>
          <a:xfrm>
            <a:off x="381000" y="5334000"/>
            <a:ext cx="304800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Who ? Where ? When ?</a:t>
            </a:r>
          </a:p>
          <a:p>
            <a:r>
              <a:rPr lang="en-US" sz="2000" b="1" dirty="0" smtClean="0">
                <a:latin typeface="Times New Roman" pitchFamily="18" charset="0"/>
                <a:cs typeface="Times New Roman" pitchFamily="18" charset="0"/>
              </a:rPr>
              <a:t>(Bibliographic Data) </a:t>
            </a:r>
          </a:p>
        </p:txBody>
      </p:sp>
      <p:sp>
        <p:nvSpPr>
          <p:cNvPr id="20" name="TextBox 19"/>
          <p:cNvSpPr txBox="1"/>
          <p:nvPr/>
        </p:nvSpPr>
        <p:spPr>
          <a:xfrm>
            <a:off x="4419600" y="5181600"/>
            <a:ext cx="4419600" cy="1015663"/>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Moieties’, their energies, latent heats of fusion, vibrational frequencies  ?</a:t>
            </a:r>
          </a:p>
          <a:p>
            <a:r>
              <a:rPr lang="en-US" sz="2000" b="1" dirty="0" smtClean="0">
                <a:latin typeface="Times New Roman" pitchFamily="18" charset="0"/>
                <a:cs typeface="Times New Roman" pitchFamily="18" charset="0"/>
              </a:rPr>
              <a:t>(Molecular </a:t>
            </a:r>
            <a:r>
              <a:rPr lang="en-US" sz="2000" b="1" dirty="0" err="1" smtClean="0">
                <a:latin typeface="Times New Roman" pitchFamily="18" charset="0"/>
                <a:cs typeface="Times New Roman" pitchFamily="18" charset="0"/>
              </a:rPr>
              <a:t>Properties,etc</a:t>
            </a:r>
            <a:r>
              <a:rPr lang="en-US" sz="2000" b="1" dirty="0" smtClean="0">
                <a:latin typeface="Times New Roman" pitchFamily="18" charset="0"/>
                <a:cs typeface="Times New Roman" pitchFamily="18" charset="0"/>
              </a:rPr>
              <a:t>)</a:t>
            </a:r>
          </a:p>
        </p:txBody>
      </p:sp>
      <p:sp>
        <p:nvSpPr>
          <p:cNvPr id="12" name="Slide Number Placeholder 11"/>
          <p:cNvSpPr>
            <a:spLocks noGrp="1"/>
          </p:cNvSpPr>
          <p:nvPr>
            <p:ph type="sldNum" sz="quarter" idx="12"/>
          </p:nvPr>
        </p:nvSpPr>
        <p:spPr/>
        <p:txBody>
          <a:bodyPr/>
          <a:lstStyle/>
          <a:p>
            <a:fld id="{E565A33A-033E-4D43-ACCC-814738BBB5B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tx2"/>
          </a:solidFill>
        </p:spPr>
        <p:txBody>
          <a:bodyPr>
            <a:normAutofit fontScale="90000"/>
          </a:bodyPr>
          <a:lstStyle/>
          <a:p>
            <a:r>
              <a:rPr lang="en-US" dirty="0" smtClean="0">
                <a:solidFill>
                  <a:schemeClr val="bg1"/>
                </a:solidFill>
                <a:latin typeface="Times New Roman" pitchFamily="18" charset="0"/>
                <a:cs typeface="Times New Roman" pitchFamily="18" charset="0"/>
              </a:rPr>
              <a:t>OAI-ORE</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lstStyle/>
          <a:p>
            <a:pPr>
              <a:buNone/>
            </a:pPr>
            <a:r>
              <a:rPr lang="en-US" b="1" dirty="0" smtClean="0">
                <a:latin typeface="Times New Roman" pitchFamily="18" charset="0"/>
                <a:cs typeface="Times New Roman" pitchFamily="18" charset="0"/>
              </a:rPr>
              <a:t>	Open Archive Initiative – Object Reuse and Exchange</a:t>
            </a:r>
          </a:p>
          <a:p>
            <a:r>
              <a:rPr lang="en-US" sz="2800" dirty="0" smtClean="0">
                <a:latin typeface="Times New Roman" pitchFamily="18" charset="0"/>
                <a:cs typeface="Times New Roman" pitchFamily="18" charset="0"/>
              </a:rPr>
              <a:t>defines standards for the description and exchange of aggregations of Web resources</a:t>
            </a:r>
            <a:r>
              <a:rPr lang="en-US"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based around the ORE-Model </a:t>
            </a:r>
            <a:r>
              <a:rPr lang="en-US" sz="2800" dirty="0" smtClean="0">
                <a:latin typeface="Times New Roman" pitchFamily="18" charset="0"/>
                <a:cs typeface="Times New Roman" pitchFamily="18" charset="0"/>
              </a:rPr>
              <a:t>which introduces the </a:t>
            </a:r>
            <a:r>
              <a:rPr lang="en-US" sz="2800" b="1" dirty="0" smtClean="0">
                <a:latin typeface="Times New Roman" pitchFamily="18" charset="0"/>
                <a:cs typeface="Times New Roman" pitchFamily="18" charset="0"/>
              </a:rPr>
              <a:t>Resource Map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ReM</a:t>
            </a:r>
            <a:r>
              <a:rPr lang="en-US" sz="2800" dirty="0" smtClean="0">
                <a:latin typeface="Times New Roman" pitchFamily="18" charset="0"/>
                <a:cs typeface="Times New Roman" pitchFamily="18" charset="0"/>
              </a:rPr>
              <a:t>) that makes it possible to associate an identity with aggregations of resources and make assertions about their structure and semantics</a:t>
            </a:r>
            <a:r>
              <a:rPr lang="en-US" sz="2800" dirty="0" smtClean="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ReMs</a:t>
            </a:r>
            <a:r>
              <a:rPr lang="en-US" sz="2800" dirty="0" smtClean="0">
                <a:latin typeface="Times New Roman" pitchFamily="18" charset="0"/>
                <a:cs typeface="Times New Roman" pitchFamily="18" charset="0"/>
              </a:rPr>
              <a:t> are expressed in ATOM/XML, RDF/XML, n3, turtle formats.</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565A33A-033E-4D43-ACCC-814738BBB5B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a:solidFill>
            <a:schemeClr val="tx2"/>
          </a:solidFill>
          <a:ln>
            <a:solidFill>
              <a:schemeClr val="tx2"/>
            </a:solidFill>
          </a:ln>
        </p:spPr>
        <p:txBody>
          <a:bodyPr>
            <a:normAutofit/>
          </a:bodyPr>
          <a:lstStyle/>
          <a:p>
            <a:r>
              <a:rPr lang="en-US" sz="3600" dirty="0" smtClean="0">
                <a:solidFill>
                  <a:schemeClr val="bg1"/>
                </a:solidFill>
                <a:latin typeface="Times New Roman" pitchFamily="18" charset="0"/>
                <a:cs typeface="Times New Roman" pitchFamily="18" charset="0"/>
              </a:rPr>
              <a:t>Microsoft Research’s ORECHEM Project</a:t>
            </a:r>
            <a:endParaRPr lang="en-US" sz="36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1"/>
            <a:ext cx="8229600" cy="4495799"/>
          </a:xfrm>
        </p:spPr>
        <p:txBody>
          <a:bodyPr>
            <a:normAutofit/>
          </a:bodyPr>
          <a:lstStyle/>
          <a:p>
            <a:pPr>
              <a:buNone/>
            </a:pPr>
            <a:r>
              <a:rPr lang="en-US" sz="3600" dirty="0" smtClean="0">
                <a:latin typeface="Times New Roman" pitchFamily="18" charset="0"/>
                <a:cs typeface="Times New Roman" pitchFamily="18" charset="0"/>
              </a:rPr>
              <a:t> </a:t>
            </a:r>
          </a:p>
          <a:p>
            <a:pPr>
              <a:buNone/>
            </a:pPr>
            <a:endParaRPr lang="en-US" sz="36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“A collaboration between chemistry scholars and information scientists to develop and deploy the infrastructure, services, and applications to enable new models for research and dissemination of scholarly materials in the chemistry community.”</a:t>
            </a:r>
            <a:endParaRPr lang="en-US" sz="3600" dirty="0" smtClean="0">
              <a:latin typeface="Times New Roman" pitchFamily="18" charset="0"/>
              <a:cs typeface="Times New Roman" pitchFamily="18" charset="0"/>
            </a:endParaRPr>
          </a:p>
          <a:p>
            <a:pPr>
              <a:buNone/>
            </a:pPr>
            <a:endParaRPr lang="en-US" sz="3600" dirty="0" smtClean="0">
              <a:latin typeface="Times New Roman" pitchFamily="18" charset="0"/>
              <a:cs typeface="Times New Roman" pitchFamily="18" charset="0"/>
            </a:endParaRPr>
          </a:p>
        </p:txBody>
      </p:sp>
      <p:sp>
        <p:nvSpPr>
          <p:cNvPr id="4" name="TextBox 3"/>
          <p:cNvSpPr txBox="1"/>
          <p:nvPr/>
        </p:nvSpPr>
        <p:spPr>
          <a:xfrm>
            <a:off x="685800" y="6248400"/>
            <a:ext cx="7162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http://research.microsoft.com/en-us/projects/orechem/</a:t>
            </a:r>
            <a:endParaRPr lang="en-US" dirty="0">
              <a:latin typeface="Times New Roman" pitchFamily="18" charset="0"/>
              <a:cs typeface="Times New Roman" pitchFamily="18" charset="0"/>
            </a:endParaRPr>
          </a:p>
        </p:txBody>
      </p:sp>
      <p:pic>
        <p:nvPicPr>
          <p:cNvPr id="29698" name="Picture 2" descr="Microsoft Research"/>
          <p:cNvPicPr>
            <a:picLocks noChangeAspect="1" noChangeArrowheads="1"/>
          </p:cNvPicPr>
          <p:nvPr/>
        </p:nvPicPr>
        <p:blipFill>
          <a:blip r:embed="rId2" cstate="print"/>
          <a:srcRect/>
          <a:stretch>
            <a:fillRect/>
          </a:stretch>
        </p:blipFill>
        <p:spPr bwMode="auto">
          <a:xfrm>
            <a:off x="1143000" y="1676400"/>
            <a:ext cx="1362075" cy="390526"/>
          </a:xfrm>
          <a:prstGeom prst="rect">
            <a:avLst/>
          </a:prstGeom>
          <a:noFill/>
        </p:spPr>
      </p:pic>
      <p:pic>
        <p:nvPicPr>
          <p:cNvPr id="6" name="Picture 5"/>
          <p:cNvPicPr>
            <a:picLocks noChangeAspect="1"/>
          </p:cNvPicPr>
          <p:nvPr/>
        </p:nvPicPr>
        <p:blipFill>
          <a:blip r:embed="rId3" cstate="print"/>
          <a:stretch>
            <a:fillRect/>
          </a:stretch>
        </p:blipFill>
        <p:spPr>
          <a:xfrm>
            <a:off x="3581400" y="5029200"/>
            <a:ext cx="1830539" cy="541288"/>
          </a:xfrm>
          <a:prstGeom prst="rect">
            <a:avLst/>
          </a:prstGeom>
        </p:spPr>
      </p:pic>
      <p:pic>
        <p:nvPicPr>
          <p:cNvPr id="7" name="Picture 6"/>
          <p:cNvPicPr>
            <a:picLocks noChangeAspect="1"/>
          </p:cNvPicPr>
          <p:nvPr/>
        </p:nvPicPr>
        <p:blipFill>
          <a:blip r:embed="rId4" cstate="print"/>
          <a:stretch>
            <a:fillRect/>
          </a:stretch>
        </p:blipFill>
        <p:spPr>
          <a:xfrm>
            <a:off x="6096000" y="4800600"/>
            <a:ext cx="2032050" cy="541288"/>
          </a:xfrm>
          <a:prstGeom prst="rect">
            <a:avLst/>
          </a:prstGeom>
        </p:spPr>
      </p:pic>
      <p:pic>
        <p:nvPicPr>
          <p:cNvPr id="8" name="Picture 7"/>
          <p:cNvPicPr>
            <a:picLocks noChangeAspect="1"/>
          </p:cNvPicPr>
          <p:nvPr/>
        </p:nvPicPr>
        <p:blipFill>
          <a:blip r:embed="rId5" cstate="print"/>
          <a:srcRect r="105" b="7767"/>
          <a:stretch>
            <a:fillRect/>
          </a:stretch>
        </p:blipFill>
        <p:spPr>
          <a:xfrm>
            <a:off x="6172200" y="1676400"/>
            <a:ext cx="1919187" cy="499244"/>
          </a:xfrm>
          <a:prstGeom prst="rect">
            <a:avLst/>
          </a:prstGeom>
        </p:spPr>
      </p:pic>
      <p:pic>
        <p:nvPicPr>
          <p:cNvPr id="9" name="Picture 8"/>
          <p:cNvPicPr>
            <a:picLocks noChangeAspect="1"/>
          </p:cNvPicPr>
          <p:nvPr/>
        </p:nvPicPr>
        <p:blipFill>
          <a:blip r:embed="rId6" cstate="print"/>
          <a:stretch>
            <a:fillRect/>
          </a:stretch>
        </p:blipFill>
        <p:spPr>
          <a:xfrm>
            <a:off x="3200400" y="1752600"/>
            <a:ext cx="2384245" cy="541288"/>
          </a:xfrm>
          <a:prstGeom prst="rect">
            <a:avLst/>
          </a:prstGeom>
        </p:spPr>
      </p:pic>
      <p:pic>
        <p:nvPicPr>
          <p:cNvPr id="10" name="Picture 9"/>
          <p:cNvPicPr>
            <a:picLocks noChangeAspect="1"/>
          </p:cNvPicPr>
          <p:nvPr/>
        </p:nvPicPr>
        <p:blipFill>
          <a:blip r:embed="rId7" cstate="print"/>
          <a:srcRect r="24000"/>
          <a:stretch>
            <a:fillRect/>
          </a:stretch>
        </p:blipFill>
        <p:spPr>
          <a:xfrm>
            <a:off x="1219200" y="5029200"/>
            <a:ext cx="776187" cy="541288"/>
          </a:xfrm>
          <a:prstGeom prst="rect">
            <a:avLst/>
          </a:prstGeom>
        </p:spPr>
      </p:pic>
      <p:sp>
        <p:nvSpPr>
          <p:cNvPr id="12" name="Slide Number Placeholder 11"/>
          <p:cNvSpPr>
            <a:spLocks noGrp="1"/>
          </p:cNvSpPr>
          <p:nvPr>
            <p:ph type="sldNum" sz="quarter" idx="12"/>
          </p:nvPr>
        </p:nvSpPr>
        <p:spPr/>
        <p:txBody>
          <a:bodyPr/>
          <a:lstStyle/>
          <a:p>
            <a:fld id="{E565A33A-033E-4D43-ACCC-814738BBB5B8}" type="slidenum">
              <a:rPr lang="en-US" smtClean="0"/>
              <a:pPr/>
              <a:t>7</a:t>
            </a:fld>
            <a:endParaRPr lang="en-US"/>
          </a:p>
        </p:txBody>
      </p:sp>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p:nvPr/>
        </p:nvGrpSpPr>
        <p:grpSpPr>
          <a:xfrm>
            <a:off x="1096953" y="1343028"/>
            <a:ext cx="1357322" cy="866772"/>
            <a:chOff x="2332805" y="1490658"/>
            <a:chExt cx="1357322" cy="866772"/>
          </a:xfrm>
        </p:grpSpPr>
        <p:grpSp>
          <p:nvGrpSpPr>
            <p:cNvPr id="3" name="Group 25"/>
            <p:cNvGrpSpPr/>
            <p:nvPr/>
          </p:nvGrpSpPr>
          <p:grpSpPr>
            <a:xfrm>
              <a:off x="3190061" y="1723241"/>
              <a:ext cx="500066" cy="634189"/>
              <a:chOff x="2214546" y="2357430"/>
              <a:chExt cx="500066" cy="634189"/>
            </a:xfrm>
          </p:grpSpPr>
          <p:pic>
            <p:nvPicPr>
              <p:cNvPr id="7" name="Picture 3"/>
              <p:cNvPicPr>
                <a:picLocks noChangeAspect="1" noChangeArrowheads="1"/>
              </p:cNvPicPr>
              <p:nvPr/>
            </p:nvPicPr>
            <p:blipFill>
              <a:blip r:embed="rId2" cstate="print"/>
              <a:srcRect/>
              <a:stretch>
                <a:fillRect/>
              </a:stretch>
            </p:blipFill>
            <p:spPr bwMode="auto">
              <a:xfrm>
                <a:off x="2285984" y="2357430"/>
                <a:ext cx="428628" cy="428628"/>
              </a:xfrm>
              <a:prstGeom prst="rect">
                <a:avLst/>
              </a:prstGeom>
              <a:noFill/>
              <a:ln w="9525">
                <a:noFill/>
                <a:miter lim="800000"/>
                <a:headEnd/>
                <a:tailEnd/>
              </a:ln>
            </p:spPr>
          </p:pic>
          <p:sp>
            <p:nvSpPr>
              <p:cNvPr id="8" name="TextBox 7"/>
              <p:cNvSpPr txBox="1"/>
              <p:nvPr/>
            </p:nvSpPr>
            <p:spPr>
              <a:xfrm>
                <a:off x="2214546" y="2714620"/>
                <a:ext cx="184666" cy="276999"/>
              </a:xfrm>
              <a:prstGeom prst="rect">
                <a:avLst/>
              </a:prstGeom>
              <a:noFill/>
            </p:spPr>
            <p:txBody>
              <a:bodyPr wrap="none" rtlCol="0">
                <a:spAutoFit/>
              </a:bodyPr>
              <a:lstStyle/>
              <a:p>
                <a:endParaRPr lang="en-GB" sz="1200" dirty="0"/>
              </a:p>
            </p:txBody>
          </p:sp>
        </p:grpSp>
        <p:sp>
          <p:nvSpPr>
            <p:cNvPr id="16" name="Rectangle 15"/>
            <p:cNvSpPr/>
            <p:nvPr/>
          </p:nvSpPr>
          <p:spPr>
            <a:xfrm>
              <a:off x="2332805" y="1490658"/>
              <a:ext cx="928694" cy="6429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smtClean="0">
                  <a:solidFill>
                    <a:schemeClr val="tx1"/>
                  </a:solidFill>
                </a:rPr>
                <a:t>PSU</a:t>
              </a:r>
              <a:endParaRPr lang="en-GB" sz="1000" dirty="0">
                <a:solidFill>
                  <a:schemeClr val="tx1"/>
                </a:solidFill>
              </a:endParaRPr>
            </a:p>
          </p:txBody>
        </p:sp>
      </p:grpSp>
      <p:sp>
        <p:nvSpPr>
          <p:cNvPr id="43" name="Cloud Callout 42"/>
          <p:cNvSpPr/>
          <p:nvPr/>
        </p:nvSpPr>
        <p:spPr>
          <a:xfrm>
            <a:off x="7526903" y="792820"/>
            <a:ext cx="1524000" cy="1185858"/>
          </a:xfrm>
          <a:prstGeom prst="cloudCallout">
            <a:avLst>
              <a:gd name="adj1" fmla="val -44741"/>
              <a:gd name="adj2" fmla="val 57232"/>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679303" y="1029965"/>
            <a:ext cx="1172116" cy="553998"/>
          </a:xfrm>
          <a:prstGeom prst="rect">
            <a:avLst/>
          </a:prstGeom>
        </p:spPr>
        <p:txBody>
          <a:bodyPr wrap="none">
            <a:spAutoFit/>
          </a:bodyPr>
          <a:lstStyle/>
          <a:p>
            <a:pPr>
              <a:buFont typeface="Arial"/>
              <a:buChar char="•"/>
            </a:pPr>
            <a:r>
              <a:rPr lang="en-GB" sz="1000" dirty="0" smtClean="0"/>
              <a:t>NMR Spectra and</a:t>
            </a:r>
            <a:br>
              <a:rPr lang="en-GB" sz="1000" dirty="0" smtClean="0"/>
            </a:br>
            <a:r>
              <a:rPr lang="en-GB" sz="1000" dirty="0" smtClean="0"/>
              <a:t> Structural Data</a:t>
            </a:r>
          </a:p>
          <a:p>
            <a:pPr>
              <a:buFont typeface="Arial"/>
              <a:buChar char="•"/>
            </a:pPr>
            <a:r>
              <a:rPr lang="en-GB" sz="1000" dirty="0" smtClean="0"/>
              <a:t>Experiment data </a:t>
            </a:r>
            <a:endParaRPr lang="en-US" sz="1000" dirty="0"/>
          </a:p>
        </p:txBody>
      </p:sp>
      <p:grpSp>
        <p:nvGrpSpPr>
          <p:cNvPr id="5" name="Group 99"/>
          <p:cNvGrpSpPr/>
          <p:nvPr/>
        </p:nvGrpSpPr>
        <p:grpSpPr>
          <a:xfrm>
            <a:off x="2138875" y="172998"/>
            <a:ext cx="1615863" cy="1185858"/>
            <a:chOff x="2138875" y="172998"/>
            <a:chExt cx="1615863" cy="1185858"/>
          </a:xfrm>
        </p:grpSpPr>
        <p:sp>
          <p:nvSpPr>
            <p:cNvPr id="40" name="Cloud Callout 39"/>
            <p:cNvSpPr/>
            <p:nvPr/>
          </p:nvSpPr>
          <p:spPr>
            <a:xfrm>
              <a:off x="2138875" y="172998"/>
              <a:ext cx="1524000" cy="1185858"/>
            </a:xfrm>
            <a:prstGeom prst="cloudCallout">
              <a:avLst>
                <a:gd name="adj1" fmla="val -62501"/>
                <a:gd name="adj2" fmla="val 42308"/>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2249198" y="337890"/>
              <a:ext cx="1505540" cy="861774"/>
            </a:xfrm>
            <a:prstGeom prst="rect">
              <a:avLst/>
            </a:prstGeom>
            <a:noFill/>
          </p:spPr>
          <p:txBody>
            <a:bodyPr wrap="none" rtlCol="0">
              <a:spAutoFit/>
            </a:bodyPr>
            <a:lstStyle/>
            <a:p>
              <a:pPr>
                <a:buFontTx/>
                <a:buChar char="•"/>
              </a:pPr>
              <a:r>
                <a:rPr lang="en-US" sz="1000" dirty="0" smtClean="0"/>
                <a:t>Bibliographic metadata</a:t>
              </a:r>
            </a:p>
            <a:p>
              <a:pPr>
                <a:buFontTx/>
                <a:buChar char="•"/>
              </a:pPr>
              <a:r>
                <a:rPr lang="en-US" sz="1000" dirty="0" smtClean="0"/>
                <a:t>Citations</a:t>
              </a:r>
            </a:p>
            <a:p>
              <a:pPr>
                <a:buFontTx/>
                <a:buChar char="•"/>
              </a:pPr>
              <a:r>
                <a:rPr lang="en-US" sz="1000" dirty="0" smtClean="0"/>
                <a:t>Figures</a:t>
              </a:r>
            </a:p>
            <a:p>
              <a:pPr>
                <a:buFontTx/>
                <a:buChar char="•"/>
              </a:pPr>
              <a:r>
                <a:rPr lang="en-US" sz="1000" dirty="0" smtClean="0"/>
                <a:t>Tables</a:t>
              </a:r>
            </a:p>
            <a:p>
              <a:pPr>
                <a:buFontTx/>
                <a:buChar char="•"/>
              </a:pPr>
              <a:r>
                <a:rPr lang="en-US" sz="1000" dirty="0" smtClean="0"/>
                <a:t>Chunks</a:t>
              </a:r>
            </a:p>
          </p:txBody>
        </p:sp>
      </p:grpSp>
      <p:grpSp>
        <p:nvGrpSpPr>
          <p:cNvPr id="6" name="Group 30"/>
          <p:cNvGrpSpPr/>
          <p:nvPr/>
        </p:nvGrpSpPr>
        <p:grpSpPr>
          <a:xfrm>
            <a:off x="5067877" y="3006781"/>
            <a:ext cx="532246" cy="591163"/>
            <a:chOff x="5181600" y="1403351"/>
            <a:chExt cx="3048000" cy="2940049"/>
          </a:xfrm>
        </p:grpSpPr>
        <p:pic>
          <p:nvPicPr>
            <p:cNvPr id="32" name="Picture 31"/>
            <p:cNvPicPr>
              <a:picLocks noChangeAspect="1"/>
            </p:cNvPicPr>
            <p:nvPr/>
          </p:nvPicPr>
          <p:blipFill>
            <a:blip r:embed="rId3" cstate="print"/>
            <a:srcRect l="56686" r="8430" b="15616"/>
            <a:stretch>
              <a:fillRect/>
            </a:stretch>
          </p:blipFill>
          <p:spPr>
            <a:xfrm>
              <a:off x="5181600" y="1403351"/>
              <a:ext cx="3048000" cy="2940049"/>
            </a:xfrm>
            <a:prstGeom prst="rect">
              <a:avLst/>
            </a:prstGeom>
          </p:spPr>
        </p:pic>
        <p:sp>
          <p:nvSpPr>
            <p:cNvPr id="33" name="Rectangle 32"/>
            <p:cNvSpPr/>
            <p:nvPr/>
          </p:nvSpPr>
          <p:spPr>
            <a:xfrm>
              <a:off x="5181600" y="1776423"/>
              <a:ext cx="1524000" cy="3754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45"/>
          <p:cNvGrpSpPr/>
          <p:nvPr/>
        </p:nvGrpSpPr>
        <p:grpSpPr>
          <a:xfrm>
            <a:off x="1423210" y="3440235"/>
            <a:ext cx="1524000" cy="1185858"/>
            <a:chOff x="7620000" y="220055"/>
            <a:chExt cx="1524000" cy="1185858"/>
          </a:xfrm>
        </p:grpSpPr>
        <p:sp>
          <p:nvSpPr>
            <p:cNvPr id="47" name="Cloud Callout 46"/>
            <p:cNvSpPr/>
            <p:nvPr/>
          </p:nvSpPr>
          <p:spPr>
            <a:xfrm>
              <a:off x="7620000" y="220055"/>
              <a:ext cx="1524000" cy="1185858"/>
            </a:xfrm>
            <a:prstGeom prst="cloudCallout">
              <a:avLst>
                <a:gd name="adj1" fmla="val -26981"/>
                <a:gd name="adj2" fmla="val 58988"/>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48" name="Rectangle 47"/>
            <p:cNvSpPr/>
            <p:nvPr/>
          </p:nvSpPr>
          <p:spPr>
            <a:xfrm>
              <a:off x="7772400" y="457200"/>
              <a:ext cx="863500" cy="553998"/>
            </a:xfrm>
            <a:prstGeom prst="rect">
              <a:avLst/>
            </a:prstGeom>
          </p:spPr>
          <p:txBody>
            <a:bodyPr wrap="none">
              <a:spAutoFit/>
            </a:bodyPr>
            <a:lstStyle/>
            <a:p>
              <a:pPr>
                <a:buFont typeface="Arial"/>
                <a:buChar char="•"/>
              </a:pPr>
              <a:r>
                <a:rPr lang="en-GB" sz="1000" dirty="0" smtClean="0"/>
                <a:t>Reactions</a:t>
              </a:r>
            </a:p>
            <a:p>
              <a:pPr>
                <a:buFont typeface="Arial"/>
                <a:buChar char="•"/>
              </a:pPr>
              <a:r>
                <a:rPr lang="en-GB" sz="1000" dirty="0" smtClean="0"/>
                <a:t>Molecular</a:t>
              </a:r>
              <a:br>
                <a:rPr lang="en-GB" sz="1000" dirty="0" smtClean="0"/>
              </a:br>
              <a:r>
                <a:rPr lang="en-GB" sz="1000" dirty="0" smtClean="0"/>
                <a:t> Compounds</a:t>
              </a:r>
              <a:endParaRPr lang="en-US" sz="1000" dirty="0"/>
            </a:p>
          </p:txBody>
        </p:sp>
      </p:grpSp>
      <p:grpSp>
        <p:nvGrpSpPr>
          <p:cNvPr id="12" name="Group 105"/>
          <p:cNvGrpSpPr/>
          <p:nvPr/>
        </p:nvGrpSpPr>
        <p:grpSpPr>
          <a:xfrm>
            <a:off x="496263" y="4701126"/>
            <a:ext cx="2367608" cy="802115"/>
            <a:chOff x="496263" y="4701126"/>
            <a:chExt cx="2367608" cy="802115"/>
          </a:xfrm>
        </p:grpSpPr>
        <p:grpSp>
          <p:nvGrpSpPr>
            <p:cNvPr id="13" name="Group 69"/>
            <p:cNvGrpSpPr/>
            <p:nvPr/>
          </p:nvGrpSpPr>
          <p:grpSpPr>
            <a:xfrm>
              <a:off x="1506549" y="4742774"/>
              <a:ext cx="1357322" cy="657228"/>
              <a:chOff x="4143372" y="3571876"/>
              <a:chExt cx="1357322" cy="657228"/>
            </a:xfrm>
          </p:grpSpPr>
          <p:sp>
            <p:nvSpPr>
              <p:cNvPr id="28" name="Rectangle 27"/>
              <p:cNvSpPr/>
              <p:nvPr/>
            </p:nvSpPr>
            <p:spPr>
              <a:xfrm>
                <a:off x="4143372" y="3571876"/>
                <a:ext cx="928694" cy="6429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u="sng" dirty="0" smtClean="0">
                    <a:solidFill>
                      <a:schemeClr val="tx1"/>
                    </a:solidFill>
                  </a:rPr>
                  <a:t>Cambridge</a:t>
                </a:r>
                <a:endParaRPr lang="en-GB" sz="1000" u="sng" dirty="0">
                  <a:solidFill>
                    <a:schemeClr val="tx1"/>
                  </a:solidFill>
                </a:endParaRPr>
              </a:p>
            </p:txBody>
          </p:sp>
          <p:pic>
            <p:nvPicPr>
              <p:cNvPr id="29" name="Picture 3"/>
              <p:cNvPicPr>
                <a:picLocks noChangeAspect="1" noChangeArrowheads="1"/>
              </p:cNvPicPr>
              <p:nvPr/>
            </p:nvPicPr>
            <p:blipFill>
              <a:blip r:embed="rId2" cstate="print"/>
              <a:srcRect/>
              <a:stretch>
                <a:fillRect/>
              </a:stretch>
            </p:blipFill>
            <p:spPr bwMode="auto">
              <a:xfrm>
                <a:off x="5072066" y="3800476"/>
                <a:ext cx="428628" cy="428628"/>
              </a:xfrm>
              <a:prstGeom prst="rect">
                <a:avLst/>
              </a:prstGeom>
              <a:noFill/>
              <a:ln w="9525">
                <a:noFill/>
                <a:miter lim="800000"/>
                <a:headEnd/>
                <a:tailEnd/>
              </a:ln>
            </p:spPr>
          </p:pic>
        </p:grpSp>
        <p:pic>
          <p:nvPicPr>
            <p:cNvPr id="34" name="Picture 33"/>
            <p:cNvPicPr>
              <a:picLocks noChangeAspect="1"/>
            </p:cNvPicPr>
            <p:nvPr/>
          </p:nvPicPr>
          <p:blipFill>
            <a:blip r:embed="rId4" cstate="print"/>
            <a:stretch>
              <a:fillRect/>
            </a:stretch>
          </p:blipFill>
          <p:spPr>
            <a:xfrm>
              <a:off x="576083" y="4701126"/>
              <a:ext cx="1111462" cy="260499"/>
            </a:xfrm>
            <a:prstGeom prst="rect">
              <a:avLst/>
            </a:prstGeom>
          </p:spPr>
        </p:pic>
        <p:pic>
          <p:nvPicPr>
            <p:cNvPr id="37" name="Picture 36"/>
            <p:cNvPicPr>
              <a:picLocks noChangeAspect="1"/>
            </p:cNvPicPr>
            <p:nvPr/>
          </p:nvPicPr>
          <p:blipFill>
            <a:blip r:embed="rId5" cstate="print"/>
            <a:stretch>
              <a:fillRect/>
            </a:stretch>
          </p:blipFill>
          <p:spPr>
            <a:xfrm>
              <a:off x="496263" y="5002886"/>
              <a:ext cx="1114924" cy="276219"/>
            </a:xfrm>
            <a:prstGeom prst="rect">
              <a:avLst/>
            </a:prstGeom>
          </p:spPr>
        </p:pic>
        <p:pic>
          <p:nvPicPr>
            <p:cNvPr id="50" name="Picture 49"/>
            <p:cNvPicPr>
              <a:picLocks noChangeAspect="1"/>
            </p:cNvPicPr>
            <p:nvPr/>
          </p:nvPicPr>
          <p:blipFill>
            <a:blip r:embed="rId6" cstate="print"/>
            <a:stretch>
              <a:fillRect/>
            </a:stretch>
          </p:blipFill>
          <p:spPr>
            <a:xfrm>
              <a:off x="729272" y="5296762"/>
              <a:ext cx="958273" cy="206479"/>
            </a:xfrm>
            <a:prstGeom prst="rect">
              <a:avLst/>
            </a:prstGeom>
          </p:spPr>
        </p:pic>
      </p:grpSp>
      <p:pic>
        <p:nvPicPr>
          <p:cNvPr id="4" name="Picture 3"/>
          <p:cNvPicPr>
            <a:picLocks noChangeAspect="1"/>
          </p:cNvPicPr>
          <p:nvPr/>
        </p:nvPicPr>
        <p:blipFill>
          <a:blip r:embed="rId7" cstate="print"/>
          <a:stretch>
            <a:fillRect/>
          </a:stretch>
        </p:blipFill>
        <p:spPr>
          <a:xfrm>
            <a:off x="251979" y="1288609"/>
            <a:ext cx="1174750" cy="236074"/>
          </a:xfrm>
          <a:prstGeom prst="rect">
            <a:avLst/>
          </a:prstGeom>
          <a:solidFill>
            <a:srgbClr val="CCFFCC"/>
          </a:solidFill>
        </p:spPr>
      </p:pic>
      <p:sp>
        <p:nvSpPr>
          <p:cNvPr id="58" name="Cloud Callout 57"/>
          <p:cNvSpPr/>
          <p:nvPr/>
        </p:nvSpPr>
        <p:spPr>
          <a:xfrm>
            <a:off x="5334000" y="4224342"/>
            <a:ext cx="1524000" cy="1185858"/>
          </a:xfrm>
          <a:prstGeom prst="cloudCallout">
            <a:avLst>
              <a:gd name="adj1" fmla="val 6490"/>
              <a:gd name="adj2" fmla="val 66011"/>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69"/>
          <p:cNvGrpSpPr/>
          <p:nvPr/>
        </p:nvGrpSpPr>
        <p:grpSpPr>
          <a:xfrm>
            <a:off x="5334000" y="5410200"/>
            <a:ext cx="1357322" cy="657228"/>
            <a:chOff x="4143372" y="3571876"/>
            <a:chExt cx="1357322" cy="657228"/>
          </a:xfrm>
        </p:grpSpPr>
        <p:sp>
          <p:nvSpPr>
            <p:cNvPr id="55" name="Rectangle 54"/>
            <p:cNvSpPr/>
            <p:nvPr/>
          </p:nvSpPr>
          <p:spPr>
            <a:xfrm>
              <a:off x="4143372" y="3571876"/>
              <a:ext cx="928694" cy="6429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smtClean="0">
                  <a:solidFill>
                    <a:schemeClr val="tx1"/>
                  </a:solidFill>
                </a:rPr>
                <a:t>Indiana</a:t>
              </a:r>
            </a:p>
          </p:txBody>
        </p:sp>
        <p:pic>
          <p:nvPicPr>
            <p:cNvPr id="56" name="Picture 3"/>
            <p:cNvPicPr>
              <a:picLocks noChangeAspect="1" noChangeArrowheads="1"/>
            </p:cNvPicPr>
            <p:nvPr/>
          </p:nvPicPr>
          <p:blipFill>
            <a:blip r:embed="rId2" cstate="print"/>
            <a:srcRect/>
            <a:stretch>
              <a:fillRect/>
            </a:stretch>
          </p:blipFill>
          <p:spPr bwMode="auto">
            <a:xfrm>
              <a:off x="5072066" y="3800476"/>
              <a:ext cx="428628" cy="428628"/>
            </a:xfrm>
            <a:prstGeom prst="rect">
              <a:avLst/>
            </a:prstGeom>
            <a:noFill/>
            <a:ln w="9525">
              <a:noFill/>
              <a:miter lim="800000"/>
              <a:headEnd/>
              <a:tailEnd/>
            </a:ln>
          </p:spPr>
        </p:pic>
      </p:grpSp>
      <p:sp>
        <p:nvSpPr>
          <p:cNvPr id="59" name="Rectangle 58"/>
          <p:cNvSpPr/>
          <p:nvPr/>
        </p:nvSpPr>
        <p:spPr>
          <a:xfrm>
            <a:off x="5403819" y="4629090"/>
            <a:ext cx="1340268" cy="400110"/>
          </a:xfrm>
          <a:prstGeom prst="rect">
            <a:avLst/>
          </a:prstGeom>
        </p:spPr>
        <p:txBody>
          <a:bodyPr wrap="none">
            <a:spAutoFit/>
          </a:bodyPr>
          <a:lstStyle/>
          <a:p>
            <a:pPr>
              <a:buFont typeface="Arial"/>
              <a:buChar char="•"/>
            </a:pPr>
            <a:r>
              <a:rPr lang="en-US" sz="1000" dirty="0" smtClean="0"/>
              <a:t> Computational</a:t>
            </a:r>
            <a:br>
              <a:rPr lang="en-US" sz="1000" dirty="0" smtClean="0"/>
            </a:br>
            <a:r>
              <a:rPr lang="en-US" sz="1000" dirty="0" smtClean="0"/>
              <a:t>Chemistry (Gaussian)</a:t>
            </a:r>
            <a:endParaRPr lang="en-US" sz="1000" dirty="0"/>
          </a:p>
        </p:txBody>
      </p:sp>
      <p:sp>
        <p:nvSpPr>
          <p:cNvPr id="61" name="Can 60"/>
          <p:cNvSpPr/>
          <p:nvPr/>
        </p:nvSpPr>
        <p:spPr>
          <a:xfrm>
            <a:off x="7620000" y="5562600"/>
            <a:ext cx="1168969" cy="10668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Triplestore</a:t>
            </a:r>
          </a:p>
          <a:p>
            <a:pPr algn="ctr"/>
            <a:r>
              <a:rPr lang="en-US" sz="1600" dirty="0" smtClean="0"/>
              <a:t>On Azure Cloud</a:t>
            </a:r>
            <a:endParaRPr lang="en-US" sz="1600" dirty="0"/>
          </a:p>
        </p:txBody>
      </p:sp>
      <p:grpSp>
        <p:nvGrpSpPr>
          <p:cNvPr id="15" name="Group 12"/>
          <p:cNvGrpSpPr/>
          <p:nvPr/>
        </p:nvGrpSpPr>
        <p:grpSpPr>
          <a:xfrm>
            <a:off x="4307047" y="1494343"/>
            <a:ext cx="532246" cy="591163"/>
            <a:chOff x="5181600" y="1403351"/>
            <a:chExt cx="3048000" cy="2940049"/>
          </a:xfrm>
        </p:grpSpPr>
        <p:pic>
          <p:nvPicPr>
            <p:cNvPr id="9" name="Picture 8"/>
            <p:cNvPicPr>
              <a:picLocks noChangeAspect="1"/>
            </p:cNvPicPr>
            <p:nvPr/>
          </p:nvPicPr>
          <p:blipFill>
            <a:blip r:embed="rId3" cstate="print"/>
            <a:srcRect l="56686" r="8430" b="15616"/>
            <a:stretch>
              <a:fillRect/>
            </a:stretch>
          </p:blipFill>
          <p:spPr>
            <a:xfrm>
              <a:off x="5181600" y="1403351"/>
              <a:ext cx="3048000" cy="2940049"/>
            </a:xfrm>
            <a:prstGeom prst="rect">
              <a:avLst/>
            </a:prstGeom>
          </p:spPr>
        </p:pic>
        <p:sp>
          <p:nvSpPr>
            <p:cNvPr id="11" name="Rectangle 10"/>
            <p:cNvSpPr/>
            <p:nvPr/>
          </p:nvSpPr>
          <p:spPr>
            <a:xfrm>
              <a:off x="5181600" y="1776423"/>
              <a:ext cx="1524000" cy="3754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grpSp>
      <p:cxnSp>
        <p:nvCxnSpPr>
          <p:cNvPr id="67" name="Straight Arrow Connector 66"/>
          <p:cNvCxnSpPr>
            <a:stCxn id="7" idx="3"/>
          </p:cNvCxnSpPr>
          <p:nvPr/>
        </p:nvCxnSpPr>
        <p:spPr>
          <a:xfrm>
            <a:off x="2454275" y="1789925"/>
            <a:ext cx="4265603" cy="572275"/>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rot="10800000" flipV="1">
            <a:off x="2454275" y="2590800"/>
            <a:ext cx="5257294" cy="2151974"/>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2947210" y="5183430"/>
            <a:ext cx="2386790" cy="431556"/>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6705600" y="5943600"/>
            <a:ext cx="969148" cy="383375"/>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20" name="Group 87"/>
          <p:cNvGrpSpPr/>
          <p:nvPr/>
        </p:nvGrpSpPr>
        <p:grpSpPr>
          <a:xfrm>
            <a:off x="4040924" y="4742775"/>
            <a:ext cx="532246" cy="591163"/>
            <a:chOff x="5181600" y="1403351"/>
            <a:chExt cx="3048000" cy="2940049"/>
          </a:xfrm>
        </p:grpSpPr>
        <p:pic>
          <p:nvPicPr>
            <p:cNvPr id="89" name="Picture 88"/>
            <p:cNvPicPr>
              <a:picLocks noChangeAspect="1"/>
            </p:cNvPicPr>
            <p:nvPr/>
          </p:nvPicPr>
          <p:blipFill>
            <a:blip r:embed="rId3" cstate="print"/>
            <a:srcRect l="56686" r="8430" b="15616"/>
            <a:stretch>
              <a:fillRect/>
            </a:stretch>
          </p:blipFill>
          <p:spPr>
            <a:xfrm>
              <a:off x="5181600" y="1403351"/>
              <a:ext cx="3048000" cy="2940049"/>
            </a:xfrm>
            <a:prstGeom prst="rect">
              <a:avLst/>
            </a:prstGeom>
          </p:spPr>
        </p:pic>
        <p:sp>
          <p:nvSpPr>
            <p:cNvPr id="90" name="Rectangle 89"/>
            <p:cNvSpPr/>
            <p:nvPr/>
          </p:nvSpPr>
          <p:spPr>
            <a:xfrm>
              <a:off x="5181600" y="1776423"/>
              <a:ext cx="1524000" cy="3754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90"/>
          <p:cNvGrpSpPr/>
          <p:nvPr/>
        </p:nvGrpSpPr>
        <p:grpSpPr>
          <a:xfrm>
            <a:off x="7162800" y="5257800"/>
            <a:ext cx="532246" cy="591163"/>
            <a:chOff x="5181600" y="1403351"/>
            <a:chExt cx="3048000" cy="2940049"/>
          </a:xfrm>
        </p:grpSpPr>
        <p:pic>
          <p:nvPicPr>
            <p:cNvPr id="92" name="Picture 91"/>
            <p:cNvPicPr>
              <a:picLocks noChangeAspect="1"/>
            </p:cNvPicPr>
            <p:nvPr/>
          </p:nvPicPr>
          <p:blipFill>
            <a:blip r:embed="rId3" cstate="print"/>
            <a:srcRect l="56686" r="8430" b="15616"/>
            <a:stretch>
              <a:fillRect/>
            </a:stretch>
          </p:blipFill>
          <p:spPr>
            <a:xfrm>
              <a:off x="5181600" y="1403351"/>
              <a:ext cx="3048000" cy="2940049"/>
            </a:xfrm>
            <a:prstGeom prst="rect">
              <a:avLst/>
            </a:prstGeom>
          </p:spPr>
        </p:pic>
        <p:sp>
          <p:nvSpPr>
            <p:cNvPr id="93" name="Rectangle 92"/>
            <p:cNvSpPr/>
            <p:nvPr/>
          </p:nvSpPr>
          <p:spPr>
            <a:xfrm>
              <a:off x="5181600" y="1776423"/>
              <a:ext cx="1524000" cy="3754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100"/>
          <p:cNvGrpSpPr/>
          <p:nvPr/>
        </p:nvGrpSpPr>
        <p:grpSpPr>
          <a:xfrm>
            <a:off x="6201108" y="1749440"/>
            <a:ext cx="1825861" cy="1069960"/>
            <a:chOff x="6201108" y="1749440"/>
            <a:chExt cx="1825861" cy="1069960"/>
          </a:xfrm>
        </p:grpSpPr>
        <p:grpSp>
          <p:nvGrpSpPr>
            <p:cNvPr id="26" name="Group 64"/>
            <p:cNvGrpSpPr/>
            <p:nvPr/>
          </p:nvGrpSpPr>
          <p:grpSpPr>
            <a:xfrm>
              <a:off x="6719878" y="1947858"/>
              <a:ext cx="1307091" cy="871542"/>
              <a:chOff x="7148506" y="1407319"/>
              <a:chExt cx="1307091" cy="871542"/>
            </a:xfrm>
          </p:grpSpPr>
          <p:sp>
            <p:nvSpPr>
              <p:cNvPr id="17" name="Rectangle 16"/>
              <p:cNvSpPr/>
              <p:nvPr/>
            </p:nvSpPr>
            <p:spPr>
              <a:xfrm>
                <a:off x="7148506" y="1407319"/>
                <a:ext cx="928694" cy="6429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smtClean="0">
                    <a:solidFill>
                      <a:schemeClr val="tx1"/>
                    </a:solidFill>
                  </a:rPr>
                  <a:t>Southampton</a:t>
                </a:r>
              </a:p>
            </p:txBody>
          </p:sp>
          <p:grpSp>
            <p:nvGrpSpPr>
              <p:cNvPr id="27" name="Group 25"/>
              <p:cNvGrpSpPr/>
              <p:nvPr/>
            </p:nvGrpSpPr>
            <p:grpSpPr>
              <a:xfrm>
                <a:off x="7955531" y="1644672"/>
                <a:ext cx="500066" cy="634189"/>
                <a:chOff x="2214546" y="2357430"/>
                <a:chExt cx="500066" cy="634189"/>
              </a:xfrm>
            </p:grpSpPr>
            <p:pic>
              <p:nvPicPr>
                <p:cNvPr id="24" name="Picture 3"/>
                <p:cNvPicPr>
                  <a:picLocks noChangeAspect="1" noChangeArrowheads="1"/>
                </p:cNvPicPr>
                <p:nvPr/>
              </p:nvPicPr>
              <p:blipFill>
                <a:blip r:embed="rId2" cstate="print"/>
                <a:srcRect/>
                <a:stretch>
                  <a:fillRect/>
                </a:stretch>
              </p:blipFill>
              <p:spPr bwMode="auto">
                <a:xfrm>
                  <a:off x="2285984" y="2357430"/>
                  <a:ext cx="428628" cy="428628"/>
                </a:xfrm>
                <a:prstGeom prst="rect">
                  <a:avLst/>
                </a:prstGeom>
                <a:noFill/>
                <a:ln w="9525">
                  <a:noFill/>
                  <a:miter lim="800000"/>
                  <a:headEnd/>
                  <a:tailEnd/>
                </a:ln>
              </p:spPr>
            </p:pic>
            <p:sp>
              <p:nvSpPr>
                <p:cNvPr id="25" name="TextBox 24"/>
                <p:cNvSpPr txBox="1"/>
                <p:nvPr/>
              </p:nvSpPr>
              <p:spPr>
                <a:xfrm>
                  <a:off x="2214546" y="2714620"/>
                  <a:ext cx="184666" cy="276999"/>
                </a:xfrm>
                <a:prstGeom prst="rect">
                  <a:avLst/>
                </a:prstGeom>
                <a:noFill/>
              </p:spPr>
              <p:txBody>
                <a:bodyPr wrap="none" rtlCol="0">
                  <a:spAutoFit/>
                </a:bodyPr>
                <a:lstStyle/>
                <a:p>
                  <a:endParaRPr lang="en-GB" sz="1200" dirty="0"/>
                </a:p>
              </p:txBody>
            </p:sp>
          </p:grpSp>
        </p:grpSp>
        <p:pic>
          <p:nvPicPr>
            <p:cNvPr id="21" name="Picture 20"/>
            <p:cNvPicPr>
              <a:picLocks noChangeAspect="1"/>
            </p:cNvPicPr>
            <p:nvPr/>
          </p:nvPicPr>
          <p:blipFill>
            <a:blip r:embed="rId8" cstate="print"/>
            <a:stretch>
              <a:fillRect/>
            </a:stretch>
          </p:blipFill>
          <p:spPr>
            <a:xfrm>
              <a:off x="6201108" y="1749440"/>
              <a:ext cx="830303" cy="309216"/>
            </a:xfrm>
            <a:prstGeom prst="rect">
              <a:avLst/>
            </a:prstGeom>
          </p:spPr>
        </p:pic>
      </p:grpSp>
      <p:grpSp>
        <p:nvGrpSpPr>
          <p:cNvPr id="30" name="Group 109"/>
          <p:cNvGrpSpPr/>
          <p:nvPr/>
        </p:nvGrpSpPr>
        <p:grpSpPr>
          <a:xfrm>
            <a:off x="1493401" y="1387515"/>
            <a:ext cx="532246" cy="591163"/>
            <a:chOff x="5181600" y="1403351"/>
            <a:chExt cx="3048000" cy="2940049"/>
          </a:xfrm>
        </p:grpSpPr>
        <p:pic>
          <p:nvPicPr>
            <p:cNvPr id="111" name="Picture 110"/>
            <p:cNvPicPr>
              <a:picLocks noChangeAspect="1"/>
            </p:cNvPicPr>
            <p:nvPr/>
          </p:nvPicPr>
          <p:blipFill>
            <a:blip r:embed="rId3" cstate="print"/>
            <a:srcRect l="56686" r="8430" b="15616"/>
            <a:stretch>
              <a:fillRect/>
            </a:stretch>
          </p:blipFill>
          <p:spPr>
            <a:xfrm>
              <a:off x="5181600" y="1403351"/>
              <a:ext cx="3048000" cy="2940049"/>
            </a:xfrm>
            <a:prstGeom prst="rect">
              <a:avLst/>
            </a:prstGeom>
          </p:spPr>
        </p:pic>
        <p:sp>
          <p:nvSpPr>
            <p:cNvPr id="112" name="Rectangle 111"/>
            <p:cNvSpPr/>
            <p:nvPr/>
          </p:nvSpPr>
          <p:spPr>
            <a:xfrm>
              <a:off x="5181600" y="1776423"/>
              <a:ext cx="1524000" cy="3754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grpSp>
      <p:pic>
        <p:nvPicPr>
          <p:cNvPr id="113" name="Picture 112"/>
          <p:cNvPicPr>
            <a:picLocks noChangeAspect="1"/>
          </p:cNvPicPr>
          <p:nvPr/>
        </p:nvPicPr>
        <p:blipFill>
          <a:blip r:embed="rId9" cstate="print"/>
          <a:stretch>
            <a:fillRect/>
          </a:stretch>
        </p:blipFill>
        <p:spPr>
          <a:xfrm>
            <a:off x="228600" y="152400"/>
            <a:ext cx="827757" cy="968541"/>
          </a:xfrm>
          <a:prstGeom prst="rect">
            <a:avLst/>
          </a:prstGeom>
        </p:spPr>
      </p:pic>
      <p:sp>
        <p:nvSpPr>
          <p:cNvPr id="60" name="TextBox 59"/>
          <p:cNvSpPr txBox="1"/>
          <p:nvPr/>
        </p:nvSpPr>
        <p:spPr>
          <a:xfrm>
            <a:off x="457200" y="6324600"/>
            <a:ext cx="6096000" cy="369332"/>
          </a:xfrm>
          <a:prstGeom prst="rect">
            <a:avLst/>
          </a:prstGeom>
          <a:noFill/>
        </p:spPr>
        <p:txBody>
          <a:bodyPr wrap="square" rtlCol="0">
            <a:spAutoFit/>
          </a:bodyPr>
          <a:lstStyle/>
          <a:p>
            <a:r>
              <a:rPr lang="en-US" dirty="0" smtClean="0"/>
              <a:t>Carl Lagoze’s OreCHEM eScience Presentation Slides </a:t>
            </a:r>
            <a:endParaRPr lang="en-US" dirty="0"/>
          </a:p>
        </p:txBody>
      </p:sp>
      <p:sp>
        <p:nvSpPr>
          <p:cNvPr id="62" name="Slide Number Placeholder 61"/>
          <p:cNvSpPr>
            <a:spLocks noGrp="1"/>
          </p:cNvSpPr>
          <p:nvPr>
            <p:ph type="sldNum" sz="quarter" idx="12"/>
          </p:nvPr>
        </p:nvSpPr>
        <p:spPr>
          <a:xfrm>
            <a:off x="6477000" y="6324600"/>
            <a:ext cx="2133600" cy="365125"/>
          </a:xfrm>
        </p:spPr>
        <p:txBody>
          <a:bodyPr/>
          <a:lstStyle/>
          <a:p>
            <a:fld id="{E565A33A-033E-4D43-ACCC-814738BBB5B8}"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2000"/>
                                        <p:tgtEl>
                                          <p:spTgt spid="67"/>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0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20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20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2000"/>
                                        <p:tgtEl>
                                          <p:spTgt spid="70"/>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20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20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2000"/>
                                        <p:tgtEl>
                                          <p:spTgt spid="80"/>
                                        </p:tgtEl>
                                      </p:cBhvr>
                                    </p:animEffect>
                                  </p:childTnLst>
                                </p:cTn>
                              </p:par>
                              <p:par>
                                <p:cTn id="51" presetID="10"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20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2000"/>
                                        <p:tgtEl>
                                          <p:spTgt spid="5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fade">
                                      <p:cBhvr>
                                        <p:cTn id="61" dur="2000"/>
                                        <p:tgtEl>
                                          <p:spTgt spid="5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20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fade">
                                      <p:cBhvr>
                                        <p:cTn id="69" dur="2000"/>
                                        <p:tgtEl>
                                          <p:spTgt spid="61"/>
                                        </p:tgtEl>
                                      </p:cBhvr>
                                    </p:animEffect>
                                  </p:childTnLst>
                                </p:cTn>
                              </p:par>
                              <p:par>
                                <p:cTn id="70" presetID="10" presetClass="entr" presetSubtype="0" fill="hold"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fade">
                                      <p:cBhvr>
                                        <p:cTn id="72" dur="20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15"/>
                                        </p:tgtEl>
                                        <p:attrNameLst>
                                          <p:attrName>style.visibility</p:attrName>
                                        </p:attrNameLst>
                                      </p:cBhvr>
                                      <p:to>
                                        <p:strVal val="hidden"/>
                                      </p:to>
                                    </p:set>
                                  </p:childTnLst>
                                </p:cTn>
                              </p:par>
                            </p:childTnLst>
                          </p:cTn>
                        </p:par>
                        <p:par>
                          <p:cTn id="77" fill="hold">
                            <p:stCondLst>
                              <p:cond delay="0"/>
                            </p:stCondLst>
                            <p:childTnLst>
                              <p:par>
                                <p:cTn id="78" presetID="1" presetClass="exit" presetSubtype="0" fill="hold" nodeType="afterEffect">
                                  <p:stCondLst>
                                    <p:cond delay="0"/>
                                  </p:stCondLst>
                                  <p:childTnLst>
                                    <p:set>
                                      <p:cBhvr>
                                        <p:cTn id="79" dur="1" fill="hold">
                                          <p:stCondLst>
                                            <p:cond delay="0"/>
                                          </p:stCondLst>
                                        </p:cTn>
                                        <p:tgtEl>
                                          <p:spTgt spid="22"/>
                                        </p:tgtEl>
                                        <p:attrNameLst>
                                          <p:attrName>style.visibility</p:attrName>
                                        </p:attrNameLst>
                                      </p:cBhvr>
                                      <p:to>
                                        <p:strVal val="hidden"/>
                                      </p:to>
                                    </p:set>
                                  </p:childTnLst>
                                </p:cTn>
                              </p:par>
                            </p:childTnLst>
                          </p:cTn>
                        </p:par>
                        <p:par>
                          <p:cTn id="80" fill="hold">
                            <p:stCondLst>
                              <p:cond delay="0"/>
                            </p:stCondLst>
                            <p:childTnLst>
                              <p:par>
                                <p:cTn id="81" presetID="1" presetClass="exit" presetSubtype="0" fill="hold" nodeType="after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par>
                          <p:cTn id="83" fill="hold">
                            <p:stCondLst>
                              <p:cond delay="0"/>
                            </p:stCondLst>
                            <p:childTnLst>
                              <p:par>
                                <p:cTn id="84" presetID="1" presetClass="exit" presetSubtype="0" fill="hold" nodeType="afterEffect">
                                  <p:stCondLst>
                                    <p:cond delay="0"/>
                                  </p:stCondLst>
                                  <p:childTnLst>
                                    <p:set>
                                      <p:cBhvr>
                                        <p:cTn id="85" dur="1" fill="hold">
                                          <p:stCondLst>
                                            <p:cond delay="0"/>
                                          </p:stCondLst>
                                        </p:cTn>
                                        <p:tgtEl>
                                          <p:spTgt spid="20"/>
                                        </p:tgtEl>
                                        <p:attrNameLst>
                                          <p:attrName>style.visibility</p:attrName>
                                        </p:attrNameLst>
                                      </p:cBhvr>
                                      <p:to>
                                        <p:strVal val="hidden"/>
                                      </p:to>
                                    </p:set>
                                  </p:childTnLst>
                                </p:cTn>
                              </p:par>
                            </p:childTnLst>
                          </p:cTn>
                        </p:par>
                        <p:par>
                          <p:cTn id="86" fill="hold">
                            <p:stCondLst>
                              <p:cond delay="0"/>
                            </p:stCondLst>
                            <p:childTnLst>
                              <p:par>
                                <p:cTn id="87" presetID="10" presetClass="entr" presetSubtype="0"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2000"/>
                                        <p:tgtEl>
                                          <p:spTgt spid="30"/>
                                        </p:tgtEl>
                                      </p:cBhvr>
                                    </p:animEffect>
                                  </p:childTnLst>
                                </p:cTn>
                              </p:par>
                            </p:childTnLst>
                          </p:cTn>
                        </p:par>
                        <p:par>
                          <p:cTn id="90" fill="hold">
                            <p:stCondLst>
                              <p:cond delay="2000"/>
                            </p:stCondLst>
                            <p:childTnLst>
                              <p:par>
                                <p:cTn id="91" presetID="0" presetClass="path" presetSubtype="0" repeatCount="indefinite" accel="50000" fill="hold" nodeType="afterEffect">
                                  <p:stCondLst>
                                    <p:cond delay="0"/>
                                  </p:stCondLst>
                                  <p:childTnLst>
                                    <p:animMotion origin="layout" path="M 3.33333E-6 4.44444E-6 L 0.60573 0.09259 L 0.03524 0.48402 L 0.46007 0.62083 L 0.72309 0.69513 " pathEditMode="relative" rAng="0" ptsTypes="AAAAA">
                                      <p:cBhvr>
                                        <p:cTn id="92" dur="3000" fill="hold"/>
                                        <p:tgtEl>
                                          <p:spTgt spid="30"/>
                                        </p:tgtEl>
                                        <p:attrNameLst>
                                          <p:attrName>ppt_x</p:attrName>
                                          <p:attrName>ppt_y</p:attrName>
                                        </p:attrNameLst>
                                      </p:cBhvr>
                                      <p:rCtr x="361"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9" grpId="0"/>
      <p:bldP spid="58" grpId="0" animBg="1"/>
      <p:bldP spid="59" grpId="0"/>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5A33A-033E-4D43-ACCC-814738BBB5B8}" type="slidenum">
              <a:rPr lang="en-US" smtClean="0"/>
              <a:pPr/>
              <a:t>9</a:t>
            </a:fld>
            <a:endParaRPr lang="en-US"/>
          </a:p>
        </p:txBody>
      </p:sp>
      <p:sp>
        <p:nvSpPr>
          <p:cNvPr id="3" name="TextBox 2"/>
          <p:cNvSpPr txBox="1"/>
          <p:nvPr/>
        </p:nvSpPr>
        <p:spPr>
          <a:xfrm>
            <a:off x="1676400" y="2057400"/>
            <a:ext cx="6019800" cy="1754326"/>
          </a:xfrm>
          <a:prstGeom prst="rect">
            <a:avLst/>
          </a:prstGeom>
          <a:noFill/>
        </p:spPr>
        <p:txBody>
          <a:bodyPr wrap="square" rtlCol="0">
            <a:spAutoFit/>
          </a:bodyPr>
          <a:lstStyle/>
          <a:p>
            <a:pPr algn="ctr"/>
            <a:r>
              <a:rPr lang="en-US" sz="5400" b="1" u="sng" dirty="0" smtClean="0">
                <a:solidFill>
                  <a:srgbClr val="002060"/>
                </a:solidFill>
                <a:latin typeface="Times New Roman" pitchFamily="18" charset="0"/>
                <a:cs typeface="Times New Roman" pitchFamily="18" charset="0"/>
              </a:rPr>
              <a:t>Data Dataflow/Workflow</a:t>
            </a:r>
            <a:endParaRPr lang="en-US" sz="5400" b="1" u="sng"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9369</TotalTime>
  <Words>1438</Words>
  <Application>Microsoft Office PowerPoint</Application>
  <PresentationFormat>On-screen Show (4:3)</PresentationFormat>
  <Paragraphs>402</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Integrating Chemistry Scholarship with Web Architectures, Grid Computing and Semantic Web</vt:lpstr>
      <vt:lpstr>Outline</vt:lpstr>
      <vt:lpstr>Terminology</vt:lpstr>
      <vt:lpstr>Slide 4</vt:lpstr>
      <vt:lpstr>Slide 5</vt:lpstr>
      <vt:lpstr>OAI-ORE</vt:lpstr>
      <vt:lpstr>Microsoft Research’s ORECHEM Project</vt:lpstr>
      <vt:lpstr>Slide 8</vt:lpstr>
      <vt:lpstr>Slide 9</vt:lpstr>
      <vt:lpstr>Slide 10</vt:lpstr>
      <vt:lpstr>Slide 11</vt:lpstr>
      <vt:lpstr>Slide 12</vt:lpstr>
      <vt:lpstr>Slide 13</vt:lpstr>
      <vt:lpstr>Slide 14</vt:lpstr>
      <vt:lpstr>Objective</vt:lpstr>
      <vt:lpstr>Slide 16</vt:lpstr>
      <vt:lpstr>RESTful Web services</vt:lpstr>
      <vt:lpstr>Jersey</vt:lpstr>
      <vt:lpstr>ORECHEM REST Services</vt:lpstr>
      <vt:lpstr>ORECHEM REST Services</vt:lpstr>
      <vt:lpstr>Testing Services</vt:lpstr>
      <vt:lpstr>Testing Services</vt:lpstr>
      <vt:lpstr>FeedsHarvester Testcase</vt:lpstr>
      <vt:lpstr>Slide 24</vt:lpstr>
      <vt:lpstr>TeraGrid</vt:lpstr>
      <vt:lpstr>OGCE-Workflow Suite</vt:lpstr>
      <vt:lpstr>Slide 27</vt:lpstr>
      <vt:lpstr>Dryad and DryadLINQ</vt:lpstr>
      <vt:lpstr>Slide 29</vt:lpstr>
      <vt:lpstr>Slide 30</vt:lpstr>
      <vt:lpstr>Slide 31</vt:lpstr>
      <vt:lpstr>Triple Store</vt:lpstr>
      <vt:lpstr>Virtuoso Triple Store</vt:lpstr>
      <vt:lpstr>Virtuoso Triple Store</vt:lpstr>
      <vt:lpstr>Virtuoso Triple Store</vt:lpstr>
      <vt:lpstr>Finally What’s in Triple Store</vt:lpstr>
      <vt:lpstr>Future Work</vt:lpstr>
      <vt:lpstr>Future Work</vt:lpstr>
      <vt:lpstr>Acknowledgements</vt:lpstr>
      <vt:lpstr>Slide 40</vt:lpstr>
      <vt:lpstr>Slide 41</vt:lpstr>
      <vt:lpstr>ATOM to RDF/XML</vt:lpstr>
      <vt:lpstr>ATOM to RDF/XML</vt:lpstr>
      <vt:lpstr>OGCE-Workflow Suite</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Chemistry Scholarship with Web Architectures, Grid Computing and Semantic Web</dc:title>
  <dc:creator>Sashikiran Challa</dc:creator>
  <cp:lastModifiedBy>Sashikiran Challa</cp:lastModifiedBy>
  <cp:revision>371</cp:revision>
  <dcterms:created xsi:type="dcterms:W3CDTF">2010-05-10T14:51:47Z</dcterms:created>
  <dcterms:modified xsi:type="dcterms:W3CDTF">2010-05-23T02:35:57Z</dcterms:modified>
</cp:coreProperties>
</file>