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84" r:id="rId9"/>
    <p:sldId id="260" r:id="rId10"/>
    <p:sldId id="272" r:id="rId11"/>
    <p:sldId id="283" r:id="rId12"/>
    <p:sldId id="279" r:id="rId13"/>
    <p:sldId id="275" r:id="rId14"/>
    <p:sldId id="286" r:id="rId15"/>
    <p:sldId id="278" r:id="rId16"/>
    <p:sldId id="277" r:id="rId17"/>
    <p:sldId id="280" r:id="rId18"/>
    <p:sldId id="288" r:id="rId19"/>
    <p:sldId id="282" r:id="rId20"/>
    <p:sldId id="28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60"/>
  </p:normalViewPr>
  <p:slideViewPr>
    <p:cSldViewPr>
      <p:cViewPr varScale="1">
        <p:scale>
          <a:sx n="69" d="100"/>
          <a:sy n="69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hul%20Gupta\AppData\Local\Temp\I609_recA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hul%20Gupta\AppData\Local\Temp\I609_recA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hul%20Gupta\AppData\Local\Temp\I609_recA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hul%20Gupta\AppData\Local\Temp\I609_rec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v>16SrRNA</c:v>
          </c:tx>
          <c:cat>
            <c:strRef>
              <c:f>Sheet1!$F$7:$F$19</c:f>
              <c:strCache>
                <c:ptCount val="13"/>
                <c:pt idx="0">
                  <c:v>InA</c:v>
                </c:pt>
                <c:pt idx="1">
                  <c:v>InB</c:v>
                </c:pt>
                <c:pt idx="2">
                  <c:v>InM</c:v>
                </c:pt>
                <c:pt idx="3">
                  <c:v>F1S</c:v>
                </c:pt>
                <c:pt idx="4">
                  <c:v>F2V</c:v>
                </c:pt>
                <c:pt idx="5">
                  <c:v>F2W</c:v>
                </c:pt>
                <c:pt idx="6">
                  <c:v>F1T</c:v>
                </c:pt>
                <c:pt idx="7">
                  <c:v>F2X</c:v>
                </c:pt>
                <c:pt idx="8">
                  <c:v>F2Y</c:v>
                </c:pt>
                <c:pt idx="9">
                  <c:v>F1U</c:v>
                </c:pt>
                <c:pt idx="10">
                  <c:v>InD</c:v>
                </c:pt>
                <c:pt idx="11">
                  <c:v>InE</c:v>
                </c:pt>
                <c:pt idx="12">
                  <c:v>InR</c:v>
                </c:pt>
              </c:strCache>
            </c:strRef>
          </c:cat>
          <c:val>
            <c:numRef>
              <c:f>Sheet1!$G$7:$G$19</c:f>
              <c:numCache>
                <c:formatCode>General</c:formatCode>
                <c:ptCount val="13"/>
                <c:pt idx="0">
                  <c:v>631.23069999999996</c:v>
                </c:pt>
                <c:pt idx="1">
                  <c:v>713.90759999999796</c:v>
                </c:pt>
                <c:pt idx="2">
                  <c:v>562.53480000000002</c:v>
                </c:pt>
                <c:pt idx="3">
                  <c:v>698.375</c:v>
                </c:pt>
                <c:pt idx="4">
                  <c:v>762.94569999999794</c:v>
                </c:pt>
                <c:pt idx="5">
                  <c:v>778.75599999999997</c:v>
                </c:pt>
                <c:pt idx="6">
                  <c:v>738.78700000000003</c:v>
                </c:pt>
                <c:pt idx="7">
                  <c:v>799.10199999999998</c:v>
                </c:pt>
                <c:pt idx="8">
                  <c:v>747.53499999999997</c:v>
                </c:pt>
                <c:pt idx="9">
                  <c:v>590.96199999999794</c:v>
                </c:pt>
                <c:pt idx="10">
                  <c:v>707.40199999999948</c:v>
                </c:pt>
                <c:pt idx="11">
                  <c:v>686.42399999999998</c:v>
                </c:pt>
                <c:pt idx="12">
                  <c:v>788.86199999999769</c:v>
                </c:pt>
              </c:numCache>
            </c:numRef>
          </c:val>
        </c:ser>
        <c:ser>
          <c:idx val="1"/>
          <c:order val="1"/>
          <c:tx>
            <c:v>recA</c:v>
          </c:tx>
          <c:cat>
            <c:strRef>
              <c:f>Sheet1!$F$7:$F$19</c:f>
              <c:strCache>
                <c:ptCount val="13"/>
                <c:pt idx="0">
                  <c:v>InA</c:v>
                </c:pt>
                <c:pt idx="1">
                  <c:v>InB</c:v>
                </c:pt>
                <c:pt idx="2">
                  <c:v>InM</c:v>
                </c:pt>
                <c:pt idx="3">
                  <c:v>F1S</c:v>
                </c:pt>
                <c:pt idx="4">
                  <c:v>F2V</c:v>
                </c:pt>
                <c:pt idx="5">
                  <c:v>F2W</c:v>
                </c:pt>
                <c:pt idx="6">
                  <c:v>F1T</c:v>
                </c:pt>
                <c:pt idx="7">
                  <c:v>F2X</c:v>
                </c:pt>
                <c:pt idx="8">
                  <c:v>F2Y</c:v>
                </c:pt>
                <c:pt idx="9">
                  <c:v>F1U</c:v>
                </c:pt>
                <c:pt idx="10">
                  <c:v>InD</c:v>
                </c:pt>
                <c:pt idx="11">
                  <c:v>InE</c:v>
                </c:pt>
                <c:pt idx="12">
                  <c:v>InR</c:v>
                </c:pt>
              </c:strCache>
            </c:strRef>
          </c:cat>
          <c:val>
            <c:numRef>
              <c:f>Sheet1!$H$7:$H$19</c:f>
              <c:numCache>
                <c:formatCode>General</c:formatCode>
                <c:ptCount val="13"/>
                <c:pt idx="0">
                  <c:v>154</c:v>
                </c:pt>
                <c:pt idx="1">
                  <c:v>402.65000000000032</c:v>
                </c:pt>
                <c:pt idx="2">
                  <c:v>296.13</c:v>
                </c:pt>
                <c:pt idx="3">
                  <c:v>276.33300000000003</c:v>
                </c:pt>
                <c:pt idx="4">
                  <c:v>222</c:v>
                </c:pt>
                <c:pt idx="5">
                  <c:v>116.11499999999999</c:v>
                </c:pt>
                <c:pt idx="6">
                  <c:v>151.78100000000001</c:v>
                </c:pt>
                <c:pt idx="7">
                  <c:v>209.142</c:v>
                </c:pt>
                <c:pt idx="8">
                  <c:v>236.291</c:v>
                </c:pt>
                <c:pt idx="9">
                  <c:v>197.78</c:v>
                </c:pt>
                <c:pt idx="10">
                  <c:v>179.5</c:v>
                </c:pt>
                <c:pt idx="11">
                  <c:v>146.96</c:v>
                </c:pt>
                <c:pt idx="12">
                  <c:v>126.72</c:v>
                </c:pt>
              </c:numCache>
            </c:numRef>
          </c:val>
        </c:ser>
        <c:axId val="57021568"/>
        <c:axId val="57023488"/>
      </c:barChart>
      <c:catAx>
        <c:axId val="570215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SAMPLES</a:t>
                </a:r>
              </a:p>
            </c:rich>
          </c:tx>
          <c:layout>
            <c:manualLayout>
              <c:xMode val="edge"/>
              <c:yMode val="edge"/>
              <c:x val="0.4262876765617245"/>
              <c:y val="0.91041012181169301"/>
            </c:manualLayout>
          </c:layout>
        </c:title>
        <c:majorTickMark val="none"/>
        <c:tickLblPos val="nextTo"/>
        <c:crossAx val="57023488"/>
        <c:crosses val="autoZero"/>
        <c:auto val="1"/>
        <c:lblAlgn val="ctr"/>
        <c:lblOffset val="100"/>
      </c:catAx>
      <c:valAx>
        <c:axId val="570234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AVERAGE LENGTH</a:t>
                </a:r>
              </a:p>
            </c:rich>
          </c:tx>
          <c:layout/>
        </c:title>
        <c:numFmt formatCode="General" sourceLinked="1"/>
        <c:tickLblPos val="nextTo"/>
        <c:crossAx val="570215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Proteobacteria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cat>
            <c:strRef>
              <c:f>Sheet1!$C$24:$C$35</c:f>
              <c:strCache>
                <c:ptCount val="12"/>
                <c:pt idx="0">
                  <c:v>SERRATIA</c:v>
                </c:pt>
                <c:pt idx="1">
                  <c:v>SALMONELLA</c:v>
                </c:pt>
                <c:pt idx="2">
                  <c:v>RAHNELLA</c:v>
                </c:pt>
                <c:pt idx="3">
                  <c:v>ENTEROBACTER</c:v>
                </c:pt>
                <c:pt idx="4">
                  <c:v>ESCHERICHIA</c:v>
                </c:pt>
                <c:pt idx="5">
                  <c:v>CITROBACTER</c:v>
                </c:pt>
                <c:pt idx="6">
                  <c:v>KLEBSIELLA</c:v>
                </c:pt>
                <c:pt idx="7">
                  <c:v>PASTAURELLA</c:v>
                </c:pt>
                <c:pt idx="8">
                  <c:v>SUCCINATIMONAS</c:v>
                </c:pt>
                <c:pt idx="9">
                  <c:v>ACIDOVORAX</c:v>
                </c:pt>
                <c:pt idx="10">
                  <c:v>YERSINIA</c:v>
                </c:pt>
                <c:pt idx="11">
                  <c:v>ATOPOBIUM</c:v>
                </c:pt>
              </c:strCache>
            </c:strRef>
          </c:cat>
          <c:val>
            <c:numRef>
              <c:f>Sheet1!$D$24:$D$35</c:f>
              <c:numCache>
                <c:formatCode>General</c:formatCode>
                <c:ptCount val="12"/>
                <c:pt idx="0">
                  <c:v>12</c:v>
                </c:pt>
                <c:pt idx="1">
                  <c:v>11</c:v>
                </c:pt>
                <c:pt idx="2">
                  <c:v>9</c:v>
                </c:pt>
                <c:pt idx="3">
                  <c:v>7</c:v>
                </c:pt>
                <c:pt idx="4">
                  <c:v>6</c:v>
                </c:pt>
                <c:pt idx="5">
                  <c:v>4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Firmicutes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cat>
            <c:strRef>
              <c:f>Sheet1!$J$31:$J$49</c:f>
              <c:strCache>
                <c:ptCount val="19"/>
                <c:pt idx="0">
                  <c:v>EUBACTERIUM</c:v>
                </c:pt>
                <c:pt idx="1">
                  <c:v>CLOSTRIDIUM</c:v>
                </c:pt>
                <c:pt idx="2">
                  <c:v>VEILLONELLA</c:v>
                </c:pt>
                <c:pt idx="3">
                  <c:v>ENTEROCOCCUS</c:v>
                </c:pt>
                <c:pt idx="4">
                  <c:v>RUMINOCOCCUS</c:v>
                </c:pt>
                <c:pt idx="5">
                  <c:v>LACTOBACILLUS</c:v>
                </c:pt>
                <c:pt idx="6">
                  <c:v>MITSUOKELLA</c:v>
                </c:pt>
                <c:pt idx="7">
                  <c:v>ACIDAMINOCOCCUS</c:v>
                </c:pt>
                <c:pt idx="8">
                  <c:v>SELENOMONAS</c:v>
                </c:pt>
                <c:pt idx="9">
                  <c:v>COPROCOCCUS</c:v>
                </c:pt>
                <c:pt idx="10">
                  <c:v>STREPTOCOCCUS</c:v>
                </c:pt>
                <c:pt idx="11">
                  <c:v>PHASSCOLARCTOBACTERIUM</c:v>
                </c:pt>
                <c:pt idx="12">
                  <c:v>ANAEROTRUNCUS</c:v>
                </c:pt>
                <c:pt idx="13">
                  <c:v>INNOCUUM</c:v>
                </c:pt>
                <c:pt idx="14">
                  <c:v>ELSDENII</c:v>
                </c:pt>
                <c:pt idx="15">
                  <c:v>MEGASPHAERA</c:v>
                </c:pt>
                <c:pt idx="16">
                  <c:v>ROSEBURIA</c:v>
                </c:pt>
                <c:pt idx="17">
                  <c:v>CALLIDUS</c:v>
                </c:pt>
                <c:pt idx="18">
                  <c:v>LACTOCOCCUS</c:v>
                </c:pt>
              </c:strCache>
            </c:strRef>
          </c:cat>
          <c:val>
            <c:numRef>
              <c:f>Sheet1!$K$31:$K$49</c:f>
              <c:numCache>
                <c:formatCode>General</c:formatCode>
                <c:ptCount val="19"/>
                <c:pt idx="0">
                  <c:v>34</c:v>
                </c:pt>
                <c:pt idx="1">
                  <c:v>28</c:v>
                </c:pt>
                <c:pt idx="2">
                  <c:v>9</c:v>
                </c:pt>
                <c:pt idx="3">
                  <c:v>9</c:v>
                </c:pt>
                <c:pt idx="4">
                  <c:v>7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Actinobacteria</a:t>
            </a:r>
          </a:p>
        </c:rich>
      </c:tx>
      <c:layout>
        <c:manualLayout>
          <c:xMode val="edge"/>
          <c:yMode val="edge"/>
          <c:x val="0.2188711524695777"/>
          <c:y val="0.14000000000000001"/>
        </c:manualLayout>
      </c:layout>
    </c:title>
    <c:view3D>
      <c:rotX val="30"/>
      <c:perspective val="30"/>
    </c:view3D>
    <c:plotArea>
      <c:layout/>
      <c:pie3DChart>
        <c:varyColors val="1"/>
        <c:ser>
          <c:idx val="0"/>
          <c:order val="0"/>
          <c:dLbls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showPercent val="1"/>
            <c:showLeaderLines val="1"/>
          </c:dLbls>
          <c:cat>
            <c:strRef>
              <c:f>Sheet1!$A$45:$A$51</c:f>
              <c:strCache>
                <c:ptCount val="7"/>
                <c:pt idx="0">
                  <c:v>BIFIBDOBACTERIUM</c:v>
                </c:pt>
                <c:pt idx="1">
                  <c:v>ACTINOMYCES</c:v>
                </c:pt>
                <c:pt idx="2">
                  <c:v>EGGERTHELLA</c:v>
                </c:pt>
                <c:pt idx="3">
                  <c:v>PROPIONBACTERIUM</c:v>
                </c:pt>
                <c:pt idx="4">
                  <c:v>ALLOSCARDOVIA</c:v>
                </c:pt>
                <c:pt idx="5">
                  <c:v>VARIBACULLUM</c:v>
                </c:pt>
                <c:pt idx="6">
                  <c:v>KOCURIA</c:v>
                </c:pt>
              </c:strCache>
            </c:strRef>
          </c:cat>
          <c:val>
            <c:numRef>
              <c:f>Sheet1!$B$45:$B$51</c:f>
              <c:numCache>
                <c:formatCode>General</c:formatCode>
                <c:ptCount val="7"/>
                <c:pt idx="0">
                  <c:v>202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Bacteroidetes</a:t>
            </a:r>
          </a:p>
        </c:rich>
      </c:tx>
      <c:layout>
        <c:manualLayout>
          <c:xMode val="edge"/>
          <c:yMode val="edge"/>
          <c:x val="0.32914260823172631"/>
          <c:y val="0.13999996325460284"/>
        </c:manualLayout>
      </c:layout>
    </c:title>
    <c:view3D>
      <c:rotX val="30"/>
      <c:perspective val="30"/>
    </c:view3D>
    <c:plotArea>
      <c:layout/>
      <c:pie3DChart>
        <c:varyColors val="1"/>
        <c:ser>
          <c:idx val="0"/>
          <c:order val="0"/>
          <c:cat>
            <c:strRef>
              <c:f>Sheet1!$D$60:$D$66</c:f>
              <c:strCache>
                <c:ptCount val="7"/>
                <c:pt idx="0">
                  <c:v>BACTEROIDETES</c:v>
                </c:pt>
                <c:pt idx="1">
                  <c:v>PARABACTEROIDETES</c:v>
                </c:pt>
                <c:pt idx="2">
                  <c:v>PARAPREVOTELLA</c:v>
                </c:pt>
                <c:pt idx="3">
                  <c:v>ALISTIPES</c:v>
                </c:pt>
                <c:pt idx="4">
                  <c:v>PREVOTELLA</c:v>
                </c:pt>
                <c:pt idx="5">
                  <c:v>ACETICUS</c:v>
                </c:pt>
                <c:pt idx="6">
                  <c:v>BARNESIELLA</c:v>
                </c:pt>
              </c:strCache>
            </c:strRef>
          </c:cat>
          <c:val>
            <c:numRef>
              <c:f>Sheet1!$E$60:$E$66</c:f>
              <c:numCache>
                <c:formatCode>General</c:formatCode>
                <c:ptCount val="7"/>
                <c:pt idx="0">
                  <c:v>41</c:v>
                </c:pt>
                <c:pt idx="1">
                  <c:v>10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Proteobacteria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dLbls>
            <c:showPercent val="1"/>
            <c:showLeaderLines val="1"/>
          </c:dLbls>
          <c:cat>
            <c:strRef>
              <c:f>Sheet1!$A$23:$A$49</c:f>
              <c:strCache>
                <c:ptCount val="27"/>
                <c:pt idx="0">
                  <c:v>R.Leguminosarum</c:v>
                </c:pt>
                <c:pt idx="1">
                  <c:v>Psuedomonas</c:v>
                </c:pt>
                <c:pt idx="2">
                  <c:v>E.coli</c:v>
                </c:pt>
                <c:pt idx="3">
                  <c:v>Shigella</c:v>
                </c:pt>
                <c:pt idx="4">
                  <c:v>R.Meliloti</c:v>
                </c:pt>
                <c:pt idx="5">
                  <c:v>Bradyrhizobium</c:v>
                </c:pt>
                <c:pt idx="6">
                  <c:v>Burkholderia</c:v>
                </c:pt>
                <c:pt idx="7">
                  <c:v>Chromobacterium</c:v>
                </c:pt>
                <c:pt idx="8">
                  <c:v>Aquasprillium</c:v>
                </c:pt>
                <c:pt idx="9">
                  <c:v>Enterobacter</c:v>
                </c:pt>
                <c:pt idx="10">
                  <c:v>Xenorhabdus</c:v>
                </c:pt>
                <c:pt idx="11">
                  <c:v>S.Flexneri</c:v>
                </c:pt>
                <c:pt idx="12">
                  <c:v>R.Capsulatus</c:v>
                </c:pt>
                <c:pt idx="13">
                  <c:v>Ochrobactrum</c:v>
                </c:pt>
                <c:pt idx="14">
                  <c:v>Myxococcus</c:v>
                </c:pt>
                <c:pt idx="15">
                  <c:v>Erwinia</c:v>
                </c:pt>
                <c:pt idx="16">
                  <c:v>S.Marcescens</c:v>
                </c:pt>
                <c:pt idx="17">
                  <c:v>Vibrio</c:v>
                </c:pt>
                <c:pt idx="18">
                  <c:v>Nisseria</c:v>
                </c:pt>
                <c:pt idx="19">
                  <c:v>Aeromonas</c:v>
                </c:pt>
                <c:pt idx="20">
                  <c:v>Legionella</c:v>
                </c:pt>
                <c:pt idx="21">
                  <c:v>Trichlorobacter</c:v>
                </c:pt>
                <c:pt idx="22">
                  <c:v>Campylobacter</c:v>
                </c:pt>
                <c:pt idx="23">
                  <c:v>Stenotrophomonas</c:v>
                </c:pt>
                <c:pt idx="24">
                  <c:v>Herbasprillum</c:v>
                </c:pt>
                <c:pt idx="25">
                  <c:v>Sphingomonas</c:v>
                </c:pt>
                <c:pt idx="26">
                  <c:v>Citrobacter</c:v>
                </c:pt>
              </c:strCache>
            </c:strRef>
          </c:cat>
          <c:val>
            <c:numRef>
              <c:f>Sheet1!$B$23:$B$49</c:f>
              <c:numCache>
                <c:formatCode>General</c:formatCode>
                <c:ptCount val="27"/>
                <c:pt idx="0">
                  <c:v>42</c:v>
                </c:pt>
                <c:pt idx="1">
                  <c:v>21</c:v>
                </c:pt>
                <c:pt idx="2">
                  <c:v>20</c:v>
                </c:pt>
                <c:pt idx="3">
                  <c:v>9</c:v>
                </c:pt>
                <c:pt idx="4">
                  <c:v>7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</c:numCache>
            </c:numRef>
          </c:val>
        </c:ser>
        <c:dLbls>
          <c:showPercent val="1"/>
        </c:dLbls>
      </c:pie3D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1791797900262255"/>
          <c:y val="7.4603747448235919E-2"/>
          <c:w val="0.26541535433070867"/>
          <c:h val="0.87382509477982229"/>
        </c:manualLayout>
      </c:layout>
    </c:legend>
    <c:plotVisOnly val="1"/>
    <c:dispBlanksAs val="zero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Firmicutes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dLbls>
            <c:showPercent val="1"/>
            <c:showLeaderLines val="1"/>
          </c:dLbls>
          <c:cat>
            <c:strRef>
              <c:f>Sheet1!$A$8:$A$14</c:f>
              <c:strCache>
                <c:ptCount val="7"/>
                <c:pt idx="0">
                  <c:v>Geobacillus</c:v>
                </c:pt>
                <c:pt idx="1">
                  <c:v>Bacillus</c:v>
                </c:pt>
                <c:pt idx="2">
                  <c:v>Streptococcus</c:v>
                </c:pt>
                <c:pt idx="3">
                  <c:v>Lactobacillus</c:v>
                </c:pt>
                <c:pt idx="4">
                  <c:v>Enterococcus</c:v>
                </c:pt>
                <c:pt idx="5">
                  <c:v>Clostridium</c:v>
                </c:pt>
                <c:pt idx="6">
                  <c:v>Minococcus</c:v>
                </c:pt>
              </c:strCache>
            </c:strRef>
          </c:cat>
          <c:val>
            <c:numRef>
              <c:f>Sheet1!$B$8:$B$14</c:f>
              <c:numCache>
                <c:formatCode>General</c:formatCode>
                <c:ptCount val="7"/>
                <c:pt idx="0">
                  <c:v>33</c:v>
                </c:pt>
                <c:pt idx="1">
                  <c:v>13</c:v>
                </c:pt>
                <c:pt idx="2">
                  <c:v>8</c:v>
                </c:pt>
                <c:pt idx="3">
                  <c:v>4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Percent val="1"/>
        </c:dLbls>
      </c:pie3D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2859100545124167"/>
          <c:y val="0.13980242053076741"/>
          <c:w val="0.25474232788209167"/>
          <c:h val="0.72490923009623864"/>
        </c:manualLayout>
      </c:layout>
    </c:legend>
    <c:plotVisOnly val="1"/>
    <c:dispBlanksAs val="zero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Actinobacter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dLbls>
            <c:showPercent val="1"/>
            <c:showLeaderLines val="1"/>
          </c:dLbls>
          <c:cat>
            <c:strRef>
              <c:f>Sheet1!$A$17:$A$21</c:f>
              <c:strCache>
                <c:ptCount val="5"/>
                <c:pt idx="0">
                  <c:v>Bifidobacterium</c:v>
                </c:pt>
                <c:pt idx="1">
                  <c:v>Streptomyces</c:v>
                </c:pt>
                <c:pt idx="2">
                  <c:v>Mycobacterium</c:v>
                </c:pt>
                <c:pt idx="3">
                  <c:v>Propiniobacterium</c:v>
                </c:pt>
                <c:pt idx="4">
                  <c:v>Arthrobacter</c:v>
                </c:pt>
              </c:strCache>
            </c:strRef>
          </c:cat>
          <c:val>
            <c:numRef>
              <c:f>Sheet1!$B$17:$B$21</c:f>
              <c:numCache>
                <c:formatCode>General</c:formatCode>
                <c:ptCount val="5"/>
                <c:pt idx="0">
                  <c:v>53</c:v>
                </c:pt>
                <c:pt idx="1">
                  <c:v>9</c:v>
                </c:pt>
                <c:pt idx="2">
                  <c:v>8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</c:ser>
        <c:dLbls>
          <c:showPercent val="1"/>
        </c:dLbls>
      </c:pie3DChart>
      <c:spPr>
        <a:noFill/>
        <a:ln w="25400">
          <a:noFill/>
        </a:ln>
      </c:spPr>
    </c:plotArea>
    <c:legend>
      <c:legendPos val="r"/>
      <c:layout/>
    </c:legend>
    <c:plotVisOnly val="1"/>
    <c:dispBlanksAs val="zero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Bacteriodetes</a:t>
            </a:r>
          </a:p>
        </c:rich>
      </c:tx>
      <c:layout/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0.13982752155980502"/>
          <c:y val="0.23571664954924149"/>
          <c:w val="0.59704242326852064"/>
          <c:h val="0.70463568412644073"/>
        </c:manualLayout>
      </c:layout>
      <c:pie3DChart>
        <c:varyColors val="1"/>
        <c:ser>
          <c:idx val="0"/>
          <c:order val="0"/>
          <c:dLbls>
            <c:showPercent val="1"/>
            <c:showLeaderLines val="1"/>
          </c:dLbls>
          <c:cat>
            <c:strRef>
              <c:f>Sheet1!$A$1:$A$4</c:f>
              <c:strCache>
                <c:ptCount val="4"/>
                <c:pt idx="0">
                  <c:v>B.Fragilis</c:v>
                </c:pt>
                <c:pt idx="1">
                  <c:v>Prevotella</c:v>
                </c:pt>
                <c:pt idx="2">
                  <c:v>Bacteroides</c:v>
                </c:pt>
                <c:pt idx="3">
                  <c:v>Tomitella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29</c:v>
                </c:pt>
                <c:pt idx="1">
                  <c:v>18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Percent val="1"/>
        </c:dLbls>
      </c:pie3DChart>
      <c:spPr>
        <a:noFill/>
        <a:ln w="25400">
          <a:noFill/>
        </a:ln>
      </c:spPr>
    </c:plotArea>
    <c:legend>
      <c:legendPos val="r"/>
      <c:layout/>
    </c:legend>
    <c:plotVisOnly val="1"/>
    <c:dispBlanksAs val="zero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E6DAC-1C06-4918-A425-9EB86172467D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46A6E-D713-44C9-B88F-B40B585469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0D3CB11-F0AC-43D0-896E-38875764E693}" type="datetime1">
              <a:rPr lang="en-US" smtClean="0"/>
              <a:pPr>
                <a:defRPr/>
              </a:pPr>
              <a:t>5/4/2010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9BE1E82-DBB1-4F8B-823F-818041B7E8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BD4F6-ECFB-47C1-B76C-9778AE84D65E}" type="datetime1">
              <a:rPr lang="en-US" smtClean="0"/>
              <a:pPr>
                <a:defRPr/>
              </a:pPr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5A3433-9EFB-417B-B638-121305A787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3526FCB4-57A7-4D61-821F-D162F32D6CCB}" type="datetime1">
              <a:rPr lang="en-US" smtClean="0"/>
              <a:pPr>
                <a:defRPr/>
              </a:pPr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E484663-238D-4102-A411-C09C13E351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5E6041-6182-4963-A738-58A74B47C2F5}" type="datetime1">
              <a:rPr lang="en-US" smtClean="0"/>
              <a:pPr>
                <a:defRPr/>
              </a:pPr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2B3F9F-C490-4D7B-912B-3438B4CBC1C4}" type="datetime1">
              <a:rPr lang="en-US" smtClean="0"/>
              <a:pPr>
                <a:defRPr/>
              </a:pPr>
              <a:t>5/4/2010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CE8062-70DE-44CF-A714-0893F16E0F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0616F770-BC1E-4722-8B0D-16E6B5C1CE72}" type="datetime1">
              <a:rPr lang="en-US" smtClean="0"/>
              <a:pPr>
                <a:defRPr/>
              </a:pPr>
              <a:t>5/4/2010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BD9EA141-21ED-4E26-88CD-D9A7987434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5AC3D87F-0A5E-4374-BB1B-FD240A3BAEA5}" type="datetime1">
              <a:rPr lang="en-US" smtClean="0"/>
              <a:pPr>
                <a:defRPr/>
              </a:pPr>
              <a:t>5/4/2010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B8C70D1-052E-4714-BE68-B39495D5CF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DAC40E-9E68-4395-9265-F4D0197A5254}" type="datetime1">
              <a:rPr lang="en-US" smtClean="0"/>
              <a:pPr>
                <a:defRPr/>
              </a:pPr>
              <a:t>5/4/2010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A9B4146-C5AC-4CB1-B906-F74A92F561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EFA495-0FBE-49C6-B1DD-AF9787017E51}" type="datetime1">
              <a:rPr lang="en-US" smtClean="0"/>
              <a:pPr>
                <a:defRPr/>
              </a:pPr>
              <a:t>5/4/2010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5D164D1-CDBA-4958-9ADC-5142A3383B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5848DD-9769-4D8D-AAA6-3C3DADE6018B}" type="datetime1">
              <a:rPr lang="en-US" smtClean="0"/>
              <a:pPr>
                <a:defRPr/>
              </a:pPr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4C54F1-6BB9-4001-AC22-99F1202BF0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9C3351B6-158B-4946-AB3A-74B4A6D3FAEA}" type="datetime1">
              <a:rPr lang="en-US" smtClean="0"/>
              <a:pPr>
                <a:defRPr/>
              </a:pPr>
              <a:t>5/4/2010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265AFA6-8933-4AB7-A7DC-946FBB1CFB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77B092D-1929-469D-A41C-E3F56B975A7C}" type="datetime1">
              <a:rPr lang="en-US" smtClean="0"/>
              <a:pPr>
                <a:defRPr/>
              </a:pPr>
              <a:t>5/4/2010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1644AF-342E-4FC3-9B8B-6F45ACBF6A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8458200" cy="16764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Comparison of microbial diversity in gut-metagenomic samples using 16s </a:t>
            </a:r>
            <a:r>
              <a:rPr lang="en-US" sz="3600" cap="none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RNA and </a:t>
            </a:r>
            <a:r>
              <a:rPr lang="en-US" sz="3600" cap="none" dirty="0" smtClean="0">
                <a:latin typeface="Times New Roman" pitchFamily="18" charset="0"/>
                <a:cs typeface="Times New Roman" pitchFamily="18" charset="0"/>
              </a:rPr>
              <a:t>rec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6400800" cy="1981200"/>
          </a:xfrm>
        </p:spPr>
        <p:txBody>
          <a:bodyPr/>
          <a:lstStyle/>
          <a:p>
            <a:pPr algn="ctr" eaLnBrk="1" hangingPunct="1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Gupta</a:t>
            </a:r>
          </a:p>
          <a:p>
            <a:pPr algn="ctr" eaLnBrk="1" hangingPunct="1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Rajeswari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Swaminathan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Sashikiran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Challa</a:t>
            </a: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Sushmitha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Paulraj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581400" y="685800"/>
            <a:ext cx="1905000" cy="990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13 Gut Samples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57400" y="2438400"/>
            <a:ext cx="1828800" cy="1066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HMMBUILD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&amp; HMMSEARCH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33600" y="4114800"/>
            <a:ext cx="1752600" cy="990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</a:rPr>
              <a:t>BLAST against NT </a:t>
            </a:r>
            <a:r>
              <a:rPr lang="en-US" sz="2000" dirty="0" smtClean="0">
                <a:solidFill>
                  <a:schemeClr val="bg1"/>
                </a:solidFill>
              </a:rPr>
              <a:t>database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(e-5)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62600" y="2895600"/>
            <a:ext cx="2209800" cy="1295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BLAST </a:t>
            </a:r>
            <a:r>
              <a:rPr lang="en-US" dirty="0">
                <a:solidFill>
                  <a:schemeClr val="bg1"/>
                </a:solidFill>
              </a:rPr>
              <a:t>sample vs. recA </a:t>
            </a:r>
            <a:r>
              <a:rPr lang="en-US" dirty="0" smtClean="0">
                <a:solidFill>
                  <a:schemeClr val="bg1"/>
                </a:solidFill>
              </a:rPr>
              <a:t>db(e-5</a:t>
            </a:r>
            <a:r>
              <a:rPr lang="en-US" dirty="0">
                <a:solidFill>
                  <a:schemeClr val="bg1"/>
                </a:solidFill>
              </a:rPr>
              <a:t>) &amp; extract top-most </a:t>
            </a:r>
            <a:r>
              <a:rPr lang="en-US" dirty="0" smtClean="0">
                <a:solidFill>
                  <a:schemeClr val="bg1"/>
                </a:solidFill>
              </a:rPr>
              <a:t>hits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81400" y="5562600"/>
            <a:ext cx="2514600" cy="10668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</a:rPr>
              <a:t>Phylum &amp; Species Diversity Comparison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247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533400"/>
          </a:xfrm>
        </p:spPr>
        <p:txBody>
          <a:bodyPr/>
          <a:lstStyle/>
          <a:p>
            <a:pPr algn="ctr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WORKFLOW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33400" y="762000"/>
            <a:ext cx="1676400" cy="1143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16S rRNA Aligned Sequences (~5000)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10400" y="762000"/>
            <a:ext cx="18288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recA  nucleotide sequences (~8000) as database</a:t>
            </a:r>
          </a:p>
        </p:txBody>
      </p:sp>
      <p:cxnSp>
        <p:nvCxnSpPr>
          <p:cNvPr id="28" name="Shape 27"/>
          <p:cNvCxnSpPr>
            <a:stCxn id="7" idx="1"/>
            <a:endCxn id="10" idx="0"/>
          </p:cNvCxnSpPr>
          <p:nvPr/>
        </p:nvCxnSpPr>
        <p:spPr>
          <a:xfrm rot="10800000" flipV="1">
            <a:off x="2971800" y="1181100"/>
            <a:ext cx="609600" cy="1257300"/>
          </a:xfrm>
          <a:prstGeom prst="bentConnector2">
            <a:avLst/>
          </a:prstGeom>
          <a:ln w="101600" cmpd="sng">
            <a:solidFill>
              <a:srgbClr val="002060"/>
            </a:solidFill>
            <a:headEnd type="none" w="sm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5486400" y="1143000"/>
            <a:ext cx="990600" cy="1790700"/>
          </a:xfrm>
          <a:prstGeom prst="bentConnector2">
            <a:avLst/>
          </a:prstGeom>
          <a:ln w="101600">
            <a:solidFill>
              <a:srgbClr val="002060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9" idx="2"/>
            <a:endCxn id="10" idx="1"/>
          </p:cNvCxnSpPr>
          <p:nvPr/>
        </p:nvCxnSpPr>
        <p:spPr>
          <a:xfrm rot="16200000" flipH="1">
            <a:off x="1181100" y="2095500"/>
            <a:ext cx="1066800" cy="685800"/>
          </a:xfrm>
          <a:prstGeom prst="bentConnector2">
            <a:avLst/>
          </a:prstGeom>
          <a:ln w="1016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2609850" y="3790950"/>
            <a:ext cx="609600" cy="38100"/>
          </a:xfrm>
          <a:prstGeom prst="straightConnector1">
            <a:avLst/>
          </a:prstGeom>
          <a:ln w="101600">
            <a:solidFill>
              <a:srgbClr val="002060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16" idx="3"/>
          </p:cNvCxnSpPr>
          <p:nvPr/>
        </p:nvCxnSpPr>
        <p:spPr>
          <a:xfrm rot="5400000">
            <a:off x="7334250" y="2571750"/>
            <a:ext cx="1409700" cy="533400"/>
          </a:xfrm>
          <a:prstGeom prst="bentConnector2">
            <a:avLst/>
          </a:prstGeom>
          <a:ln w="1016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endCxn id="17" idx="1"/>
          </p:cNvCxnSpPr>
          <p:nvPr/>
        </p:nvCxnSpPr>
        <p:spPr>
          <a:xfrm rot="16200000" flipH="1">
            <a:off x="2781300" y="5295900"/>
            <a:ext cx="914400" cy="685800"/>
          </a:xfrm>
          <a:prstGeom prst="bentConnector2">
            <a:avLst/>
          </a:prstGeom>
          <a:ln w="101600">
            <a:solidFill>
              <a:srgbClr val="002060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16" idx="2"/>
            <a:endCxn id="17" idx="3"/>
          </p:cNvCxnSpPr>
          <p:nvPr/>
        </p:nvCxnSpPr>
        <p:spPr>
          <a:xfrm rot="5400000">
            <a:off x="5429250" y="4857750"/>
            <a:ext cx="1905000" cy="571500"/>
          </a:xfrm>
          <a:prstGeom prst="bentConnector2">
            <a:avLst/>
          </a:prstGeom>
          <a:ln w="101600">
            <a:solidFill>
              <a:srgbClr val="002060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76400"/>
            <a:ext cx="8153400" cy="4495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  	               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Average-Hit-Length-Coverage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990600" y="1447800"/>
          <a:ext cx="75438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3200400" y="0"/>
            <a:ext cx="365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 smtClean="0">
              <a:latin typeface="Calibri" pitchFamily="34" charset="0"/>
            </a:endParaRP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16S rRNA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recA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Comparison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26" name="Picture 2" descr="C:\Diya\yuzhen\16s_recA_compa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DISTRIBUTION RESULTS FROM KUROKAWA’s PAPER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144" y="1600200"/>
            <a:ext cx="758666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64008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Comparitive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Metagenomics</a:t>
            </a:r>
            <a:r>
              <a:rPr lang="en-US" sz="1200" i="1" dirty="0" smtClean="0"/>
              <a:t> Revealed Commonly Enriched Gene sets in Human Gut </a:t>
            </a:r>
            <a:r>
              <a:rPr lang="en-US" sz="1200" i="1" dirty="0" err="1" smtClean="0"/>
              <a:t>Microbiomes</a:t>
            </a:r>
            <a:r>
              <a:rPr lang="en-US" sz="1200" i="1" dirty="0" smtClean="0"/>
              <a:t>, DNA Research 2007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838200"/>
          <a:ext cx="37338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257800" y="838200"/>
          <a:ext cx="3886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0" y="3733800"/>
          <a:ext cx="4191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5181599" y="3581400"/>
          <a:ext cx="3962401" cy="381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990600" y="0"/>
            <a:ext cx="8153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Genus Distribution by16SrRNA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164D1-CDBA-4958-9ADC-5142A3383BE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28600" y="762000"/>
          <a:ext cx="3886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5181600" y="685800"/>
          <a:ext cx="39624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0" y="3886200"/>
          <a:ext cx="38862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5562600" y="3657600"/>
          <a:ext cx="35814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990600" y="152400"/>
            <a:ext cx="8153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Genus Distribution by recA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164D1-CDBA-4958-9ADC-5142A3383BE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Discussion &amp; 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Diversity observed in the samples using 16S rRNA and recA had good overlap at the Phylum level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Diversity observed in the samples at the genus level using 16S rRNA had good agreement with Kurokawa’s paper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Difference in the predictive power of the phylogenetic markers 16S rRNA and recA might be due to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Difference in the BLAST approach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Difference in the average length of 16S rRNA sequences and recA sequences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the amino acid sequences for recA to estimate diversity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further evaluate the predictive power of 16s and recA at the genus and species levels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 a similar analysis on a different environmental habitat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Prof.Yuzhen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Ye, Assistant Professor, School of Informatics, IUB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Neethu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Shah, IUB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>
              <a:buFont typeface="Arial" charset="0"/>
              <a:buAutoNum type="arabicParenR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1" hangingPunct="1">
              <a:buFont typeface="Arial" charset="0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14350" indent="-514350" eaLnBrk="1" hangingPunct="1">
              <a:buFont typeface="Arial" charset="0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</a:t>
            </a:r>
          </a:p>
          <a:p>
            <a:pPr marL="514350" indent="-514350" eaLnBrk="1" hangingPunct="1">
              <a:buFont typeface="Arial" charset="0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Materials &amp; Methods</a:t>
            </a:r>
          </a:p>
          <a:p>
            <a:pPr marL="514350" indent="-514350" eaLnBrk="1" hangingPunct="1">
              <a:buFont typeface="Arial" charset="0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514350" indent="-514350" eaLnBrk="1" hangingPunct="1">
              <a:buFont typeface="Arial" charset="0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Discussion &amp;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QUESTIONS??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Question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8800"/>
            <a:ext cx="3371850" cy="4495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0" y="47244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 YOU!!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 rtlCol="0">
            <a:normAutofit fontScale="92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Estimating species diversity in environmental  samples is a common type of study in metagenomics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Diversity patterns of microorganisms can be used for monitoring and predicting environmental conditions and changes in the same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Common approach is to use phylogenetic markers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“A fragment (locus) of either coding or non-coding DNA which is known to have no or predictable variation within a given species and for which sequences are available in most or all species in a genus”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6324600"/>
            <a:ext cx="784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www.isth.info/tools/blast/markers.php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16S rRNA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752601"/>
            <a:ext cx="8229600" cy="4572000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16S rRNA is the widely studied and commonly used phylogenetic marker for diversity estimation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1542 nt long ribosomal subunit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Highly conserved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Multiple copies found in some species (which might lead to overrepresentation) </a:t>
            </a:r>
          </a:p>
          <a:p>
            <a:pPr lvl="1"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16S rDNA does not encode a protein, the occurrence of indels can introduce problems with sequence alignments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60198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Identification and Phylogenetic sorting of bacterial lineages with universally conserved genes and proteins. Santos SR et al</a:t>
            </a:r>
            <a:r>
              <a:rPr lang="en-US" sz="1400" i="1" dirty="0" smtClean="0"/>
              <a:t>. Environmental Microbiology, 2004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Phylogenetic Markers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Several other markers have been identified to be conserved across different bacterial species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copy phylogenetic markers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fusA		ileS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lepA		leuS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pyrG		recA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recG		rpIB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rpoB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60198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Identification and </a:t>
            </a:r>
            <a:r>
              <a:rPr lang="en-US" sz="1400" i="1" dirty="0" err="1" smtClean="0"/>
              <a:t>Phylogenetic</a:t>
            </a:r>
            <a:r>
              <a:rPr lang="en-US" sz="1400" i="1" dirty="0" smtClean="0"/>
              <a:t> sorting of bacterial lineages with universally conserved genes and proteins. Santos SR et al</a:t>
            </a:r>
            <a:r>
              <a:rPr lang="en-US" sz="1400" i="1" dirty="0" smtClean="0"/>
              <a:t>. Environmental Microbiology, 2004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153400" cy="44958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Multifunctional protein contributing to homologous recombination, DNA repair and maintenance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Highly Conserved amino acid sequence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nucleotide level recA can tolerate mutations thus enabling it to be used for evaluating phylogenetic relationships among recently diverged species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209800"/>
            <a:ext cx="8153400" cy="4495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en-US" sz="40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“To compare the microbial diversity in 13 human gut metagenomic samples using 16S rRNA and recA”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		MATERIALS &amp; METHODS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Metagenomic Samples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56DABAD-3BCB-4FF8-ABA2-94D1F1B84F9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1" y="1573705"/>
          <a:ext cx="8305798" cy="5131892"/>
        </p:xfrm>
        <a:graphic>
          <a:graphicData uri="http://schemas.openxmlformats.org/drawingml/2006/table">
            <a:tbl>
              <a:tblPr/>
              <a:tblGrid>
                <a:gridCol w="1218721"/>
                <a:gridCol w="1432115"/>
                <a:gridCol w="1277997"/>
                <a:gridCol w="1331347"/>
                <a:gridCol w="3045618"/>
              </a:tblGrid>
              <a:tr h="63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Sample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Age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No. of Contigs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No. of Singlets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Calibri"/>
                          <a:cs typeface="Times New Roman"/>
                        </a:rPr>
                        <a:t>Average</a:t>
                      </a:r>
                      <a:r>
                        <a:rPr lang="en-US" sz="1400" b="1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1" dirty="0" smtClean="0">
                          <a:latin typeface="Calibri"/>
                          <a:ea typeface="Calibri"/>
                          <a:cs typeface="Times New Roman"/>
                        </a:rPr>
                        <a:t>Length </a:t>
                      </a: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of Contigs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6D2"/>
                    </a:solidFill>
                  </a:tcPr>
                </a:tc>
              </a:tr>
              <a:tr h="335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In-A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45 Years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5410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Courier New"/>
                        </a:rPr>
                        <a:t>16330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2809</a:t>
                      </a:r>
                    </a:p>
                  </a:txBody>
                  <a:tcPr marL="6526" marR="6526" marT="652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</a:tr>
              <a:tr h="335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In-B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 months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1721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Courier New"/>
                        </a:rPr>
                        <a:t>8481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3701.6</a:t>
                      </a:r>
                    </a:p>
                  </a:txBody>
                  <a:tcPr marL="6526" marR="6526" marT="652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</a:tr>
              <a:tr h="335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In-D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35 Years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7613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36312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2159.1</a:t>
                      </a:r>
                    </a:p>
                  </a:txBody>
                  <a:tcPr marL="6526" marR="6526" marT="652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</a:tr>
              <a:tr h="335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In-E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3 months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4819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16838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2301.1</a:t>
                      </a:r>
                    </a:p>
                  </a:txBody>
                  <a:tcPr marL="6526" marR="6526" marT="652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</a:tr>
              <a:tr h="335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In-M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4 months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4794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15541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3375.1</a:t>
                      </a:r>
                    </a:p>
                  </a:txBody>
                  <a:tcPr marL="6526" marR="6526" marT="652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</a:tr>
              <a:tr h="335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In-R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24 Years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8935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36524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1920.6</a:t>
                      </a:r>
                    </a:p>
                  </a:txBody>
                  <a:tcPr marL="6526" marR="6526" marT="652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</a:tr>
              <a:tr h="335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F1-S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30 Years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7545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28038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2153.6</a:t>
                      </a:r>
                    </a:p>
                  </a:txBody>
                  <a:tcPr marL="6526" marR="6526" marT="652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</a:tr>
              <a:tr h="335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F1-T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28 Years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7389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37458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1980.4</a:t>
                      </a:r>
                    </a:p>
                  </a:txBody>
                  <a:tcPr marL="6526" marR="6526" marT="652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</a:tr>
              <a:tr h="335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F1-U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7 months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4854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14430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2779.4</a:t>
                      </a:r>
                    </a:p>
                  </a:txBody>
                  <a:tcPr marL="6526" marR="6526" marT="652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</a:tr>
              <a:tr h="335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F2-V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37 Years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7919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38442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2008.7</a:t>
                      </a:r>
                    </a:p>
                  </a:txBody>
                  <a:tcPr marL="6526" marR="6526" marT="652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</a:tr>
              <a:tr h="335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F2-W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36 Years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6778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30550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2289.8</a:t>
                      </a:r>
                    </a:p>
                  </a:txBody>
                  <a:tcPr marL="6526" marR="6526" marT="652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</a:tr>
              <a:tr h="335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F2-X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3 Years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5032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34252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2296</a:t>
                      </a:r>
                    </a:p>
                  </a:txBody>
                  <a:tcPr marL="6526" marR="6526" marT="652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</a:tr>
              <a:tr h="4657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F2-Y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18 months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9159 </a:t>
                      </a:r>
                    </a:p>
                  </a:txBody>
                  <a:tcPr marL="62648" marR="62648" marT="31324" marB="3132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32461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2044.2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26" marR="6526" marT="652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660</TotalTime>
  <Words>594</Words>
  <Application>Microsoft Office PowerPoint</Application>
  <PresentationFormat>On-screen Show (4:3)</PresentationFormat>
  <Paragraphs>190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  Comparison of microbial diversity in gut-metagenomic samples using 16s rRNA and recA</vt:lpstr>
      <vt:lpstr>Outline</vt:lpstr>
      <vt:lpstr>Introduction</vt:lpstr>
      <vt:lpstr>16S rRNA</vt:lpstr>
      <vt:lpstr>Other Phylogenetic Markers</vt:lpstr>
      <vt:lpstr>recA</vt:lpstr>
      <vt:lpstr>Goal</vt:lpstr>
      <vt:lpstr>Slide 8</vt:lpstr>
      <vt:lpstr>Metagenomic Samples</vt:lpstr>
      <vt:lpstr>WORKFLOW</vt:lpstr>
      <vt:lpstr>Slide 11</vt:lpstr>
      <vt:lpstr>Average-Hit-Length-Coverage</vt:lpstr>
      <vt:lpstr>Slide 13</vt:lpstr>
      <vt:lpstr>DISTRIBUTION RESULTS FROM KUROKAWA’s PAPER</vt:lpstr>
      <vt:lpstr>Genus Distribution by16SrRNA </vt:lpstr>
      <vt:lpstr>Genus Distribution by recA</vt:lpstr>
      <vt:lpstr>Discussion &amp; Conclusion</vt:lpstr>
      <vt:lpstr>Future Work</vt:lpstr>
      <vt:lpstr>Acknowledgements</vt:lpstr>
      <vt:lpstr>QUESTIONS??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microbial diversity in gut-metagenomic samples using  16S-rRNA and recA</dc:title>
  <dc:creator>Sashikiran Challa</dc:creator>
  <cp:lastModifiedBy>Sashikiran Challa</cp:lastModifiedBy>
  <cp:revision>134</cp:revision>
  <dcterms:created xsi:type="dcterms:W3CDTF">2010-05-02T20:17:59Z</dcterms:created>
  <dcterms:modified xsi:type="dcterms:W3CDTF">2010-05-04T17:30:58Z</dcterms:modified>
</cp:coreProperties>
</file>