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Gotham Bold" panose="020B0604020202020204" charset="0"/>
      <p:regular r:id="rId23"/>
    </p:embeddedFont>
    <p:embeddedFont>
      <p:font typeface="Poppins" panose="00000500000000000000" pitchFamily="2" charset="0"/>
      <p:regular r:id="rId24"/>
    </p:embeddedFont>
    <p:embeddedFont>
      <p:font typeface="Times New Roman Condense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7271429" y="5044465"/>
            <a:ext cx="4626137" cy="57399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585947" y="3390900"/>
            <a:ext cx="11159517" cy="230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1"/>
              </a:lnSpc>
              <a:spcBef>
                <a:spcPct val="0"/>
              </a:spcBef>
            </a:pPr>
            <a:r>
              <a:rPr lang="en-US" sz="6608" b="1" spc="925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U.S. COUNTIES COVID 19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68500" y="6746943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2020 JAN - 2021 FEB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286769"/>
            <a:ext cx="16604084" cy="8281287"/>
          </a:xfrm>
          <a:custGeom>
            <a:avLst/>
            <a:gdLst/>
            <a:ahLst/>
            <a:cxnLst/>
            <a:rect l="l" t="t" r="r" b="b"/>
            <a:pathLst>
              <a:path w="16604084" h="8281287">
                <a:moveTo>
                  <a:pt x="0" y="0"/>
                </a:moveTo>
                <a:lnTo>
                  <a:pt x="16604084" y="0"/>
                </a:lnTo>
                <a:lnTo>
                  <a:pt x="16604084" y="8281287"/>
                </a:lnTo>
                <a:lnTo>
                  <a:pt x="0" y="828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48310"/>
            <a:ext cx="48152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Fact Data - SCD1 Insert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6999" y="1504188"/>
            <a:ext cx="16276829" cy="8097722"/>
          </a:xfrm>
          <a:custGeom>
            <a:avLst/>
            <a:gdLst/>
            <a:ahLst/>
            <a:cxnLst/>
            <a:rect l="l" t="t" r="r" b="b"/>
            <a:pathLst>
              <a:path w="16276829" h="8097722">
                <a:moveTo>
                  <a:pt x="0" y="0"/>
                </a:moveTo>
                <a:lnTo>
                  <a:pt x="16276829" y="0"/>
                </a:lnTo>
                <a:lnTo>
                  <a:pt x="16276829" y="8097722"/>
                </a:lnTo>
                <a:lnTo>
                  <a:pt x="0" y="8097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200" y="190500"/>
            <a:ext cx="4163201" cy="1858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80"/>
              </a:lnSpc>
            </a:pPr>
            <a:r>
              <a:rPr lang="en-US" sz="4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 Flow</a:t>
            </a:r>
          </a:p>
          <a:p>
            <a:pPr algn="ctr">
              <a:lnSpc>
                <a:spcPts val="7480"/>
              </a:lnSpc>
            </a:pPr>
            <a:endParaRPr lang="en-US" sz="534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7075" y="1453234"/>
            <a:ext cx="14702074" cy="8104518"/>
          </a:xfrm>
          <a:custGeom>
            <a:avLst/>
            <a:gdLst/>
            <a:ahLst/>
            <a:cxnLst/>
            <a:rect l="l" t="t" r="r" b="b"/>
            <a:pathLst>
              <a:path w="14702074" h="8104518">
                <a:moveTo>
                  <a:pt x="0" y="0"/>
                </a:moveTo>
                <a:lnTo>
                  <a:pt x="14702074" y="0"/>
                </a:lnTo>
                <a:lnTo>
                  <a:pt x="14702074" y="8104518"/>
                </a:lnTo>
                <a:lnTo>
                  <a:pt x="0" y="8104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07075" y="349250"/>
            <a:ext cx="459307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 Monitor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401" y="3576956"/>
            <a:ext cx="1024233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5400" y="2139911"/>
            <a:ext cx="14405392" cy="7317779"/>
          </a:xfrm>
          <a:custGeom>
            <a:avLst/>
            <a:gdLst/>
            <a:ahLst/>
            <a:cxnLst/>
            <a:rect l="l" t="t" r="r" b="b"/>
            <a:pathLst>
              <a:path w="15967492" h="8143421">
                <a:moveTo>
                  <a:pt x="0" y="0"/>
                </a:moveTo>
                <a:lnTo>
                  <a:pt x="15967492" y="0"/>
                </a:lnTo>
                <a:lnTo>
                  <a:pt x="15967492" y="8143421"/>
                </a:lnTo>
                <a:lnTo>
                  <a:pt x="0" y="8143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6800" y="419100"/>
            <a:ext cx="1352603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analyzing the distribution of cases across different counties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D4D2C-35F2-A9F3-2811-FEE7BA3396CA}"/>
              </a:ext>
            </a:extLst>
          </p:cNvPr>
          <p:cNvSpPr txBox="1"/>
          <p:nvPr/>
        </p:nvSpPr>
        <p:spPr>
          <a:xfrm>
            <a:off x="1295400" y="1409700"/>
            <a:ext cx="12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based analysis based on selected State top 5 counties with highest cases are shown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349390"/>
            <a:ext cx="15448830" cy="8303746"/>
          </a:xfrm>
          <a:custGeom>
            <a:avLst/>
            <a:gdLst/>
            <a:ahLst/>
            <a:cxnLst/>
            <a:rect l="l" t="t" r="r" b="b"/>
            <a:pathLst>
              <a:path w="15448830" h="8303746">
                <a:moveTo>
                  <a:pt x="0" y="0"/>
                </a:moveTo>
                <a:lnTo>
                  <a:pt x="15448830" y="0"/>
                </a:lnTo>
                <a:lnTo>
                  <a:pt x="15448830" y="8303746"/>
                </a:lnTo>
                <a:lnTo>
                  <a:pt x="0" y="8303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6455" y="495300"/>
            <a:ext cx="1607331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time-series data like this, the company can forecast potential future trends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91623"/>
            <a:ext cx="16134543" cy="8067272"/>
          </a:xfrm>
          <a:custGeom>
            <a:avLst/>
            <a:gdLst/>
            <a:ahLst/>
            <a:cxnLst/>
            <a:rect l="l" t="t" r="r" b="b"/>
            <a:pathLst>
              <a:path w="16134543" h="8067272">
                <a:moveTo>
                  <a:pt x="0" y="0"/>
                </a:moveTo>
                <a:lnTo>
                  <a:pt x="16134543" y="0"/>
                </a:lnTo>
                <a:lnTo>
                  <a:pt x="16134543" y="8067272"/>
                </a:lnTo>
                <a:lnTo>
                  <a:pt x="0" y="806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665" y="266700"/>
            <a:ext cx="182880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Company assess geographic risk profiles, This data can guide underwriting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policies,premium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adjustments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9415" y="1302090"/>
            <a:ext cx="11030254" cy="4811948"/>
          </a:xfrm>
          <a:custGeom>
            <a:avLst/>
            <a:gdLst/>
            <a:ahLst/>
            <a:cxnLst/>
            <a:rect l="l" t="t" r="r" b="b"/>
            <a:pathLst>
              <a:path w="11030254" h="4811948">
                <a:moveTo>
                  <a:pt x="0" y="0"/>
                </a:moveTo>
                <a:lnTo>
                  <a:pt x="11030254" y="0"/>
                </a:lnTo>
                <a:lnTo>
                  <a:pt x="11030254" y="4811948"/>
                </a:lnTo>
                <a:lnTo>
                  <a:pt x="0" y="4811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82139" y="6232264"/>
            <a:ext cx="11301259" cy="3630529"/>
          </a:xfrm>
          <a:custGeom>
            <a:avLst/>
            <a:gdLst/>
            <a:ahLst/>
            <a:cxnLst/>
            <a:rect l="l" t="t" r="r" b="b"/>
            <a:pathLst>
              <a:path w="11301259" h="3630529">
                <a:moveTo>
                  <a:pt x="0" y="0"/>
                </a:moveTo>
                <a:lnTo>
                  <a:pt x="11301259" y="0"/>
                </a:lnTo>
                <a:lnTo>
                  <a:pt x="11301259" y="3630530"/>
                </a:lnTo>
                <a:lnTo>
                  <a:pt x="0" y="3630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9415" y="448310"/>
            <a:ext cx="1287327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short-term health policies, month-wise or seasonal premiums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62000" y="495300"/>
            <a:ext cx="548780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6398" y="2281582"/>
            <a:ext cx="16841602" cy="447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the time line for analysis and also consider different metrics of people conditions like cases, deaths, hospitalized, Vaccination etc.</a:t>
            </a:r>
          </a:p>
          <a:p>
            <a:pPr algn="l">
              <a:lnSpc>
                <a:spcPts val="4490"/>
              </a:lnSpc>
            </a:pPr>
            <a:endParaRPr lang="en-US" sz="3207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government and public health data.</a:t>
            </a:r>
          </a:p>
          <a:p>
            <a:pPr algn="l">
              <a:lnSpc>
                <a:spcPts val="4490"/>
              </a:lnSpc>
            </a:pPr>
            <a:endParaRPr lang="en-US" sz="3207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Percentage of cases/deaths involving pre-existing conditions.</a:t>
            </a:r>
          </a:p>
          <a:p>
            <a:pPr algn="l">
              <a:lnSpc>
                <a:spcPts val="4490"/>
              </a:lnSpc>
            </a:pPr>
            <a:endParaRPr lang="en-US" sz="3207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490"/>
              </a:lnSpc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recovered cases and time to recovery.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5400" y="3576956"/>
            <a:ext cx="750236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392400" y="9410700"/>
            <a:ext cx="2768549" cy="338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2"/>
              </a:lnSpc>
            </a:pPr>
            <a:r>
              <a:rPr lang="en-US" sz="198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Challa Vyshnavi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676400" y="1333500"/>
            <a:ext cx="14311834" cy="13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5747" y="4336679"/>
            <a:ext cx="14216505" cy="2208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3"/>
              </a:lnSpc>
              <a:spcBef>
                <a:spcPct val="0"/>
              </a:spcBef>
            </a:pPr>
            <a:r>
              <a:rPr lang="en-US" sz="6045">
                <a:solidFill>
                  <a:srgbClr val="000000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To analyze the data set of US Counties Covid cases from January 21  2020 to February 20  2021.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371600" y="1104900"/>
            <a:ext cx="317051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2639" y="2344822"/>
            <a:ext cx="15423761" cy="4267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 dirty="0"/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Given data set consists of nearly 11 lakh rows and 6 attributes (date, country, state, FIPS (Federal Information Processing Standard) code, cases, deaths). This dataset tracks the early reported cases and deaths of COVID-19 in the United States, providing information on the daily progression of cases across different counties and states from January 21, 2020, to February 20,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1413783" y="3443433"/>
            <a:ext cx="11268725" cy="5739081"/>
          </a:xfrm>
          <a:custGeom>
            <a:avLst/>
            <a:gdLst/>
            <a:ahLst/>
            <a:cxnLst/>
            <a:rect l="l" t="t" r="r" b="b"/>
            <a:pathLst>
              <a:path w="11268725" h="5739081">
                <a:moveTo>
                  <a:pt x="0" y="0"/>
                </a:moveTo>
                <a:lnTo>
                  <a:pt x="11268725" y="0"/>
                </a:lnTo>
                <a:lnTo>
                  <a:pt x="11268725" y="5739081"/>
                </a:lnTo>
                <a:lnTo>
                  <a:pt x="0" y="573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745" b="-1074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45868" y="353256"/>
            <a:ext cx="5277429" cy="1501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7"/>
              </a:lnSpc>
            </a:pPr>
            <a:r>
              <a:rPr lang="en-US" sz="429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DESIGN </a:t>
            </a:r>
          </a:p>
          <a:p>
            <a:pPr algn="ctr">
              <a:lnSpc>
                <a:spcPts val="6007"/>
              </a:lnSpc>
            </a:pPr>
            <a:endParaRPr lang="en-US" sz="429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45868" y="1460517"/>
            <a:ext cx="10627787" cy="1773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6"/>
              </a:lnSpc>
            </a:pPr>
            <a:r>
              <a:rPr lang="en-US" sz="25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Dimension tables: DimDate, DimLocation ( fips_id ,county ,state as a set is unique) </a:t>
            </a:r>
          </a:p>
          <a:p>
            <a:pPr algn="l">
              <a:lnSpc>
                <a:spcPts val="3586"/>
              </a:lnSpc>
            </a:pPr>
            <a:r>
              <a:rPr lang="en-US" sz="25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Fact table: FactData</a:t>
            </a:r>
          </a:p>
          <a:p>
            <a:pPr algn="r">
              <a:lnSpc>
                <a:spcPts val="3586"/>
              </a:lnSpc>
            </a:pPr>
            <a:endParaRPr lang="en-US" sz="256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53000" y="1943100"/>
            <a:ext cx="8841837" cy="7537493"/>
          </a:xfrm>
          <a:custGeom>
            <a:avLst/>
            <a:gdLst/>
            <a:ahLst/>
            <a:cxnLst/>
            <a:rect l="l" t="t" r="r" b="b"/>
            <a:pathLst>
              <a:path w="8841837" h="7537493">
                <a:moveTo>
                  <a:pt x="0" y="0"/>
                </a:moveTo>
                <a:lnTo>
                  <a:pt x="8841837" y="0"/>
                </a:lnTo>
                <a:lnTo>
                  <a:pt x="8841837" y="7537493"/>
                </a:lnTo>
                <a:lnTo>
                  <a:pt x="0" y="753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27382"/>
            <a:ext cx="643957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Base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9B7B2-47FE-D2AC-043B-EE5F85AC7B5C}"/>
              </a:ext>
            </a:extLst>
          </p:cNvPr>
          <p:cNvSpPr txBox="1"/>
          <p:nvPr/>
        </p:nvSpPr>
        <p:spPr>
          <a:xfrm>
            <a:off x="6248400" y="3666172"/>
            <a:ext cx="1021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Mappings</a:t>
            </a:r>
            <a:endParaRPr lang="en-IN" sz="9000" dirty="0"/>
          </a:p>
        </p:txBody>
      </p:sp>
    </p:spTree>
    <p:extLst>
      <p:ext uri="{BB962C8B-B14F-4D97-AF65-F5344CB8AC3E}">
        <p14:creationId xmlns:p14="http://schemas.microsoft.com/office/powerpoint/2010/main" val="6401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000" y="1587766"/>
            <a:ext cx="15501136" cy="8059937"/>
          </a:xfrm>
          <a:custGeom>
            <a:avLst/>
            <a:gdLst/>
            <a:ahLst/>
            <a:cxnLst/>
            <a:rect l="l" t="t" r="r" b="b"/>
            <a:pathLst>
              <a:path w="15501136" h="8059937">
                <a:moveTo>
                  <a:pt x="0" y="0"/>
                </a:moveTo>
                <a:lnTo>
                  <a:pt x="15501136" y="0"/>
                </a:lnTo>
                <a:lnTo>
                  <a:pt x="15501136" y="8059937"/>
                </a:lnTo>
                <a:lnTo>
                  <a:pt x="0" y="8059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2" b="-140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4800" y="639297"/>
            <a:ext cx="656969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loading csv data to staging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3784" y="1744749"/>
            <a:ext cx="16245516" cy="7513551"/>
          </a:xfrm>
          <a:custGeom>
            <a:avLst/>
            <a:gdLst/>
            <a:ahLst/>
            <a:cxnLst/>
            <a:rect l="l" t="t" r="r" b="b"/>
            <a:pathLst>
              <a:path w="16245516" h="7513551">
                <a:moveTo>
                  <a:pt x="0" y="0"/>
                </a:moveTo>
                <a:lnTo>
                  <a:pt x="16245516" y="0"/>
                </a:lnTo>
                <a:lnTo>
                  <a:pt x="16245516" y="7513551"/>
                </a:lnTo>
                <a:lnTo>
                  <a:pt x="0" y="7513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4800" y="738505"/>
            <a:ext cx="674370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Dim Date- Insert Strategy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548068"/>
            <a:ext cx="15961603" cy="8153219"/>
          </a:xfrm>
          <a:custGeom>
            <a:avLst/>
            <a:gdLst/>
            <a:ahLst/>
            <a:cxnLst/>
            <a:rect l="l" t="t" r="r" b="b"/>
            <a:pathLst>
              <a:path w="15961603" h="8153219">
                <a:moveTo>
                  <a:pt x="0" y="0"/>
                </a:moveTo>
                <a:lnTo>
                  <a:pt x="15961603" y="0"/>
                </a:lnTo>
                <a:lnTo>
                  <a:pt x="15961603" y="8153219"/>
                </a:lnTo>
                <a:lnTo>
                  <a:pt x="0" y="815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22" b="-10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48310"/>
            <a:ext cx="514350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Dim Location- SCD1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275</Words>
  <Application>Microsoft Office PowerPoint</Application>
  <PresentationFormat>Custom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Canva Sans</vt:lpstr>
      <vt:lpstr>Times New Roman Condensed</vt:lpstr>
      <vt:lpstr>Times New Roman</vt:lpstr>
      <vt:lpstr>Canva Sans Bold</vt:lpstr>
      <vt:lpstr>Gotham Bold</vt:lpstr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lastModifiedBy>Vyshnavi Reddy Challa</cp:lastModifiedBy>
  <cp:revision>5</cp:revision>
  <dcterms:created xsi:type="dcterms:W3CDTF">2006-08-16T00:00:00Z</dcterms:created>
  <dcterms:modified xsi:type="dcterms:W3CDTF">2024-12-08T16:58:03Z</dcterms:modified>
  <dc:identifier>DAGYtsSJu58</dc:identifier>
</cp:coreProperties>
</file>