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A00"/>
    <a:srgbClr val="239200"/>
    <a:srgbClr val="27A400"/>
    <a:srgbClr val="35DE00"/>
    <a:srgbClr val="8DFF69"/>
    <a:srgbClr val="3CFA00"/>
    <a:srgbClr val="73FF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2019/12/4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6401352" y="6529588"/>
            <a:ext cx="5786561" cy="3302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92" r:id="rId8"/>
    <p:sldLayoutId id="2147484088" r:id="rId9"/>
    <p:sldLayoutId id="2147484089" r:id="rId10"/>
    <p:sldLayoutId id="2147484090" r:id="rId11"/>
    <p:sldLayoutId id="2147484091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g-entrance.com/what-oo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クラス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2019/12/04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54064-EFF3-4880-8182-D63A1FF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A3CAC-E57F-4CDA-8230-3D25A79D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クラス内に作成された関数を</a:t>
            </a:r>
            <a:r>
              <a:rPr kumimoji="1" lang="ja-JP" altLang="en-US" b="1" dirty="0"/>
              <a:t>メソッド</a:t>
            </a:r>
            <a:r>
              <a:rPr kumimoji="1" lang="ja-JP" altLang="en-US" dirty="0"/>
              <a:t>という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6B03B-E7F4-42EC-B29D-6137875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104D55-82D5-4443-9DC2-A14BDED06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3D0EE0-9959-44EC-8D4A-4C74DE1FBC54}"/>
              </a:ext>
            </a:extLst>
          </p:cNvPr>
          <p:cNvSpPr/>
          <p:nvPr/>
        </p:nvSpPr>
        <p:spPr>
          <a:xfrm>
            <a:off x="659099" y="2407753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</a:t>
            </a:r>
            <a:r>
              <a:rPr lang="en-US" altLang="ja-JP" sz="2400" dirty="0" err="1"/>
              <a:t>red_car.car_run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7F8669-62BD-421B-A5D5-ADDF3D481E98}"/>
              </a:ext>
            </a:extLst>
          </p:cNvPr>
          <p:cNvSpPr txBox="1"/>
          <p:nvPr/>
        </p:nvSpPr>
        <p:spPr>
          <a:xfrm>
            <a:off x="5807227" y="2955546"/>
            <a:ext cx="5265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①クラス内でメソッドを作成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②インスタンスを作成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③インスタンス名</a:t>
            </a:r>
            <a:r>
              <a:rPr lang="en-US" altLang="ja-JP" sz="2400" dirty="0"/>
              <a:t>.</a:t>
            </a:r>
            <a:r>
              <a:rPr lang="ja-JP" altLang="en-US" sz="2400" dirty="0"/>
              <a:t>メソッド名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でインスタンスのメソッドを実行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左の場合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red_car.car_run</a:t>
            </a:r>
            <a:r>
              <a:rPr lang="ja-JP" altLang="en-US" sz="2400" dirty="0"/>
              <a:t> で実行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9F01A9-8B28-486D-9A8A-A8435B88FB7A}"/>
              </a:ext>
            </a:extLst>
          </p:cNvPr>
          <p:cNvSpPr/>
          <p:nvPr/>
        </p:nvSpPr>
        <p:spPr>
          <a:xfrm>
            <a:off x="5586299" y="2718836"/>
            <a:ext cx="5707016" cy="29466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39385B-36DB-47DB-AACE-5A1E2DAB7585}"/>
              </a:ext>
            </a:extLst>
          </p:cNvPr>
          <p:cNvSpPr txBox="1"/>
          <p:nvPr/>
        </p:nvSpPr>
        <p:spPr>
          <a:xfrm>
            <a:off x="659099" y="5279259"/>
            <a:ext cx="417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BD7D80-CB9D-4D3C-BA84-9B205C144721}"/>
              </a:ext>
            </a:extLst>
          </p:cNvPr>
          <p:cNvSpPr txBox="1"/>
          <p:nvPr/>
        </p:nvSpPr>
        <p:spPr>
          <a:xfrm>
            <a:off x="659098" y="5740924"/>
            <a:ext cx="42711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run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88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54064-EFF3-4880-8182-D63A1FF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A3CAC-E57F-4CDA-8230-3D25A79D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クラス内に作成された関数を</a:t>
            </a:r>
            <a:r>
              <a:rPr kumimoji="1" lang="ja-JP" altLang="en-US" b="1" dirty="0"/>
              <a:t>メソッド</a:t>
            </a:r>
            <a:r>
              <a:rPr kumimoji="1" lang="ja-JP" altLang="en-US" dirty="0"/>
              <a:t>という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6B03B-E7F4-42EC-B29D-6137875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104D55-82D5-4443-9DC2-A14BDED06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3D0EE0-9959-44EC-8D4A-4C74DE1FBC54}"/>
              </a:ext>
            </a:extLst>
          </p:cNvPr>
          <p:cNvSpPr/>
          <p:nvPr/>
        </p:nvSpPr>
        <p:spPr>
          <a:xfrm>
            <a:off x="659099" y="2407753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</a:t>
            </a:r>
            <a:r>
              <a:rPr lang="en-US" altLang="ja-JP" sz="2400" dirty="0" err="1"/>
              <a:t>red_car.car_run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7F8669-62BD-421B-A5D5-ADDF3D481E98}"/>
              </a:ext>
            </a:extLst>
          </p:cNvPr>
          <p:cNvSpPr txBox="1"/>
          <p:nvPr/>
        </p:nvSpPr>
        <p:spPr>
          <a:xfrm>
            <a:off x="5807227" y="2955546"/>
            <a:ext cx="5265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①クラス内でメソッドを作成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②インスタンスを作成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③インスタンス名</a:t>
            </a:r>
            <a:r>
              <a:rPr lang="en-US" altLang="ja-JP" sz="2400" dirty="0"/>
              <a:t>.</a:t>
            </a:r>
            <a:r>
              <a:rPr lang="ja-JP" altLang="en-US" sz="2400" dirty="0"/>
              <a:t>メソッド名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でインスタンスのメソッドを実行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左の場合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red_car.car_run</a:t>
            </a:r>
            <a:r>
              <a:rPr lang="ja-JP" altLang="en-US" sz="2400" dirty="0"/>
              <a:t> で実行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9F01A9-8B28-486D-9A8A-A8435B88FB7A}"/>
              </a:ext>
            </a:extLst>
          </p:cNvPr>
          <p:cNvSpPr/>
          <p:nvPr/>
        </p:nvSpPr>
        <p:spPr>
          <a:xfrm>
            <a:off x="5586299" y="2718836"/>
            <a:ext cx="5707016" cy="29466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39385B-36DB-47DB-AACE-5A1E2DAB7585}"/>
              </a:ext>
            </a:extLst>
          </p:cNvPr>
          <p:cNvSpPr txBox="1"/>
          <p:nvPr/>
        </p:nvSpPr>
        <p:spPr>
          <a:xfrm>
            <a:off x="659099" y="5279259"/>
            <a:ext cx="417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BD7D80-CB9D-4D3C-BA84-9B205C144721}"/>
              </a:ext>
            </a:extLst>
          </p:cNvPr>
          <p:cNvSpPr txBox="1"/>
          <p:nvPr/>
        </p:nvSpPr>
        <p:spPr>
          <a:xfrm>
            <a:off x="659098" y="5740924"/>
            <a:ext cx="42711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run</a:t>
            </a:r>
            <a:endParaRPr kumimoji="1" lang="ja-JP" altLang="en-US" sz="2000" dirty="0"/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85733F5D-5A87-4F33-ADA6-CB74EDC9F099}"/>
              </a:ext>
            </a:extLst>
          </p:cNvPr>
          <p:cNvSpPr/>
          <p:nvPr/>
        </p:nvSpPr>
        <p:spPr>
          <a:xfrm>
            <a:off x="979997" y="2732119"/>
            <a:ext cx="3629319" cy="1585357"/>
          </a:xfrm>
          <a:prstGeom prst="frame">
            <a:avLst>
              <a:gd name="adj1" fmla="val 350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CBA2F04E-00DD-4FCF-B56E-617E1B7FD313}"/>
              </a:ext>
            </a:extLst>
          </p:cNvPr>
          <p:cNvSpPr/>
          <p:nvPr/>
        </p:nvSpPr>
        <p:spPr>
          <a:xfrm>
            <a:off x="659095" y="4273524"/>
            <a:ext cx="3026786" cy="432952"/>
          </a:xfrm>
          <a:prstGeom prst="frame">
            <a:avLst>
              <a:gd name="adj1" fmla="val 1338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C60172A8-F246-49B0-9C6A-EF37554E3855}"/>
              </a:ext>
            </a:extLst>
          </p:cNvPr>
          <p:cNvSpPr/>
          <p:nvPr/>
        </p:nvSpPr>
        <p:spPr>
          <a:xfrm>
            <a:off x="659095" y="4632404"/>
            <a:ext cx="3026786" cy="432952"/>
          </a:xfrm>
          <a:prstGeom prst="frame">
            <a:avLst>
              <a:gd name="adj1" fmla="val 1338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59C770-A698-4AF3-825B-A13BEBD674CD}"/>
              </a:ext>
            </a:extLst>
          </p:cNvPr>
          <p:cNvSpPr txBox="1"/>
          <p:nvPr/>
        </p:nvSpPr>
        <p:spPr>
          <a:xfrm>
            <a:off x="482035" y="2867025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D63421-28D7-44E3-B5D9-71D01A7D9888}"/>
              </a:ext>
            </a:extLst>
          </p:cNvPr>
          <p:cNvSpPr txBox="1"/>
          <p:nvPr/>
        </p:nvSpPr>
        <p:spPr>
          <a:xfrm>
            <a:off x="132756" y="4257802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134855-6238-4A98-91CA-4E3BA8991172}"/>
              </a:ext>
            </a:extLst>
          </p:cNvPr>
          <p:cNvSpPr txBox="1"/>
          <p:nvPr/>
        </p:nvSpPr>
        <p:spPr>
          <a:xfrm>
            <a:off x="132756" y="4669141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1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通常の変数もクラスに属している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8B322AA-A427-463D-A129-B51C6CD73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7ECDDB-5E3F-4F2A-80D6-318B119BC1EF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print(type(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AD4A0-D72E-4041-826F-262BC5D76A1A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2B794E-A615-4034-9C48-1FCE3C7F9EC8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'__</a:t>
            </a:r>
            <a:r>
              <a:rPr lang="en-US" altLang="ja-JP" sz="2400" dirty="0" err="1"/>
              <a:t>main__.Car</a:t>
            </a:r>
            <a:r>
              <a:rPr lang="en-US" altLang="ja-JP" sz="2400" dirty="0"/>
              <a:t>'&gt;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68D542-3ED3-4FCF-AA2E-F365DCDF638C}"/>
              </a:ext>
            </a:extLst>
          </p:cNvPr>
          <p:cNvSpPr txBox="1"/>
          <p:nvPr/>
        </p:nvSpPr>
        <p:spPr>
          <a:xfrm>
            <a:off x="417794" y="5754181"/>
            <a:ext cx="5668779" cy="830997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  <a:p>
            <a:r>
              <a:rPr lang="ja-JP" altLang="en-US" sz="2400" dirty="0"/>
              <a:t>（今回は</a:t>
            </a:r>
            <a:r>
              <a:rPr lang="en-US" altLang="ja-JP" sz="2400" dirty="0"/>
              <a:t>__main__</a:t>
            </a:r>
            <a:r>
              <a:rPr lang="ja-JP" altLang="en-US" sz="2400" dirty="0"/>
              <a:t>は無視）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E2B075-D4BF-4974-816E-A8B4DD97A254}"/>
              </a:ext>
            </a:extLst>
          </p:cNvPr>
          <p:cNvSpPr/>
          <p:nvPr/>
        </p:nvSpPr>
        <p:spPr>
          <a:xfrm>
            <a:off x="6962522" y="3443173"/>
            <a:ext cx="421899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 = [1,2,3,4]</a:t>
            </a:r>
          </a:p>
          <a:p>
            <a:r>
              <a:rPr lang="en-US" altLang="ja-JP" sz="2400" dirty="0"/>
              <a:t>print(type(a))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6B5EB-9775-40E8-9529-1025F16523B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B1C978-30B6-4BA2-B30F-EFEF471C7085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‘list'&gt;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65EB0-41BD-4EC2-BE1A-A99F1B117ACA}"/>
              </a:ext>
            </a:extLst>
          </p:cNvPr>
          <p:cNvSpPr txBox="1"/>
          <p:nvPr/>
        </p:nvSpPr>
        <p:spPr>
          <a:xfrm>
            <a:off x="6882123" y="5888603"/>
            <a:ext cx="4759984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は</a:t>
            </a:r>
            <a:r>
              <a:rPr lang="en-US" altLang="ja-JP" sz="2400" dirty="0"/>
              <a:t>list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1305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22826" cy="949305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通常の変数もクラスに属しているため</a:t>
            </a:r>
            <a:r>
              <a:rPr kumimoji="1" lang="ja-JP" altLang="en-US" dirty="0"/>
              <a:t>メソッドが存在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A34867-869D-4E3C-AB71-6ED21CDA329D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red_car.car_run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F54426-A1AE-4796-B187-A5D36B8AD6DE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D822E2-62B3-4042-B582-0CF7F1B70994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run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DF8AC0-F7E9-487B-B98B-FCE94571D6F9}"/>
              </a:ext>
            </a:extLst>
          </p:cNvPr>
          <p:cNvSpPr txBox="1"/>
          <p:nvPr/>
        </p:nvSpPr>
        <p:spPr>
          <a:xfrm>
            <a:off x="1061960" y="5820168"/>
            <a:ext cx="4236492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Car</a:t>
            </a:r>
            <a:r>
              <a:rPr kumimoji="1" lang="ja-JP" altLang="en-US" sz="2400" dirty="0"/>
              <a:t>のメソッド</a:t>
            </a:r>
            <a:r>
              <a:rPr kumimoji="1" lang="en-US" altLang="ja-JP" sz="2400" dirty="0" err="1"/>
              <a:t>car_run</a:t>
            </a:r>
            <a:r>
              <a:rPr kumimoji="1" lang="ja-JP" altLang="en-US" sz="2400" dirty="0"/>
              <a:t>を実行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D07245-53A7-407F-9C11-BF9E6989AD6D}"/>
              </a:ext>
            </a:extLst>
          </p:cNvPr>
          <p:cNvSpPr/>
          <p:nvPr/>
        </p:nvSpPr>
        <p:spPr>
          <a:xfrm>
            <a:off x="6953774" y="3279547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 = [1, 2, 3, 4]</a:t>
            </a:r>
          </a:p>
          <a:p>
            <a:r>
              <a:rPr lang="en-US" altLang="ja-JP" sz="2400" dirty="0" err="1"/>
              <a:t>a.append</a:t>
            </a:r>
            <a:r>
              <a:rPr lang="en-US" altLang="ja-JP" sz="2400" dirty="0"/>
              <a:t>(5)</a:t>
            </a:r>
          </a:p>
          <a:p>
            <a:r>
              <a:rPr lang="en-US" altLang="ja-JP" sz="2400" dirty="0"/>
              <a:t>print(a)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EE59EC-B139-4AA5-8D7A-FB57A788C1C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4DCD8C-0DA0-4228-A1EE-5DC106AE677C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[1, 2, 3, 4, 5]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97B76E-AFE0-42CE-B7F0-0BCB123AC5B7}"/>
              </a:ext>
            </a:extLst>
          </p:cNvPr>
          <p:cNvSpPr txBox="1"/>
          <p:nvPr/>
        </p:nvSpPr>
        <p:spPr>
          <a:xfrm>
            <a:off x="7015428" y="5804981"/>
            <a:ext cx="4166091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list</a:t>
            </a:r>
            <a:r>
              <a:rPr lang="ja-JP" altLang="en-US" sz="2400" dirty="0"/>
              <a:t>のメソッド</a:t>
            </a:r>
            <a:r>
              <a:rPr lang="en-US" altLang="ja-JP" sz="2400" dirty="0"/>
              <a:t>append</a:t>
            </a:r>
            <a:r>
              <a:rPr lang="ja-JP" altLang="en-US" sz="2400" dirty="0"/>
              <a:t>を実行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7556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68A8F7-CA8A-4DD0-B434-681ECFCE5AAC}"/>
              </a:ext>
            </a:extLst>
          </p:cNvPr>
          <p:cNvSpPr/>
          <p:nvPr/>
        </p:nvSpPr>
        <p:spPr>
          <a:xfrm>
            <a:off x="5260157" y="3410978"/>
            <a:ext cx="6341224" cy="49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インスタンスの生成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4994544"/>
            <a:ext cx="3828060" cy="119886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239332" y="3447023"/>
            <a:ext cx="693184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インスタンス名　</a:t>
            </a:r>
            <a:r>
              <a:rPr lang="en-US" altLang="ja-JP" sz="2400" dirty="0"/>
              <a:t>= </a:t>
            </a:r>
            <a:r>
              <a:rPr lang="ja-JP" altLang="en-US" sz="2400" dirty="0"/>
              <a:t>クラス名（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の引数）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・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 = Car(“red”)</a:t>
            </a:r>
            <a:r>
              <a:rPr lang="ja-JP" altLang="en-US" sz="2400" dirty="0"/>
              <a:t> の場合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（コンストラクタ）で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“red”</a:t>
            </a:r>
            <a:r>
              <a:rPr lang="ja-JP" altLang="en-US" sz="2400" dirty="0"/>
              <a:t>（つまり</a:t>
            </a:r>
            <a:r>
              <a:rPr lang="en-US" altLang="ja-JP" sz="2400" dirty="0" err="1"/>
              <a:t>red_car.color</a:t>
            </a:r>
            <a:r>
              <a:rPr lang="en-US" altLang="ja-JP" sz="2400" dirty="0"/>
              <a:t> = red</a:t>
            </a:r>
            <a:r>
              <a:rPr lang="ja-JP" altLang="en-US" sz="2400" dirty="0"/>
              <a:t>）</a:t>
            </a:r>
            <a:r>
              <a:rPr lang="en-US" altLang="ja-JP" sz="24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色（</a:t>
            </a:r>
            <a:r>
              <a:rPr lang="en-US" altLang="ja-JP" sz="2400" dirty="0"/>
              <a:t>color</a:t>
            </a:r>
            <a:r>
              <a:rPr lang="ja-JP" altLang="en-US" sz="2400" dirty="0"/>
              <a:t>）が赤（</a:t>
            </a:r>
            <a:r>
              <a:rPr lang="en-US" altLang="ja-JP" sz="2400" dirty="0"/>
              <a:t>”red”</a:t>
            </a:r>
            <a:r>
              <a:rPr lang="ja-JP" altLang="en-US" sz="2400" dirty="0"/>
              <a:t>）の車（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）を生成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165887" y="3289957"/>
            <a:ext cx="6843859" cy="32348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619499B-9AE6-452C-972A-4B39A338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43" y="1273329"/>
            <a:ext cx="2487636" cy="18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F66BDE5-8FDD-4BA4-BC25-E50B2F5E09D0}"/>
              </a:ext>
            </a:extLst>
          </p:cNvPr>
          <p:cNvSpPr/>
          <p:nvPr/>
        </p:nvSpPr>
        <p:spPr>
          <a:xfrm>
            <a:off x="571764" y="2098579"/>
            <a:ext cx="11221167" cy="428336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大人数で開発するときに便利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47AEAB-DE74-4355-8E2B-82BDC1E5FA54}"/>
              </a:ext>
            </a:extLst>
          </p:cNvPr>
          <p:cNvSpPr txBox="1"/>
          <p:nvPr/>
        </p:nvSpPr>
        <p:spPr>
          <a:xfrm>
            <a:off x="812274" y="2476011"/>
            <a:ext cx="10666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・「車」をあらかじめ用意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「走る」「止まる」のコードを知らなくても車を使用できる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dirty="0"/>
              <a:t>・「車」を用意しない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「走る」「止まる」のコードを理解する必要あり</a:t>
            </a:r>
            <a:endParaRPr lang="en-US" altLang="ja-JP" sz="2400" dirty="0"/>
          </a:p>
          <a:p>
            <a:r>
              <a:rPr lang="ja-JP" altLang="en-US" sz="2400" dirty="0"/>
              <a:t>　　➡ 正しく理解しないと「走る」「止まる」の部分を破壊する恐れあり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「車」をあらかじめ用意すれば基本的な機能の中身を考えず、追加したい機能のみに集中可能 </a:t>
            </a:r>
            <a:endParaRPr lang="en-US" altLang="ja-JP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0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CF46A20-4554-4C8A-B6F3-FE6459E71570}"/>
              </a:ext>
            </a:extLst>
          </p:cNvPr>
          <p:cNvSpPr/>
          <p:nvPr/>
        </p:nvSpPr>
        <p:spPr>
          <a:xfrm>
            <a:off x="2508684" y="5626882"/>
            <a:ext cx="6947555" cy="866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36" y="1240431"/>
            <a:ext cx="11029615" cy="835156"/>
          </a:xfrm>
        </p:spPr>
        <p:txBody>
          <a:bodyPr>
            <a:normAutofit/>
          </a:bodyPr>
          <a:lstStyle/>
          <a:p>
            <a:r>
              <a:rPr lang="ja-JP" altLang="en-US" b="1" dirty="0"/>
              <a:t>同じようなモノを作りやすい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A154F3-8598-4BC0-A581-96E8C9A05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8" b="14680"/>
          <a:stretch/>
        </p:blipFill>
        <p:spPr>
          <a:xfrm>
            <a:off x="1819181" y="2551407"/>
            <a:ext cx="2907744" cy="199012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7F89A6C-0A9A-46C6-B675-86202840B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5" b="11583"/>
          <a:stretch/>
        </p:blipFill>
        <p:spPr>
          <a:xfrm>
            <a:off x="6325095" y="2129569"/>
            <a:ext cx="2573216" cy="11890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0E77D0-967E-4767-8835-E1C557E0B6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6" b="22938"/>
          <a:stretch/>
        </p:blipFill>
        <p:spPr>
          <a:xfrm>
            <a:off x="6204785" y="3417809"/>
            <a:ext cx="2614997" cy="981297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519027F8-8993-4F88-9365-6395D6956ABA}"/>
              </a:ext>
            </a:extLst>
          </p:cNvPr>
          <p:cNvSpPr/>
          <p:nvPr/>
        </p:nvSpPr>
        <p:spPr>
          <a:xfrm rot="20691956">
            <a:off x="4742632" y="2960103"/>
            <a:ext cx="1150070" cy="42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3C4D60C-F363-4CEF-839D-18F933BF7E44}"/>
              </a:ext>
            </a:extLst>
          </p:cNvPr>
          <p:cNvSpPr/>
          <p:nvPr/>
        </p:nvSpPr>
        <p:spPr>
          <a:xfrm>
            <a:off x="4796250" y="3738348"/>
            <a:ext cx="1150070" cy="41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C59247-8891-4078-BF03-FC3F2493707D}"/>
              </a:ext>
            </a:extLst>
          </p:cNvPr>
          <p:cNvSpPr txBox="1"/>
          <p:nvPr/>
        </p:nvSpPr>
        <p:spPr>
          <a:xfrm>
            <a:off x="1459567" y="4597496"/>
            <a:ext cx="953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レージングカー、トラックのどちらも「走る」「止まる」は共通</a:t>
            </a:r>
            <a:endParaRPr lang="en-US" altLang="ja-JP" sz="2400" dirty="0"/>
          </a:p>
          <a:p>
            <a:r>
              <a:rPr lang="ja-JP" altLang="en-US" sz="2400" dirty="0"/>
              <a:t>➡ 使用できる機能は再利用</a:t>
            </a:r>
            <a:endParaRPr lang="en-US" altLang="ja-JP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60FC652-B13D-4039-862F-9E24AD095D3E}"/>
              </a:ext>
            </a:extLst>
          </p:cNvPr>
          <p:cNvSpPr/>
          <p:nvPr/>
        </p:nvSpPr>
        <p:spPr>
          <a:xfrm>
            <a:off x="2607178" y="5807464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</a:rPr>
              <a:t>上手く再利用すれば作業効率が向上</a:t>
            </a:r>
          </a:p>
        </p:txBody>
      </p:sp>
    </p:spTree>
    <p:extLst>
      <p:ext uri="{BB962C8B-B14F-4D97-AF65-F5344CB8AC3E}">
        <p14:creationId xmlns:p14="http://schemas.microsoft.com/office/powerpoint/2010/main" val="414213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4" y="1299880"/>
            <a:ext cx="11598241" cy="1476327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クラス変数：クラス内にある変数（すべてのインスタンスに共通する変数）</a:t>
            </a:r>
            <a:endParaRPr kumimoji="1" lang="en-US" altLang="ja-JP" dirty="0"/>
          </a:p>
          <a:p>
            <a:r>
              <a:rPr lang="ja-JP" altLang="en-US" dirty="0"/>
              <a:t>インスタンス変数：メソッド内にある変数（個々のインスタンスで異なる変数）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A8B657-46AE-45F1-AD4D-7A96B07B11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E420A6-40BC-4F06-B98A-81211FE770B4}"/>
              </a:ext>
            </a:extLst>
          </p:cNvPr>
          <p:cNvSpPr txBox="1"/>
          <p:nvPr/>
        </p:nvSpPr>
        <p:spPr>
          <a:xfrm>
            <a:off x="571765" y="2700767"/>
            <a:ext cx="279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例）円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72A65A-D816-418B-96DB-DDE86D25BA55}"/>
              </a:ext>
            </a:extLst>
          </p:cNvPr>
          <p:cNvSpPr/>
          <p:nvPr/>
        </p:nvSpPr>
        <p:spPr>
          <a:xfrm>
            <a:off x="1168729" y="3732966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C95EE2-2FCD-48A4-A609-62CB1236195F}"/>
              </a:ext>
            </a:extLst>
          </p:cNvPr>
          <p:cNvSpPr txBox="1"/>
          <p:nvPr/>
        </p:nvSpPr>
        <p:spPr>
          <a:xfrm>
            <a:off x="3836705" y="3794944"/>
            <a:ext cx="8210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・クラス変数（</a:t>
            </a:r>
            <a:r>
              <a:rPr lang="ja-JP" altLang="en-US" sz="2400" dirty="0"/>
              <a:t>全ての円が共通した値をもつ変数）</a:t>
            </a:r>
            <a:r>
              <a:rPr kumimoji="1" lang="ja-JP" altLang="en-US" sz="2400" dirty="0"/>
              <a:t>：</a:t>
            </a:r>
            <a:endParaRPr kumimoji="1" lang="en-US" altLang="ja-JP" sz="2400" dirty="0"/>
          </a:p>
          <a:p>
            <a:r>
              <a:rPr lang="ja-JP" altLang="en-US" sz="2400" dirty="0"/>
              <a:t>　円周率（</a:t>
            </a:r>
            <a:r>
              <a:rPr lang="en-US" altLang="ja-JP" sz="2400" dirty="0"/>
              <a:t>=3.141592653589793)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・インスタンス変数（円によって異なる値を持つ変数）：</a:t>
            </a:r>
            <a:endParaRPr kumimoji="1" lang="en-US" altLang="ja-JP" sz="2400" dirty="0"/>
          </a:p>
          <a:p>
            <a:r>
              <a:rPr lang="ja-JP" altLang="en-US" sz="2400" dirty="0"/>
              <a:t>　半径</a:t>
            </a:r>
            <a:endParaRPr kumimoji="1" lang="en-US" altLang="ja-JP" sz="2400" dirty="0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ED9B8C57-63B2-4264-A032-98320B74CF6C}"/>
              </a:ext>
            </a:extLst>
          </p:cNvPr>
          <p:cNvSpPr/>
          <p:nvPr/>
        </p:nvSpPr>
        <p:spPr>
          <a:xfrm>
            <a:off x="3836704" y="3311433"/>
            <a:ext cx="8210751" cy="2702338"/>
          </a:xfrm>
          <a:prstGeom prst="frame">
            <a:avLst>
              <a:gd name="adj1" fmla="val 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25086CF-365F-4F74-83A0-BA5FFE631B5D}"/>
              </a:ext>
            </a:extLst>
          </p:cNvPr>
          <p:cNvCxnSpPr>
            <a:stCxn id="7" idx="3"/>
            <a:endCxn id="7" idx="7"/>
          </p:cNvCxnSpPr>
          <p:nvPr/>
        </p:nvCxnSpPr>
        <p:spPr>
          <a:xfrm flipV="1">
            <a:off x="1421844" y="3972562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BBF291-E7B4-4B8E-95CF-F28141A9494F}"/>
              </a:ext>
            </a:extLst>
          </p:cNvPr>
          <p:cNvSpPr txBox="1"/>
          <p:nvPr/>
        </p:nvSpPr>
        <p:spPr>
          <a:xfrm rot="18920528">
            <a:off x="1467213" y="4109492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028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314161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前ページをコードで記述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593762" y="2404077"/>
            <a:ext cx="510317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Circles:</a:t>
            </a:r>
          </a:p>
          <a:p>
            <a:r>
              <a:rPr lang="en-US" altLang="ja-JP" sz="2400" dirty="0"/>
              <a:t>pi = 3.141592653589793</a:t>
            </a:r>
          </a:p>
          <a:p>
            <a:r>
              <a:rPr lang="en-US" altLang="ja-JP" sz="2400" dirty="0"/>
              <a:t>    </a:t>
            </a:r>
          </a:p>
          <a:p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self.radius</a:t>
            </a:r>
            <a:r>
              <a:rPr lang="en-US" altLang="ja-JP" sz="2400" dirty="0"/>
              <a:t> = 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5F9217-7C68-4655-B7B9-B87605AD3C79}"/>
              </a:ext>
            </a:extLst>
          </p:cNvPr>
          <p:cNvSpPr txBox="1"/>
          <p:nvPr/>
        </p:nvSpPr>
        <p:spPr>
          <a:xfrm>
            <a:off x="6248335" y="2946433"/>
            <a:ext cx="5329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pi = 3.141592653589793</a:t>
            </a:r>
          </a:p>
          <a:p>
            <a:r>
              <a:rPr lang="ja-JP" altLang="en-US" sz="2800" dirty="0"/>
              <a:t>をクラス変数として宣言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 err="1"/>
              <a:t>self.radius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=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r</a:t>
            </a:r>
            <a:r>
              <a:rPr kumimoji="1" lang="ja-JP" altLang="en-US" sz="2800" dirty="0"/>
              <a:t> </a:t>
            </a:r>
            <a:endParaRPr kumimoji="1" lang="en-US" altLang="ja-JP" sz="2800" dirty="0"/>
          </a:p>
          <a:p>
            <a:r>
              <a:rPr kumimoji="1" lang="ja-JP" altLang="en-US" sz="2800" dirty="0"/>
              <a:t>をインスタンス変数として宣言</a:t>
            </a:r>
          </a:p>
        </p:txBody>
      </p:sp>
      <p:sp>
        <p:nvSpPr>
          <p:cNvPr id="19" name="コンテンツ プレースホルダー 4">
            <a:extLst>
              <a:ext uri="{FF2B5EF4-FFF2-40B4-BE49-F238E27FC236}">
                <a16:creationId xmlns:a16="http://schemas.microsoft.com/office/drawing/2014/main" id="{EC1C7159-51FD-42B2-81DB-830982690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516AFE0-8C6E-4BD8-B102-E62B1EA51035}"/>
              </a:ext>
            </a:extLst>
          </p:cNvPr>
          <p:cNvSpPr/>
          <p:nvPr/>
        </p:nvSpPr>
        <p:spPr>
          <a:xfrm>
            <a:off x="2271666" y="4625294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F3B39AE-A75E-428F-87DB-69B3B450B091}"/>
              </a:ext>
            </a:extLst>
          </p:cNvPr>
          <p:cNvCxnSpPr>
            <a:stCxn id="20" idx="3"/>
            <a:endCxn id="20" idx="7"/>
          </p:cNvCxnSpPr>
          <p:nvPr/>
        </p:nvCxnSpPr>
        <p:spPr>
          <a:xfrm flipV="1">
            <a:off x="2524781" y="4864890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F8646B-0411-4DFD-991B-518612507CE0}"/>
              </a:ext>
            </a:extLst>
          </p:cNvPr>
          <p:cNvSpPr txBox="1"/>
          <p:nvPr/>
        </p:nvSpPr>
        <p:spPr>
          <a:xfrm rot="18920528">
            <a:off x="2570150" y="5001820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5E216E71-5A1E-4595-941F-9E5BDD463F13}"/>
              </a:ext>
            </a:extLst>
          </p:cNvPr>
          <p:cNvSpPr/>
          <p:nvPr/>
        </p:nvSpPr>
        <p:spPr>
          <a:xfrm>
            <a:off x="6000427" y="2535492"/>
            <a:ext cx="5753619" cy="3068651"/>
          </a:xfrm>
          <a:prstGeom prst="frame">
            <a:avLst>
              <a:gd name="adj1" fmla="val 4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6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59" y="1118480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クラス変数、インスタンス変数、メソッド内の変数の比較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430361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print(circle_a.pi)</a:t>
            </a: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8D79E1A0-FC62-496B-A31A-D33FBCE9E8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2AA448-A79D-4F8E-969F-7439A078BE38}"/>
              </a:ext>
            </a:extLst>
          </p:cNvPr>
          <p:cNvSpPr/>
          <p:nvPr/>
        </p:nvSpPr>
        <p:spPr>
          <a:xfrm>
            <a:off x="4289067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print(circle_a.radius)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18DE9B-4EC4-445C-BC0C-76E889C1DE10}"/>
              </a:ext>
            </a:extLst>
          </p:cNvPr>
          <p:cNvSpPr/>
          <p:nvPr/>
        </p:nvSpPr>
        <p:spPr>
          <a:xfrm>
            <a:off x="8227899" y="2296143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print(circle_a.hoge)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9D1E13-A2D9-490B-A33C-9F57867E4890}"/>
              </a:ext>
            </a:extLst>
          </p:cNvPr>
          <p:cNvSpPr txBox="1"/>
          <p:nvPr/>
        </p:nvSpPr>
        <p:spPr>
          <a:xfrm>
            <a:off x="776053" y="1856425"/>
            <a:ext cx="273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クラス変数の参照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D49AC-7391-4972-A2E0-E1816D5DCB6D}"/>
              </a:ext>
            </a:extLst>
          </p:cNvPr>
          <p:cNvSpPr txBox="1"/>
          <p:nvPr/>
        </p:nvSpPr>
        <p:spPr>
          <a:xfrm>
            <a:off x="4223080" y="1848080"/>
            <a:ext cx="39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インスタンス変数の参照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217F98-72B8-4C71-8050-BBFAACB8D24A}"/>
              </a:ext>
            </a:extLst>
          </p:cNvPr>
          <p:cNvSpPr txBox="1"/>
          <p:nvPr/>
        </p:nvSpPr>
        <p:spPr>
          <a:xfrm>
            <a:off x="8227898" y="1848375"/>
            <a:ext cx="369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メソッド内の変数の参照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BD4151-C8A7-4CDE-8E94-94E473F4D92F}"/>
              </a:ext>
            </a:extLst>
          </p:cNvPr>
          <p:cNvSpPr txBox="1"/>
          <p:nvPr/>
        </p:nvSpPr>
        <p:spPr>
          <a:xfrm>
            <a:off x="364371" y="5302048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60CD71-424A-4267-8216-3B4B5401A0EF}"/>
              </a:ext>
            </a:extLst>
          </p:cNvPr>
          <p:cNvSpPr/>
          <p:nvPr/>
        </p:nvSpPr>
        <p:spPr>
          <a:xfrm>
            <a:off x="430359" y="5643452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2000" dirty="0"/>
              <a:t>3.141592653589793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BAC1C26-90DE-4780-8C49-CC33AF5AF736}"/>
              </a:ext>
            </a:extLst>
          </p:cNvPr>
          <p:cNvSpPr txBox="1"/>
          <p:nvPr/>
        </p:nvSpPr>
        <p:spPr>
          <a:xfrm>
            <a:off x="4223080" y="5268363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AC95AC7-3FB1-4C50-A376-C3CEF28D5146}"/>
              </a:ext>
            </a:extLst>
          </p:cNvPr>
          <p:cNvSpPr/>
          <p:nvPr/>
        </p:nvSpPr>
        <p:spPr>
          <a:xfrm>
            <a:off x="4289068" y="5609767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2</a:t>
            </a:r>
            <a:endParaRPr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26815C-19CB-49A3-BAF3-48AC6EA55BE3}"/>
              </a:ext>
            </a:extLst>
          </p:cNvPr>
          <p:cNvSpPr txBox="1"/>
          <p:nvPr/>
        </p:nvSpPr>
        <p:spPr>
          <a:xfrm>
            <a:off x="8227898" y="5280854"/>
            <a:ext cx="373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（エラーが発生）</a:t>
            </a:r>
            <a:endParaRPr kumimoji="1" lang="ja-JP" altLang="en-US" sz="2000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93A38D1-B12F-4C7D-AB20-E8CFE2C59C5B}"/>
              </a:ext>
            </a:extLst>
          </p:cNvPr>
          <p:cNvSpPr/>
          <p:nvPr/>
        </p:nvSpPr>
        <p:spPr>
          <a:xfrm>
            <a:off x="8260891" y="5674292"/>
            <a:ext cx="366872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'Circles' object has no attribute '</a:t>
            </a:r>
            <a:r>
              <a:rPr lang="en-US" altLang="ja-JP" sz="1600" dirty="0" err="1"/>
              <a:t>hoge</a:t>
            </a:r>
            <a:r>
              <a:rPr lang="en-US" altLang="ja-JP" sz="1600" dirty="0"/>
              <a:t>'</a:t>
            </a:r>
            <a:endParaRPr lang="ja-JP" altLang="en-US"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2409B387-F9FF-4505-A00F-606C9E0FC796}"/>
              </a:ext>
            </a:extLst>
          </p:cNvPr>
          <p:cNvSpPr/>
          <p:nvPr/>
        </p:nvSpPr>
        <p:spPr>
          <a:xfrm>
            <a:off x="8234051" y="4751014"/>
            <a:ext cx="2333396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フレーム 21">
            <a:extLst>
              <a:ext uri="{FF2B5EF4-FFF2-40B4-BE49-F238E27FC236}">
                <a16:creationId xmlns:a16="http://schemas.microsoft.com/office/drawing/2014/main" id="{6529721A-AF94-4D43-8791-AB5430963FA3}"/>
              </a:ext>
            </a:extLst>
          </p:cNvPr>
          <p:cNvSpPr/>
          <p:nvPr/>
        </p:nvSpPr>
        <p:spPr>
          <a:xfrm>
            <a:off x="4289066" y="4756602"/>
            <a:ext cx="2413391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780D64E1-8EC6-41E7-A609-FF3C286E29AE}"/>
              </a:ext>
            </a:extLst>
          </p:cNvPr>
          <p:cNvSpPr/>
          <p:nvPr/>
        </p:nvSpPr>
        <p:spPr>
          <a:xfrm>
            <a:off x="453666" y="4747897"/>
            <a:ext cx="2046402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AC996EF-6527-4A7D-B58E-8594D788900F}"/>
              </a:ext>
            </a:extLst>
          </p:cNvPr>
          <p:cNvSpPr/>
          <p:nvPr/>
        </p:nvSpPr>
        <p:spPr>
          <a:xfrm>
            <a:off x="1835333" y="6192676"/>
            <a:ext cx="4907466" cy="546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変数の種類によって特徴が違う </a:t>
            </a:r>
          </a:p>
        </p:txBody>
      </p:sp>
    </p:spTree>
    <p:extLst>
      <p:ext uri="{BB962C8B-B14F-4D97-AF65-F5344CB8AC3E}">
        <p14:creationId xmlns:p14="http://schemas.microsoft.com/office/powerpoint/2010/main" val="16576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コンテンツ プレースホルダー 22">
            <a:extLst>
              <a:ext uri="{FF2B5EF4-FFF2-40B4-BE49-F238E27FC236}">
                <a16:creationId xmlns:a16="http://schemas.microsoft.com/office/drawing/2014/main" id="{D565328E-6C88-420E-84CF-6807E5EAC6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8" b="25505"/>
          <a:stretch/>
        </p:blipFill>
        <p:spPr>
          <a:xfrm>
            <a:off x="1336050" y="4529860"/>
            <a:ext cx="3718195" cy="1702093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215" y="1048152"/>
            <a:ext cx="11742785" cy="24227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/>
              <a:t>Python</a:t>
            </a:r>
            <a:r>
              <a:rPr lang="ja-JP" altLang="en-US" dirty="0"/>
              <a:t>はオブジェクト指向の言語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オブジェクト指向</a:t>
            </a:r>
            <a:r>
              <a:rPr kumimoji="1" lang="ja-JP" altLang="en-US" dirty="0"/>
              <a:t>：クラス、関数をオブジェクト（物）として扱う</a:t>
            </a:r>
            <a:endParaRPr kumimoji="1"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クラス</a:t>
            </a:r>
            <a:r>
              <a:rPr kumimoji="1" lang="ja-JP" altLang="en-US" dirty="0"/>
              <a:t>：</a:t>
            </a:r>
            <a:r>
              <a:rPr lang="ja-JP" altLang="en-US" dirty="0"/>
              <a:t>オブジェクトを生成するための型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インスタンス</a:t>
            </a:r>
            <a:r>
              <a:rPr kumimoji="1" lang="ja-JP" altLang="en-US" dirty="0"/>
              <a:t>：クラス（型）からインスタンスを生成（実体化）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32B81B-034C-48D5-AA12-1DA23F9A21A4}"/>
              </a:ext>
            </a:extLst>
          </p:cNvPr>
          <p:cNvSpPr txBox="1"/>
          <p:nvPr/>
        </p:nvSpPr>
        <p:spPr>
          <a:xfrm>
            <a:off x="449215" y="3549671"/>
            <a:ext cx="14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</a:t>
            </a:r>
            <a:r>
              <a:rPr lang="ja-JP" altLang="en-US" sz="3200" dirty="0"/>
              <a:t>車</a:t>
            </a:r>
            <a:endParaRPr kumimoji="1" lang="ja-JP" altLang="en-US" sz="3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9300D-CC9C-4363-B618-20F3D068A8DC}"/>
              </a:ext>
            </a:extLst>
          </p:cNvPr>
          <p:cNvSpPr txBox="1"/>
          <p:nvPr/>
        </p:nvSpPr>
        <p:spPr>
          <a:xfrm>
            <a:off x="2519290" y="6270523"/>
            <a:ext cx="178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クラス：</a:t>
            </a:r>
            <a:r>
              <a:rPr kumimoji="1" lang="en-US" altLang="ja-JP" sz="2000" dirty="0"/>
              <a:t>Car</a:t>
            </a:r>
            <a:endParaRPr kumimoji="1" lang="ja-JP" altLang="en-US" sz="2000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789BA29-E92F-412B-ACBD-16F882E1E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4" b="24644"/>
          <a:stretch/>
        </p:blipFill>
        <p:spPr>
          <a:xfrm>
            <a:off x="6869808" y="3429000"/>
            <a:ext cx="2802902" cy="138411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EA45753-59DB-4DCD-BF86-3991E35CA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25005"/>
          <a:stretch/>
        </p:blipFill>
        <p:spPr>
          <a:xfrm>
            <a:off x="6869808" y="5124860"/>
            <a:ext cx="2802902" cy="1384119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845AAC-F911-4DD3-A683-19DA29CC9BDE}"/>
              </a:ext>
            </a:extLst>
          </p:cNvPr>
          <p:cNvSpPr txBox="1"/>
          <p:nvPr/>
        </p:nvSpPr>
        <p:spPr>
          <a:xfrm>
            <a:off x="6869808" y="4813119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lang="ja-JP" altLang="en-US" dirty="0"/>
              <a:t>１：</a:t>
            </a:r>
            <a:r>
              <a:rPr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DC3797-FB7B-406C-B91E-255077BC8680}"/>
              </a:ext>
            </a:extLst>
          </p:cNvPr>
          <p:cNvSpPr txBox="1"/>
          <p:nvPr/>
        </p:nvSpPr>
        <p:spPr>
          <a:xfrm>
            <a:off x="6869808" y="6485967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インスタンス２</a:t>
            </a:r>
            <a:r>
              <a:rPr lang="ja-JP" altLang="en-US" dirty="0"/>
              <a:t>：</a:t>
            </a:r>
            <a:r>
              <a:rPr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6B0A96D3-4682-411E-9D2E-73F4FA4D32F9}"/>
              </a:ext>
            </a:extLst>
          </p:cNvPr>
          <p:cNvSpPr/>
          <p:nvPr/>
        </p:nvSpPr>
        <p:spPr>
          <a:xfrm rot="20349909">
            <a:off x="5103799" y="45910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AB40F472-4417-4285-9259-8A69B5FA4E0F}"/>
              </a:ext>
            </a:extLst>
          </p:cNvPr>
          <p:cNvSpPr/>
          <p:nvPr/>
        </p:nvSpPr>
        <p:spPr>
          <a:xfrm>
            <a:off x="5267254" y="58414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3D8F173-A847-4A1A-AFD0-8578E3D82BEF}"/>
              </a:ext>
            </a:extLst>
          </p:cNvPr>
          <p:cNvSpPr txBox="1"/>
          <p:nvPr/>
        </p:nvSpPr>
        <p:spPr>
          <a:xfrm rot="20236279">
            <a:off x="4822720" y="3998893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44F61FE-5887-4CAA-9464-93D3E011AA06}"/>
              </a:ext>
            </a:extLst>
          </p:cNvPr>
          <p:cNvSpPr txBox="1"/>
          <p:nvPr/>
        </p:nvSpPr>
        <p:spPr>
          <a:xfrm>
            <a:off x="5106542" y="5362384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</p:spTree>
    <p:extLst>
      <p:ext uri="{BB962C8B-B14F-4D97-AF65-F5344CB8AC3E}">
        <p14:creationId xmlns:p14="http://schemas.microsoft.com/office/powerpoint/2010/main" val="175165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D8D80-6D97-4065-8AA7-46B31507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3333B-49FA-4A50-8D32-E580AE89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18196" cy="56744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クラス</a:t>
            </a:r>
            <a:r>
              <a:rPr kumimoji="1" lang="en-US" altLang="ja-JP" dirty="0"/>
              <a:t>Triangle</a:t>
            </a:r>
            <a:r>
              <a:rPr kumimoji="1"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/>
              <a:t>Triangle</a:t>
            </a:r>
            <a:r>
              <a:rPr kumimoji="1" lang="ja-JP" altLang="en-US" dirty="0"/>
              <a:t>内に三角形の面積を求めるメソッドを作成</a:t>
            </a:r>
            <a:endParaRPr kumimoji="1" lang="en-US" altLang="ja-JP" dirty="0"/>
          </a:p>
          <a:p>
            <a:r>
              <a:rPr lang="ja-JP" altLang="en-US" dirty="0"/>
              <a:t>底辺 </a:t>
            </a:r>
            <a:r>
              <a:rPr lang="en-US" altLang="ja-JP" dirty="0"/>
              <a:t>= 6</a:t>
            </a:r>
            <a:r>
              <a:rPr lang="ja-JP" altLang="en-US" dirty="0" err="1"/>
              <a:t>、</a:t>
            </a:r>
            <a:r>
              <a:rPr lang="ja-JP" altLang="en-US" dirty="0"/>
              <a:t>高さ </a:t>
            </a:r>
            <a:r>
              <a:rPr lang="en-US" altLang="ja-JP" dirty="0"/>
              <a:t>= 10 </a:t>
            </a:r>
            <a:r>
              <a:rPr lang="ja-JP" altLang="en-US" dirty="0"/>
              <a:t>の三角形</a:t>
            </a:r>
            <a:r>
              <a:rPr lang="en-US" altLang="ja-JP" dirty="0"/>
              <a:t>triangle1</a:t>
            </a:r>
          </a:p>
          <a:p>
            <a:r>
              <a:rPr kumimoji="1" lang="ja-JP" altLang="en-US" dirty="0"/>
              <a:t>底辺 </a:t>
            </a:r>
            <a:r>
              <a:rPr kumimoji="1" lang="en-US" altLang="ja-JP" dirty="0"/>
              <a:t>= 2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高さ </a:t>
            </a:r>
            <a:r>
              <a:rPr kumimoji="1" lang="en-US" altLang="ja-JP" dirty="0"/>
              <a:t>= 5 </a:t>
            </a:r>
            <a:r>
              <a:rPr kumimoji="1" lang="ja-JP" altLang="en-US" dirty="0"/>
              <a:t>の三角形</a:t>
            </a:r>
            <a:r>
              <a:rPr kumimoji="1" lang="en-US" altLang="ja-JP" dirty="0"/>
              <a:t>triangle2</a:t>
            </a:r>
            <a:r>
              <a:rPr kumimoji="1" lang="ja-JP" altLang="en-US" dirty="0"/>
              <a:t>　　</a:t>
            </a:r>
            <a:r>
              <a:rPr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 err="1"/>
              <a:t>learn_python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kadai</a:t>
            </a:r>
            <a:r>
              <a:rPr lang="en-US" altLang="ja-JP" dirty="0"/>
              <a:t>/day3</a:t>
            </a:r>
            <a:r>
              <a:rPr lang="ja-JP" altLang="en-US" dirty="0"/>
              <a:t>内に</a:t>
            </a:r>
            <a:r>
              <a:rPr lang="en-US" altLang="ja-JP" dirty="0"/>
              <a:t>【2019/12/04【</a:t>
            </a:r>
            <a:r>
              <a:rPr lang="ja-JP" altLang="en-US" dirty="0"/>
              <a:t>自分の名前</a:t>
            </a:r>
            <a:r>
              <a:rPr lang="en-US" altLang="ja-JP" dirty="0"/>
              <a:t>】.</a:t>
            </a:r>
            <a:r>
              <a:rPr lang="en-US" altLang="ja-JP" dirty="0" err="1"/>
              <a:t>py</a:t>
            </a:r>
            <a:r>
              <a:rPr lang="en-US" altLang="ja-JP" dirty="0"/>
              <a:t>】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en-US" altLang="ja-JP" dirty="0"/>
              <a:t>pull request 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kumimoji="1" lang="en-US" altLang="ja-JP" dirty="0"/>
              <a:t>pull request</a:t>
            </a:r>
            <a:r>
              <a:rPr kumimoji="1" lang="ja-JP" altLang="en-US" dirty="0"/>
              <a:t>したら</a:t>
            </a:r>
            <a:r>
              <a:rPr kumimoji="1" lang="en-US" altLang="ja-JP" dirty="0"/>
              <a:t>issue【2019/12/04 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にコメント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84D7E-0987-4C58-A59C-1807BBE4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47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3B2C43-9ABB-40C4-9B1C-50C0C3F85427}"/>
              </a:ext>
            </a:extLst>
          </p:cNvPr>
          <p:cNvSpPr/>
          <p:nvPr/>
        </p:nvSpPr>
        <p:spPr>
          <a:xfrm>
            <a:off x="5386264" y="1536828"/>
            <a:ext cx="5134052" cy="4812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60C2A5-2EDA-4F7B-90EE-8B0C86D4739D}"/>
              </a:ext>
            </a:extLst>
          </p:cNvPr>
          <p:cNvSpPr/>
          <p:nvPr/>
        </p:nvSpPr>
        <p:spPr>
          <a:xfrm>
            <a:off x="1572990" y="1943432"/>
            <a:ext cx="2322104" cy="424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オブジェクト指向をする理由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63CAF5FC-C926-4C24-BE97-837614204C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1728061" y="2052793"/>
            <a:ext cx="1800343" cy="934867"/>
          </a:xfr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307CE0-05CA-47D6-9768-33992C57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1854EFF-9393-4616-9391-634844239A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1751390" y="3425652"/>
            <a:ext cx="1784790" cy="85688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430A627-0797-413B-B088-1E242D2EFE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1685206" y="4789646"/>
            <a:ext cx="1937651" cy="9348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09BDF-D7A0-4794-82D8-47B84598433D}"/>
              </a:ext>
            </a:extLst>
          </p:cNvPr>
          <p:cNvSpPr txBox="1"/>
          <p:nvPr/>
        </p:nvSpPr>
        <p:spPr>
          <a:xfrm>
            <a:off x="881007" y="6287106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クラスを使用しない場合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74EE87-AC1C-4CAD-8134-32AB591AF8E5}"/>
              </a:ext>
            </a:extLst>
          </p:cNvPr>
          <p:cNvSpPr txBox="1"/>
          <p:nvPr/>
        </p:nvSpPr>
        <p:spPr>
          <a:xfrm>
            <a:off x="5623310" y="1604065"/>
            <a:ext cx="53306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・</a:t>
            </a:r>
            <a:r>
              <a:rPr kumimoji="1" lang="en-US" altLang="ja-JP" sz="2400" b="1" dirty="0" err="1"/>
              <a:t>red_car</a:t>
            </a:r>
            <a:endParaRPr kumimoji="1" lang="en-US" altLang="ja-JP" sz="2400" b="1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に走る機能を付与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に止まる機能を付与</a:t>
            </a:r>
            <a:endParaRPr kumimoji="1" lang="en-US" altLang="ja-JP" sz="2400" dirty="0"/>
          </a:p>
          <a:p>
            <a:pPr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57D8FA-118A-484D-9254-8226C683631D}"/>
              </a:ext>
            </a:extLst>
          </p:cNvPr>
          <p:cNvSpPr txBox="1"/>
          <p:nvPr/>
        </p:nvSpPr>
        <p:spPr>
          <a:xfrm>
            <a:off x="2172225" y="2960958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0AFC45-1A2F-41C1-8948-698A40801A76}"/>
              </a:ext>
            </a:extLst>
          </p:cNvPr>
          <p:cNvSpPr txBox="1"/>
          <p:nvPr/>
        </p:nvSpPr>
        <p:spPr>
          <a:xfrm>
            <a:off x="2186052" y="4367587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55240A-5AEE-45B6-BDD0-7353D8447AAC}"/>
              </a:ext>
            </a:extLst>
          </p:cNvPr>
          <p:cNvSpPr txBox="1"/>
          <p:nvPr/>
        </p:nvSpPr>
        <p:spPr>
          <a:xfrm>
            <a:off x="2115859" y="5698138"/>
            <a:ext cx="143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FF7BB3E-1639-4953-BB07-0C81D373ACC7}"/>
              </a:ext>
            </a:extLst>
          </p:cNvPr>
          <p:cNvSpPr/>
          <p:nvPr/>
        </p:nvSpPr>
        <p:spPr>
          <a:xfrm>
            <a:off x="8413304" y="6488668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https://eng-entrance.com/what-oop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08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573AA-801A-48FD-9C20-9CC3F9D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288EB-626E-4E62-88B2-3FECD9D8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06E144-5D97-4E02-8F9C-6A784CFC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E6D24B5-59CC-4B4D-A238-2C3590B08B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68618" y="6892520"/>
            <a:ext cx="5786561" cy="330247"/>
          </a:xfrm>
        </p:spPr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3D383-A019-4229-BC91-DBBC556554DE}"/>
              </a:ext>
            </a:extLst>
          </p:cNvPr>
          <p:cNvSpPr/>
          <p:nvPr/>
        </p:nvSpPr>
        <p:spPr>
          <a:xfrm>
            <a:off x="329937" y="1921388"/>
            <a:ext cx="5548935" cy="4121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673A46B-E93C-439A-B0E8-A0D3AF6B1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1" b="18378"/>
          <a:stretch/>
        </p:blipFill>
        <p:spPr>
          <a:xfrm>
            <a:off x="229194" y="3203064"/>
            <a:ext cx="2058064" cy="1196586"/>
          </a:xfrm>
          <a:prstGeom prst="rect">
            <a:avLst/>
          </a:prstGeom>
        </p:spPr>
      </p:pic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ECBD43CB-FD6A-4BE6-8E3C-97D4D2B91F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3126164" y="2000596"/>
            <a:ext cx="1800343" cy="9348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B5F4BA5-E4D0-49E0-B195-06E07B2D43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3121998" y="3234047"/>
            <a:ext cx="1784790" cy="85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39844ED-6007-4B67-890D-14FB2BF2B5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2969137" y="4544372"/>
            <a:ext cx="1937651" cy="93486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B0ADA6-333D-4140-A2EF-ABD4C3582F3B}"/>
              </a:ext>
            </a:extLst>
          </p:cNvPr>
          <p:cNvSpPr txBox="1"/>
          <p:nvPr/>
        </p:nvSpPr>
        <p:spPr>
          <a:xfrm>
            <a:off x="1373744" y="6258757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</a:t>
            </a:r>
            <a:r>
              <a:rPr lang="ja-JP" altLang="en-US" sz="2400" dirty="0"/>
              <a:t>する</a:t>
            </a:r>
            <a:r>
              <a:rPr kumimoji="1" lang="ja-JP" altLang="en-US" sz="2400" dirty="0"/>
              <a:t>場合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158536-46AD-4784-835C-0AD843302A3C}"/>
              </a:ext>
            </a:extLst>
          </p:cNvPr>
          <p:cNvSpPr txBox="1"/>
          <p:nvPr/>
        </p:nvSpPr>
        <p:spPr>
          <a:xfrm>
            <a:off x="577044" y="4370855"/>
            <a:ext cx="15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クラス：</a:t>
            </a:r>
            <a:r>
              <a:rPr kumimoji="1" lang="en-US" altLang="ja-JP" dirty="0"/>
              <a:t>Car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DA630D-EA11-4103-B5AA-2C00F9D487A3}"/>
              </a:ext>
            </a:extLst>
          </p:cNvPr>
          <p:cNvSpPr txBox="1"/>
          <p:nvPr/>
        </p:nvSpPr>
        <p:spPr>
          <a:xfrm>
            <a:off x="2772424" y="2918101"/>
            <a:ext cx="284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D5A0B-8FA9-4886-93DF-F3B06187AE9A}"/>
              </a:ext>
            </a:extLst>
          </p:cNvPr>
          <p:cNvSpPr txBox="1"/>
          <p:nvPr/>
        </p:nvSpPr>
        <p:spPr>
          <a:xfrm>
            <a:off x="2677327" y="4145441"/>
            <a:ext cx="2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2</a:t>
            </a:r>
            <a:r>
              <a:rPr lang="ja-JP" altLang="en-US" dirty="0"/>
              <a:t>：</a:t>
            </a:r>
            <a:r>
              <a:rPr lang="en-US" altLang="ja-JP" dirty="0" err="1"/>
              <a:t>blue</a:t>
            </a:r>
            <a:r>
              <a:rPr kumimoji="1" lang="en-US" altLang="ja-JP" dirty="0" err="1"/>
              <a:t>_car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2E2E53-DA94-46F9-92F9-D8A880BC2AAC}"/>
              </a:ext>
            </a:extLst>
          </p:cNvPr>
          <p:cNvSpPr txBox="1"/>
          <p:nvPr/>
        </p:nvSpPr>
        <p:spPr>
          <a:xfrm>
            <a:off x="2661193" y="5508838"/>
            <a:ext cx="302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kumimoji="1"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76547B60-EDC8-4B7F-8F53-53CE66D65186}"/>
              </a:ext>
            </a:extLst>
          </p:cNvPr>
          <p:cNvSpPr/>
          <p:nvPr/>
        </p:nvSpPr>
        <p:spPr>
          <a:xfrm rot="10800000">
            <a:off x="2186515" y="371601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0ADDBB5B-FDF7-4963-801D-B8E13950D51E}"/>
              </a:ext>
            </a:extLst>
          </p:cNvPr>
          <p:cNvSpPr/>
          <p:nvPr/>
        </p:nvSpPr>
        <p:spPr>
          <a:xfrm rot="8711109">
            <a:off x="2102582" y="293514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1AB28009-8571-4C9F-A1D0-005947051C91}"/>
              </a:ext>
            </a:extLst>
          </p:cNvPr>
          <p:cNvSpPr/>
          <p:nvPr/>
        </p:nvSpPr>
        <p:spPr>
          <a:xfrm rot="13297557">
            <a:off x="2094474" y="447880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9CCC1C-A0E1-45FC-B230-824F76C49094}"/>
              </a:ext>
            </a:extLst>
          </p:cNvPr>
          <p:cNvSpPr txBox="1"/>
          <p:nvPr/>
        </p:nvSpPr>
        <p:spPr>
          <a:xfrm>
            <a:off x="6479784" y="1348440"/>
            <a:ext cx="51183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・クラス</a:t>
            </a:r>
            <a:r>
              <a:rPr lang="en-US" altLang="ja-JP" sz="2400" b="1" dirty="0"/>
              <a:t>Car</a:t>
            </a:r>
          </a:p>
          <a:p>
            <a:r>
              <a:rPr lang="ja-JP" altLang="en-US" sz="2400" dirty="0"/>
              <a:t>　走る機能を付与</a:t>
            </a:r>
            <a:endParaRPr lang="en-US" altLang="ja-JP" sz="2400" dirty="0"/>
          </a:p>
          <a:p>
            <a:r>
              <a:rPr lang="ja-JP" altLang="en-US" sz="2400" dirty="0"/>
              <a:t>　止まる機能を付与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red_car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</a:t>
            </a:r>
            <a:r>
              <a:rPr lang="ja-JP" altLang="en-US" sz="2400" b="1" dirty="0"/>
              <a:t> ➡ 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E875C5F-B7BA-4D47-957F-61DB00D88B97}"/>
              </a:ext>
            </a:extLst>
          </p:cNvPr>
          <p:cNvSpPr/>
          <p:nvPr/>
        </p:nvSpPr>
        <p:spPr>
          <a:xfrm>
            <a:off x="6313130" y="1258520"/>
            <a:ext cx="5027316" cy="39518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6B8DD4-4887-4655-A08C-6345DE9CE4C4}"/>
              </a:ext>
            </a:extLst>
          </p:cNvPr>
          <p:cNvSpPr/>
          <p:nvPr/>
        </p:nvSpPr>
        <p:spPr>
          <a:xfrm>
            <a:off x="6016214" y="5385954"/>
            <a:ext cx="5936973" cy="1242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8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FD9112E-07A0-4841-BB4E-93529DADD1BC}"/>
              </a:ext>
            </a:extLst>
          </p:cNvPr>
          <p:cNvSpPr/>
          <p:nvPr/>
        </p:nvSpPr>
        <p:spPr>
          <a:xfrm>
            <a:off x="6016215" y="551977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どのインスタンス（</a:t>
            </a:r>
            <a:r>
              <a:rPr lang="en-US" altLang="ja-JP" b="1" dirty="0" err="1">
                <a:solidFill>
                  <a:schemeClr val="bg1"/>
                </a:solidFill>
              </a:rPr>
              <a:t>red_car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blue_car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yellow_car</a:t>
            </a:r>
            <a:r>
              <a:rPr lang="ja-JP" altLang="en-US" b="1" dirty="0">
                <a:solidFill>
                  <a:schemeClr val="bg1"/>
                </a:solidFill>
              </a:rPr>
              <a:t>）にも共通する機能（走る・止まる）はクラス（</a:t>
            </a:r>
            <a:r>
              <a:rPr lang="en-US" altLang="ja-JP" b="1" dirty="0">
                <a:solidFill>
                  <a:schemeClr val="bg1"/>
                </a:solidFill>
              </a:rPr>
              <a:t>Car</a:t>
            </a:r>
            <a:r>
              <a:rPr lang="ja-JP" altLang="en-US" b="1" dirty="0">
                <a:solidFill>
                  <a:schemeClr val="bg1"/>
                </a:solidFill>
              </a:rPr>
              <a:t>）で設定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ja-JP" altLang="en-US" sz="2400" b="1" dirty="0">
                <a:solidFill>
                  <a:schemeClr val="bg1"/>
                </a:solidFill>
              </a:rPr>
              <a:t>➡ 作業量の省略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08" y="1082932"/>
            <a:ext cx="11029615" cy="8101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前ページの例をコードで比較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B2BCD7-BE95-48AC-85AA-48D316295D14}"/>
              </a:ext>
            </a:extLst>
          </p:cNvPr>
          <p:cNvSpPr/>
          <p:nvPr/>
        </p:nvSpPr>
        <p:spPr>
          <a:xfrm>
            <a:off x="1962343" y="2484915"/>
            <a:ext cx="315483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/>
              <a:t>red_car_run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red_car_stop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red_car_color</a:t>
            </a:r>
            <a:r>
              <a:rPr lang="en-US" altLang="ja-JP" dirty="0"/>
              <a:t> = "red"</a:t>
            </a:r>
          </a:p>
          <a:p>
            <a:endParaRPr lang="en-US" altLang="ja-JP" dirty="0"/>
          </a:p>
          <a:p>
            <a:r>
              <a:rPr lang="en-US" altLang="ja-JP" dirty="0" err="1"/>
              <a:t>blue_car_run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blue_car_stop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blue_car_color</a:t>
            </a:r>
            <a:r>
              <a:rPr lang="en-US" altLang="ja-JP" dirty="0"/>
              <a:t> = “blue"</a:t>
            </a:r>
          </a:p>
          <a:p>
            <a:endParaRPr lang="en-US" altLang="ja-JP" dirty="0"/>
          </a:p>
          <a:p>
            <a:r>
              <a:rPr lang="en-US" altLang="ja-JP" dirty="0" err="1"/>
              <a:t>yellow_car_run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yellow_car_stop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yellow_car_color</a:t>
            </a:r>
            <a:r>
              <a:rPr lang="en-US" altLang="ja-JP" dirty="0"/>
              <a:t> = “yellow"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F7AB63-0C1C-4C68-93B1-752E5BB44F46}"/>
              </a:ext>
            </a:extLst>
          </p:cNvPr>
          <p:cNvSpPr txBox="1"/>
          <p:nvPr/>
        </p:nvSpPr>
        <p:spPr>
          <a:xfrm>
            <a:off x="1853935" y="5809968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50C758-3BEE-4FDF-BD4B-15F4ED094FE2}"/>
              </a:ext>
            </a:extLst>
          </p:cNvPr>
          <p:cNvSpPr txBox="1"/>
          <p:nvPr/>
        </p:nvSpPr>
        <p:spPr>
          <a:xfrm>
            <a:off x="1853936" y="6271633"/>
            <a:ext cx="33716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print(</a:t>
            </a:r>
            <a:r>
              <a:rPr lang="en-US" altLang="ja-JP" dirty="0" err="1"/>
              <a:t>red_car_run</a:t>
            </a:r>
            <a:r>
              <a:rPr lang="en-US" altLang="ja-JP" dirty="0"/>
              <a:t>) 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7770953" y="2518209"/>
            <a:ext cx="2843626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class Car:</a:t>
            </a:r>
          </a:p>
          <a:p>
            <a:r>
              <a:rPr lang="en-US" altLang="ja-JP" dirty="0"/>
              <a:t>    def __</a:t>
            </a:r>
            <a:r>
              <a:rPr lang="en-US" altLang="ja-JP" dirty="0" err="1"/>
              <a:t>init</a:t>
            </a:r>
            <a:r>
              <a:rPr lang="en-US" altLang="ja-JP" dirty="0"/>
              <a:t>__(self, color):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self.color</a:t>
            </a:r>
            <a:r>
              <a:rPr lang="en-US" altLang="ja-JP" dirty="0"/>
              <a:t> = color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car_run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print("run")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car_stop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print("stop")</a:t>
            </a:r>
          </a:p>
          <a:p>
            <a:endParaRPr lang="en-US" altLang="ja-JP" dirty="0"/>
          </a:p>
          <a:p>
            <a:r>
              <a:rPr lang="en-US" altLang="ja-JP" dirty="0" err="1"/>
              <a:t>red_car</a:t>
            </a:r>
            <a:r>
              <a:rPr lang="en-US" altLang="ja-JP" dirty="0"/>
              <a:t> = Car("red")</a:t>
            </a:r>
          </a:p>
          <a:p>
            <a:r>
              <a:rPr lang="en-US" altLang="ja-JP" dirty="0" err="1"/>
              <a:t>blue_car</a:t>
            </a:r>
            <a:r>
              <a:rPr lang="en-US" altLang="ja-JP" dirty="0"/>
              <a:t> = Car("blue")</a:t>
            </a:r>
          </a:p>
          <a:p>
            <a:r>
              <a:rPr lang="en-US" altLang="ja-JP" dirty="0" err="1"/>
              <a:t>yellow_car</a:t>
            </a:r>
            <a:r>
              <a:rPr lang="en-US" altLang="ja-JP" dirty="0"/>
              <a:t> = Car("yellow")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DE881A-B4BA-4EDF-8508-D50CFFDB94B6}"/>
              </a:ext>
            </a:extLst>
          </p:cNvPr>
          <p:cNvSpPr/>
          <p:nvPr/>
        </p:nvSpPr>
        <p:spPr>
          <a:xfrm>
            <a:off x="7663213" y="6296103"/>
            <a:ext cx="3059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ja-JP" dirty="0" err="1"/>
              <a:t>red_car.car_run</a:t>
            </a:r>
            <a:r>
              <a:rPr lang="en-US" altLang="ja-JP" dirty="0"/>
              <a:t>()</a:t>
            </a:r>
            <a:r>
              <a:rPr lang="ja-JP" altLang="en-US" dirty="0"/>
              <a:t>　</a:t>
            </a:r>
            <a:r>
              <a:rPr lang="en-US" altLang="ja-JP" dirty="0"/>
              <a:t>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0B8AC0-704D-4A9B-B1AB-5ADA5EDFE963}"/>
              </a:ext>
            </a:extLst>
          </p:cNvPr>
          <p:cNvSpPr txBox="1"/>
          <p:nvPr/>
        </p:nvSpPr>
        <p:spPr>
          <a:xfrm>
            <a:off x="1485597" y="1921659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・クラスを使用しない場合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DCEB71-4FCE-4414-8DE0-BC8FF37E206F}"/>
              </a:ext>
            </a:extLst>
          </p:cNvPr>
          <p:cNvSpPr txBox="1"/>
          <p:nvPr/>
        </p:nvSpPr>
        <p:spPr>
          <a:xfrm>
            <a:off x="7223443" y="1932250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・クラスを使用する場合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058DCA-20BC-4F05-B603-1B707F3427EA}"/>
              </a:ext>
            </a:extLst>
          </p:cNvPr>
          <p:cNvSpPr txBox="1"/>
          <p:nvPr/>
        </p:nvSpPr>
        <p:spPr>
          <a:xfrm>
            <a:off x="7591778" y="5735355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541475-740E-4CAE-8797-0EBA0FB40154}"/>
              </a:ext>
            </a:extLst>
          </p:cNvPr>
          <p:cNvSpPr/>
          <p:nvPr/>
        </p:nvSpPr>
        <p:spPr>
          <a:xfrm>
            <a:off x="314207" y="2557889"/>
            <a:ext cx="1496932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似たようなコードを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3</a:t>
            </a:r>
            <a:r>
              <a:rPr kumimoji="1" lang="ja-JP" altLang="en-US" b="1" dirty="0"/>
              <a:t>回記述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36388D-D1ED-4E32-B70D-213E0DB66E20}"/>
              </a:ext>
            </a:extLst>
          </p:cNvPr>
          <p:cNvSpPr/>
          <p:nvPr/>
        </p:nvSpPr>
        <p:spPr>
          <a:xfrm>
            <a:off x="5597426" y="2539728"/>
            <a:ext cx="1909200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車が共通して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持つ機能は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クラス内で記述</a:t>
            </a:r>
          </a:p>
        </p:txBody>
      </p:sp>
    </p:spTree>
    <p:extLst>
      <p:ext uri="{BB962C8B-B14F-4D97-AF65-F5344CB8AC3E}">
        <p14:creationId xmlns:p14="http://schemas.microsoft.com/office/powerpoint/2010/main" val="416852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2407753"/>
            <a:ext cx="1530412" cy="473697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717231" y="3575572"/>
            <a:ext cx="572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class </a:t>
            </a:r>
            <a:r>
              <a:rPr lang="ja-JP" altLang="en-US" sz="2400" b="1" dirty="0"/>
              <a:t>　</a:t>
            </a:r>
            <a:r>
              <a:rPr lang="en-US" altLang="ja-JP" sz="2400" b="1" dirty="0"/>
              <a:t>(class</a:t>
            </a:r>
            <a:r>
              <a:rPr lang="ja-JP" altLang="en-US" sz="2400" b="1" dirty="0"/>
              <a:t>の名前）</a:t>
            </a:r>
            <a:r>
              <a:rPr lang="ja-JP" altLang="en-US" sz="2400" dirty="0"/>
              <a:t>でクラスを作成</a:t>
            </a:r>
            <a:endParaRPr lang="en-US" altLang="ja-JP" sz="2400" dirty="0"/>
          </a:p>
          <a:p>
            <a:r>
              <a:rPr lang="ja-JP" altLang="en-US" sz="2400" dirty="0"/>
              <a:t>クラスの頭文字は大文字にするのが通例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625101" y="3372437"/>
            <a:ext cx="5913306" cy="12372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4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コンストラクタ（初期化）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70184" y="2784825"/>
            <a:ext cx="3319012" cy="790747"/>
          </a:xfrm>
          <a:prstGeom prst="frame">
            <a:avLst>
              <a:gd name="adj1" fmla="val 773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78903" y="2470761"/>
            <a:ext cx="6669722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__</a:t>
            </a:r>
            <a:r>
              <a:rPr lang="en-US" altLang="ja-JP" sz="2400" b="1" dirty="0" err="1"/>
              <a:t>init</a:t>
            </a:r>
            <a:r>
              <a:rPr lang="en-US" altLang="ja-JP" sz="2400" b="1" dirty="0"/>
              <a:t>__</a:t>
            </a:r>
            <a:r>
              <a:rPr lang="ja-JP" altLang="en-US" sz="2400" b="1" dirty="0"/>
              <a:t>　</a:t>
            </a:r>
            <a:endParaRPr lang="en-US" altLang="ja-JP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コンストラクタ（初期化）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 </a:t>
            </a:r>
            <a:r>
              <a:rPr lang="ja-JP" altLang="en-US" sz="2400" dirty="0"/>
              <a:t>に書かれたコードはインスタンス作成時に必ず実行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/>
              <a:t>self</a:t>
            </a:r>
            <a:r>
              <a:rPr lang="ja-JP" altLang="en-US" sz="2400" b="1" dirty="0"/>
              <a:t>はインスタンス自身を示す</a:t>
            </a:r>
            <a:endParaRPr lang="en-US" altLang="ja-JP" sz="2400" b="1" dirty="0"/>
          </a:p>
          <a:p>
            <a:r>
              <a:rPr lang="ja-JP" altLang="en-US" sz="2400" dirty="0"/>
              <a:t>クラス内に作成する関数（メソッドという）</a:t>
            </a:r>
            <a:endParaRPr lang="en-US" altLang="ja-JP" sz="2400" dirty="0"/>
          </a:p>
          <a:p>
            <a:r>
              <a:rPr lang="ja-JP" altLang="en-US" sz="2400" dirty="0"/>
              <a:t>の一つ目の引数は必ず</a:t>
            </a:r>
            <a:r>
              <a:rPr lang="en-US" altLang="ja-JP" sz="2400" dirty="0"/>
              <a:t>self</a:t>
            </a:r>
          </a:p>
          <a:p>
            <a:r>
              <a:rPr lang="en-US" altLang="ja-JP" sz="2400" dirty="0"/>
              <a:t>※self</a:t>
            </a:r>
            <a:r>
              <a:rPr lang="ja-JP" altLang="en-US" sz="2400" dirty="0"/>
              <a:t>については次ページで詳しく解説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50728" y="2379472"/>
            <a:ext cx="6669721" cy="39836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571F1-E414-426B-853A-7BE5F4F7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78766-D5A4-426F-BCA1-1BAA0F37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96517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self</a:t>
            </a:r>
            <a:r>
              <a:rPr lang="ja-JP" altLang="en-US" dirty="0"/>
              <a:t>はインスタンスそのもの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2BB25E-AC00-4851-B3E1-26E095E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CE6A0-E59D-4541-A15B-5254EC1FA451}"/>
              </a:ext>
            </a:extLst>
          </p:cNvPr>
          <p:cNvSpPr txBox="1"/>
          <p:nvPr/>
        </p:nvSpPr>
        <p:spPr>
          <a:xfrm>
            <a:off x="863997" y="2370595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self.color</a:t>
            </a:r>
            <a:r>
              <a:rPr lang="en-US" altLang="ja-JP" sz="2000" dirty="0"/>
              <a:t>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A8F8A5-ED79-4A6B-B8BD-DFF9898AF6A2}"/>
              </a:ext>
            </a:extLst>
          </p:cNvPr>
          <p:cNvSpPr txBox="1"/>
          <p:nvPr/>
        </p:nvSpPr>
        <p:spPr>
          <a:xfrm>
            <a:off x="1250496" y="1963132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を指定した場合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B69D2B-13A9-449B-ADB9-08FE81DD6A6C}"/>
              </a:ext>
            </a:extLst>
          </p:cNvPr>
          <p:cNvSpPr txBox="1"/>
          <p:nvPr/>
        </p:nvSpPr>
        <p:spPr>
          <a:xfrm>
            <a:off x="863997" y="4411740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2B6C1C-E20E-49EF-9E56-E97659C8AA39}"/>
              </a:ext>
            </a:extLst>
          </p:cNvPr>
          <p:cNvSpPr txBox="1"/>
          <p:nvPr/>
        </p:nvSpPr>
        <p:spPr>
          <a:xfrm>
            <a:off x="863997" y="4779937"/>
            <a:ext cx="393713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red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28DFC4-C557-46AA-8708-E5FCAC76AB85}"/>
              </a:ext>
            </a:extLst>
          </p:cNvPr>
          <p:cNvSpPr txBox="1"/>
          <p:nvPr/>
        </p:nvSpPr>
        <p:spPr>
          <a:xfrm>
            <a:off x="656606" y="5375422"/>
            <a:ext cx="452525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上記では</a:t>
            </a:r>
            <a:r>
              <a:rPr lang="en-US" altLang="ja-JP" sz="2400" dirty="0"/>
              <a:t>self = </a:t>
            </a:r>
            <a:r>
              <a:rPr lang="en-US" altLang="ja-JP" sz="2400" dirty="0" err="1"/>
              <a:t>red_car</a:t>
            </a:r>
            <a:r>
              <a:rPr lang="ja-JP" altLang="en-US" sz="2400" dirty="0" err="1"/>
              <a:t>なの</a:t>
            </a:r>
            <a:r>
              <a:rPr lang="ja-JP" altLang="en-US" sz="2400" dirty="0"/>
              <a:t>で</a:t>
            </a:r>
            <a:endParaRPr lang="en-US" altLang="ja-JP" sz="2400" dirty="0"/>
          </a:p>
          <a:p>
            <a:r>
              <a:rPr kumimoji="1" lang="en-US" altLang="ja-JP" sz="2400" dirty="0" err="1"/>
              <a:t>red_car.color</a:t>
            </a:r>
            <a:r>
              <a:rPr kumimoji="1" lang="ja-JP" altLang="en-US" sz="2400" dirty="0"/>
              <a:t>と指定すると</a:t>
            </a:r>
            <a:endParaRPr kumimoji="1" lang="en-US" altLang="ja-JP" sz="2400" dirty="0"/>
          </a:p>
          <a:p>
            <a:r>
              <a:rPr lang="en-US" altLang="ja-JP" sz="2400" dirty="0" err="1"/>
              <a:t>red_car</a:t>
            </a:r>
            <a:r>
              <a:rPr lang="ja-JP" altLang="en-US" sz="2400" dirty="0"/>
              <a:t>の色の情報を引き出せる</a:t>
            </a: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F2604-0F15-41F6-B3B0-C3C9CACAB76D}"/>
              </a:ext>
            </a:extLst>
          </p:cNvPr>
          <p:cNvSpPr txBox="1"/>
          <p:nvPr/>
        </p:nvSpPr>
        <p:spPr>
          <a:xfrm>
            <a:off x="6295019" y="2380022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color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2C3E43-7B76-492E-B0E8-F706E43A152F}"/>
              </a:ext>
            </a:extLst>
          </p:cNvPr>
          <p:cNvSpPr txBox="1"/>
          <p:nvPr/>
        </p:nvSpPr>
        <p:spPr>
          <a:xfrm>
            <a:off x="6681518" y="1972559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を指定ない場合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FA60F0-E971-4976-BA26-0DBE25FAB14D}"/>
              </a:ext>
            </a:extLst>
          </p:cNvPr>
          <p:cNvSpPr txBox="1"/>
          <p:nvPr/>
        </p:nvSpPr>
        <p:spPr>
          <a:xfrm>
            <a:off x="6295019" y="4421167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（エラーが出る）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204D6E-E8B0-4DEB-AC1C-07D6CDFBF95B}"/>
              </a:ext>
            </a:extLst>
          </p:cNvPr>
          <p:cNvSpPr txBox="1"/>
          <p:nvPr/>
        </p:nvSpPr>
        <p:spPr>
          <a:xfrm>
            <a:off x="6295019" y="4789364"/>
            <a:ext cx="3937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'Car' object has no attribute 'color'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F9E9AB-C508-4E58-92EF-1A47660E8978}"/>
              </a:ext>
            </a:extLst>
          </p:cNvPr>
          <p:cNvSpPr txBox="1"/>
          <p:nvPr/>
        </p:nvSpPr>
        <p:spPr>
          <a:xfrm>
            <a:off x="5959049" y="5384849"/>
            <a:ext cx="562046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で</a:t>
            </a:r>
            <a:r>
              <a:rPr lang="en-US" altLang="ja-JP" sz="2400" dirty="0"/>
              <a:t>color</a:t>
            </a:r>
            <a:r>
              <a:rPr lang="ja-JP" altLang="en-US" sz="2400" dirty="0"/>
              <a:t>を宣言しているが、</a:t>
            </a:r>
            <a:r>
              <a:rPr lang="en-US" altLang="ja-JP" sz="2400" dirty="0"/>
              <a:t>self</a:t>
            </a:r>
            <a:r>
              <a:rPr lang="ja-JP" altLang="en-US" sz="2400" dirty="0"/>
              <a:t>をつけていない</a:t>
            </a:r>
            <a:endParaRPr lang="en-US" altLang="ja-JP" sz="2400" dirty="0"/>
          </a:p>
          <a:p>
            <a:r>
              <a:rPr lang="ja-JP" altLang="en-US" sz="2400" dirty="0"/>
              <a:t>➡ 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に色情報は与えられていない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978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89037" y="3522042"/>
            <a:ext cx="3319012" cy="151187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88332" y="3253186"/>
            <a:ext cx="66697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</a:t>
            </a:r>
            <a:r>
              <a:rPr lang="ja-JP" altLang="en-US" sz="2400" b="1" dirty="0"/>
              <a:t>メソッド</a:t>
            </a:r>
            <a:r>
              <a:rPr lang="en-US" altLang="ja-JP" sz="2400" b="1" dirty="0"/>
              <a:t>():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クラス内に作成された関数を</a:t>
            </a:r>
            <a:r>
              <a:rPr lang="ja-JP" altLang="en-US" sz="2400" b="1" dirty="0"/>
              <a:t>メソッド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メソッドについて次ページで詳しく説明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60157" y="3161897"/>
            <a:ext cx="6669721" cy="17777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90351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524</TotalTime>
  <Words>1724</Words>
  <Application>Microsoft Office PowerPoint</Application>
  <PresentationFormat>ワイド画面</PresentationFormat>
  <Paragraphs>362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メイリオ</vt:lpstr>
      <vt:lpstr>游ゴシック</vt:lpstr>
      <vt:lpstr>Segoe UI</vt:lpstr>
      <vt:lpstr>Wingdings 2</vt:lpstr>
      <vt:lpstr>配当</vt:lpstr>
      <vt:lpstr>クラス①</vt:lpstr>
      <vt:lpstr>オブジェクト指向</vt:lpstr>
      <vt:lpstr>オブジェクト指向をする理由①</vt:lpstr>
      <vt:lpstr>オブジェクト指向をする理由①</vt:lpstr>
      <vt:lpstr>クラスのコードの例</vt:lpstr>
      <vt:lpstr>クラスのコードの例</vt:lpstr>
      <vt:lpstr>クラスのコードの例</vt:lpstr>
      <vt:lpstr>self</vt:lpstr>
      <vt:lpstr>クラスのコードの例</vt:lpstr>
      <vt:lpstr>メソッド</vt:lpstr>
      <vt:lpstr>メソッド</vt:lpstr>
      <vt:lpstr>補足　データ型のクラスとメソッド</vt:lpstr>
      <vt:lpstr>補足　データ型のクラスとメソッド</vt:lpstr>
      <vt:lpstr>クラスのコードの例</vt:lpstr>
      <vt:lpstr>オブジェクト指向をする理由②</vt:lpstr>
      <vt:lpstr>オブジェクト指向をする理由③</vt:lpstr>
      <vt:lpstr>クラス変数、インスタンス変数</vt:lpstr>
      <vt:lpstr>クラス変数、インスタンス変数</vt:lpstr>
      <vt:lpstr>クラス変数、インスタンス変数</vt:lpstr>
      <vt:lpstr>練習問題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クラス①</dc:title>
  <dc:creator>木南 貴志</dc:creator>
  <cp:lastModifiedBy>木南 貴志</cp:lastModifiedBy>
  <cp:revision>80</cp:revision>
  <dcterms:created xsi:type="dcterms:W3CDTF">2019-06-13T15:33:34Z</dcterms:created>
  <dcterms:modified xsi:type="dcterms:W3CDTF">2019-12-03T20:06:09Z</dcterms:modified>
</cp:coreProperties>
</file>