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74"/>
  </p:notesMasterIdLst>
  <p:handoutMasterIdLst>
    <p:handoutMasterId r:id="rId75"/>
  </p:handoutMasterIdLst>
  <p:sldIdLst>
    <p:sldId id="256" r:id="rId2"/>
    <p:sldId id="278" r:id="rId3"/>
    <p:sldId id="264" r:id="rId4"/>
    <p:sldId id="275" r:id="rId5"/>
    <p:sldId id="277" r:id="rId6"/>
    <p:sldId id="276" r:id="rId7"/>
    <p:sldId id="279" r:id="rId8"/>
    <p:sldId id="257" r:id="rId9"/>
    <p:sldId id="258" r:id="rId10"/>
    <p:sldId id="260" r:id="rId11"/>
    <p:sldId id="261" r:id="rId12"/>
    <p:sldId id="265" r:id="rId13"/>
    <p:sldId id="266" r:id="rId14"/>
    <p:sldId id="268" r:id="rId15"/>
    <p:sldId id="267" r:id="rId16"/>
    <p:sldId id="269" r:id="rId17"/>
    <p:sldId id="270" r:id="rId18"/>
    <p:sldId id="271" r:id="rId19"/>
    <p:sldId id="272" r:id="rId20"/>
    <p:sldId id="273" r:id="rId21"/>
    <p:sldId id="274" r:id="rId22"/>
    <p:sldId id="280" r:id="rId23"/>
    <p:sldId id="281" r:id="rId24"/>
    <p:sldId id="282" r:id="rId25"/>
    <p:sldId id="283" r:id="rId26"/>
    <p:sldId id="286" r:id="rId27"/>
    <p:sldId id="284" r:id="rId28"/>
    <p:sldId id="287" r:id="rId29"/>
    <p:sldId id="288" r:id="rId30"/>
    <p:sldId id="289" r:id="rId31"/>
    <p:sldId id="290" r:id="rId32"/>
    <p:sldId id="292" r:id="rId33"/>
    <p:sldId id="293" r:id="rId34"/>
    <p:sldId id="294" r:id="rId35"/>
    <p:sldId id="295" r:id="rId36"/>
    <p:sldId id="296" r:id="rId37"/>
    <p:sldId id="300" r:id="rId38"/>
    <p:sldId id="297" r:id="rId39"/>
    <p:sldId id="298" r:id="rId40"/>
    <p:sldId id="299" r:id="rId41"/>
    <p:sldId id="303" r:id="rId42"/>
    <p:sldId id="302" r:id="rId43"/>
    <p:sldId id="304" r:id="rId44"/>
    <p:sldId id="305" r:id="rId45"/>
    <p:sldId id="306" r:id="rId46"/>
    <p:sldId id="333" r:id="rId47"/>
    <p:sldId id="307" r:id="rId48"/>
    <p:sldId id="332" r:id="rId49"/>
    <p:sldId id="308" r:id="rId50"/>
    <p:sldId id="311" r:id="rId51"/>
    <p:sldId id="313" r:id="rId52"/>
    <p:sldId id="312" r:id="rId53"/>
    <p:sldId id="314" r:id="rId54"/>
    <p:sldId id="315" r:id="rId55"/>
    <p:sldId id="310" r:id="rId56"/>
    <p:sldId id="316" r:id="rId57"/>
    <p:sldId id="317" r:id="rId58"/>
    <p:sldId id="319" r:id="rId59"/>
    <p:sldId id="320" r:id="rId60"/>
    <p:sldId id="318" r:id="rId61"/>
    <p:sldId id="321" r:id="rId62"/>
    <p:sldId id="322" r:id="rId63"/>
    <p:sldId id="323" r:id="rId64"/>
    <p:sldId id="325" r:id="rId65"/>
    <p:sldId id="326" r:id="rId66"/>
    <p:sldId id="327" r:id="rId67"/>
    <p:sldId id="328" r:id="rId68"/>
    <p:sldId id="331" r:id="rId69"/>
    <p:sldId id="329" r:id="rId70"/>
    <p:sldId id="330" r:id="rId71"/>
    <p:sldId id="324" r:id="rId72"/>
    <p:sldId id="334"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200"/>
    <a:srgbClr val="27A400"/>
    <a:srgbClr val="35DE00"/>
    <a:srgbClr val="8DFF69"/>
    <a:srgbClr val="3CFA00"/>
    <a:srgbClr val="73FF47"/>
    <a:srgbClr val="218A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894" autoAdjust="0"/>
  </p:normalViewPr>
  <p:slideViewPr>
    <p:cSldViewPr>
      <p:cViewPr varScale="1">
        <p:scale>
          <a:sx n="68" d="100"/>
          <a:sy n="68" d="100"/>
        </p:scale>
        <p:origin x="61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78"/>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EBF62F-E9B2-4CE2-A84A-1403236C63F8}" type="slidenum">
              <a:rPr kumimoji="1" lang="ja-JP" altLang="en-US" smtClean="0"/>
              <a:t>11</a:t>
            </a:fld>
            <a:endParaRPr kumimoji="1" lang="ja-JP" altLang="en-US"/>
          </a:p>
        </p:txBody>
      </p:sp>
    </p:spTree>
    <p:extLst>
      <p:ext uri="{BB962C8B-B14F-4D97-AF65-F5344CB8AC3E}">
        <p14:creationId xmlns:p14="http://schemas.microsoft.com/office/powerpoint/2010/main" val="25177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2019/10/30</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2019/10/30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2019/10/30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g-entrance.com/programming_flowchart#i-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juku.net/blog/7159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drive.jp/python/if/index4.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juku.net/blog/2067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te.nkmk.me/python-if-elif-el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i</a:t>
            </a:r>
            <a:r>
              <a:rPr kumimoji="1" lang="en-US" altLang="ja-JP" dirty="0"/>
              <a:t>f for while</a:t>
            </a:r>
            <a:r>
              <a:rPr lang="ja-JP" altLang="en-US" dirty="0"/>
              <a:t> </a:t>
            </a:r>
            <a:r>
              <a:rPr lang="en-US" altLang="ja-JP" dirty="0"/>
              <a:t>try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2019/10/30</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E8877BB8-47E2-430E-9D7B-FBC8F41CE5B0}"/>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1) 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54678" y="2337685"/>
            <a:ext cx="0" cy="12421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E8F81DF-8BB5-4518-A316-9EA37878CB55}"/>
              </a:ext>
            </a:extLst>
          </p:cNvPr>
          <p:cNvCxnSpPr>
            <a:cxnSpLocks/>
          </p:cNvCxnSpPr>
          <p:nvPr/>
        </p:nvCxnSpPr>
        <p:spPr>
          <a:xfrm>
            <a:off x="2088452" y="3579730"/>
            <a:ext cx="26353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EC6885C-5639-4421-A121-B3D76B9CF44F}"/>
              </a:ext>
            </a:extLst>
          </p:cNvPr>
          <p:cNvCxnSpPr>
            <a:cxnSpLocks/>
          </p:cNvCxnSpPr>
          <p:nvPr/>
        </p:nvCxnSpPr>
        <p:spPr>
          <a:xfrm>
            <a:off x="4721278" y="3635712"/>
            <a:ext cx="0" cy="249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EE91E5-D6B3-485C-B719-7DAC74EFDB96}"/>
              </a:ext>
            </a:extLst>
          </p:cNvPr>
          <p:cNvCxnSpPr>
            <a:cxnSpLocks/>
          </p:cNvCxnSpPr>
          <p:nvPr/>
        </p:nvCxnSpPr>
        <p:spPr>
          <a:xfrm flipH="1">
            <a:off x="2047219" y="6143892"/>
            <a:ext cx="26719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B71EFFE-BF92-4FA3-A3AC-9541F31988A6}"/>
              </a:ext>
            </a:extLst>
          </p:cNvPr>
          <p:cNvCxnSpPr>
            <a:cxnSpLocks/>
          </p:cNvCxnSpPr>
          <p:nvPr/>
        </p:nvCxnSpPr>
        <p:spPr>
          <a:xfrm>
            <a:off x="2048806" y="6152764"/>
            <a:ext cx="0" cy="385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5FE3D7F7-5E8D-416D-80A6-08A1BEE11DDD}"/>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0" name="フレーム 9">
            <a:extLst>
              <a:ext uri="{FF2B5EF4-FFF2-40B4-BE49-F238E27FC236}">
                <a16:creationId xmlns:a16="http://schemas.microsoft.com/office/drawing/2014/main" id="{C0601B9A-362E-4F0F-B359-8BEB300AD19F}"/>
              </a:ext>
            </a:extLst>
          </p:cNvPr>
          <p:cNvSpPr/>
          <p:nvPr/>
        </p:nvSpPr>
        <p:spPr>
          <a:xfrm>
            <a:off x="3217333" y="2929467"/>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1E2DA791-0D2B-4F54-85AA-87FBD829E25C}"/>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solidFill>
            </a:endParaRPr>
          </a:p>
        </p:txBody>
      </p:sp>
      <p:sp>
        <p:nvSpPr>
          <p:cNvPr id="35" name="コンテンツ プレースホルダー 2">
            <a:extLst>
              <a:ext uri="{FF2B5EF4-FFF2-40B4-BE49-F238E27FC236}">
                <a16:creationId xmlns:a16="http://schemas.microsoft.com/office/drawing/2014/main" id="{812A9D0E-92CE-4F07-A611-DC397773236A}"/>
              </a:ext>
            </a:extLst>
          </p:cNvPr>
          <p:cNvSpPr txBox="1">
            <a:spLocks/>
          </p:cNvSpPr>
          <p:nvPr/>
        </p:nvSpPr>
        <p:spPr>
          <a:xfrm>
            <a:off x="5878981" y="3554760"/>
            <a:ext cx="3997436"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r>
              <a:rPr lang="ja-JP" altLang="en-US" sz="2200" dirty="0"/>
              <a:t>　</a:t>
            </a:r>
            <a:r>
              <a:rPr lang="en-US" altLang="ja-JP" sz="2200" dirty="0"/>
              <a:t>※</a:t>
            </a:r>
            <a:r>
              <a:rPr lang="ja-JP" altLang="en-US" sz="2200" dirty="0"/>
              <a:t>出力されない</a:t>
            </a:r>
            <a:endParaRPr lang="en-US" altLang="ja-JP" sz="2200" dirty="0"/>
          </a:p>
        </p:txBody>
      </p:sp>
    </p:spTree>
    <p:extLst>
      <p:ext uri="{BB962C8B-B14F-4D97-AF65-F5344CB8AC3E}">
        <p14:creationId xmlns:p14="http://schemas.microsoft.com/office/powerpoint/2010/main" val="294227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矢印コネクタ 43">
            <a:extLst>
              <a:ext uri="{FF2B5EF4-FFF2-40B4-BE49-F238E27FC236}">
                <a16:creationId xmlns:a16="http://schemas.microsoft.com/office/drawing/2014/main" id="{AD564C66-517D-4A4B-BC78-3D59014B7DE7}"/>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2) x =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41978" y="2337685"/>
            <a:ext cx="0" cy="12400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32" name="直線コネクタ 31">
            <a:extLst>
              <a:ext uri="{FF2B5EF4-FFF2-40B4-BE49-F238E27FC236}">
                <a16:creationId xmlns:a16="http://schemas.microsoft.com/office/drawing/2014/main" id="{532E21EB-64B3-4CB1-8ECB-8BD9714CF666}"/>
              </a:ext>
            </a:extLst>
          </p:cNvPr>
          <p:cNvCxnSpPr>
            <a:cxnSpLocks/>
          </p:cNvCxnSpPr>
          <p:nvPr/>
        </p:nvCxnSpPr>
        <p:spPr>
          <a:xfrm>
            <a:off x="2048627" y="3622149"/>
            <a:ext cx="0" cy="162915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03345B9-E508-4048-B61E-38C11153DEC5}"/>
              </a:ext>
            </a:extLst>
          </p:cNvPr>
          <p:cNvCxnSpPr>
            <a:cxnSpLocks/>
          </p:cNvCxnSpPr>
          <p:nvPr/>
        </p:nvCxnSpPr>
        <p:spPr>
          <a:xfrm>
            <a:off x="2050914" y="5251303"/>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35E2CA0A-EE3E-4803-B77D-85CF0AD612E5}"/>
              </a:ext>
            </a:extLst>
          </p:cNvPr>
          <p:cNvSpPr/>
          <p:nvPr/>
        </p:nvSpPr>
        <p:spPr>
          <a:xfrm>
            <a:off x="3346881" y="4989251"/>
            <a:ext cx="1198485"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処理実行</a:t>
            </a:r>
          </a:p>
        </p:txBody>
      </p:sp>
      <p:sp>
        <p:nvSpPr>
          <p:cNvPr id="18" name="フレーム 17">
            <a:extLst>
              <a:ext uri="{FF2B5EF4-FFF2-40B4-BE49-F238E27FC236}">
                <a16:creationId xmlns:a16="http://schemas.microsoft.com/office/drawing/2014/main" id="{1B529410-023B-40CA-B5D7-8167F2B78950}"/>
              </a:ext>
            </a:extLst>
          </p:cNvPr>
          <p:cNvSpPr/>
          <p:nvPr/>
        </p:nvSpPr>
        <p:spPr>
          <a:xfrm>
            <a:off x="2379131" y="4182534"/>
            <a:ext cx="1583269" cy="45720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B9EB9CB5-E04E-45A7-9F69-8E57B1AC3672}"/>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42" name="正方形/長方形 41">
            <a:extLst>
              <a:ext uri="{FF2B5EF4-FFF2-40B4-BE49-F238E27FC236}">
                <a16:creationId xmlns:a16="http://schemas.microsoft.com/office/drawing/2014/main" id="{AE32137C-E63E-4453-8FCD-540D274DEEDD}"/>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43" name="コンテンツ プレースホルダー 2">
            <a:extLst>
              <a:ext uri="{FF2B5EF4-FFF2-40B4-BE49-F238E27FC236}">
                <a16:creationId xmlns:a16="http://schemas.microsoft.com/office/drawing/2014/main" id="{31F7CEF1-046E-4638-8DA1-DBE2866A3D65}"/>
              </a:ext>
            </a:extLst>
          </p:cNvPr>
          <p:cNvSpPr txBox="1">
            <a:spLocks/>
          </p:cNvSpPr>
          <p:nvPr/>
        </p:nvSpPr>
        <p:spPr>
          <a:xfrm>
            <a:off x="5878981" y="3554760"/>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391067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矢印コネクタ 56">
            <a:extLst>
              <a:ext uri="{FF2B5EF4-FFF2-40B4-BE49-F238E27FC236}">
                <a16:creationId xmlns:a16="http://schemas.microsoft.com/office/drawing/2014/main" id="{04E96A72-AA8E-42A0-898E-9CDA466EB6B7}"/>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else</a:t>
            </a:r>
            <a:r>
              <a:rPr lang="ja-JP" altLang="en-US" dirty="0"/>
              <a:t>：</a:t>
            </a:r>
            <a:r>
              <a:rPr lang="en-US" altLang="ja-JP" dirty="0"/>
              <a:t>if</a:t>
            </a:r>
            <a:r>
              <a:rPr lang="ja-JP" altLang="en-US" dirty="0"/>
              <a:t>文の条件に当てはまらなかった場合に実行</a:t>
            </a:r>
            <a:endParaRPr lang="en-US" altLang="ja-JP"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21547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2AF9264-B752-4942-9635-DBABBEF21C6E}"/>
              </a:ext>
            </a:extLst>
          </p:cNvPr>
          <p:cNvCxnSpPr>
            <a:cxnSpLocks/>
            <a:stCxn id="46"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6" name="フローチャート: 処理 45">
            <a:extLst>
              <a:ext uri="{FF2B5EF4-FFF2-40B4-BE49-F238E27FC236}">
                <a16:creationId xmlns:a16="http://schemas.microsoft.com/office/drawing/2014/main" id="{3E5448FE-E36A-40B4-A68F-6ED07DB65A85}"/>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1</a:t>
            </a:r>
          </a:p>
        </p:txBody>
      </p:sp>
      <p:cxnSp>
        <p:nvCxnSpPr>
          <p:cNvPr id="47" name="直線矢印コネクタ 46">
            <a:extLst>
              <a:ext uri="{FF2B5EF4-FFF2-40B4-BE49-F238E27FC236}">
                <a16:creationId xmlns:a16="http://schemas.microsoft.com/office/drawing/2014/main" id="{F3898C3B-28D6-4EC9-8EA5-3981A31B7AAE}"/>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A9A4ECF-FF66-4588-B347-EE6F15EFE3B3}"/>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11AB0676-BA96-4D21-AA9C-31C0AD90C24B}"/>
              </a:ext>
            </a:extLst>
          </p:cNvPr>
          <p:cNvSpPr txBox="1"/>
          <p:nvPr/>
        </p:nvSpPr>
        <p:spPr>
          <a:xfrm>
            <a:off x="1175005" y="3343993"/>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53" name="フローチャート: 処理 52">
            <a:extLst>
              <a:ext uri="{FF2B5EF4-FFF2-40B4-BE49-F238E27FC236}">
                <a16:creationId xmlns:a16="http://schemas.microsoft.com/office/drawing/2014/main" id="{6592F05B-2ED4-441A-A00A-F7888DC38FAB}"/>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2</a:t>
            </a: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58" name="直線矢印コネクタ 57">
            <a:extLst>
              <a:ext uri="{FF2B5EF4-FFF2-40B4-BE49-F238E27FC236}">
                <a16:creationId xmlns:a16="http://schemas.microsoft.com/office/drawing/2014/main" id="{12B9E7DE-20EC-4E4C-9F2C-64346931AB18}"/>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6B4489F-7018-4A9E-A61A-F18D9196C59D}"/>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ja-JP" altLang="en-US" sz="2200" u="sng" dirty="0"/>
              <a:t>例）</a:t>
            </a:r>
            <a:r>
              <a:rPr lang="en-US" altLang="ja-JP" sz="2200" u="sng" dirty="0"/>
              <a:t>0&lt;x</a:t>
            </a:r>
            <a:r>
              <a:rPr lang="ja-JP" altLang="en-US" sz="2200" u="sng" dirty="0"/>
              <a:t>ならば</a:t>
            </a:r>
            <a:r>
              <a:rPr lang="en-US" altLang="ja-JP" sz="2200" u="sng" dirty="0"/>
              <a:t>”x</a:t>
            </a:r>
            <a:r>
              <a:rPr lang="ja-JP" altLang="en-US" sz="2200" u="sng" dirty="0"/>
              <a:t>は</a:t>
            </a:r>
            <a:r>
              <a:rPr lang="en-US" altLang="ja-JP" sz="2200" u="sng" dirty="0"/>
              <a:t>0</a:t>
            </a:r>
            <a:r>
              <a:rPr lang="ja-JP" altLang="en-US" sz="2200" u="sng" dirty="0"/>
              <a:t>よりおおきいです</a:t>
            </a:r>
            <a:r>
              <a:rPr lang="en-US" altLang="ja-JP" sz="2200" u="sng" dirty="0"/>
              <a:t>”</a:t>
            </a:r>
            <a:r>
              <a:rPr lang="ja-JP" altLang="en-US" sz="2200" u="sng" dirty="0"/>
              <a:t>と出力、そうでなければ</a:t>
            </a:r>
            <a:r>
              <a:rPr lang="en-US" altLang="ja-JP" sz="2200" u="sng" dirty="0"/>
              <a:t>”x</a:t>
            </a:r>
            <a:r>
              <a:rPr lang="ja-JP" altLang="en-US" sz="2200" u="sng" dirty="0"/>
              <a:t>は</a:t>
            </a:r>
            <a:r>
              <a:rPr lang="en-US" altLang="ja-JP" sz="2200" u="sng" dirty="0"/>
              <a:t>0</a:t>
            </a:r>
            <a:r>
              <a:rPr lang="ja-JP" altLang="en-US" sz="2200" u="sng" dirty="0"/>
              <a:t>以下です</a:t>
            </a:r>
            <a:r>
              <a:rPr lang="en-US" altLang="ja-JP" sz="2200" u="sng" dirty="0"/>
              <a:t>”</a:t>
            </a:r>
            <a:r>
              <a:rPr lang="ja-JP" altLang="en-US" sz="2200" u="sng" dirty="0"/>
              <a:t>と出力</a:t>
            </a:r>
            <a:endParaRPr lang="en-US" altLang="ja-JP" sz="2200" u="sng"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9C0707A0-F29C-4CD3-A12E-767F7759F3E2}"/>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0B62E94E-95F7-46F0-BB03-A33F42128D06}"/>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94192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33A680AD-1941-464E-8E2B-C580C10A0A5A}"/>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1) x = 0</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BFD0E6D1-581E-489D-80F2-3E0DB0F1BF71}"/>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A00F5C3-63F8-44C4-90C3-2BE990403C4B}"/>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343C95A6-B407-456D-A928-28027C2B8D87}"/>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32F7BAE-AF15-43E3-B60E-80CCFD845ADE}"/>
              </a:ext>
            </a:extLst>
          </p:cNvPr>
          <p:cNvCxnSpPr>
            <a:cxnSpLocks/>
          </p:cNvCxnSpPr>
          <p:nvPr/>
        </p:nvCxnSpPr>
        <p:spPr>
          <a:xfrm>
            <a:off x="1660473" y="3612742"/>
            <a:ext cx="26745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25614E-A322-4E9E-88D9-40A3B32F045B}"/>
              </a:ext>
            </a:extLst>
          </p:cNvPr>
          <p:cNvCxnSpPr>
            <a:cxnSpLocks/>
          </p:cNvCxnSpPr>
          <p:nvPr/>
        </p:nvCxnSpPr>
        <p:spPr>
          <a:xfrm>
            <a:off x="4331804" y="5301208"/>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7852A89-DE87-4B00-B525-481CA0E1BB79}"/>
              </a:ext>
            </a:extLst>
          </p:cNvPr>
          <p:cNvCxnSpPr>
            <a:cxnSpLocks/>
          </p:cNvCxnSpPr>
          <p:nvPr/>
        </p:nvCxnSpPr>
        <p:spPr>
          <a:xfrm>
            <a:off x="4335880" y="3642404"/>
            <a:ext cx="0" cy="18362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289A51EF-C1EF-4546-A3D3-10A6F84EA047}"/>
              </a:ext>
            </a:extLst>
          </p:cNvPr>
          <p:cNvSpPr/>
          <p:nvPr/>
        </p:nvSpPr>
        <p:spPr>
          <a:xfrm>
            <a:off x="2778414" y="2969628"/>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四角形: 角を丸くする 35">
            <a:extLst>
              <a:ext uri="{FF2B5EF4-FFF2-40B4-BE49-F238E27FC236}">
                <a16:creationId xmlns:a16="http://schemas.microsoft.com/office/drawing/2014/main" id="{AE917DFF-FB5A-4C3F-B00F-0333C3824FBF}"/>
              </a:ext>
            </a:extLst>
          </p:cNvPr>
          <p:cNvSpPr/>
          <p:nvPr/>
        </p:nvSpPr>
        <p:spPr>
          <a:xfrm>
            <a:off x="4504819" y="4135765"/>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2</a:t>
            </a:r>
            <a:r>
              <a:rPr kumimoji="1" lang="ja-JP" altLang="en-US" b="1" dirty="0"/>
              <a:t>実行</a:t>
            </a:r>
          </a:p>
        </p:txBody>
      </p:sp>
      <p:sp>
        <p:nvSpPr>
          <p:cNvPr id="31" name="正方形/長方形 30">
            <a:extLst>
              <a:ext uri="{FF2B5EF4-FFF2-40B4-BE49-F238E27FC236}">
                <a16:creationId xmlns:a16="http://schemas.microsoft.com/office/drawing/2014/main" id="{6C6CA805-FADF-4FCD-AF4F-E9DBA52BD304}"/>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7E8BD935-0E90-44C4-9AD6-0E71D1B8304E}"/>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952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D711AA28-9316-4CDB-87C4-C69A3ADE88A9}"/>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738A01A-2F0F-4485-83FD-5E9A09B943F9}"/>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2) x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sp>
        <p:nvSpPr>
          <p:cNvPr id="25" name="楕円 24">
            <a:extLst>
              <a:ext uri="{FF2B5EF4-FFF2-40B4-BE49-F238E27FC236}">
                <a16:creationId xmlns:a16="http://schemas.microsoft.com/office/drawing/2014/main" id="{B6016825-1178-4C34-A090-C9CDC2198330}"/>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95504C61-DE4B-41D7-A68E-ACE989BA4086}"/>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162F0C0C-168D-4E45-BC96-7BA282236F7B}"/>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0EDFE9D-6CB9-44C7-819F-FACA4C299C6C}"/>
              </a:ext>
            </a:extLst>
          </p:cNvPr>
          <p:cNvCxnSpPr>
            <a:cxnSpLocks/>
          </p:cNvCxnSpPr>
          <p:nvPr/>
        </p:nvCxnSpPr>
        <p:spPr>
          <a:xfrm flipH="1">
            <a:off x="1657546" y="3641263"/>
            <a:ext cx="2927" cy="16922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7ED1F27-96AB-46ED-901C-2B86468FF1A0}"/>
              </a:ext>
            </a:extLst>
          </p:cNvPr>
          <p:cNvCxnSpPr>
            <a:cxnSpLocks/>
          </p:cNvCxnSpPr>
          <p:nvPr/>
        </p:nvCxnSpPr>
        <p:spPr>
          <a:xfrm>
            <a:off x="1660473" y="5292454"/>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フレーム 33">
            <a:extLst>
              <a:ext uri="{FF2B5EF4-FFF2-40B4-BE49-F238E27FC236}">
                <a16:creationId xmlns:a16="http://schemas.microsoft.com/office/drawing/2014/main" id="{C01A386E-1583-4880-B32E-02EDC30799B8}"/>
              </a:ext>
            </a:extLst>
          </p:cNvPr>
          <p:cNvSpPr/>
          <p:nvPr/>
        </p:nvSpPr>
        <p:spPr>
          <a:xfrm>
            <a:off x="1957140" y="4181275"/>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四角形: 角を丸くする 34">
            <a:extLst>
              <a:ext uri="{FF2B5EF4-FFF2-40B4-BE49-F238E27FC236}">
                <a16:creationId xmlns:a16="http://schemas.microsoft.com/office/drawing/2014/main" id="{BFEE300A-5F18-40F0-8737-C397F656D3F5}"/>
              </a:ext>
            </a:extLst>
          </p:cNvPr>
          <p:cNvSpPr/>
          <p:nvPr/>
        </p:nvSpPr>
        <p:spPr>
          <a:xfrm>
            <a:off x="76833" y="4178700"/>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sp>
        <p:nvSpPr>
          <p:cNvPr id="36" name="正方形/長方形 35">
            <a:extLst>
              <a:ext uri="{FF2B5EF4-FFF2-40B4-BE49-F238E27FC236}">
                <a16:creationId xmlns:a16="http://schemas.microsoft.com/office/drawing/2014/main" id="{A5326768-CBC2-4E1A-BD51-C9D8F274801D}"/>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D81892F8-BF8A-4166-8E8E-A9BB844D1BB8}"/>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58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09"/>
            <a:ext cx="11029615" cy="1204997"/>
          </a:xfrm>
        </p:spPr>
        <p:txBody>
          <a:bodyPr>
            <a:normAutofit fontScale="77500" lnSpcReduction="20000"/>
          </a:bodyPr>
          <a:lstStyle/>
          <a:p>
            <a:pPr>
              <a:spcBef>
                <a:spcPts val="0"/>
              </a:spcBef>
              <a:spcAft>
                <a:spcPts val="0"/>
              </a:spcAft>
            </a:pPr>
            <a:r>
              <a:rPr lang="en-US" altLang="ja-JP" dirty="0" err="1"/>
              <a:t>elif</a:t>
            </a:r>
            <a:r>
              <a:rPr lang="ja-JP" altLang="en-US" dirty="0"/>
              <a:t>：</a:t>
            </a:r>
            <a:r>
              <a:rPr lang="en-US" altLang="ja-JP" dirty="0"/>
              <a:t>【</a:t>
            </a:r>
            <a:r>
              <a:rPr lang="ja-JP" altLang="en-US" dirty="0"/>
              <a:t>条件</a:t>
            </a:r>
            <a:r>
              <a:rPr lang="en-US" altLang="ja-JP" dirty="0"/>
              <a:t>A</a:t>
            </a:r>
            <a:r>
              <a:rPr lang="ja-JP" altLang="en-US" dirty="0"/>
              <a:t>にあてはまらなかったら条件</a:t>
            </a:r>
            <a:r>
              <a:rPr lang="en-US" altLang="ja-JP" dirty="0"/>
              <a:t>B</a:t>
            </a:r>
            <a:r>
              <a:rPr lang="ja-JP" altLang="en-US" dirty="0" err="1"/>
              <a:t>、</a:t>
            </a:r>
            <a:r>
              <a:rPr lang="ja-JP" altLang="en-US" dirty="0"/>
              <a:t>条件</a:t>
            </a:r>
            <a:r>
              <a:rPr lang="en-US" altLang="ja-JP" dirty="0"/>
              <a:t>B</a:t>
            </a:r>
            <a:r>
              <a:rPr lang="ja-JP" altLang="en-US" dirty="0"/>
              <a:t>に当てはまらなかったら条件</a:t>
            </a:r>
            <a:r>
              <a:rPr lang="en-US" altLang="ja-JP" dirty="0"/>
              <a:t>C…】</a:t>
            </a:r>
          </a:p>
          <a:p>
            <a:pPr>
              <a:spcBef>
                <a:spcPts val="0"/>
              </a:spcBef>
              <a:spcAft>
                <a:spcPts val="0"/>
              </a:spcAft>
            </a:pPr>
            <a:r>
              <a:rPr lang="ja-JP" altLang="en-US" dirty="0"/>
              <a:t>というような処理を実行したい時に使用（下図は条件が二つ）</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1A9A4ECF-FF66-4588-B347-EE6F15EFE3B3}"/>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756306" y="2771993"/>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A</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300D1FE-93E9-4495-98E4-BC8C2CEAA88D}"/>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426796" y="3893837"/>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777710" y="4052362"/>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B</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1</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3</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2</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BCF68C6B-8C76-4138-9728-95E6E56F061E}"/>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0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fontScale="77500" lnSpcReduction="20000"/>
          </a:bodyPr>
          <a:lstStyle/>
          <a:p>
            <a:pPr>
              <a:spcBef>
                <a:spcPts val="0"/>
              </a:spcBef>
              <a:spcAft>
                <a:spcPts val="0"/>
              </a:spcAft>
            </a:pPr>
            <a:r>
              <a:rPr lang="ja-JP" altLang="en-US" dirty="0"/>
              <a:t>例）</a:t>
            </a:r>
            <a:r>
              <a:rPr lang="en-US" altLang="ja-JP" dirty="0"/>
              <a:t>0&lt;x</a:t>
            </a:r>
            <a:r>
              <a:rPr lang="ja-JP" altLang="en-US" dirty="0"/>
              <a:t>ならば、</a:t>
            </a:r>
            <a:r>
              <a:rPr lang="en-US" altLang="ja-JP" dirty="0"/>
              <a:t>”x</a:t>
            </a:r>
            <a:r>
              <a:rPr lang="ja-JP" altLang="en-US" dirty="0"/>
              <a:t>は</a:t>
            </a:r>
            <a:r>
              <a:rPr lang="en-US" altLang="ja-JP" dirty="0"/>
              <a:t>0</a:t>
            </a:r>
            <a:r>
              <a:rPr lang="ja-JP" altLang="en-US" dirty="0"/>
              <a:t>より大きいです</a:t>
            </a:r>
            <a:r>
              <a:rPr lang="en-US" altLang="ja-JP" dirty="0"/>
              <a:t>”</a:t>
            </a:r>
            <a:r>
              <a:rPr lang="ja-JP" altLang="en-US" dirty="0" err="1"/>
              <a:t>、</a:t>
            </a:r>
            <a:r>
              <a:rPr lang="en-US" altLang="ja-JP" dirty="0"/>
              <a:t>x&lt;0</a:t>
            </a:r>
            <a:r>
              <a:rPr lang="ja-JP" altLang="en-US" dirty="0"/>
              <a:t>ならば、</a:t>
            </a:r>
            <a:r>
              <a:rPr lang="en-US" altLang="ja-JP" dirty="0"/>
              <a:t>”x</a:t>
            </a:r>
            <a:r>
              <a:rPr lang="ja-JP" altLang="en-US" dirty="0"/>
              <a:t>は</a:t>
            </a:r>
            <a:r>
              <a:rPr lang="en-US" altLang="ja-JP" dirty="0"/>
              <a:t>0</a:t>
            </a:r>
            <a:r>
              <a:rPr lang="ja-JP" altLang="en-US" dirty="0"/>
              <a:t>未満です</a:t>
            </a:r>
            <a:r>
              <a:rPr lang="en-US" altLang="ja-JP" dirty="0"/>
              <a:t>”</a:t>
            </a:r>
          </a:p>
          <a:p>
            <a:pPr>
              <a:spcBef>
                <a:spcPts val="0"/>
              </a:spcBef>
              <a:spcAft>
                <a:spcPts val="0"/>
              </a:spcAft>
            </a:pPr>
            <a:r>
              <a:rPr lang="ja-JP" altLang="en-US" dirty="0"/>
              <a:t>それ以外ならば、</a:t>
            </a:r>
            <a:r>
              <a:rPr lang="en-US" altLang="ja-JP" dirty="0"/>
              <a:t>”x</a:t>
            </a:r>
            <a:r>
              <a:rPr lang="ja-JP" altLang="en-US" dirty="0"/>
              <a:t>は</a:t>
            </a:r>
            <a:r>
              <a:rPr lang="en-US" altLang="ja-JP" dirty="0"/>
              <a:t>0</a:t>
            </a:r>
            <a:r>
              <a:rPr lang="ja-JP" altLang="en-US" dirty="0" err="1"/>
              <a:t>です</a:t>
            </a:r>
            <a:r>
              <a:rPr lang="en-US" altLang="ja-JP" dirty="0"/>
              <a:t>”</a:t>
            </a:r>
            <a:r>
              <a:rPr lang="ja-JP" altLang="en-US" dirty="0"/>
              <a:t>と表示</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endParaRPr lang="en-US" altLang="ja-JP" sz="2000" dirty="0">
              <a:solidFill>
                <a:schemeClr val="tx1"/>
              </a:solidFill>
            </a:endParaRPr>
          </a:p>
          <a:p>
            <a:r>
              <a:rPr kumimoji="1" lang="en-US" altLang="ja-JP" sz="2000" dirty="0" err="1">
                <a:solidFill>
                  <a:schemeClr val="tx1"/>
                </a:solidFill>
              </a:rPr>
              <a:t>elif</a:t>
            </a:r>
            <a:r>
              <a:rPr kumimoji="1" lang="en-US" altLang="ja-JP" sz="2000" dirty="0">
                <a:solidFill>
                  <a:schemeClr val="tx1"/>
                </a:solidFill>
              </a:rPr>
              <a:t> x&lt;0:</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r>
              <a:rPr lang="en-US" altLang="ja-JP" sz="2000" dirty="0">
                <a:solidFill>
                  <a:schemeClr val="tx1"/>
                </a:solidFill>
              </a:rPr>
              <a:t>”)</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21A9856-61FB-429E-AA0F-6A83E4395B9E}"/>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3" name="テキスト ボックス 32">
            <a:extLst>
              <a:ext uri="{FF2B5EF4-FFF2-40B4-BE49-F238E27FC236}">
                <a16:creationId xmlns:a16="http://schemas.microsoft.com/office/drawing/2014/main" id="{E23DC205-5873-45F6-9679-38C879632E94}"/>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5" name="テキスト ボックス 34">
            <a:extLst>
              <a:ext uri="{FF2B5EF4-FFF2-40B4-BE49-F238E27FC236}">
                <a16:creationId xmlns:a16="http://schemas.microsoft.com/office/drawing/2014/main" id="{7FD3A517-B82A-464F-B87F-4E33F5852712}"/>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36" name="直線コネクタ 35">
            <a:extLst>
              <a:ext uri="{FF2B5EF4-FFF2-40B4-BE49-F238E27FC236}">
                <a16:creationId xmlns:a16="http://schemas.microsoft.com/office/drawing/2014/main" id="{C6B8EB64-5C41-4F4A-B12E-D34D8BFE6C01}"/>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1)</a:t>
            </a:r>
            <a:r>
              <a:rPr lang="ja-JP" altLang="en-US" dirty="0"/>
              <a:t> </a:t>
            </a:r>
            <a:r>
              <a:rPr lang="en-US" altLang="ja-JP" dirty="0"/>
              <a:t>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2253" cy="13258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a:off x="4203242" y="4138568"/>
            <a:ext cx="0" cy="12233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362551"/>
            <a:ext cx="0" cy="1495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4478092" y="4519420"/>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5030350" y="5119364"/>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3</a:t>
            </a:r>
            <a:r>
              <a:rPr kumimoji="1" lang="ja-JP" altLang="en-US" b="1" dirty="0"/>
              <a:t>実行</a:t>
            </a:r>
          </a:p>
        </p:txBody>
      </p:sp>
      <p:sp>
        <p:nvSpPr>
          <p:cNvPr id="59" name="テキスト ボックス 58">
            <a:extLst>
              <a:ext uri="{FF2B5EF4-FFF2-40B4-BE49-F238E27FC236}">
                <a16:creationId xmlns:a16="http://schemas.microsoft.com/office/drawing/2014/main" id="{DF8D89A9-014F-4D62-8DD0-0D08623768E5}"/>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60" name="直線コネクタ 59">
            <a:extLst>
              <a:ext uri="{FF2B5EF4-FFF2-40B4-BE49-F238E27FC236}">
                <a16:creationId xmlns:a16="http://schemas.microsoft.com/office/drawing/2014/main" id="{F53264B3-ADC1-437E-A2D5-A19B0BC5641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6BB40C21-BDFE-4A3E-8E24-D6921BDD35A1}"/>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E9A6221-7F6C-4732-85BA-11A1A84C610F}"/>
              </a:ext>
            </a:extLst>
          </p:cNvPr>
          <p:cNvSpPr txBox="1"/>
          <p:nvPr/>
        </p:nvSpPr>
        <p:spPr>
          <a:xfrm>
            <a:off x="3943446" y="1678123"/>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Tree>
    <p:extLst>
      <p:ext uri="{BB962C8B-B14F-4D97-AF65-F5344CB8AC3E}">
        <p14:creationId xmlns:p14="http://schemas.microsoft.com/office/powerpoint/2010/main" val="19913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2)</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より大きいです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flipH="1">
            <a:off x="4205495" y="2101441"/>
            <a:ext cx="3130" cy="835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2160157" y="2517584"/>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90503" y="2278752"/>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cxnSp>
        <p:nvCxnSpPr>
          <p:cNvPr id="39" name="直線コネクタ 38">
            <a:extLst>
              <a:ext uri="{FF2B5EF4-FFF2-40B4-BE49-F238E27FC236}">
                <a16:creationId xmlns:a16="http://schemas.microsoft.com/office/drawing/2014/main" id="{FFFFCA6F-02E8-43BA-8A6A-355CC5D6262E}"/>
              </a:ext>
            </a:extLst>
          </p:cNvPr>
          <p:cNvCxnSpPr>
            <a:cxnSpLocks/>
          </p:cNvCxnSpPr>
          <p:nvPr/>
        </p:nvCxnSpPr>
        <p:spPr>
          <a:xfrm flipH="1">
            <a:off x="1055441" y="2937013"/>
            <a:ext cx="315005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E3CF02F-F95A-4D30-999C-C3EFBA1A32AE}"/>
              </a:ext>
            </a:extLst>
          </p:cNvPr>
          <p:cNvCxnSpPr>
            <a:cxnSpLocks/>
          </p:cNvCxnSpPr>
          <p:nvPr/>
        </p:nvCxnSpPr>
        <p:spPr>
          <a:xfrm>
            <a:off x="1055440" y="2937013"/>
            <a:ext cx="0" cy="78001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EBFB668-314D-421B-9E40-8A7828BE24E0}"/>
              </a:ext>
            </a:extLst>
          </p:cNvPr>
          <p:cNvCxnSpPr>
            <a:cxnSpLocks/>
          </p:cNvCxnSpPr>
          <p:nvPr/>
        </p:nvCxnSpPr>
        <p:spPr>
          <a:xfrm>
            <a:off x="1055440" y="3753500"/>
            <a:ext cx="0" cy="25198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38753CD-36DC-4A7C-88B3-17E3644DAC5F}"/>
              </a:ext>
            </a:extLst>
          </p:cNvPr>
          <p:cNvCxnSpPr>
            <a:cxnSpLocks/>
          </p:cNvCxnSpPr>
          <p:nvPr/>
        </p:nvCxnSpPr>
        <p:spPr>
          <a:xfrm>
            <a:off x="1055440" y="6273316"/>
            <a:ext cx="31500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5CA896B-C9E9-4D69-AF17-F44966D11DBB}"/>
              </a:ext>
            </a:extLst>
          </p:cNvPr>
          <p:cNvCxnSpPr>
            <a:cxnSpLocks/>
          </p:cNvCxnSpPr>
          <p:nvPr/>
        </p:nvCxnSpPr>
        <p:spPr>
          <a:xfrm>
            <a:off x="4203242" y="6309320"/>
            <a:ext cx="0" cy="5486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3EBADB7-1BF0-4B15-8A11-47D9FEA0B51A}"/>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63" name="楕円 62">
            <a:extLst>
              <a:ext uri="{FF2B5EF4-FFF2-40B4-BE49-F238E27FC236}">
                <a16:creationId xmlns:a16="http://schemas.microsoft.com/office/drawing/2014/main" id="{B831659D-ED0E-470D-A7F7-2EBA86304196}"/>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4417408C-ED3B-4EA6-86FD-4542EDD3F69B}"/>
              </a:ext>
            </a:extLst>
          </p:cNvPr>
          <p:cNvSpPr txBox="1"/>
          <p:nvPr/>
        </p:nvSpPr>
        <p:spPr>
          <a:xfrm>
            <a:off x="3934346" y="1679831"/>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567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78B92E-2FAA-43CB-98EE-5E88593C7273}"/>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6" name="テキスト ボックス 5">
            <a:extLst>
              <a:ext uri="{FF2B5EF4-FFF2-40B4-BE49-F238E27FC236}">
                <a16:creationId xmlns:a16="http://schemas.microsoft.com/office/drawing/2014/main" id="{DC39B1A3-F9BE-4B18-97AD-DE32852AAA71}"/>
              </a:ext>
            </a:extLst>
          </p:cNvPr>
          <p:cNvSpPr txBox="1"/>
          <p:nvPr/>
        </p:nvSpPr>
        <p:spPr>
          <a:xfrm>
            <a:off x="1289466" y="2321004"/>
            <a:ext cx="9613068" cy="2215991"/>
          </a:xfrm>
          <a:prstGeom prst="rect">
            <a:avLst/>
          </a:prstGeom>
          <a:noFill/>
        </p:spPr>
        <p:txBody>
          <a:bodyPr wrap="square" rtlCol="0">
            <a:spAutoFit/>
          </a:bodyPr>
          <a:lstStyle/>
          <a:p>
            <a:r>
              <a:rPr kumimoji="1" lang="en-US" altLang="ja-JP" sz="13800" dirty="0">
                <a:solidFill>
                  <a:srgbClr val="239200"/>
                </a:solidFill>
              </a:rPr>
              <a:t>0. </a:t>
            </a:r>
            <a:r>
              <a:rPr kumimoji="1" lang="ja-JP" altLang="en-US" sz="13800" dirty="0">
                <a:solidFill>
                  <a:srgbClr val="239200"/>
                </a:solidFill>
              </a:rPr>
              <a:t>事前知識</a:t>
            </a:r>
          </a:p>
        </p:txBody>
      </p:sp>
    </p:spTree>
    <p:extLst>
      <p:ext uri="{BB962C8B-B14F-4D97-AF65-F5344CB8AC3E}">
        <p14:creationId xmlns:p14="http://schemas.microsoft.com/office/powerpoint/2010/main" val="43325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3)</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0" cy="13988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flipH="1">
            <a:off x="2400003" y="4211520"/>
            <a:ext cx="1803239" cy="80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949280"/>
            <a:ext cx="0" cy="9087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2248966" y="3702477"/>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1142511" y="5457748"/>
            <a:ext cx="1180597"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a:t>
            </a:r>
            <a:r>
              <a:rPr lang="en-US" altLang="ja-JP" sz="1600" b="1" dirty="0"/>
              <a:t>2</a:t>
            </a:r>
            <a:r>
              <a:rPr kumimoji="1" lang="ja-JP" altLang="en-US" sz="1600" b="1" dirty="0"/>
              <a:t>実行</a:t>
            </a:r>
          </a:p>
        </p:txBody>
      </p:sp>
      <p:cxnSp>
        <p:nvCxnSpPr>
          <p:cNvPr id="44" name="直線コネクタ 43">
            <a:extLst>
              <a:ext uri="{FF2B5EF4-FFF2-40B4-BE49-F238E27FC236}">
                <a16:creationId xmlns:a16="http://schemas.microsoft.com/office/drawing/2014/main" id="{18BD9DBE-0942-437C-8EA0-848FA1BADEA0}"/>
              </a:ext>
            </a:extLst>
          </p:cNvPr>
          <p:cNvCxnSpPr>
            <a:cxnSpLocks/>
          </p:cNvCxnSpPr>
          <p:nvPr/>
        </p:nvCxnSpPr>
        <p:spPr>
          <a:xfrm>
            <a:off x="2400002" y="4234831"/>
            <a:ext cx="0" cy="81170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24D3C5-7684-4415-86EF-49FD4C175A22}"/>
              </a:ext>
            </a:extLst>
          </p:cNvPr>
          <p:cNvCxnSpPr>
            <a:cxnSpLocks/>
          </p:cNvCxnSpPr>
          <p:nvPr/>
        </p:nvCxnSpPr>
        <p:spPr>
          <a:xfrm>
            <a:off x="2400002" y="5087202"/>
            <a:ext cx="0" cy="8620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3A11B8-DD55-4218-BF5F-B743FE0B7688}"/>
              </a:ext>
            </a:extLst>
          </p:cNvPr>
          <p:cNvCxnSpPr>
            <a:cxnSpLocks/>
          </p:cNvCxnSpPr>
          <p:nvPr/>
        </p:nvCxnSpPr>
        <p:spPr>
          <a:xfrm>
            <a:off x="2426796" y="5949280"/>
            <a:ext cx="17764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E1126527-B9C6-42BE-8987-D6B38EBE4079}"/>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8F5E8BD-2921-46DF-8BAF-1D39CB42FA60}"/>
              </a:ext>
            </a:extLst>
          </p:cNvPr>
          <p:cNvSpPr txBox="1"/>
          <p:nvPr/>
        </p:nvSpPr>
        <p:spPr>
          <a:xfrm>
            <a:off x="3892590" y="166054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75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right)">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500"/>
                                        <p:tgtEl>
                                          <p:spTgt spid="4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32DE8-C3E0-497F-99E5-A829ED3A05EE}"/>
              </a:ext>
            </a:extLst>
          </p:cNvPr>
          <p:cNvSpPr>
            <a:spLocks noGrp="1"/>
          </p:cNvSpPr>
          <p:nvPr>
            <p:ph type="title"/>
          </p:nvPr>
        </p:nvSpPr>
        <p:spPr/>
        <p:txBody>
          <a:bodyPr/>
          <a:lstStyle/>
          <a:p>
            <a:r>
              <a:rPr lang="en-US" altLang="ja-JP" dirty="0"/>
              <a:t>if</a:t>
            </a:r>
            <a:r>
              <a:rPr lang="ja-JP" altLang="en-US" dirty="0"/>
              <a:t>文　優先順位</a:t>
            </a:r>
            <a:endParaRPr kumimoji="1" lang="ja-JP" altLang="en-US" dirty="0"/>
          </a:p>
        </p:txBody>
      </p:sp>
      <p:sp>
        <p:nvSpPr>
          <p:cNvPr id="3" name="コンテンツ プレースホルダー 2">
            <a:extLst>
              <a:ext uri="{FF2B5EF4-FFF2-40B4-BE49-F238E27FC236}">
                <a16:creationId xmlns:a16="http://schemas.microsoft.com/office/drawing/2014/main" id="{2788E157-72D2-45A7-B82C-2D4B6D792286}"/>
              </a:ext>
            </a:extLst>
          </p:cNvPr>
          <p:cNvSpPr>
            <a:spLocks noGrp="1"/>
          </p:cNvSpPr>
          <p:nvPr>
            <p:ph idx="1"/>
          </p:nvPr>
        </p:nvSpPr>
        <p:spPr>
          <a:xfrm>
            <a:off x="581192" y="1264464"/>
            <a:ext cx="11029615" cy="724376"/>
          </a:xfrm>
        </p:spPr>
        <p:txBody>
          <a:bodyPr>
            <a:normAutofit fontScale="92500"/>
          </a:bodyPr>
          <a:lstStyle/>
          <a:p>
            <a:r>
              <a:rPr kumimoji="1" lang="en-US" altLang="ja-JP" dirty="0"/>
              <a:t>if</a:t>
            </a:r>
            <a:r>
              <a:rPr kumimoji="1" lang="ja-JP" altLang="en-US" dirty="0"/>
              <a:t>文の優先順位は、フローチャートをみても分かるように上から順番</a:t>
            </a:r>
          </a:p>
        </p:txBody>
      </p:sp>
      <p:sp>
        <p:nvSpPr>
          <p:cNvPr id="4" name="スライド番号プレースホルダー 3">
            <a:extLst>
              <a:ext uri="{FF2B5EF4-FFF2-40B4-BE49-F238E27FC236}">
                <a16:creationId xmlns:a16="http://schemas.microsoft.com/office/drawing/2014/main" id="{C0987288-CC55-4F99-A9B7-15DFCE01DB35}"/>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pic>
        <p:nvPicPr>
          <p:cNvPr id="6" name="図 5">
            <a:extLst>
              <a:ext uri="{FF2B5EF4-FFF2-40B4-BE49-F238E27FC236}">
                <a16:creationId xmlns:a16="http://schemas.microsoft.com/office/drawing/2014/main" id="{80E50A46-9140-4DA9-9DDC-36A0268D9E85}"/>
              </a:ext>
            </a:extLst>
          </p:cNvPr>
          <p:cNvPicPr>
            <a:picLocks noChangeAspect="1"/>
          </p:cNvPicPr>
          <p:nvPr/>
        </p:nvPicPr>
        <p:blipFill>
          <a:blip r:embed="rId2"/>
          <a:stretch>
            <a:fillRect/>
          </a:stretch>
        </p:blipFill>
        <p:spPr>
          <a:xfrm>
            <a:off x="972074" y="1936329"/>
            <a:ext cx="4518824" cy="4284476"/>
          </a:xfrm>
          <a:prstGeom prst="rect">
            <a:avLst/>
          </a:prstGeom>
        </p:spPr>
      </p:pic>
      <p:sp>
        <p:nvSpPr>
          <p:cNvPr id="8" name="正方形/長方形 7">
            <a:extLst>
              <a:ext uri="{FF2B5EF4-FFF2-40B4-BE49-F238E27FC236}">
                <a16:creationId xmlns:a16="http://schemas.microsoft.com/office/drawing/2014/main" id="{53853DFB-2BBD-4C55-8273-11422C8C5612}"/>
              </a:ext>
            </a:extLst>
          </p:cNvPr>
          <p:cNvSpPr/>
          <p:nvPr/>
        </p:nvSpPr>
        <p:spPr>
          <a:xfrm>
            <a:off x="5879976" y="3212451"/>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cxnSp>
        <p:nvCxnSpPr>
          <p:cNvPr id="10" name="直線矢印コネクタ 9">
            <a:extLst>
              <a:ext uri="{FF2B5EF4-FFF2-40B4-BE49-F238E27FC236}">
                <a16:creationId xmlns:a16="http://schemas.microsoft.com/office/drawing/2014/main" id="{AE6EC8CE-0385-4B0C-AA71-DCC23D2F0017}"/>
              </a:ext>
            </a:extLst>
          </p:cNvPr>
          <p:cNvCxnSpPr>
            <a:cxnSpLocks/>
          </p:cNvCxnSpPr>
          <p:nvPr/>
        </p:nvCxnSpPr>
        <p:spPr>
          <a:xfrm>
            <a:off x="7284132" y="3212451"/>
            <a:ext cx="0" cy="209903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19595B8-1A4E-44D4-9E2D-B6C1F56792D7}"/>
              </a:ext>
            </a:extLst>
          </p:cNvPr>
          <p:cNvSpPr txBox="1"/>
          <p:nvPr/>
        </p:nvSpPr>
        <p:spPr>
          <a:xfrm>
            <a:off x="7356140" y="4078567"/>
            <a:ext cx="1476164" cy="461665"/>
          </a:xfrm>
          <a:prstGeom prst="rect">
            <a:avLst/>
          </a:prstGeom>
          <a:noFill/>
        </p:spPr>
        <p:txBody>
          <a:bodyPr wrap="square" rtlCol="0">
            <a:spAutoFit/>
          </a:bodyPr>
          <a:lstStyle/>
          <a:p>
            <a:r>
              <a:rPr lang="ja-JP" altLang="en-US" sz="2400" b="1" dirty="0">
                <a:solidFill>
                  <a:srgbClr val="FF0000"/>
                </a:solidFill>
              </a:rPr>
              <a:t>優先順位</a:t>
            </a:r>
            <a:endParaRPr kumimoji="1" lang="ja-JP" altLang="en-US" sz="2400" b="1" dirty="0">
              <a:solidFill>
                <a:srgbClr val="FF0000"/>
              </a:solidFill>
            </a:endParaRPr>
          </a:p>
        </p:txBody>
      </p:sp>
      <p:sp>
        <p:nvSpPr>
          <p:cNvPr id="16" name="テキスト ボックス 15">
            <a:extLst>
              <a:ext uri="{FF2B5EF4-FFF2-40B4-BE49-F238E27FC236}">
                <a16:creationId xmlns:a16="http://schemas.microsoft.com/office/drawing/2014/main" id="{03D4201D-1CDF-43AE-BDBF-CC83BD760A7F}"/>
              </a:ext>
            </a:extLst>
          </p:cNvPr>
          <p:cNvSpPr txBox="1"/>
          <p:nvPr/>
        </p:nvSpPr>
        <p:spPr>
          <a:xfrm>
            <a:off x="7356140" y="3230875"/>
            <a:ext cx="334905" cy="461665"/>
          </a:xfrm>
          <a:prstGeom prst="rect">
            <a:avLst/>
          </a:prstGeom>
          <a:noFill/>
        </p:spPr>
        <p:txBody>
          <a:bodyPr wrap="square" rtlCol="0">
            <a:spAutoFit/>
          </a:bodyPr>
          <a:lstStyle/>
          <a:p>
            <a:r>
              <a:rPr lang="ja-JP" altLang="en-US" sz="2400" b="1" dirty="0">
                <a:solidFill>
                  <a:srgbClr val="FF0000"/>
                </a:solidFill>
              </a:rPr>
              <a:t>高</a:t>
            </a:r>
            <a:endParaRPr kumimoji="1" lang="ja-JP" altLang="en-US" sz="2400" b="1" dirty="0">
              <a:solidFill>
                <a:srgbClr val="FF0000"/>
              </a:solidFill>
            </a:endParaRPr>
          </a:p>
        </p:txBody>
      </p:sp>
      <p:sp>
        <p:nvSpPr>
          <p:cNvPr id="18" name="テキスト ボックス 17">
            <a:extLst>
              <a:ext uri="{FF2B5EF4-FFF2-40B4-BE49-F238E27FC236}">
                <a16:creationId xmlns:a16="http://schemas.microsoft.com/office/drawing/2014/main" id="{93C37595-B33E-4A6D-BFC8-EC7EB7F59550}"/>
              </a:ext>
            </a:extLst>
          </p:cNvPr>
          <p:cNvSpPr txBox="1"/>
          <p:nvPr/>
        </p:nvSpPr>
        <p:spPr>
          <a:xfrm>
            <a:off x="7356140" y="4928368"/>
            <a:ext cx="1044116" cy="461665"/>
          </a:xfrm>
          <a:prstGeom prst="rect">
            <a:avLst/>
          </a:prstGeom>
          <a:noFill/>
        </p:spPr>
        <p:txBody>
          <a:bodyPr wrap="square" rtlCol="0">
            <a:spAutoFit/>
          </a:bodyPr>
          <a:lstStyle/>
          <a:p>
            <a:r>
              <a:rPr lang="ja-JP" altLang="en-US" sz="2400" b="1" dirty="0">
                <a:solidFill>
                  <a:srgbClr val="FF0000"/>
                </a:solidFill>
              </a:rPr>
              <a:t>低</a:t>
            </a:r>
            <a:endParaRPr kumimoji="1" lang="ja-JP" altLang="en-US" sz="2400" b="1" dirty="0">
              <a:solidFill>
                <a:srgbClr val="FF0000"/>
              </a:solidFill>
            </a:endParaRPr>
          </a:p>
        </p:txBody>
      </p:sp>
      <p:sp>
        <p:nvSpPr>
          <p:cNvPr id="21" name="テキスト ボックス 20">
            <a:extLst>
              <a:ext uri="{FF2B5EF4-FFF2-40B4-BE49-F238E27FC236}">
                <a16:creationId xmlns:a16="http://schemas.microsoft.com/office/drawing/2014/main" id="{11B7CB0A-B5EF-4B45-AE67-FEC5367C1632}"/>
              </a:ext>
            </a:extLst>
          </p:cNvPr>
          <p:cNvSpPr txBox="1"/>
          <p:nvPr/>
        </p:nvSpPr>
        <p:spPr>
          <a:xfrm>
            <a:off x="1041793" y="6134854"/>
            <a:ext cx="10108411" cy="461665"/>
          </a:xfrm>
          <a:prstGeom prst="rect">
            <a:avLst/>
          </a:prstGeom>
          <a:noFill/>
        </p:spPr>
        <p:txBody>
          <a:bodyPr wrap="square" rtlCol="0">
            <a:spAutoFit/>
          </a:bodyPr>
          <a:lstStyle/>
          <a:p>
            <a:r>
              <a:rPr kumimoji="1" lang="ja-JP" altLang="en-US" sz="2400" b="1" u="sng" dirty="0">
                <a:solidFill>
                  <a:srgbClr val="FF0000"/>
                </a:solidFill>
              </a:rPr>
              <a:t>フローチャートを用いると行っている処理が視覚的にわかりやすくなる</a:t>
            </a:r>
          </a:p>
        </p:txBody>
      </p:sp>
      <p:sp>
        <p:nvSpPr>
          <p:cNvPr id="22" name="正方形/長方形 21">
            <a:extLst>
              <a:ext uri="{FF2B5EF4-FFF2-40B4-BE49-F238E27FC236}">
                <a16:creationId xmlns:a16="http://schemas.microsoft.com/office/drawing/2014/main" id="{ED379CE6-0AEC-4EE7-BA3D-3B03BEED67ED}"/>
              </a:ext>
            </a:extLst>
          </p:cNvPr>
          <p:cNvSpPr/>
          <p:nvPr/>
        </p:nvSpPr>
        <p:spPr>
          <a:xfrm>
            <a:off x="6491380" y="6486149"/>
            <a:ext cx="5734006" cy="369332"/>
          </a:xfrm>
          <a:prstGeom prst="rect">
            <a:avLst/>
          </a:prstGeom>
        </p:spPr>
        <p:txBody>
          <a:bodyPr wrap="none">
            <a:spAutoFit/>
          </a:bodyPr>
          <a:lstStyle/>
          <a:p>
            <a:r>
              <a:rPr lang="en-US" altLang="ja-JP" dirty="0">
                <a:hlinkClick r:id="rId3"/>
              </a:rPr>
              <a:t>https://eng-entrance.com/programming_flowchart#i-3</a:t>
            </a:r>
            <a:endParaRPr lang="ja-JP" altLang="en-US" dirty="0"/>
          </a:p>
        </p:txBody>
      </p:sp>
    </p:spTree>
    <p:extLst>
      <p:ext uri="{BB962C8B-B14F-4D97-AF65-F5344CB8AC3E}">
        <p14:creationId xmlns:p14="http://schemas.microsoft.com/office/powerpoint/2010/main" val="410907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972653" y="2321004"/>
            <a:ext cx="6246694" cy="2215991"/>
          </a:xfrm>
          <a:prstGeom prst="rect">
            <a:avLst/>
          </a:prstGeom>
          <a:noFill/>
        </p:spPr>
        <p:txBody>
          <a:bodyPr wrap="square" rtlCol="0">
            <a:spAutoFit/>
          </a:bodyPr>
          <a:lstStyle/>
          <a:p>
            <a:r>
              <a:rPr kumimoji="1" lang="en-US" altLang="ja-JP" sz="13800" dirty="0">
                <a:solidFill>
                  <a:srgbClr val="239200"/>
                </a:solidFill>
              </a:rPr>
              <a:t>2. for</a:t>
            </a:r>
            <a:r>
              <a:rPr kumimoji="1" lang="ja-JP" altLang="en-US" sz="13800" dirty="0">
                <a:solidFill>
                  <a:srgbClr val="239200"/>
                </a:solidFill>
              </a:rPr>
              <a:t>文</a:t>
            </a:r>
          </a:p>
        </p:txBody>
      </p:sp>
    </p:spTree>
    <p:extLst>
      <p:ext uri="{BB962C8B-B14F-4D97-AF65-F5344CB8AC3E}">
        <p14:creationId xmlns:p14="http://schemas.microsoft.com/office/powerpoint/2010/main" val="219446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kumimoji="1" lang="en-US" altLang="ja-JP" dirty="0"/>
              <a:t>for</a:t>
            </a:r>
            <a:r>
              <a:rPr kumimoji="1" lang="ja-JP" altLang="en-US" dirty="0"/>
              <a:t>文：繰り返し処理</a:t>
            </a:r>
            <a:r>
              <a:rPr lang="ja-JP" altLang="en-US" dirty="0"/>
              <a:t>をする時に用いる。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5" name="コンテンツ プレースホルダー 4">
            <a:extLst>
              <a:ext uri="{FF2B5EF4-FFF2-40B4-BE49-F238E27FC236}">
                <a16:creationId xmlns:a16="http://schemas.microsoft.com/office/drawing/2014/main" id="{5DCA1BAC-E5C1-4526-997F-B523E2640A35}"/>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for </a:t>
            </a:r>
            <a:r>
              <a:rPr lang="ja-JP" altLang="en-US" sz="2000" dirty="0">
                <a:solidFill>
                  <a:schemeClr val="tx1"/>
                </a:solidFill>
              </a:rPr>
              <a:t>変数名 </a:t>
            </a:r>
            <a:r>
              <a:rPr lang="en-US" altLang="ja-JP" sz="2000" dirty="0">
                <a:solidFill>
                  <a:schemeClr val="tx1"/>
                </a:solidFill>
              </a:rPr>
              <a:t>in </a:t>
            </a:r>
            <a:r>
              <a:rPr lang="ja-JP" altLang="en-US" sz="2000" dirty="0">
                <a:solidFill>
                  <a:schemeClr val="tx1"/>
                </a:solidFill>
              </a:rPr>
              <a:t>イテラブルオブジェクト</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3A91131-3971-4433-9C3C-67BBDC0A6A67}"/>
              </a:ext>
            </a:extLst>
          </p:cNvPr>
          <p:cNvSpPr txBox="1"/>
          <p:nvPr/>
        </p:nvSpPr>
        <p:spPr>
          <a:xfrm>
            <a:off x="5303912" y="1988840"/>
            <a:ext cx="6732743" cy="400110"/>
          </a:xfrm>
          <a:prstGeom prst="rect">
            <a:avLst/>
          </a:prstGeom>
          <a:noFill/>
        </p:spPr>
        <p:txBody>
          <a:bodyPr wrap="square" rtlCol="0">
            <a:spAutoFit/>
          </a:bodyPr>
          <a:lstStyle/>
          <a:p>
            <a:r>
              <a:rPr kumimoji="1" lang="en-US" altLang="ja-JP" sz="2000" dirty="0"/>
              <a:t>※</a:t>
            </a:r>
            <a:r>
              <a:rPr kumimoji="1" lang="ja-JP" altLang="en-US" sz="2000" dirty="0"/>
              <a:t>他の言語における</a:t>
            </a:r>
            <a:r>
              <a:rPr kumimoji="1" lang="en-US" altLang="ja-JP" sz="2000" dirty="0"/>
              <a:t>foreach</a:t>
            </a:r>
            <a:r>
              <a:rPr kumimoji="1" lang="ja-JP" altLang="en-US" sz="2000" dirty="0"/>
              <a:t>文が</a:t>
            </a:r>
            <a:r>
              <a:rPr kumimoji="1" lang="en-US" altLang="ja-JP" sz="2000" dirty="0"/>
              <a:t>python</a:t>
            </a:r>
            <a:r>
              <a:rPr kumimoji="1" lang="ja-JP" altLang="en-US" sz="2000" dirty="0" err="1"/>
              <a:t>での</a:t>
            </a:r>
            <a:r>
              <a:rPr kumimoji="1" lang="ja-JP" altLang="en-US" sz="2000" dirty="0"/>
              <a:t>標準の書き方</a:t>
            </a:r>
          </a:p>
        </p:txBody>
      </p:sp>
      <p:sp>
        <p:nvSpPr>
          <p:cNvPr id="60" name="正方形/長方形 59">
            <a:extLst>
              <a:ext uri="{FF2B5EF4-FFF2-40B4-BE49-F238E27FC236}">
                <a16:creationId xmlns:a16="http://schemas.microsoft.com/office/drawing/2014/main" id="{B721B454-F626-41ED-9433-38F8B0F99BCE}"/>
              </a:ext>
            </a:extLst>
          </p:cNvPr>
          <p:cNvSpPr/>
          <p:nvPr/>
        </p:nvSpPr>
        <p:spPr>
          <a:xfrm>
            <a:off x="581191" y="1963325"/>
            <a:ext cx="3499572" cy="35051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イテラブルオブジェクト</a:t>
            </a:r>
            <a:endParaRPr kumimoji="1" lang="ja-JP" altLang="en-US" sz="2000" b="1" dirty="0"/>
          </a:p>
        </p:txBody>
      </p:sp>
    </p:spTree>
    <p:extLst>
      <p:ext uri="{BB962C8B-B14F-4D97-AF65-F5344CB8AC3E}">
        <p14:creationId xmlns:p14="http://schemas.microsoft.com/office/powerpoint/2010/main" val="378902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list</a:t>
            </a:r>
            <a:r>
              <a:rPr lang="ja-JP" altLang="en-US" dirty="0"/>
              <a:t>内の要素を順番に、</a:t>
            </a:r>
            <a:r>
              <a:rPr lang="en-US" altLang="ja-JP" dirty="0"/>
              <a:t>name</a:t>
            </a:r>
            <a:r>
              <a:rPr lang="ja-JP" altLang="en-US"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sp>
        <p:nvSpPr>
          <p:cNvPr id="21" name="テキスト ボックス 20">
            <a:extLst>
              <a:ext uri="{FF2B5EF4-FFF2-40B4-BE49-F238E27FC236}">
                <a16:creationId xmlns:a16="http://schemas.microsoft.com/office/drawing/2014/main" id="{724F16FD-F0D0-42CE-B884-B76485BEB9D0}"/>
              </a:ext>
            </a:extLst>
          </p:cNvPr>
          <p:cNvSpPr txBox="1"/>
          <p:nvPr/>
        </p:nvSpPr>
        <p:spPr>
          <a:xfrm>
            <a:off x="5483423" y="2404925"/>
            <a:ext cx="6409197"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BADCA14D-0A22-4110-B162-1E517E7D5D1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16114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タイトル 2">
            <a:extLst>
              <a:ext uri="{FF2B5EF4-FFF2-40B4-BE49-F238E27FC236}">
                <a16:creationId xmlns:a16="http://schemas.microsoft.com/office/drawing/2014/main" id="{116E02EB-B6F5-4004-A282-B61BD0AC6EC3}"/>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54" name="正方形/長方形 53">
            <a:extLst>
              <a:ext uri="{FF2B5EF4-FFF2-40B4-BE49-F238E27FC236}">
                <a16:creationId xmlns:a16="http://schemas.microsoft.com/office/drawing/2014/main" id="{ABAEEDAE-45B9-456D-B958-063704BDEAB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2364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for</a:t>
            </a:r>
            <a:r>
              <a:rPr lang="ja-JP" altLang="en-US" dirty="0"/>
              <a:t>文から抜ける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F80C4DF-25A6-4CEC-9298-2AB2B85C6C79}"/>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48BA51DA-7D0C-4728-A5E2-3C91C9D61472}"/>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7" name="テキスト ボックス 56">
            <a:extLst>
              <a:ext uri="{FF2B5EF4-FFF2-40B4-BE49-F238E27FC236}">
                <a16:creationId xmlns:a16="http://schemas.microsoft.com/office/drawing/2014/main" id="{97759D2D-3B71-4472-B755-CF6D18F43667}"/>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8" name="テキスト ボックス 57">
            <a:extLst>
              <a:ext uri="{FF2B5EF4-FFF2-40B4-BE49-F238E27FC236}">
                <a16:creationId xmlns:a16="http://schemas.microsoft.com/office/drawing/2014/main" id="{F5206803-59BA-4994-8BCF-F719DD1A721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59" name="テキスト ボックス 58">
            <a:extLst>
              <a:ext uri="{FF2B5EF4-FFF2-40B4-BE49-F238E27FC236}">
                <a16:creationId xmlns:a16="http://schemas.microsoft.com/office/drawing/2014/main" id="{325E2BB1-E17A-4BD0-AD9C-89D16EA3468B}"/>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1" name="タイトル 2">
            <a:extLst>
              <a:ext uri="{FF2B5EF4-FFF2-40B4-BE49-F238E27FC236}">
                <a16:creationId xmlns:a16="http://schemas.microsoft.com/office/drawing/2014/main" id="{33AA25DA-060A-4ED5-AA4C-52FD08070F81}"/>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2" name="正方形/長方形 41">
            <a:extLst>
              <a:ext uri="{FF2B5EF4-FFF2-40B4-BE49-F238E27FC236}">
                <a16:creationId xmlns:a16="http://schemas.microsoft.com/office/drawing/2014/main" id="{E68E5A68-26C8-4998-8F2B-2AFE9FFC599E}"/>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2077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list</a:t>
            </a:r>
            <a:r>
              <a:rPr kumimoji="1" lang="ja-JP" altLang="en-US" dirty="0"/>
              <a:t>から</a:t>
            </a:r>
            <a:r>
              <a:rPr kumimoji="1" lang="en-US" altLang="ja-JP" dirty="0"/>
              <a:t>name</a:t>
            </a:r>
            <a:r>
              <a:rPr kumimoji="1" lang="ja-JP" altLang="en-US" dirty="0"/>
              <a:t>に順番に要素を入れる</a:t>
            </a:r>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6" name="テキスト ボックス 5">
            <a:extLst>
              <a:ext uri="{FF2B5EF4-FFF2-40B4-BE49-F238E27FC236}">
                <a16:creationId xmlns:a16="http://schemas.microsoft.com/office/drawing/2014/main" id="{C6E8DCB5-7456-485B-8FA6-6FA464DF9916}"/>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0" name="正方形/長方形 9">
            <a:extLst>
              <a:ext uri="{FF2B5EF4-FFF2-40B4-BE49-F238E27FC236}">
                <a16:creationId xmlns:a16="http://schemas.microsoft.com/office/drawing/2014/main" id="{0148F26E-308B-4FF4-8C0E-30B2DCDBA580}"/>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1" name="フレーム 10">
            <a:extLst>
              <a:ext uri="{FF2B5EF4-FFF2-40B4-BE49-F238E27FC236}">
                <a16:creationId xmlns:a16="http://schemas.microsoft.com/office/drawing/2014/main" id="{265FA394-ED56-4213-8D3E-A34ABB7F22D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レーム 11">
            <a:extLst>
              <a:ext uri="{FF2B5EF4-FFF2-40B4-BE49-F238E27FC236}">
                <a16:creationId xmlns:a16="http://schemas.microsoft.com/office/drawing/2014/main" id="{6399A2BA-274E-4479-A4E3-63026B05B318}"/>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直線コネクタ 13">
            <a:extLst>
              <a:ext uri="{FF2B5EF4-FFF2-40B4-BE49-F238E27FC236}">
                <a16:creationId xmlns:a16="http://schemas.microsoft.com/office/drawing/2014/main" id="{16081737-7D7E-4E59-83E4-4F00FB37C589}"/>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875A6C3-E2D7-4917-B165-C2D1404A1C07}"/>
              </a:ext>
            </a:extLst>
          </p:cNvPr>
          <p:cNvCxnSpPr>
            <a:cxnSpLocks/>
            <a:endCxn id="11"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D3AC404-B2D5-47F6-8128-B48EDC5E2D67}"/>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8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B7CE033-DD95-4A1E-B64C-377CCBDB0E99}"/>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kumimoji="1" lang="en-US" altLang="ja-JP" dirty="0"/>
              <a:t>1</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2019839"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5742802" y="3817783"/>
            <a:ext cx="1865366"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153562" y="3880953"/>
            <a:ext cx="1188132" cy="523220"/>
          </a:xfrm>
          <a:prstGeom prst="rect">
            <a:avLst/>
          </a:prstGeom>
          <a:noFill/>
        </p:spPr>
        <p:txBody>
          <a:bodyPr wrap="square" rtlCol="0">
            <a:spAutoFit/>
          </a:bodyPr>
          <a:lstStyle/>
          <a:p>
            <a:r>
              <a:rPr kumimoji="1" lang="en-US" altLang="ja-JP" sz="2800" b="1" dirty="0">
                <a:solidFill>
                  <a:schemeClr val="bg1"/>
                </a:solidFill>
              </a:rPr>
              <a:t>apple</a:t>
            </a:r>
            <a:endParaRPr kumimoji="1" lang="ja-JP" altLang="en-US" sz="2800" b="1" dirty="0">
              <a:solidFill>
                <a:schemeClr val="bg1"/>
              </a:solidFill>
            </a:endParaRPr>
          </a:p>
        </p:txBody>
      </p:sp>
      <p:sp>
        <p:nvSpPr>
          <p:cNvPr id="15" name="正方形/長方形 14">
            <a:extLst>
              <a:ext uri="{FF2B5EF4-FFF2-40B4-BE49-F238E27FC236}">
                <a16:creationId xmlns:a16="http://schemas.microsoft.com/office/drawing/2014/main" id="{67D5B0B8-D92B-4465-8E39-2A730CDB9839}"/>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1EA8CB02-2918-4477-8A2E-FDC8CF44A3E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D09C1A41-4CDD-4351-9E3F-6A69716F2E0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6A90D03-0CA5-4999-8170-95EFD71E4B71}"/>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8AE092-7EB5-4326-9317-979F00BA8759}"/>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77F69F7-A93C-454F-B0E0-61E468922756}"/>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7CFCA48D-574F-44DF-9B28-6DB051129810}"/>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2</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29</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3856044"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7464151" y="3817783"/>
            <a:ext cx="2134193"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banana</a:t>
            </a:r>
            <a:endParaRPr kumimoji="1" lang="ja-JP" altLang="en-US" sz="2800" b="1" dirty="0">
              <a:solidFill>
                <a:schemeClr val="bg1"/>
              </a:solidFill>
            </a:endParaRPr>
          </a:p>
        </p:txBody>
      </p:sp>
      <p:sp>
        <p:nvSpPr>
          <p:cNvPr id="10" name="テキスト ボックス 9">
            <a:extLst>
              <a:ext uri="{FF2B5EF4-FFF2-40B4-BE49-F238E27FC236}">
                <a16:creationId xmlns:a16="http://schemas.microsoft.com/office/drawing/2014/main" id="{D709B5D9-3595-4807-B64F-4E0C21C412AD}"/>
              </a:ext>
            </a:extLst>
          </p:cNvPr>
          <p:cNvSpPr txBox="1"/>
          <p:nvPr/>
        </p:nvSpPr>
        <p:spPr>
          <a:xfrm>
            <a:off x="904231" y="5131871"/>
            <a:ext cx="3744416" cy="461665"/>
          </a:xfrm>
          <a:prstGeom prst="rect">
            <a:avLst/>
          </a:prstGeom>
          <a:noFill/>
        </p:spPr>
        <p:txBody>
          <a:bodyPr wrap="square" rtlCol="0">
            <a:spAutoFit/>
          </a:bodyPr>
          <a:lstStyle/>
          <a:p>
            <a:r>
              <a:rPr kumimoji="1" lang="en-US" altLang="ja-JP" sz="2400" dirty="0"/>
              <a:t>apple </a:t>
            </a:r>
            <a:r>
              <a:rPr kumimoji="1" lang="ja-JP" altLang="en-US" sz="2400" dirty="0"/>
              <a:t>➡ </a:t>
            </a:r>
            <a:r>
              <a:rPr kumimoji="1" lang="en-US" altLang="ja-JP" sz="2400" dirty="0"/>
              <a:t>banana</a:t>
            </a:r>
            <a:r>
              <a:rPr kumimoji="1" lang="ja-JP" altLang="en-US" sz="2400" dirty="0"/>
              <a:t>に上書き</a:t>
            </a:r>
          </a:p>
        </p:txBody>
      </p:sp>
      <p:sp>
        <p:nvSpPr>
          <p:cNvPr id="15" name="正方形/長方形 14">
            <a:extLst>
              <a:ext uri="{FF2B5EF4-FFF2-40B4-BE49-F238E27FC236}">
                <a16:creationId xmlns:a16="http://schemas.microsoft.com/office/drawing/2014/main" id="{3F8F9B6B-6667-47D5-975E-F300C32FA67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F914190C-B3D2-409A-9284-55AADF6A052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5E488802-0C83-4CAF-B683-1CBBB1D8424F}"/>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05BB333E-5E36-40A7-AA48-67C601405C9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482CA17-5186-47E0-8017-117FF2326B3E}"/>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51A4069-D0CC-4310-A8F1-3A76521DB77D}"/>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事前知識：インデント</a:t>
            </a:r>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368265" y="1072082"/>
            <a:ext cx="11920419" cy="1571754"/>
          </a:xfrm>
        </p:spPr>
        <p:txBody>
          <a:bodyPr>
            <a:normAutofit/>
          </a:bodyPr>
          <a:lstStyle/>
          <a:p>
            <a:pPr>
              <a:spcBef>
                <a:spcPts val="0"/>
              </a:spcBef>
              <a:spcAft>
                <a:spcPts val="0"/>
              </a:spcAft>
            </a:pPr>
            <a:r>
              <a:rPr kumimoji="1" lang="ja-JP" altLang="en-US" sz="2400" dirty="0"/>
              <a:t>インデント</a:t>
            </a:r>
            <a:r>
              <a:rPr lang="ja-JP" altLang="en-US" sz="2400" dirty="0"/>
              <a:t>：空白を開けて字下げを行うこと</a:t>
            </a:r>
            <a:endParaRPr kumimoji="1" lang="en-US" altLang="ja-JP" sz="2400" dirty="0"/>
          </a:p>
          <a:p>
            <a:pPr>
              <a:spcBef>
                <a:spcPts val="0"/>
              </a:spcBef>
              <a:spcAft>
                <a:spcPts val="0"/>
              </a:spcAft>
            </a:pPr>
            <a:r>
              <a:rPr lang="en-US" altLang="ja-JP" sz="2000" dirty="0"/>
              <a:t>p</a:t>
            </a:r>
            <a:r>
              <a:rPr kumimoji="1" lang="en-US" altLang="ja-JP" sz="2000" dirty="0"/>
              <a:t>ython</a:t>
            </a:r>
            <a:r>
              <a:rPr kumimoji="1" lang="ja-JP" altLang="en-US" sz="2000" dirty="0"/>
              <a:t>はインデントによってブロック</a:t>
            </a:r>
            <a:r>
              <a:rPr lang="ja-JP" altLang="en-US" sz="2000" dirty="0"/>
              <a:t>（かたまり）</a:t>
            </a:r>
            <a:r>
              <a:rPr kumimoji="1" lang="ja-JP" altLang="en-US" sz="2000" dirty="0"/>
              <a:t>を認識</a:t>
            </a:r>
            <a:endParaRPr kumimoji="1" lang="en-US" altLang="ja-JP" sz="2000" dirty="0"/>
          </a:p>
          <a:p>
            <a:pPr>
              <a:spcBef>
                <a:spcPts val="0"/>
              </a:spcBef>
              <a:spcAft>
                <a:spcPts val="0"/>
              </a:spcAft>
            </a:pPr>
            <a:r>
              <a:rPr lang="ja-JP" altLang="en-US" sz="2000" dirty="0"/>
              <a:t>下記のようにインデントを揃えないと実行時にインデントエラーが発生</a:t>
            </a:r>
            <a:endParaRPr kumimoji="1" lang="ja-JP" altLang="en-US" sz="2000"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5C141391-EE96-4EA9-A61A-4B9623B06DA5}"/>
              </a:ext>
            </a:extLst>
          </p:cNvPr>
          <p:cNvSpPr>
            <a:spLocks noGrp="1"/>
          </p:cNvSpPr>
          <p:nvPr>
            <p:ph sz="quarter" idx="13"/>
          </p:nvPr>
        </p:nvSpPr>
        <p:spPr>
          <a:xfrm>
            <a:off x="8508268" y="6494710"/>
            <a:ext cx="3679645" cy="365125"/>
          </a:xfrm>
        </p:spPr>
        <p:txBody>
          <a:bodyPr>
            <a:normAutofit fontScale="92500"/>
          </a:bodyPr>
          <a:lstStyle/>
          <a:p>
            <a:r>
              <a:rPr lang="en-US" altLang="ja-JP" dirty="0">
                <a:hlinkClick r:id="rId2"/>
              </a:rPr>
              <a:t>https://www.sejuku.net/blog/71596</a:t>
            </a:r>
            <a:endParaRPr kumimoji="1" lang="ja-JP" altLang="en-US" dirty="0"/>
          </a:p>
        </p:txBody>
      </p:sp>
      <p:sp>
        <p:nvSpPr>
          <p:cNvPr id="6" name="正方形/長方形 5">
            <a:extLst>
              <a:ext uri="{FF2B5EF4-FFF2-40B4-BE49-F238E27FC236}">
                <a16:creationId xmlns:a16="http://schemas.microsoft.com/office/drawing/2014/main" id="{F2052168-C871-4850-9FF1-B77884971DDB}"/>
              </a:ext>
            </a:extLst>
          </p:cNvPr>
          <p:cNvSpPr/>
          <p:nvPr/>
        </p:nvSpPr>
        <p:spPr>
          <a:xfrm>
            <a:off x="443372" y="2708920"/>
            <a:ext cx="10807397" cy="10120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3</a:t>
            </a:r>
          </a:p>
          <a:p>
            <a:r>
              <a:rPr lang="en-US" altLang="ja-JP" sz="2000" dirty="0">
                <a:solidFill>
                  <a:schemeClr val="tx1"/>
                </a:solidFill>
              </a:rPr>
              <a:t>y = x + 3</a:t>
            </a:r>
          </a:p>
          <a:p>
            <a:r>
              <a:rPr lang="en-US" altLang="ja-JP" sz="2000" dirty="0">
                <a:solidFill>
                  <a:schemeClr val="tx1"/>
                </a:solidFill>
              </a:rPr>
              <a:t>    print(y)</a:t>
            </a:r>
          </a:p>
        </p:txBody>
      </p:sp>
      <p:cxnSp>
        <p:nvCxnSpPr>
          <p:cNvPr id="7" name="直線コネクタ 6">
            <a:extLst>
              <a:ext uri="{FF2B5EF4-FFF2-40B4-BE49-F238E27FC236}">
                <a16:creationId xmlns:a16="http://schemas.microsoft.com/office/drawing/2014/main" id="{78327F14-6EAA-4E03-8714-345A2267A55F}"/>
              </a:ext>
            </a:extLst>
          </p:cNvPr>
          <p:cNvCxnSpPr>
            <a:cxnSpLocks/>
          </p:cNvCxnSpPr>
          <p:nvPr/>
        </p:nvCxnSpPr>
        <p:spPr>
          <a:xfrm>
            <a:off x="443373" y="2730668"/>
            <a:ext cx="0" cy="9903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704FEF5-8DB0-4D6E-A41F-87EC421B5673}"/>
              </a:ext>
            </a:extLst>
          </p:cNvPr>
          <p:cNvCxnSpPr>
            <a:cxnSpLocks/>
          </p:cNvCxnSpPr>
          <p:nvPr/>
        </p:nvCxnSpPr>
        <p:spPr>
          <a:xfrm>
            <a:off x="773607" y="3449571"/>
            <a:ext cx="0" cy="2714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54B3881-7437-4A7B-9E4E-E32126E187B3}"/>
              </a:ext>
            </a:extLst>
          </p:cNvPr>
          <p:cNvCxnSpPr>
            <a:cxnSpLocks/>
          </p:cNvCxnSpPr>
          <p:nvPr/>
        </p:nvCxnSpPr>
        <p:spPr>
          <a:xfrm>
            <a:off x="443372" y="3652765"/>
            <a:ext cx="33023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95DBFFC-FA0B-40A8-A23C-34DBBF0C921F}"/>
              </a:ext>
            </a:extLst>
          </p:cNvPr>
          <p:cNvSpPr txBox="1"/>
          <p:nvPr/>
        </p:nvSpPr>
        <p:spPr>
          <a:xfrm>
            <a:off x="1817721" y="3344755"/>
            <a:ext cx="6048668" cy="400110"/>
          </a:xfrm>
          <a:prstGeom prst="rect">
            <a:avLst/>
          </a:prstGeom>
          <a:noFill/>
        </p:spPr>
        <p:txBody>
          <a:bodyPr wrap="square" rtlCol="0">
            <a:spAutoFit/>
          </a:bodyPr>
          <a:lstStyle/>
          <a:p>
            <a:r>
              <a:rPr lang="ja-JP" altLang="en-US" sz="2000" b="1" dirty="0">
                <a:solidFill>
                  <a:srgbClr val="FF0000"/>
                </a:solidFill>
              </a:rPr>
              <a:t>意味のないインデント ➡ エラー</a:t>
            </a:r>
            <a:endParaRPr kumimoji="1" lang="ja-JP" altLang="en-US" sz="2000" b="1" dirty="0">
              <a:solidFill>
                <a:srgbClr val="FF0000"/>
              </a:solidFill>
            </a:endParaRPr>
          </a:p>
        </p:txBody>
      </p:sp>
      <p:sp>
        <p:nvSpPr>
          <p:cNvPr id="17" name="コンテンツ プレースホルダー 2">
            <a:extLst>
              <a:ext uri="{FF2B5EF4-FFF2-40B4-BE49-F238E27FC236}">
                <a16:creationId xmlns:a16="http://schemas.microsoft.com/office/drawing/2014/main" id="{A4DDD7B3-B917-4102-97BB-976D31428A64}"/>
              </a:ext>
            </a:extLst>
          </p:cNvPr>
          <p:cNvSpPr txBox="1">
            <a:spLocks/>
          </p:cNvSpPr>
          <p:nvPr/>
        </p:nvSpPr>
        <p:spPr>
          <a:xfrm>
            <a:off x="368265" y="4079106"/>
            <a:ext cx="10915398" cy="107808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000" dirty="0"/>
              <a:t>後述する</a:t>
            </a:r>
            <a:r>
              <a:rPr lang="en-US" altLang="ja-JP" sz="2000" dirty="0"/>
              <a:t>if</a:t>
            </a:r>
            <a:r>
              <a:rPr lang="ja-JP" altLang="en-US" sz="2000" dirty="0"/>
              <a:t>文</a:t>
            </a:r>
            <a:r>
              <a:rPr lang="en-US" altLang="ja-JP" sz="2000" dirty="0"/>
              <a:t>,while</a:t>
            </a:r>
            <a:r>
              <a:rPr lang="ja-JP" altLang="en-US" sz="2000" dirty="0"/>
              <a:t>文</a:t>
            </a:r>
            <a:r>
              <a:rPr lang="en-US" altLang="ja-JP" sz="2000" dirty="0"/>
              <a:t>,try</a:t>
            </a:r>
            <a:r>
              <a:rPr lang="ja-JP" altLang="en-US" sz="2000" dirty="0"/>
              <a:t>文などでは、インデントによってひとつのブロックと認識</a:t>
            </a:r>
            <a:endParaRPr lang="en-US" altLang="ja-JP" sz="2000" dirty="0"/>
          </a:p>
          <a:p>
            <a:pPr>
              <a:spcBef>
                <a:spcPts val="0"/>
              </a:spcBef>
              <a:spcAft>
                <a:spcPts val="0"/>
              </a:spcAft>
            </a:pPr>
            <a:r>
              <a:rPr lang="ja-JP" altLang="en-US" sz="2000" dirty="0"/>
              <a:t>下に</a:t>
            </a:r>
            <a:r>
              <a:rPr lang="en-US" altLang="ja-JP" sz="2000" dirty="0"/>
              <a:t>if</a:t>
            </a:r>
            <a:r>
              <a:rPr lang="ja-JP" altLang="en-US" sz="2000" dirty="0"/>
              <a:t>文の例を示す（</a:t>
            </a:r>
            <a:r>
              <a:rPr lang="en-US" altLang="ja-JP" sz="2000" dirty="0"/>
              <a:t>if</a:t>
            </a:r>
            <a:r>
              <a:rPr lang="ja-JP" altLang="en-US" sz="2000" dirty="0"/>
              <a:t>文の詳細は後述）</a:t>
            </a:r>
            <a:endParaRPr lang="en-US" altLang="ja-JP" sz="2000" dirty="0"/>
          </a:p>
        </p:txBody>
      </p:sp>
      <p:sp>
        <p:nvSpPr>
          <p:cNvPr id="18" name="正方形/長方形 17">
            <a:extLst>
              <a:ext uri="{FF2B5EF4-FFF2-40B4-BE49-F238E27FC236}">
                <a16:creationId xmlns:a16="http://schemas.microsoft.com/office/drawing/2014/main" id="{F889329E-F070-4F55-B5F2-38A0BFEC54DA}"/>
              </a:ext>
            </a:extLst>
          </p:cNvPr>
          <p:cNvSpPr/>
          <p:nvPr/>
        </p:nvSpPr>
        <p:spPr>
          <a:xfrm>
            <a:off x="443372" y="5061223"/>
            <a:ext cx="10807397" cy="14160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if x &gt; 0:</a:t>
            </a:r>
          </a:p>
          <a:p>
            <a:r>
              <a:rPr lang="en-US" altLang="ja-JP" sz="2000" dirty="0">
                <a:solidFill>
                  <a:schemeClr val="tx1"/>
                </a:solidFill>
              </a:rPr>
              <a:t>    y = x + 3</a:t>
            </a:r>
          </a:p>
          <a:p>
            <a:r>
              <a:rPr lang="en-US" altLang="ja-JP" sz="2000" dirty="0">
                <a:solidFill>
                  <a:schemeClr val="tx1"/>
                </a:solidFill>
              </a:rPr>
              <a:t>    print(y)</a:t>
            </a:r>
          </a:p>
          <a:p>
            <a:r>
              <a:rPr lang="en-US" altLang="ja-JP" sz="2000" dirty="0">
                <a:solidFill>
                  <a:schemeClr val="tx1"/>
                </a:solidFill>
              </a:rPr>
              <a:t>z  = x * y</a:t>
            </a:r>
          </a:p>
        </p:txBody>
      </p:sp>
      <p:sp>
        <p:nvSpPr>
          <p:cNvPr id="20" name="テキスト ボックス 19">
            <a:extLst>
              <a:ext uri="{FF2B5EF4-FFF2-40B4-BE49-F238E27FC236}">
                <a16:creationId xmlns:a16="http://schemas.microsoft.com/office/drawing/2014/main" id="{A19C9C70-4A0A-4DF5-854B-3A8369B7C763}"/>
              </a:ext>
            </a:extLst>
          </p:cNvPr>
          <p:cNvSpPr txBox="1"/>
          <p:nvPr/>
        </p:nvSpPr>
        <p:spPr>
          <a:xfrm>
            <a:off x="2084653" y="5515300"/>
            <a:ext cx="7014582" cy="400110"/>
          </a:xfrm>
          <a:prstGeom prst="rect">
            <a:avLst/>
          </a:prstGeom>
          <a:noFill/>
        </p:spPr>
        <p:txBody>
          <a:bodyPr wrap="square" rtlCol="0">
            <a:spAutoFit/>
          </a:bodyPr>
          <a:lstStyle/>
          <a:p>
            <a:r>
              <a:rPr lang="ja-JP" altLang="en-US" sz="2000" b="1" dirty="0">
                <a:solidFill>
                  <a:srgbClr val="FF0000"/>
                </a:solidFill>
              </a:rPr>
              <a:t>インデントした部分まで</a:t>
            </a:r>
            <a:r>
              <a:rPr lang="en-US" altLang="ja-JP" sz="2000" b="1" dirty="0">
                <a:solidFill>
                  <a:srgbClr val="FF0000"/>
                </a:solidFill>
              </a:rPr>
              <a:t>(2</a:t>
            </a:r>
            <a:r>
              <a:rPr lang="ja-JP" altLang="en-US" sz="2000" b="1" dirty="0">
                <a:solidFill>
                  <a:srgbClr val="FF0000"/>
                </a:solidFill>
              </a:rPr>
              <a:t>行目</a:t>
            </a:r>
            <a:r>
              <a:rPr lang="en-US" altLang="ja-JP" sz="2000" b="1" dirty="0">
                <a:solidFill>
                  <a:srgbClr val="FF0000"/>
                </a:solidFill>
              </a:rPr>
              <a:t>,3</a:t>
            </a:r>
            <a:r>
              <a:rPr lang="ja-JP" altLang="en-US" sz="2000" b="1" dirty="0">
                <a:solidFill>
                  <a:srgbClr val="FF0000"/>
                </a:solidFill>
              </a:rPr>
              <a:t>行目）が</a:t>
            </a:r>
            <a:r>
              <a:rPr lang="en-US" altLang="ja-JP" sz="2000" b="1" dirty="0">
                <a:solidFill>
                  <a:srgbClr val="FF0000"/>
                </a:solidFill>
              </a:rPr>
              <a:t>i</a:t>
            </a:r>
            <a:r>
              <a:rPr kumimoji="1" lang="en-US" altLang="ja-JP" sz="2000" b="1" dirty="0">
                <a:solidFill>
                  <a:srgbClr val="FF0000"/>
                </a:solidFill>
              </a:rPr>
              <a:t>f</a:t>
            </a:r>
            <a:r>
              <a:rPr kumimoji="1" lang="ja-JP" altLang="en-US" sz="2000" b="1" dirty="0">
                <a:solidFill>
                  <a:srgbClr val="FF0000"/>
                </a:solidFill>
              </a:rPr>
              <a:t>文の対象範囲</a:t>
            </a:r>
            <a:r>
              <a:rPr kumimoji="1" lang="en-US" altLang="ja-JP" sz="2000" b="1" dirty="0">
                <a:solidFill>
                  <a:srgbClr val="FF0000"/>
                </a:solidFill>
              </a:rPr>
              <a:t> </a:t>
            </a:r>
            <a:endParaRPr kumimoji="1" lang="ja-JP" altLang="en-US" sz="2000" b="1" dirty="0">
              <a:solidFill>
                <a:srgbClr val="FF0000"/>
              </a:solidFill>
            </a:endParaRPr>
          </a:p>
        </p:txBody>
      </p:sp>
      <p:sp>
        <p:nvSpPr>
          <p:cNvPr id="21" name="テキスト ボックス 20">
            <a:extLst>
              <a:ext uri="{FF2B5EF4-FFF2-40B4-BE49-F238E27FC236}">
                <a16:creationId xmlns:a16="http://schemas.microsoft.com/office/drawing/2014/main" id="{C56E465B-7E44-4DB9-BBD4-25A31440093D}"/>
              </a:ext>
            </a:extLst>
          </p:cNvPr>
          <p:cNvSpPr txBox="1"/>
          <p:nvPr/>
        </p:nvSpPr>
        <p:spPr>
          <a:xfrm>
            <a:off x="1955540" y="6139309"/>
            <a:ext cx="7272808" cy="400110"/>
          </a:xfrm>
          <a:prstGeom prst="rect">
            <a:avLst/>
          </a:prstGeom>
          <a:noFill/>
        </p:spPr>
        <p:txBody>
          <a:bodyPr wrap="square" rtlCol="0">
            <a:spAutoFit/>
          </a:bodyPr>
          <a:lstStyle/>
          <a:p>
            <a:r>
              <a:rPr lang="ja-JP" altLang="en-US" sz="2000" b="1" dirty="0">
                <a:solidFill>
                  <a:srgbClr val="FF0000"/>
                </a:solidFill>
              </a:rPr>
              <a:t>←</a:t>
            </a:r>
            <a:r>
              <a:rPr lang="en-US" altLang="ja-JP" sz="2000" b="1" dirty="0">
                <a:solidFill>
                  <a:srgbClr val="FF0000"/>
                </a:solidFill>
              </a:rPr>
              <a:t>4</a:t>
            </a:r>
            <a:r>
              <a:rPr lang="ja-JP" altLang="en-US" sz="2000" b="1" dirty="0">
                <a:solidFill>
                  <a:srgbClr val="FF0000"/>
                </a:solidFill>
              </a:rPr>
              <a:t>行目はインデントされていないので、</a:t>
            </a:r>
            <a:r>
              <a:rPr lang="en-US" altLang="ja-JP" sz="2000" b="1" dirty="0">
                <a:solidFill>
                  <a:srgbClr val="FF0000"/>
                </a:solidFill>
              </a:rPr>
              <a:t>if</a:t>
            </a:r>
            <a:r>
              <a:rPr lang="ja-JP" altLang="en-US" sz="2000" b="1" dirty="0">
                <a:solidFill>
                  <a:srgbClr val="FF0000"/>
                </a:solidFill>
              </a:rPr>
              <a:t>文に含まれない</a:t>
            </a:r>
            <a:endParaRPr kumimoji="1" lang="ja-JP" altLang="en-US" sz="2000" b="1" dirty="0">
              <a:solidFill>
                <a:srgbClr val="FF0000"/>
              </a:solidFill>
            </a:endParaRPr>
          </a:p>
        </p:txBody>
      </p:sp>
    </p:spTree>
    <p:extLst>
      <p:ext uri="{BB962C8B-B14F-4D97-AF65-F5344CB8AC3E}">
        <p14:creationId xmlns:p14="http://schemas.microsoft.com/office/powerpoint/2010/main" val="292189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479AA2B0-6DFF-4BBE-93F9-D9ECA6764E3B}"/>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3</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30</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7" y="3969059"/>
            <a:ext cx="5983187" cy="512768"/>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9591294" y="3817784"/>
            <a:ext cx="1824229"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orange</a:t>
            </a:r>
            <a:endParaRPr kumimoji="1" lang="ja-JP" altLang="en-US" sz="2800" b="1" dirty="0">
              <a:solidFill>
                <a:schemeClr val="bg1"/>
              </a:solidFill>
            </a:endParaRPr>
          </a:p>
        </p:txBody>
      </p:sp>
      <p:sp>
        <p:nvSpPr>
          <p:cNvPr id="14" name="テキスト ボックス 13">
            <a:extLst>
              <a:ext uri="{FF2B5EF4-FFF2-40B4-BE49-F238E27FC236}">
                <a16:creationId xmlns:a16="http://schemas.microsoft.com/office/drawing/2014/main" id="{2DDC8287-7901-49B5-8210-ED8E9C500836}"/>
              </a:ext>
            </a:extLst>
          </p:cNvPr>
          <p:cNvSpPr txBox="1"/>
          <p:nvPr/>
        </p:nvSpPr>
        <p:spPr>
          <a:xfrm>
            <a:off x="904230" y="5131871"/>
            <a:ext cx="3895625" cy="461665"/>
          </a:xfrm>
          <a:prstGeom prst="rect">
            <a:avLst/>
          </a:prstGeom>
          <a:noFill/>
        </p:spPr>
        <p:txBody>
          <a:bodyPr wrap="square" rtlCol="0">
            <a:spAutoFit/>
          </a:bodyPr>
          <a:lstStyle/>
          <a:p>
            <a:r>
              <a:rPr lang="en-US" altLang="ja-JP" sz="2400" dirty="0"/>
              <a:t>banana</a:t>
            </a:r>
            <a:r>
              <a:rPr kumimoji="1" lang="en-US" altLang="ja-JP" sz="2400" dirty="0"/>
              <a:t> </a:t>
            </a:r>
            <a:r>
              <a:rPr kumimoji="1" lang="ja-JP" altLang="en-US" sz="2400" dirty="0"/>
              <a:t>➡ </a:t>
            </a:r>
            <a:r>
              <a:rPr lang="en-US" altLang="ja-JP" sz="2400" dirty="0"/>
              <a:t>orange</a:t>
            </a:r>
            <a:r>
              <a:rPr kumimoji="1" lang="ja-JP" altLang="en-US" sz="2400" dirty="0"/>
              <a:t>に上書き</a:t>
            </a:r>
          </a:p>
        </p:txBody>
      </p:sp>
      <p:sp>
        <p:nvSpPr>
          <p:cNvPr id="16" name="正方形/長方形 15">
            <a:extLst>
              <a:ext uri="{FF2B5EF4-FFF2-40B4-BE49-F238E27FC236}">
                <a16:creationId xmlns:a16="http://schemas.microsoft.com/office/drawing/2014/main" id="{3ACFC720-4015-466F-88A5-0CC1FA19B43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7" name="フレーム 16">
            <a:extLst>
              <a:ext uri="{FF2B5EF4-FFF2-40B4-BE49-F238E27FC236}">
                <a16:creationId xmlns:a16="http://schemas.microsoft.com/office/drawing/2014/main" id="{C1F6014B-52B1-451B-99CD-4448CD1F495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2950370F-3F16-41ED-AC7E-1B2C59E677D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 name="直線コネクタ 18">
            <a:extLst>
              <a:ext uri="{FF2B5EF4-FFF2-40B4-BE49-F238E27FC236}">
                <a16:creationId xmlns:a16="http://schemas.microsoft.com/office/drawing/2014/main" id="{5EAC4C8D-876C-47E8-978D-859BF8BB322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0C1E83C-4DA5-49C8-A802-01D56EA1F73A}"/>
              </a:ext>
            </a:extLst>
          </p:cNvPr>
          <p:cNvCxnSpPr>
            <a:cxnSpLocks/>
            <a:endCxn id="17"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76700B-6FEC-4F56-969A-F5B4AD6BFA11}"/>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break</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break</a:t>
            </a:r>
            <a:r>
              <a:rPr lang="ja-JP" altLang="en-US" dirty="0"/>
              <a:t>：ある条件で</a:t>
            </a:r>
            <a:r>
              <a:rPr lang="en-US" altLang="ja-JP" dirty="0"/>
              <a:t>for</a:t>
            </a:r>
            <a:r>
              <a:rPr lang="ja-JP" altLang="en-US" dirty="0"/>
              <a:t>文から抜ける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31</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99BCCD9-0CF0-4402-8A4E-AA4D52882D69}"/>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 </a:t>
            </a:r>
            <a:r>
              <a:rPr lang="ja-JP" altLang="en-US" sz="2000" dirty="0">
                <a:solidFill>
                  <a:schemeClr val="tx1"/>
                </a:solidFill>
              </a:rPr>
              <a:t>変数名</a:t>
            </a:r>
            <a:r>
              <a:rPr kumimoji="1" lang="en-US" altLang="ja-JP" sz="2000" dirty="0">
                <a:solidFill>
                  <a:schemeClr val="tx1"/>
                </a:solidFill>
              </a:rPr>
              <a:t> in </a:t>
            </a:r>
            <a:r>
              <a:rPr kumimoji="1" lang="ja-JP" altLang="en-US" sz="2000" dirty="0">
                <a:solidFill>
                  <a:schemeClr val="tx1"/>
                </a:solidFill>
              </a:rPr>
              <a:t>イテラブルオブジェク</a:t>
            </a:r>
            <a:endParaRPr kumimoji="1" lang="en-US" altLang="ja-JP" sz="2000" dirty="0">
              <a:solidFill>
                <a:schemeClr val="tx1"/>
              </a:solidFill>
            </a:endParaRPr>
          </a:p>
          <a:p>
            <a:r>
              <a:rPr kumimoji="1" lang="en-US" altLang="ja-JP" sz="2000" dirty="0">
                <a:solidFill>
                  <a:schemeClr val="tx1"/>
                </a:solidFill>
              </a:rPr>
              <a:t>    if </a:t>
            </a:r>
            <a:r>
              <a:rPr lang="ja-JP" altLang="en-US" sz="2000" dirty="0">
                <a:solidFill>
                  <a:schemeClr val="tx1"/>
                </a:solidFill>
              </a:rPr>
              <a:t>条件</a:t>
            </a:r>
            <a:r>
              <a:rPr lang="en-US" altLang="ja-JP" sz="2000" dirty="0">
                <a:solidFill>
                  <a:schemeClr val="tx1"/>
                </a:solidFill>
              </a:rPr>
              <a:t>:</a:t>
            </a:r>
            <a:endParaRPr kumimoji="1" lang="en-US" altLang="ja-JP" sz="2000" dirty="0">
              <a:solidFill>
                <a:schemeClr val="tx1"/>
              </a:solidFill>
            </a:endParaRP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FE829529-C64F-49E0-9E18-FF68B41B48FD}"/>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00894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name==“banana”</a:t>
            </a:r>
            <a:r>
              <a:rPr lang="ja-JP" altLang="en-US" dirty="0"/>
              <a:t>の時に</a:t>
            </a:r>
            <a:r>
              <a:rPr lang="en-US" altLang="ja-JP" dirty="0"/>
              <a:t>break</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sp>
        <p:nvSpPr>
          <p:cNvPr id="56" name="タイトル 2">
            <a:extLst>
              <a:ext uri="{FF2B5EF4-FFF2-40B4-BE49-F238E27FC236}">
                <a16:creationId xmlns:a16="http://schemas.microsoft.com/office/drawing/2014/main" id="{6E6827A0-6DA9-4657-8C26-7298E2562D7E}"/>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57" name="正方形/長方形 56">
            <a:extLst>
              <a:ext uri="{FF2B5EF4-FFF2-40B4-BE49-F238E27FC236}">
                <a16:creationId xmlns:a16="http://schemas.microsoft.com/office/drawing/2014/main" id="{29411E54-9030-47CF-AE19-A4C77B407A62}"/>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a:t>
            </a:r>
            <a:r>
              <a:rPr kumimoji="1" lang="ja-JP" altLang="en-US" sz="2000" dirty="0">
                <a:solidFill>
                  <a:schemeClr val="tx1"/>
                </a:solidFill>
              </a:rPr>
              <a:t> </a:t>
            </a:r>
            <a:r>
              <a:rPr kumimoji="1" lang="en-US" altLang="ja-JP" sz="2000" dirty="0">
                <a:solidFill>
                  <a:schemeClr val="tx1"/>
                </a:solidFill>
              </a:rPr>
              <a:t>name in list:</a:t>
            </a:r>
          </a:p>
          <a:p>
            <a:r>
              <a:rPr kumimoji="1" lang="en-US" altLang="ja-JP" sz="2000" dirty="0">
                <a:solidFill>
                  <a:schemeClr val="tx1"/>
                </a:solidFill>
              </a:rPr>
              <a:t>    if </a:t>
            </a:r>
            <a:r>
              <a:rPr lang="en-US" altLang="ja-JP" sz="2000" dirty="0">
                <a:solidFill>
                  <a:schemeClr val="tx1"/>
                </a:solidFill>
              </a:rPr>
              <a:t>name</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“banana“</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84990B67-D685-48EB-A0C1-B17A6C2C6DE3}"/>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DAEC4EF2-1797-4599-AAEC-1CF55208BD38}"/>
              </a:ext>
            </a:extLst>
          </p:cNvPr>
          <p:cNvSpPr txBox="1"/>
          <p:nvPr/>
        </p:nvSpPr>
        <p:spPr>
          <a:xfrm>
            <a:off x="5782803" y="2024844"/>
            <a:ext cx="6142102" cy="584775"/>
          </a:xfrm>
          <a:prstGeom prst="rect">
            <a:avLst/>
          </a:prstGeom>
          <a:noFill/>
        </p:spPr>
        <p:txBody>
          <a:bodyPr wrap="square" rtlCol="0">
            <a:spAutoFit/>
          </a:bodyPr>
          <a:lstStyle/>
          <a:p>
            <a:r>
              <a:rPr kumimoji="1" lang="en-US" altLang="ja-JP" sz="3200" dirty="0"/>
              <a:t>list = [‘apple’, ‘banana’, orange]</a:t>
            </a:r>
            <a:endParaRPr kumimoji="1" lang="ja-JP" altLang="en-US" sz="3200" dirty="0"/>
          </a:p>
        </p:txBody>
      </p:sp>
    </p:spTree>
    <p:extLst>
      <p:ext uri="{BB962C8B-B14F-4D97-AF65-F5344CB8AC3E}">
        <p14:creationId xmlns:p14="http://schemas.microsoft.com/office/powerpoint/2010/main" val="185191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週目　</a:t>
            </a:r>
            <a:r>
              <a:rPr lang="ja-JP" altLang="en-US" sz="2000" dirty="0"/>
              <a:t>（</a:t>
            </a:r>
            <a:r>
              <a:rPr lang="en-US" altLang="ja-JP" sz="2000" dirty="0"/>
              <a:t>name==“banana”</a:t>
            </a:r>
            <a:r>
              <a:rPr lang="ja-JP" altLang="en-US" sz="2000" dirty="0"/>
              <a:t>の時に</a:t>
            </a:r>
            <a:r>
              <a:rPr lang="en-US" altLang="ja-JP" sz="2000" dirty="0"/>
              <a:t>break</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F68B6E00-AF30-4E11-B18F-B98E4D8E277F}"/>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37" name="コンテンツ プレースホルダー 2">
            <a:extLst>
              <a:ext uri="{FF2B5EF4-FFF2-40B4-BE49-F238E27FC236}">
                <a16:creationId xmlns:a16="http://schemas.microsoft.com/office/drawing/2014/main" id="{869B278A-A36A-4D43-9C7F-71C63D8E56CC}"/>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41" name="テキスト ボックス 40">
            <a:extLst>
              <a:ext uri="{FF2B5EF4-FFF2-40B4-BE49-F238E27FC236}">
                <a16:creationId xmlns:a16="http://schemas.microsoft.com/office/drawing/2014/main" id="{E53B4A76-A3DE-409C-BBF4-227CE8B16CC1}"/>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cxnSp>
        <p:nvCxnSpPr>
          <p:cNvPr id="47" name="直線矢印コネクタ 46">
            <a:extLst>
              <a:ext uri="{FF2B5EF4-FFF2-40B4-BE49-F238E27FC236}">
                <a16:creationId xmlns:a16="http://schemas.microsoft.com/office/drawing/2014/main" id="{120AE6C1-7B4E-4345-83DB-3F6846ED3823}"/>
              </a:ext>
            </a:extLst>
          </p:cNvPr>
          <p:cNvCxnSpPr>
            <a:cxnSpLocks/>
          </p:cNvCxnSpPr>
          <p:nvPr/>
        </p:nvCxnSpPr>
        <p:spPr>
          <a:xfrm>
            <a:off x="844467" y="2495110"/>
            <a:ext cx="141095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23934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9" name="直線コネクタ 38">
            <a:extLst>
              <a:ext uri="{FF2B5EF4-FFF2-40B4-BE49-F238E27FC236}">
                <a16:creationId xmlns:a16="http://schemas.microsoft.com/office/drawing/2014/main" id="{C0AE62B2-E3DA-42E9-9F3A-57B1341C1693}"/>
              </a:ext>
            </a:extLst>
          </p:cNvPr>
          <p:cNvCxnSpPr>
            <a:cxnSpLocks/>
          </p:cNvCxnSpPr>
          <p:nvPr/>
        </p:nvCxnSpPr>
        <p:spPr>
          <a:xfrm flipH="1">
            <a:off x="826629" y="5829556"/>
            <a:ext cx="14440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601EDE-4E29-43A1-B759-C6089DAD4D27}"/>
              </a:ext>
            </a:extLst>
          </p:cNvPr>
          <p:cNvCxnSpPr>
            <a:cxnSpLocks/>
          </p:cNvCxnSpPr>
          <p:nvPr/>
        </p:nvCxnSpPr>
        <p:spPr>
          <a:xfrm>
            <a:off x="826629" y="2495110"/>
            <a:ext cx="0"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B20A0389-CDB7-4311-82AF-DC545CBB321F}"/>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7" name="タイトル 2">
            <a:extLst>
              <a:ext uri="{FF2B5EF4-FFF2-40B4-BE49-F238E27FC236}">
                <a16:creationId xmlns:a16="http://schemas.microsoft.com/office/drawing/2014/main" id="{686EAEF0-5D29-4A34-BBFA-C4B9337A0972}"/>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42" name="正方形/長方形 41">
            <a:extLst>
              <a:ext uri="{FF2B5EF4-FFF2-40B4-BE49-F238E27FC236}">
                <a16:creationId xmlns:a16="http://schemas.microsoft.com/office/drawing/2014/main" id="{F95C4DBE-1474-4F8D-9718-8DC112C4BB5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16648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4" grpId="0" animBg="1"/>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fontScale="92500"/>
          </a:bodyPr>
          <a:lstStyle/>
          <a:p>
            <a:r>
              <a:rPr lang="ja-JP" altLang="en-US" dirty="0"/>
              <a:t>②</a:t>
            </a:r>
            <a:r>
              <a:rPr lang="en-US" altLang="ja-JP" dirty="0"/>
              <a:t>name==‘banana’</a:t>
            </a:r>
            <a:r>
              <a:rPr lang="ja-JP" altLang="en-US" dirty="0" err="1"/>
              <a:t>なの</a:t>
            </a:r>
            <a:r>
              <a:rPr lang="ja-JP" altLang="en-US" dirty="0"/>
              <a:t>で</a:t>
            </a:r>
            <a:r>
              <a:rPr lang="en-US" altLang="ja-JP" dirty="0"/>
              <a:t>break </a:t>
            </a:r>
            <a:r>
              <a:rPr lang="ja-JP" altLang="en-US" dirty="0"/>
              <a:t>➡ </a:t>
            </a:r>
            <a:r>
              <a:rPr lang="en-US" altLang="ja-JP" dirty="0"/>
              <a:t>for</a:t>
            </a:r>
            <a:r>
              <a:rPr lang="ja-JP" altLang="en-US" dirty="0"/>
              <a:t>文終了　</a:t>
            </a:r>
            <a:r>
              <a:rPr lang="ja-JP" altLang="en-US" sz="2200" dirty="0"/>
              <a:t>（</a:t>
            </a:r>
            <a:r>
              <a:rPr lang="en-US" altLang="ja-JP" sz="2200" dirty="0"/>
              <a:t>name==“banana”</a:t>
            </a:r>
            <a:r>
              <a:rPr lang="ja-JP" altLang="en-US" sz="2200" dirty="0"/>
              <a:t>の時に</a:t>
            </a:r>
            <a:r>
              <a:rPr lang="en-US" altLang="ja-JP" sz="2200" dirty="0"/>
              <a:t>break</a:t>
            </a:r>
            <a:r>
              <a:rPr lang="ja-JP" altLang="en-US" sz="22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34</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12956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08878701-09E7-4907-BB4C-1634A897008F}"/>
              </a:ext>
            </a:extLst>
          </p:cNvPr>
          <p:cNvCxnSpPr>
            <a:cxnSpLocks/>
          </p:cNvCxnSpPr>
          <p:nvPr/>
        </p:nvCxnSpPr>
        <p:spPr>
          <a:xfrm>
            <a:off x="2270710" y="473178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フレーム 55">
            <a:extLst>
              <a:ext uri="{FF2B5EF4-FFF2-40B4-BE49-F238E27FC236}">
                <a16:creationId xmlns:a16="http://schemas.microsoft.com/office/drawing/2014/main" id="{C6F3A3F9-94B8-4BE4-9053-2F6D860DAB1E}"/>
              </a:ext>
            </a:extLst>
          </p:cNvPr>
          <p:cNvSpPr/>
          <p:nvPr/>
        </p:nvSpPr>
        <p:spPr>
          <a:xfrm>
            <a:off x="3586013" y="4327451"/>
            <a:ext cx="1142244" cy="30684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7" name="直線コネクタ 56">
            <a:extLst>
              <a:ext uri="{FF2B5EF4-FFF2-40B4-BE49-F238E27FC236}">
                <a16:creationId xmlns:a16="http://schemas.microsoft.com/office/drawing/2014/main" id="{321EDD9C-A3A2-4F61-8145-13CDC030D8B8}"/>
              </a:ext>
            </a:extLst>
          </p:cNvPr>
          <p:cNvCxnSpPr>
            <a:cxnSpLocks/>
          </p:cNvCxnSpPr>
          <p:nvPr/>
        </p:nvCxnSpPr>
        <p:spPr>
          <a:xfrm flipV="1">
            <a:off x="4858725" y="4769110"/>
            <a:ext cx="0" cy="15297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9F5C171-2B5B-4139-B1CC-95E96A41F62E}"/>
              </a:ext>
            </a:extLst>
          </p:cNvPr>
          <p:cNvCxnSpPr>
            <a:cxnSpLocks/>
          </p:cNvCxnSpPr>
          <p:nvPr/>
        </p:nvCxnSpPr>
        <p:spPr>
          <a:xfrm>
            <a:off x="2255420" y="631886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2CE4E44-A15C-4D94-985A-EE2EA98A920D}"/>
              </a:ext>
            </a:extLst>
          </p:cNvPr>
          <p:cNvCxnSpPr>
            <a:cxnSpLocks/>
          </p:cNvCxnSpPr>
          <p:nvPr/>
        </p:nvCxnSpPr>
        <p:spPr>
          <a:xfrm>
            <a:off x="2255420" y="6318864"/>
            <a:ext cx="15290" cy="5391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170149-ABBC-4059-8479-47EDE66E126C}"/>
              </a:ext>
            </a:extLst>
          </p:cNvPr>
          <p:cNvSpPr txBox="1"/>
          <p:nvPr/>
        </p:nvSpPr>
        <p:spPr>
          <a:xfrm>
            <a:off x="5968801" y="4968177"/>
            <a:ext cx="5636291" cy="369332"/>
          </a:xfrm>
          <a:prstGeom prst="rect">
            <a:avLst/>
          </a:prstGeom>
          <a:noFill/>
        </p:spPr>
        <p:txBody>
          <a:bodyPr wrap="square" rtlCol="0">
            <a:spAutoFit/>
          </a:bodyPr>
          <a:lstStyle/>
          <a:p>
            <a:r>
              <a:rPr kumimoji="1" lang="en-US" altLang="ja-JP" b="1" dirty="0">
                <a:solidFill>
                  <a:srgbClr val="FF0000"/>
                </a:solidFill>
              </a:rPr>
              <a:t>break</a:t>
            </a:r>
            <a:r>
              <a:rPr kumimoji="1" lang="ja-JP" altLang="en-US" b="1" dirty="0">
                <a:solidFill>
                  <a:srgbClr val="FF0000"/>
                </a:solidFill>
              </a:rPr>
              <a:t>したので</a:t>
            </a:r>
            <a:r>
              <a:rPr lang="en-US" altLang="ja-JP" b="1" dirty="0">
                <a:solidFill>
                  <a:srgbClr val="FF0000"/>
                </a:solidFill>
              </a:rPr>
              <a:t>”</a:t>
            </a:r>
            <a:r>
              <a:rPr kumimoji="1" lang="en-US" altLang="ja-JP" b="1" dirty="0">
                <a:solidFill>
                  <a:srgbClr val="FF0000"/>
                </a:solidFill>
              </a:rPr>
              <a:t>banana</a:t>
            </a:r>
            <a:r>
              <a:rPr lang="en-US" altLang="ja-JP" b="1" dirty="0">
                <a:solidFill>
                  <a:srgbClr val="FF0000"/>
                </a:solidFill>
              </a:rPr>
              <a:t>”</a:t>
            </a:r>
            <a:r>
              <a:rPr kumimoji="1" lang="en-US" altLang="ja-JP" b="1" dirty="0">
                <a:solidFill>
                  <a:srgbClr val="FF0000"/>
                </a:solidFill>
              </a:rPr>
              <a:t>, </a:t>
            </a:r>
            <a:r>
              <a:rPr lang="en-US" altLang="ja-JP" b="1" dirty="0">
                <a:solidFill>
                  <a:srgbClr val="FF0000"/>
                </a:solidFill>
              </a:rPr>
              <a:t>“</a:t>
            </a:r>
            <a:r>
              <a:rPr kumimoji="1" lang="en-US" altLang="ja-JP" b="1" dirty="0">
                <a:solidFill>
                  <a:srgbClr val="FF0000"/>
                </a:solidFill>
              </a:rPr>
              <a:t>orange</a:t>
            </a:r>
            <a:r>
              <a:rPr lang="en-US" altLang="ja-JP" b="1" dirty="0">
                <a:solidFill>
                  <a:srgbClr val="FF0000"/>
                </a:solidFill>
              </a:rPr>
              <a:t>”</a:t>
            </a:r>
            <a:r>
              <a:rPr lang="ja-JP" altLang="en-US" b="1" dirty="0">
                <a:solidFill>
                  <a:srgbClr val="FF0000"/>
                </a:solidFill>
              </a:rPr>
              <a:t>は出力されない</a:t>
            </a:r>
            <a:endParaRPr kumimoji="1" lang="en-US" altLang="ja-JP" b="1" dirty="0">
              <a:solidFill>
                <a:srgbClr val="FF0000"/>
              </a:solidFill>
            </a:endParaRPr>
          </a:p>
        </p:txBody>
      </p:sp>
      <p:sp>
        <p:nvSpPr>
          <p:cNvPr id="60" name="タイトル 2">
            <a:extLst>
              <a:ext uri="{FF2B5EF4-FFF2-40B4-BE49-F238E27FC236}">
                <a16:creationId xmlns:a16="http://schemas.microsoft.com/office/drawing/2014/main" id="{BF0BCE7C-D398-4843-A195-B759943EE87F}"/>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61" name="正方形/長方形 60">
            <a:extLst>
              <a:ext uri="{FF2B5EF4-FFF2-40B4-BE49-F238E27FC236}">
                <a16:creationId xmlns:a16="http://schemas.microsoft.com/office/drawing/2014/main" id="{E312A431-E0AF-4D66-A79E-EB417F51267E}"/>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2" name="コンテンツ プレースホルダー 2">
            <a:extLst>
              <a:ext uri="{FF2B5EF4-FFF2-40B4-BE49-F238E27FC236}">
                <a16:creationId xmlns:a16="http://schemas.microsoft.com/office/drawing/2014/main" id="{5FD5CBD2-53BA-42D9-B49E-4ECDC18C4380}"/>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3" name="テキスト ボックス 62">
            <a:extLst>
              <a:ext uri="{FF2B5EF4-FFF2-40B4-BE49-F238E27FC236}">
                <a16:creationId xmlns:a16="http://schemas.microsoft.com/office/drawing/2014/main" id="{39A09F25-4AAF-4386-A823-56512E0ACB8F}"/>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E1BB9579-C250-44F7-94D6-C1BF803A8D9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7929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right)">
                                      <p:cBhvr>
                                        <p:cTn id="31" dur="500"/>
                                        <p:tgtEl>
                                          <p:spTgt spid="58"/>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continue</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continue</a:t>
            </a:r>
            <a:r>
              <a:rPr lang="ja-JP" altLang="en-US" dirty="0"/>
              <a:t>：ある条件で一回スキップして</a:t>
            </a:r>
            <a:r>
              <a:rPr lang="en-US" altLang="ja-JP" dirty="0"/>
              <a:t>for</a:t>
            </a:r>
            <a:r>
              <a:rPr lang="ja-JP" altLang="en-US" dirty="0"/>
              <a:t>文を継続</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39" name="正方形/長方形 38">
            <a:extLst>
              <a:ext uri="{FF2B5EF4-FFF2-40B4-BE49-F238E27FC236}">
                <a16:creationId xmlns:a16="http://schemas.microsoft.com/office/drawing/2014/main" id="{C3643E04-B0A5-4B2B-8FAC-DBC859195EFB}"/>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変数名 </a:t>
            </a:r>
            <a:r>
              <a:rPr kumimoji="1" lang="en-US" altLang="ja-JP" sz="2000" dirty="0">
                <a:solidFill>
                  <a:schemeClr val="tx1"/>
                </a:solidFill>
              </a:rPr>
              <a:t>in </a:t>
            </a:r>
            <a:r>
              <a:rPr kumimoji="1" lang="ja-JP" altLang="en-US" sz="2000" dirty="0">
                <a:solidFill>
                  <a:schemeClr val="tx1"/>
                </a:solidFill>
              </a:rPr>
              <a:t>イテラブルオブジェクト</a:t>
            </a:r>
            <a:r>
              <a:rPr kumimoji="1"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41" name="コンテンツ プレースホルダー 2">
            <a:extLst>
              <a:ext uri="{FF2B5EF4-FFF2-40B4-BE49-F238E27FC236}">
                <a16:creationId xmlns:a16="http://schemas.microsoft.com/office/drawing/2014/main" id="{9F8F7554-1984-4B91-9219-CD26C9C17AE5}"/>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139568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 == ‘banana’ </a:t>
            </a:r>
            <a:r>
              <a:rPr lang="ja-JP" altLang="en-US" dirty="0"/>
              <a:t>のとき</a:t>
            </a:r>
            <a:r>
              <a:rPr lang="en-US" altLang="ja-JP" dirty="0"/>
              <a:t>continue</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D5C47FB-A482-44D7-87B4-7D2E8C766D32}"/>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list:</a:t>
            </a:r>
          </a:p>
          <a:p>
            <a:r>
              <a:rPr kumimoji="1" lang="en-US" altLang="ja-JP" sz="2000" dirty="0">
                <a:solidFill>
                  <a:schemeClr val="tx1"/>
                </a:solidFill>
              </a:rPr>
              <a:t>    if name == “banana</a:t>
            </a:r>
            <a:r>
              <a:rPr lang="en-US" altLang="ja-JP" sz="2000" dirty="0">
                <a:solidFill>
                  <a:schemeClr val="tx1"/>
                </a:solidFill>
              </a:rPr>
              <a:t>”</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D431764C-09CD-42B2-AC67-BDAEECDB260A}"/>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14CD5E42-DBC9-4338-B00D-8F4B217E93EE}"/>
              </a:ext>
            </a:extLst>
          </p:cNvPr>
          <p:cNvSpPr txBox="1"/>
          <p:nvPr/>
        </p:nvSpPr>
        <p:spPr>
          <a:xfrm>
            <a:off x="5530845" y="2128154"/>
            <a:ext cx="6505815"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34" name="正方形/長方形 33">
            <a:extLst>
              <a:ext uri="{FF2B5EF4-FFF2-40B4-BE49-F238E27FC236}">
                <a16:creationId xmlns:a16="http://schemas.microsoft.com/office/drawing/2014/main" id="{4AA468D9-2216-4C96-9080-FBF400F07659}"/>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01705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①</a:t>
            </a:r>
            <a:r>
              <a:rPr lang="en-US" altLang="ja-JP" sz="3200" dirty="0"/>
              <a:t>for</a:t>
            </a:r>
            <a:r>
              <a:rPr lang="ja-JP" altLang="en-US" sz="3200" dirty="0"/>
              <a:t>文一週目</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37</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EB43684-03F0-439C-8433-D479C9FBEE61}"/>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1" name="コンテンツ プレースホルダー 2">
            <a:extLst>
              <a:ext uri="{FF2B5EF4-FFF2-40B4-BE49-F238E27FC236}">
                <a16:creationId xmlns:a16="http://schemas.microsoft.com/office/drawing/2014/main" id="{578BFEF4-9FD0-4830-B3E2-2542EAADA5A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3" name="テキスト ボックス 52">
            <a:extLst>
              <a:ext uri="{FF2B5EF4-FFF2-40B4-BE49-F238E27FC236}">
                <a16:creationId xmlns:a16="http://schemas.microsoft.com/office/drawing/2014/main" id="{6EC1E489-D5C9-4795-B2C8-780502B81B27}"/>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37" name="正方形/長方形 36">
            <a:extLst>
              <a:ext uri="{FF2B5EF4-FFF2-40B4-BE49-F238E27FC236}">
                <a16:creationId xmlns:a16="http://schemas.microsoft.com/office/drawing/2014/main" id="{8DD59CF3-B9F4-4D06-8EFC-08A2FB49A56D}"/>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606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267096" y="1124744"/>
            <a:ext cx="11805566" cy="866631"/>
          </a:xfrm>
        </p:spPr>
        <p:txBody>
          <a:bodyPr>
            <a:normAutofit fontScale="92500"/>
          </a:bodyPr>
          <a:lstStyle/>
          <a:p>
            <a:r>
              <a:rPr lang="ja-JP" altLang="en-US" sz="3300" dirty="0"/>
              <a:t>②</a:t>
            </a:r>
            <a:r>
              <a:rPr lang="en-US" altLang="ja-JP" sz="3300" dirty="0"/>
              <a:t>for</a:t>
            </a:r>
            <a:r>
              <a:rPr lang="ja-JP" altLang="en-US" sz="3300" dirty="0"/>
              <a:t>文</a:t>
            </a:r>
            <a:r>
              <a:rPr lang="en-US" altLang="ja-JP" sz="3300" dirty="0"/>
              <a:t>2</a:t>
            </a:r>
            <a:r>
              <a:rPr lang="ja-JP" altLang="en-US" sz="3300" dirty="0"/>
              <a:t>週目は</a:t>
            </a:r>
            <a:r>
              <a:rPr lang="en-US" altLang="ja-JP" sz="3300" dirty="0"/>
              <a:t>name == “banana”</a:t>
            </a:r>
            <a:r>
              <a:rPr lang="ja-JP" altLang="en-US" sz="3300" dirty="0" err="1"/>
              <a:t>なの</a:t>
            </a:r>
            <a:r>
              <a:rPr lang="ja-JP" altLang="en-US" sz="3300" dirty="0"/>
              <a:t>で</a:t>
            </a:r>
            <a:r>
              <a:rPr lang="en-US" altLang="ja-JP" sz="3300" dirty="0"/>
              <a:t>continue</a:t>
            </a:r>
            <a:r>
              <a:rPr lang="ja-JP" altLang="en-US" sz="3300" dirty="0"/>
              <a:t>で一回スキップ</a:t>
            </a:r>
            <a:r>
              <a:rPr lang="ja-JP" altLang="en-US" dirty="0"/>
              <a:t>　</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38</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flipH="1">
            <a:off x="149945" y="2495109"/>
            <a:ext cx="1" cy="22165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6D00848-3582-4213-BC2E-67308170403F}"/>
              </a:ext>
            </a:extLst>
          </p:cNvPr>
          <p:cNvSpPr/>
          <p:nvPr/>
        </p:nvSpPr>
        <p:spPr>
          <a:xfrm>
            <a:off x="207014" y="4245040"/>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4E775DE5-7B56-4B59-9AA0-95C70E1A4FBD}"/>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28EE293A-7EE7-422A-88C6-D9063445E728}"/>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36EF2E7-14EF-4389-A619-686206220A39}"/>
              </a:ext>
            </a:extLst>
          </p:cNvPr>
          <p:cNvSpPr/>
          <p:nvPr/>
        </p:nvSpPr>
        <p:spPr>
          <a:xfrm>
            <a:off x="7490666" y="1727888"/>
            <a:ext cx="4597541" cy="400110"/>
          </a:xfrm>
          <a:prstGeom prst="rect">
            <a:avLst/>
          </a:prstGeom>
        </p:spPr>
        <p:txBody>
          <a:bodyPr wrap="none">
            <a:spAutoFit/>
          </a:bodyPr>
          <a:lstStyle/>
          <a:p>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p>
        </p:txBody>
      </p:sp>
      <p:sp>
        <p:nvSpPr>
          <p:cNvPr id="63" name="正方形/長方形 62">
            <a:extLst>
              <a:ext uri="{FF2B5EF4-FFF2-40B4-BE49-F238E27FC236}">
                <a16:creationId xmlns:a16="http://schemas.microsoft.com/office/drawing/2014/main" id="{049005D6-BB68-4023-95DB-052B54E5F95A}"/>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4" name="コンテンツ プレースホルダー 2">
            <a:extLst>
              <a:ext uri="{FF2B5EF4-FFF2-40B4-BE49-F238E27FC236}">
                <a16:creationId xmlns:a16="http://schemas.microsoft.com/office/drawing/2014/main" id="{FD2197F5-F581-4558-BE8D-4F0F43B83FF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5" name="テキスト ボックス 64">
            <a:extLst>
              <a:ext uri="{FF2B5EF4-FFF2-40B4-BE49-F238E27FC236}">
                <a16:creationId xmlns:a16="http://schemas.microsoft.com/office/drawing/2014/main" id="{3121A5CB-CEC3-4FCD-A9F0-DA312717331B}"/>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7D9827B3-03C8-4A99-A7FC-8463E8C5259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5536" y="3466691"/>
            <a:ext cx="7647" cy="1244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87579" y="4717416"/>
            <a:ext cx="2089719" cy="295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6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right)">
                                      <p:cBhvr>
                                        <p:cTn id="23" dur="500"/>
                                        <p:tgtEl>
                                          <p:spTgt spid="4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③</a:t>
            </a:r>
            <a:r>
              <a:rPr lang="en-US" altLang="ja-JP" sz="3200" dirty="0"/>
              <a:t>for</a:t>
            </a:r>
            <a:r>
              <a:rPr lang="ja-JP" altLang="en-US" sz="3200" dirty="0"/>
              <a:t>文</a:t>
            </a:r>
            <a:r>
              <a:rPr lang="en-US" altLang="ja-JP" sz="3200" dirty="0"/>
              <a:t>3</a:t>
            </a:r>
            <a:r>
              <a:rPr lang="ja-JP" altLang="en-US" sz="3200" dirty="0"/>
              <a:t>週目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39</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8" name="テキスト ボックス 57">
            <a:extLst>
              <a:ext uri="{FF2B5EF4-FFF2-40B4-BE49-F238E27FC236}">
                <a16:creationId xmlns:a16="http://schemas.microsoft.com/office/drawing/2014/main" id="{6B57A1E4-A13E-4799-8336-8774B7D3B2F1}"/>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F5FA41AA-B757-43C8-BAE9-6CEAE0A5306F}"/>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7600590-4120-43D7-9D70-22C65263055E}"/>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1" name="コンテンツ プレースホルダー 2">
            <a:extLst>
              <a:ext uri="{FF2B5EF4-FFF2-40B4-BE49-F238E27FC236}">
                <a16:creationId xmlns:a16="http://schemas.microsoft.com/office/drawing/2014/main" id="{EE4F30F6-EBFD-483E-9B56-F470B8FB5144}"/>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2" name="テキスト ボックス 61">
            <a:extLst>
              <a:ext uri="{FF2B5EF4-FFF2-40B4-BE49-F238E27FC236}">
                <a16:creationId xmlns:a16="http://schemas.microsoft.com/office/drawing/2014/main" id="{0D836BE6-BB0F-4E6E-B933-99BE4E71A246}"/>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7" name="テキスト ボックス 56">
            <a:extLst>
              <a:ext uri="{FF2B5EF4-FFF2-40B4-BE49-F238E27FC236}">
                <a16:creationId xmlns:a16="http://schemas.microsoft.com/office/drawing/2014/main" id="{E8008455-9F43-4FD7-9199-C1CE9A28CFAD}"/>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7" name="正方形/長方形 46">
            <a:extLst>
              <a:ext uri="{FF2B5EF4-FFF2-40B4-BE49-F238E27FC236}">
                <a16:creationId xmlns:a16="http://schemas.microsoft.com/office/drawing/2014/main" id="{6A8D1C7F-BCC6-469A-8AD4-4E02F5CD992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30339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ja-JP" altLang="en-US" dirty="0"/>
              <a:t>関係演算子</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1775519" y="1085928"/>
            <a:ext cx="8640960" cy="810111"/>
          </a:xfrm>
        </p:spPr>
        <p:txBody>
          <a:bodyPr>
            <a:normAutofit/>
          </a:bodyPr>
          <a:lstStyle/>
          <a:p>
            <a:pPr>
              <a:spcBef>
                <a:spcPts val="0"/>
              </a:spcBef>
              <a:spcAft>
                <a:spcPts val="0"/>
              </a:spcAft>
            </a:pPr>
            <a:r>
              <a:rPr kumimoji="1" lang="en-US" altLang="ja-JP" dirty="0"/>
              <a:t>python</a:t>
            </a:r>
            <a:r>
              <a:rPr kumimoji="1" lang="ja-JP" altLang="en-US" dirty="0"/>
              <a:t>で比較をする時に使用する関係演算子は以下</a:t>
            </a:r>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graphicFrame>
        <p:nvGraphicFramePr>
          <p:cNvPr id="12" name="コンテンツ プレースホルダー 11">
            <a:extLst>
              <a:ext uri="{FF2B5EF4-FFF2-40B4-BE49-F238E27FC236}">
                <a16:creationId xmlns:a16="http://schemas.microsoft.com/office/drawing/2014/main" id="{9D5A9244-02BA-41C9-9B10-2C191D08AF76}"/>
              </a:ext>
            </a:extLst>
          </p:cNvPr>
          <p:cNvGraphicFramePr>
            <a:graphicFrameLocks noGrp="1"/>
          </p:cNvGraphicFramePr>
          <p:nvPr>
            <p:ph sz="quarter" idx="13"/>
            <p:extLst>
              <p:ext uri="{D42A27DB-BD31-4B8C-83A1-F6EECF244321}">
                <p14:modId xmlns:p14="http://schemas.microsoft.com/office/powerpoint/2010/main" val="967133361"/>
              </p:ext>
            </p:extLst>
          </p:nvPr>
        </p:nvGraphicFramePr>
        <p:xfrm>
          <a:off x="1397477" y="1875030"/>
          <a:ext cx="9397044" cy="4663440"/>
        </p:xfrm>
        <a:graphic>
          <a:graphicData uri="http://schemas.openxmlformats.org/drawingml/2006/table">
            <a:tbl>
              <a:tblPr firstRow="1" bandRow="1">
                <a:tableStyleId>{5C22544A-7EE6-4342-B048-85BDC9FD1C3A}</a:tableStyleId>
              </a:tblPr>
              <a:tblGrid>
                <a:gridCol w="4698522">
                  <a:extLst>
                    <a:ext uri="{9D8B030D-6E8A-4147-A177-3AD203B41FA5}">
                      <a16:colId xmlns:a16="http://schemas.microsoft.com/office/drawing/2014/main" val="3608933299"/>
                    </a:ext>
                  </a:extLst>
                </a:gridCol>
                <a:gridCol w="4698522">
                  <a:extLst>
                    <a:ext uri="{9D8B030D-6E8A-4147-A177-3AD203B41FA5}">
                      <a16:colId xmlns:a16="http://schemas.microsoft.com/office/drawing/2014/main" val="315964950"/>
                    </a:ext>
                  </a:extLst>
                </a:gridCol>
              </a:tblGrid>
              <a:tr h="514971">
                <a:tc>
                  <a:txBody>
                    <a:bodyPr/>
                    <a:lstStyle/>
                    <a:p>
                      <a:r>
                        <a:rPr kumimoji="1" lang="ja-JP" altLang="en-US" sz="2800" dirty="0"/>
                        <a:t>演算子</a:t>
                      </a:r>
                    </a:p>
                  </a:txBody>
                  <a:tcPr/>
                </a:tc>
                <a:tc>
                  <a:txBody>
                    <a:bodyPr/>
                    <a:lstStyle/>
                    <a:p>
                      <a:r>
                        <a:rPr kumimoji="1" lang="ja-JP" altLang="en-US" sz="2800" dirty="0"/>
                        <a:t>機能</a:t>
                      </a:r>
                    </a:p>
                  </a:txBody>
                  <a:tcPr/>
                </a:tc>
                <a:extLst>
                  <a:ext uri="{0D108BD9-81ED-4DB2-BD59-A6C34878D82A}">
                    <a16:rowId xmlns:a16="http://schemas.microsoft.com/office/drawing/2014/main" val="116598282"/>
                  </a:ext>
                </a:extLst>
              </a:tr>
              <a:tr h="514971">
                <a:tc>
                  <a:txBody>
                    <a:bodyPr/>
                    <a:lstStyle/>
                    <a:p>
                      <a:r>
                        <a:rPr kumimoji="1" lang="en-US" altLang="ja-JP" sz="2800" dirty="0"/>
                        <a:t>x &gt; y</a:t>
                      </a:r>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より大きい</a:t>
                      </a:r>
                    </a:p>
                  </a:txBody>
                  <a:tcPr/>
                </a:tc>
                <a:extLst>
                  <a:ext uri="{0D108BD9-81ED-4DB2-BD59-A6C34878D82A}">
                    <a16:rowId xmlns:a16="http://schemas.microsoft.com/office/drawing/2014/main" val="1714937024"/>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より小さい（未満）</a:t>
                      </a:r>
                    </a:p>
                  </a:txBody>
                  <a:tcPr/>
                </a:tc>
                <a:extLst>
                  <a:ext uri="{0D108BD9-81ED-4DB2-BD59-A6C34878D82A}">
                    <a16:rowId xmlns:a16="http://schemas.microsoft.com/office/drawing/2014/main" val="1745058117"/>
                  </a:ext>
                </a:extLst>
              </a:tr>
              <a:tr h="514971">
                <a:tc>
                  <a:txBody>
                    <a:bodyPr/>
                    <a:lstStyle/>
                    <a:p>
                      <a:r>
                        <a:rPr kumimoji="1" lang="en-US" altLang="ja-JP" sz="2800" dirty="0"/>
                        <a:t>x &gt;=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以上</a:t>
                      </a:r>
                    </a:p>
                  </a:txBody>
                  <a:tcPr/>
                </a:tc>
                <a:extLst>
                  <a:ext uri="{0D108BD9-81ED-4DB2-BD59-A6C34878D82A}">
                    <a16:rowId xmlns:a16="http://schemas.microsoft.com/office/drawing/2014/main" val="1092591921"/>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以下</a:t>
                      </a:r>
                    </a:p>
                  </a:txBody>
                  <a:tcPr/>
                </a:tc>
                <a:extLst>
                  <a:ext uri="{0D108BD9-81ED-4DB2-BD59-A6C34878D82A}">
                    <a16:rowId xmlns:a16="http://schemas.microsoft.com/office/drawing/2014/main" val="2241095243"/>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は等しい</a:t>
                      </a:r>
                    </a:p>
                  </a:txBody>
                  <a:tcPr/>
                </a:tc>
                <a:extLst>
                  <a:ext uri="{0D108BD9-81ED-4DB2-BD59-A6C34878D82A}">
                    <a16:rowId xmlns:a16="http://schemas.microsoft.com/office/drawing/2014/main" val="2274607811"/>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は等しくない</a:t>
                      </a:r>
                    </a:p>
                  </a:txBody>
                  <a:tcPr/>
                </a:tc>
                <a:extLst>
                  <a:ext uri="{0D108BD9-81ED-4DB2-BD59-A6C34878D82A}">
                    <a16:rowId xmlns:a16="http://schemas.microsoft.com/office/drawing/2014/main" val="3073475349"/>
                  </a:ext>
                </a:extLst>
              </a:tr>
              <a:tr h="514971">
                <a:tc>
                  <a:txBody>
                    <a:bodyPr/>
                    <a:lstStyle/>
                    <a:p>
                      <a:r>
                        <a:rPr kumimoji="1" lang="en-US" altLang="ja-JP" sz="2800" dirty="0"/>
                        <a:t>x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に存在する</a:t>
                      </a:r>
                    </a:p>
                  </a:txBody>
                  <a:tcPr/>
                </a:tc>
                <a:extLst>
                  <a:ext uri="{0D108BD9-81ED-4DB2-BD59-A6C34878D82A}">
                    <a16:rowId xmlns:a16="http://schemas.microsoft.com/office/drawing/2014/main" val="1352237668"/>
                  </a:ext>
                </a:extLst>
              </a:tr>
              <a:tr h="514971">
                <a:tc>
                  <a:txBody>
                    <a:bodyPr/>
                    <a:lstStyle/>
                    <a:p>
                      <a:r>
                        <a:rPr kumimoji="1" lang="en-US" altLang="ja-JP" sz="2800" dirty="0"/>
                        <a:t>x not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に存在しない</a:t>
                      </a:r>
                    </a:p>
                  </a:txBody>
                  <a:tcPr/>
                </a:tc>
                <a:extLst>
                  <a:ext uri="{0D108BD9-81ED-4DB2-BD59-A6C34878D82A}">
                    <a16:rowId xmlns:a16="http://schemas.microsoft.com/office/drawing/2014/main" val="2733559781"/>
                  </a:ext>
                </a:extLst>
              </a:tr>
            </a:tbl>
          </a:graphicData>
        </a:graphic>
      </p:graphicFrame>
      <p:sp>
        <p:nvSpPr>
          <p:cNvPr id="19" name="正方形/長方形 18">
            <a:extLst>
              <a:ext uri="{FF2B5EF4-FFF2-40B4-BE49-F238E27FC236}">
                <a16:creationId xmlns:a16="http://schemas.microsoft.com/office/drawing/2014/main" id="{7BD340FA-AAA0-4EE2-89CD-16092EDA8AA5}"/>
              </a:ext>
            </a:extLst>
          </p:cNvPr>
          <p:cNvSpPr/>
          <p:nvPr/>
        </p:nvSpPr>
        <p:spPr>
          <a:xfrm>
            <a:off x="7272320" y="6538470"/>
            <a:ext cx="4919680" cy="369332"/>
          </a:xfrm>
          <a:prstGeom prst="rect">
            <a:avLst/>
          </a:prstGeom>
        </p:spPr>
        <p:txBody>
          <a:bodyPr wrap="none">
            <a:spAutoFit/>
          </a:bodyPr>
          <a:lstStyle/>
          <a:p>
            <a:r>
              <a:rPr lang="en-US" altLang="ja-JP" dirty="0">
                <a:hlinkClick r:id="rId2"/>
              </a:rPr>
              <a:t>https://www.javadrive.jp/python/if/index4.html</a:t>
            </a:r>
            <a:endParaRPr lang="ja-JP" altLang="en-US" dirty="0"/>
          </a:p>
        </p:txBody>
      </p:sp>
    </p:spTree>
    <p:extLst>
      <p:ext uri="{BB962C8B-B14F-4D97-AF65-F5344CB8AC3E}">
        <p14:creationId xmlns:p14="http://schemas.microsoft.com/office/powerpoint/2010/main" val="158966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④</a:t>
            </a:r>
            <a:r>
              <a:rPr lang="en-US" altLang="ja-JP" sz="3200" dirty="0"/>
              <a:t>for</a:t>
            </a:r>
            <a:r>
              <a:rPr lang="ja-JP" altLang="en-US" sz="3200" dirty="0"/>
              <a:t>文から抜ける</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40</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4" name="フレーム 53">
            <a:extLst>
              <a:ext uri="{FF2B5EF4-FFF2-40B4-BE49-F238E27FC236}">
                <a16:creationId xmlns:a16="http://schemas.microsoft.com/office/drawing/2014/main" id="{DA63FCDE-0B05-447B-9A0B-6826C8A0B871}"/>
              </a:ext>
            </a:extLst>
          </p:cNvPr>
          <p:cNvSpPr/>
          <p:nvPr/>
        </p:nvSpPr>
        <p:spPr>
          <a:xfrm>
            <a:off x="3193316" y="296094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直線コネクタ 57">
            <a:extLst>
              <a:ext uri="{FF2B5EF4-FFF2-40B4-BE49-F238E27FC236}">
                <a16:creationId xmlns:a16="http://schemas.microsoft.com/office/drawing/2014/main" id="{BCCFDF0B-0442-4DEE-BCC5-C6BDF5140A1E}"/>
              </a:ext>
            </a:extLst>
          </p:cNvPr>
          <p:cNvCxnSpPr>
            <a:cxnSpLocks/>
          </p:cNvCxnSpPr>
          <p:nvPr/>
        </p:nvCxnSpPr>
        <p:spPr>
          <a:xfrm flipH="1">
            <a:off x="4857020" y="3462546"/>
            <a:ext cx="1705" cy="28446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3810B51-7964-483B-A6B8-2F4BDE93AA3F}"/>
              </a:ext>
            </a:extLst>
          </p:cNvPr>
          <p:cNvCxnSpPr>
            <a:cxnSpLocks/>
          </p:cNvCxnSpPr>
          <p:nvPr/>
        </p:nvCxnSpPr>
        <p:spPr>
          <a:xfrm>
            <a:off x="2240131" y="6307224"/>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C442B6E-733A-4FE0-978E-F0206C814BB9}"/>
              </a:ext>
            </a:extLst>
          </p:cNvPr>
          <p:cNvCxnSpPr>
            <a:cxnSpLocks/>
          </p:cNvCxnSpPr>
          <p:nvPr/>
        </p:nvCxnSpPr>
        <p:spPr>
          <a:xfrm>
            <a:off x="2253895" y="6307224"/>
            <a:ext cx="1525" cy="5507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15B9B962-85E1-4BC2-BB2B-32C0197B1C15}"/>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62" name="テキスト ボックス 61">
            <a:extLst>
              <a:ext uri="{FF2B5EF4-FFF2-40B4-BE49-F238E27FC236}">
                <a16:creationId xmlns:a16="http://schemas.microsoft.com/office/drawing/2014/main" id="{83F21EF5-52CA-4629-9CA4-7D3D6858F944}"/>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0710" y="2359704"/>
            <a:ext cx="6588" cy="106929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7298" y="3429000"/>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6E46BCBA-4B28-4CC7-965B-639E6C869ECC}"/>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7" name="コンテンツ プレースホルダー 2">
            <a:extLst>
              <a:ext uri="{FF2B5EF4-FFF2-40B4-BE49-F238E27FC236}">
                <a16:creationId xmlns:a16="http://schemas.microsoft.com/office/drawing/2014/main" id="{1D7B1851-0965-4263-96B0-3D7E08F4B4C8}"/>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8" name="テキスト ボックス 67">
            <a:extLst>
              <a:ext uri="{FF2B5EF4-FFF2-40B4-BE49-F238E27FC236}">
                <a16:creationId xmlns:a16="http://schemas.microsoft.com/office/drawing/2014/main" id="{C9510220-9EEA-4A1F-9E7B-B2E334DD0601}"/>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9" name="テキスト ボックス 68">
            <a:extLst>
              <a:ext uri="{FF2B5EF4-FFF2-40B4-BE49-F238E27FC236}">
                <a16:creationId xmlns:a16="http://schemas.microsoft.com/office/drawing/2014/main" id="{77975CB0-C639-410F-A30F-AB4F7B8CBF07}"/>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37" name="正方形/長方形 36">
            <a:extLst>
              <a:ext uri="{FF2B5EF4-FFF2-40B4-BE49-F238E27FC236}">
                <a16:creationId xmlns:a16="http://schemas.microsoft.com/office/drawing/2014/main" id="{9AD1E28B-EFEF-40CB-A06A-004F0D92C40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440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up)">
                                      <p:cBhvr>
                                        <p:cTn id="19" dur="500"/>
                                        <p:tgtEl>
                                          <p:spTgt spid="5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right)">
                                      <p:cBhvr>
                                        <p:cTn id="23" dur="500"/>
                                        <p:tgtEl>
                                          <p:spTgt spid="5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C5581-9F0E-46BF-A7A0-70E33506DD5C}"/>
              </a:ext>
            </a:extLst>
          </p:cNvPr>
          <p:cNvSpPr>
            <a:spLocks noGrp="1"/>
          </p:cNvSpPr>
          <p:nvPr>
            <p:ph type="title"/>
          </p:nvPr>
        </p:nvSpPr>
        <p:spPr/>
        <p:txBody>
          <a:bodyPr/>
          <a:lstStyle/>
          <a:p>
            <a:r>
              <a:rPr lang="en-US" altLang="ja-JP" dirty="0"/>
              <a:t>for</a:t>
            </a:r>
            <a:r>
              <a:rPr lang="ja-JP" altLang="en-US" dirty="0"/>
              <a:t>文で使うと便利な関数</a:t>
            </a:r>
            <a:endParaRPr kumimoji="1" lang="ja-JP" altLang="en-US" dirty="0"/>
          </a:p>
        </p:txBody>
      </p:sp>
      <p:sp>
        <p:nvSpPr>
          <p:cNvPr id="3" name="コンテンツ プレースホルダー 2">
            <a:extLst>
              <a:ext uri="{FF2B5EF4-FFF2-40B4-BE49-F238E27FC236}">
                <a16:creationId xmlns:a16="http://schemas.microsoft.com/office/drawing/2014/main" id="{F111D2DE-3A2B-4F79-A618-AE6276A48FA6}"/>
              </a:ext>
            </a:extLst>
          </p:cNvPr>
          <p:cNvSpPr>
            <a:spLocks noGrp="1"/>
          </p:cNvSpPr>
          <p:nvPr>
            <p:ph idx="1"/>
          </p:nvPr>
        </p:nvSpPr>
        <p:spPr>
          <a:xfrm>
            <a:off x="585182" y="2047565"/>
            <a:ext cx="11029615" cy="3352668"/>
          </a:xfrm>
        </p:spPr>
        <p:txBody>
          <a:bodyPr>
            <a:normAutofit/>
          </a:bodyPr>
          <a:lstStyle/>
          <a:p>
            <a:pPr marL="457200" indent="-457200">
              <a:buFont typeface="Arial" panose="020B0604020202020204" pitchFamily="34" charset="0"/>
              <a:buChar char="•"/>
            </a:pPr>
            <a:r>
              <a:rPr lang="ja-JP" altLang="en-US" sz="3600" dirty="0"/>
              <a:t>インデックス（カウンタ）</a:t>
            </a:r>
            <a:r>
              <a:rPr lang="en-US" altLang="ja-JP" sz="3600" dirty="0"/>
              <a:t>: range()</a:t>
            </a:r>
            <a:r>
              <a:rPr lang="ja-JP" altLang="en-US" sz="3600" dirty="0"/>
              <a:t>関数</a:t>
            </a:r>
          </a:p>
          <a:p>
            <a:pPr marL="457200" indent="-457200">
              <a:buFont typeface="Arial" panose="020B0604020202020204" pitchFamily="34" charset="0"/>
              <a:buChar char="•"/>
            </a:pPr>
            <a:r>
              <a:rPr lang="ja-JP" altLang="en-US" sz="3600" dirty="0"/>
              <a:t>リストの要素とインデックス</a:t>
            </a:r>
            <a:r>
              <a:rPr lang="en-US" altLang="ja-JP" sz="3600" dirty="0"/>
              <a:t>: enumerate()</a:t>
            </a:r>
            <a:r>
              <a:rPr lang="ja-JP" altLang="en-US" sz="3600" dirty="0"/>
              <a:t>関数</a:t>
            </a:r>
          </a:p>
          <a:p>
            <a:pPr marL="457200" indent="-457200">
              <a:buFont typeface="Arial" panose="020B0604020202020204" pitchFamily="34" charset="0"/>
              <a:buChar char="•"/>
            </a:pPr>
            <a:r>
              <a:rPr lang="ja-JP" altLang="en-US" sz="3600" dirty="0"/>
              <a:t>複数リストの要素（複数変数）</a:t>
            </a:r>
            <a:r>
              <a:rPr lang="en-US" altLang="ja-JP" sz="3600" dirty="0"/>
              <a:t>: zip()</a:t>
            </a:r>
            <a:r>
              <a:rPr lang="ja-JP" altLang="en-US" sz="3600" dirty="0"/>
              <a:t>関数</a:t>
            </a:r>
            <a:endParaRPr kumimoji="1" lang="ja-JP" altLang="en-US" sz="3600" dirty="0"/>
          </a:p>
        </p:txBody>
      </p:sp>
      <p:sp>
        <p:nvSpPr>
          <p:cNvPr id="4" name="スライド番号プレースホルダー 3">
            <a:extLst>
              <a:ext uri="{FF2B5EF4-FFF2-40B4-BE49-F238E27FC236}">
                <a16:creationId xmlns:a16="http://schemas.microsoft.com/office/drawing/2014/main" id="{C2AE6A21-C285-48CB-A56E-6DDD3A937C67}"/>
              </a:ext>
            </a:extLst>
          </p:cNvPr>
          <p:cNvSpPr>
            <a:spLocks noGrp="1"/>
          </p:cNvSpPr>
          <p:nvPr>
            <p:ph type="sldNum" sz="quarter" idx="12"/>
          </p:nvPr>
        </p:nvSpPr>
        <p:spPr/>
        <p:txBody>
          <a:bodyPr/>
          <a:lstStyle/>
          <a:p>
            <a:fld id="{57021661-B2A8-457F-930E-F617AD024F3F}" type="slidenum">
              <a:rPr lang="ja-JP" altLang="en-US" smtClean="0"/>
              <a:pPr/>
              <a:t>41</a:t>
            </a:fld>
            <a:endParaRPr lang="ja-JP" altLang="en-US" dirty="0"/>
          </a:p>
        </p:txBody>
      </p:sp>
      <p:sp>
        <p:nvSpPr>
          <p:cNvPr id="6" name="コンテンツ プレースホルダー 55">
            <a:extLst>
              <a:ext uri="{FF2B5EF4-FFF2-40B4-BE49-F238E27FC236}">
                <a16:creationId xmlns:a16="http://schemas.microsoft.com/office/drawing/2014/main" id="{926FE14A-9BF6-48D1-B258-BD22F4CC5292}"/>
              </a:ext>
            </a:extLst>
          </p:cNvPr>
          <p:cNvSpPr txBox="1">
            <a:spLocks/>
          </p:cNvSpPr>
          <p:nvPr/>
        </p:nvSpPr>
        <p:spPr>
          <a:xfrm>
            <a:off x="7874683" y="6506257"/>
            <a:ext cx="4296492"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a:hlinkClick r:id="rId2"/>
              </a:rPr>
              <a:t>https://note.nkmk.me/python-for-usage/</a:t>
            </a:r>
            <a:endParaRPr lang="ja-JP" altLang="en-US" dirty="0"/>
          </a:p>
        </p:txBody>
      </p:sp>
    </p:spTree>
    <p:extLst>
      <p:ext uri="{BB962C8B-B14F-4D97-AF65-F5344CB8AC3E}">
        <p14:creationId xmlns:p14="http://schemas.microsoft.com/office/powerpoint/2010/main" val="378580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関数①</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42</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range(stop):</a:t>
            </a:r>
            <a:r>
              <a:rPr lang="ja-JP" altLang="en-US" dirty="0"/>
              <a:t>　</a:t>
            </a:r>
            <a:r>
              <a:rPr lang="en-US" altLang="ja-JP" dirty="0"/>
              <a:t>0</a:t>
            </a:r>
            <a:r>
              <a:rPr lang="ja-JP" altLang="en-US" dirty="0"/>
              <a:t>から</a:t>
            </a:r>
            <a:r>
              <a:rPr lang="en-US" altLang="ja-JP" dirty="0"/>
              <a:t>stop</a:t>
            </a:r>
            <a:r>
              <a:rPr lang="ja-JP" altLang="en-US" dirty="0"/>
              <a:t>未満までの値を連番で取得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56854" y="383180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517317"/>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0</a:t>
            </a:r>
          </a:p>
          <a:p>
            <a:r>
              <a:rPr lang="en-US" altLang="ja-JP" sz="2400" dirty="0">
                <a:solidFill>
                  <a:schemeClr val="tx1"/>
                </a:solidFill>
              </a:rPr>
              <a:t>1</a:t>
            </a:r>
          </a:p>
          <a:p>
            <a:r>
              <a:rPr kumimoji="1" lang="en-US" altLang="ja-JP" sz="2400" dirty="0">
                <a:solidFill>
                  <a:schemeClr val="tx1"/>
                </a:solidFill>
              </a:rPr>
              <a:t>2</a:t>
            </a:r>
          </a:p>
        </p:txBody>
      </p:sp>
      <p:sp>
        <p:nvSpPr>
          <p:cNvPr id="64" name="コンテンツ プレースホルダー 3">
            <a:extLst>
              <a:ext uri="{FF2B5EF4-FFF2-40B4-BE49-F238E27FC236}">
                <a16:creationId xmlns:a16="http://schemas.microsoft.com/office/drawing/2014/main" id="{7D331559-2721-4411-ABD1-C9152EA52263}"/>
              </a:ext>
            </a:extLst>
          </p:cNvPr>
          <p:cNvSpPr txBox="1">
            <a:spLocks/>
          </p:cNvSpPr>
          <p:nvPr/>
        </p:nvSpPr>
        <p:spPr>
          <a:xfrm>
            <a:off x="875420" y="6046951"/>
            <a:ext cx="10735387" cy="7734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b="1" u="sng" dirty="0">
                <a:solidFill>
                  <a:srgbClr val="FF0000"/>
                </a:solidFill>
              </a:rPr>
              <a:t>※</a:t>
            </a:r>
            <a:r>
              <a:rPr lang="ja-JP" altLang="en-US" b="1" u="sng" dirty="0">
                <a:solidFill>
                  <a:srgbClr val="FF0000"/>
                </a:solidFill>
              </a:rPr>
              <a:t>この時、指定した値（上の例の場合</a:t>
            </a:r>
            <a:r>
              <a:rPr lang="en-US" altLang="ja-JP" b="1" u="sng" dirty="0">
                <a:solidFill>
                  <a:srgbClr val="FF0000"/>
                </a:solidFill>
              </a:rPr>
              <a:t>3</a:t>
            </a:r>
            <a:r>
              <a:rPr lang="ja-JP" altLang="en-US" b="1" u="sng" dirty="0">
                <a:solidFill>
                  <a:srgbClr val="FF0000"/>
                </a:solidFill>
              </a:rPr>
              <a:t>）は含まれないので注意</a:t>
            </a:r>
            <a:endParaRPr lang="en-US" altLang="ja-JP" b="1" u="sng" dirty="0">
              <a:solidFill>
                <a:srgbClr val="FF0000"/>
              </a:solidFill>
            </a:endParaRPr>
          </a:p>
        </p:txBody>
      </p:sp>
    </p:spTree>
    <p:extLst>
      <p:ext uri="{BB962C8B-B14F-4D97-AF65-F5344CB8AC3E}">
        <p14:creationId xmlns:p14="http://schemas.microsoft.com/office/powerpoint/2010/main" val="66659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関数②</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43</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range(2,5):</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stop):</a:t>
            </a:r>
            <a:r>
              <a:rPr lang="ja-JP" altLang="en-US" dirty="0"/>
              <a:t>　</a:t>
            </a:r>
            <a:r>
              <a:rPr lang="en-US" altLang="ja-JP" dirty="0"/>
              <a:t>start</a:t>
            </a:r>
            <a:r>
              <a:rPr lang="ja-JP" altLang="en-US" dirty="0"/>
              <a:t>～</a:t>
            </a:r>
            <a:r>
              <a:rPr lang="en-US" altLang="ja-JP" dirty="0"/>
              <a:t>stop</a:t>
            </a:r>
            <a:r>
              <a:rPr lang="ja-JP" altLang="en-US" dirty="0"/>
              <a:t>未満までの連番を取得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665829"/>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2</a:t>
            </a:r>
            <a:endParaRPr kumimoji="1" lang="en-US" altLang="ja-JP" sz="2400" dirty="0">
              <a:solidFill>
                <a:schemeClr val="tx1"/>
              </a:solidFill>
            </a:endParaRPr>
          </a:p>
          <a:p>
            <a:r>
              <a:rPr lang="en-US" altLang="ja-JP" sz="2400" dirty="0">
                <a:solidFill>
                  <a:schemeClr val="tx1"/>
                </a:solidFill>
              </a:rPr>
              <a:t>3</a:t>
            </a:r>
          </a:p>
          <a:p>
            <a:r>
              <a:rPr lang="en-US" altLang="ja-JP" sz="2400" dirty="0">
                <a:solidFill>
                  <a:schemeClr val="tx1"/>
                </a:solidFill>
              </a:rPr>
              <a:t>4</a:t>
            </a:r>
            <a:endParaRPr kumimoji="1" lang="en-US" altLang="ja-JP" sz="2400" dirty="0">
              <a:solidFill>
                <a:schemeClr val="tx1"/>
              </a:solidFill>
            </a:endParaRPr>
          </a:p>
        </p:txBody>
      </p:sp>
    </p:spTree>
    <p:extLst>
      <p:ext uri="{BB962C8B-B14F-4D97-AF65-F5344CB8AC3E}">
        <p14:creationId xmlns:p14="http://schemas.microsoft.com/office/powerpoint/2010/main" val="2577150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関数③</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44</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36912"/>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 9, 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step, stop):</a:t>
            </a:r>
            <a:r>
              <a:rPr lang="ja-JP" altLang="en-US" dirty="0"/>
              <a:t>　</a:t>
            </a:r>
            <a:r>
              <a:rPr lang="en-US" altLang="ja-JP" dirty="0"/>
              <a:t>start</a:t>
            </a:r>
            <a:r>
              <a:rPr lang="ja-JP" altLang="en-US" dirty="0"/>
              <a:t>～</a:t>
            </a:r>
            <a:r>
              <a:rPr lang="en-US" altLang="ja-JP" dirty="0"/>
              <a:t>stop</a:t>
            </a:r>
            <a:r>
              <a:rPr lang="ja-JP" altLang="en-US" dirty="0"/>
              <a:t>未満まで</a:t>
            </a:r>
            <a:r>
              <a:rPr lang="en-US" altLang="ja-JP" dirty="0"/>
              <a:t>step</a:t>
            </a:r>
            <a:r>
              <a:rPr lang="ja-JP" altLang="en-US" dirty="0" err="1"/>
              <a:t>ずつ</a:t>
            </a:r>
            <a:r>
              <a:rPr lang="ja-JP" altLang="en-US" dirty="0"/>
              <a:t>増加する値を取得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959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3</a:t>
            </a:r>
          </a:p>
          <a:p>
            <a:r>
              <a:rPr kumimoji="1" lang="en-US" altLang="ja-JP" sz="2400" dirty="0">
                <a:solidFill>
                  <a:schemeClr val="tx1"/>
                </a:solidFill>
              </a:rPr>
              <a:t>6</a:t>
            </a:r>
          </a:p>
        </p:txBody>
      </p:sp>
      <p:sp>
        <p:nvSpPr>
          <p:cNvPr id="5" name="テキスト ボックス 4">
            <a:extLst>
              <a:ext uri="{FF2B5EF4-FFF2-40B4-BE49-F238E27FC236}">
                <a16:creationId xmlns:a16="http://schemas.microsoft.com/office/drawing/2014/main" id="{143CB715-4727-4FF3-BEA4-EB68507CF505}"/>
              </a:ext>
            </a:extLst>
          </p:cNvPr>
          <p:cNvSpPr txBox="1"/>
          <p:nvPr/>
        </p:nvSpPr>
        <p:spPr>
          <a:xfrm>
            <a:off x="5303912" y="2924944"/>
            <a:ext cx="4032448" cy="400110"/>
          </a:xfrm>
          <a:prstGeom prst="rect">
            <a:avLst/>
          </a:prstGeom>
          <a:noFill/>
        </p:spPr>
        <p:txBody>
          <a:bodyPr wrap="square" rtlCol="0">
            <a:spAutoFit/>
          </a:bodyPr>
          <a:lstStyle/>
          <a:p>
            <a:r>
              <a:rPr kumimoji="1" lang="en-US" altLang="ja-JP" sz="2000" b="1" dirty="0">
                <a:solidFill>
                  <a:srgbClr val="FF0000"/>
                </a:solidFill>
              </a:rPr>
              <a:t>3</a:t>
            </a:r>
            <a:r>
              <a:rPr kumimoji="1" lang="ja-JP" altLang="en-US" sz="2000" b="1" dirty="0">
                <a:solidFill>
                  <a:srgbClr val="FF0000"/>
                </a:solidFill>
              </a:rPr>
              <a:t>から</a:t>
            </a:r>
            <a:r>
              <a:rPr kumimoji="1" lang="en-US" altLang="ja-JP" sz="2000" b="1" dirty="0">
                <a:solidFill>
                  <a:srgbClr val="FF0000"/>
                </a:solidFill>
              </a:rPr>
              <a:t>9</a:t>
            </a:r>
            <a:r>
              <a:rPr kumimoji="1" lang="ja-JP" altLang="en-US" sz="2000" b="1" dirty="0">
                <a:solidFill>
                  <a:srgbClr val="FF0000"/>
                </a:solidFill>
              </a:rPr>
              <a:t>未満まで</a:t>
            </a:r>
            <a:r>
              <a:rPr kumimoji="1" lang="en-US" altLang="ja-JP" sz="2000" b="1" dirty="0">
                <a:solidFill>
                  <a:srgbClr val="FF0000"/>
                </a:solidFill>
              </a:rPr>
              <a:t>3</a:t>
            </a:r>
            <a:r>
              <a:rPr kumimoji="1" lang="ja-JP" altLang="en-US" sz="2000" b="1" dirty="0">
                <a:solidFill>
                  <a:srgbClr val="FF0000"/>
                </a:solidFill>
              </a:rPr>
              <a:t>飛ばしで取得</a:t>
            </a:r>
          </a:p>
        </p:txBody>
      </p:sp>
    </p:spTree>
    <p:extLst>
      <p:ext uri="{BB962C8B-B14F-4D97-AF65-F5344CB8AC3E}">
        <p14:creationId xmlns:p14="http://schemas.microsoft.com/office/powerpoint/2010/main" val="566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45</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 ‘banana’,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Tree>
    <p:extLst>
      <p:ext uri="{BB962C8B-B14F-4D97-AF65-F5344CB8AC3E}">
        <p14:creationId xmlns:p14="http://schemas.microsoft.com/office/powerpoint/2010/main" val="1420740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46</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a:t>
            </a:r>
            <a:r>
              <a:rPr lang="en-US" altLang="ja-JP" sz="2400" dirty="0">
                <a:solidFill>
                  <a:schemeClr val="tx1"/>
                </a:solidFill>
              </a:rPr>
              <a:t>”</a:t>
            </a:r>
            <a:r>
              <a:rPr kumimoji="1" lang="en-US" altLang="ja-JP" sz="2400" dirty="0">
                <a:solidFill>
                  <a:schemeClr val="tx1"/>
                </a:solidFill>
              </a:rPr>
              <a:t>, </a:t>
            </a:r>
            <a:r>
              <a:rPr lang="en-US" altLang="ja-JP" sz="2400" dirty="0">
                <a:solidFill>
                  <a:schemeClr val="tx1"/>
                </a:solidFill>
              </a:rPr>
              <a:t>“</a:t>
            </a:r>
            <a:r>
              <a:rPr kumimoji="1" lang="en-US" altLang="ja-JP" sz="2400" dirty="0">
                <a:solidFill>
                  <a:schemeClr val="tx1"/>
                </a:solidFill>
              </a:rPr>
              <a:t>banana</a:t>
            </a:r>
            <a:r>
              <a:rPr lang="en-US" altLang="ja-JP" sz="2400" dirty="0">
                <a:solidFill>
                  <a:schemeClr val="tx1"/>
                </a:solidFill>
              </a:rPr>
              <a:t>”</a:t>
            </a:r>
            <a:r>
              <a:rPr kumimoji="1" lang="en-US" altLang="ja-JP" sz="2400" dirty="0">
                <a:solidFill>
                  <a:schemeClr val="tx1"/>
                </a:solidFill>
              </a:rPr>
              <a:t>,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
        <p:nvSpPr>
          <p:cNvPr id="5" name="フレーム 4">
            <a:extLst>
              <a:ext uri="{FF2B5EF4-FFF2-40B4-BE49-F238E27FC236}">
                <a16:creationId xmlns:a16="http://schemas.microsoft.com/office/drawing/2014/main" id="{1A8F52AC-3E07-40DA-A341-95DB43DDF070}"/>
              </a:ext>
            </a:extLst>
          </p:cNvPr>
          <p:cNvSpPr/>
          <p:nvPr/>
        </p:nvSpPr>
        <p:spPr>
          <a:xfrm>
            <a:off x="1584845" y="4813295"/>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レーム 9">
            <a:extLst>
              <a:ext uri="{FF2B5EF4-FFF2-40B4-BE49-F238E27FC236}">
                <a16:creationId xmlns:a16="http://schemas.microsoft.com/office/drawing/2014/main" id="{1450A189-BB21-493D-BA00-DD36F8F2B325}"/>
              </a:ext>
            </a:extLst>
          </p:cNvPr>
          <p:cNvSpPr/>
          <p:nvPr/>
        </p:nvSpPr>
        <p:spPr>
          <a:xfrm>
            <a:off x="1584845" y="5217166"/>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56DBF430-37A3-444E-9DC1-E1348FD6A0FC}"/>
              </a:ext>
            </a:extLst>
          </p:cNvPr>
          <p:cNvSpPr/>
          <p:nvPr/>
        </p:nvSpPr>
        <p:spPr>
          <a:xfrm>
            <a:off x="1584845" y="5615061"/>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9D8DD07-7136-4D8F-81EB-99B82238C07B}"/>
              </a:ext>
            </a:extLst>
          </p:cNvPr>
          <p:cNvSpPr txBox="1"/>
          <p:nvPr/>
        </p:nvSpPr>
        <p:spPr>
          <a:xfrm>
            <a:off x="846960" y="4502323"/>
            <a:ext cx="2044684" cy="369332"/>
          </a:xfrm>
          <a:prstGeom prst="rect">
            <a:avLst/>
          </a:prstGeom>
          <a:noFill/>
        </p:spPr>
        <p:txBody>
          <a:bodyPr wrap="square" rtlCol="0">
            <a:spAutoFit/>
          </a:bodyPr>
          <a:lstStyle/>
          <a:p>
            <a:r>
              <a:rPr kumimoji="1" lang="ja-JP" altLang="en-US" b="1" dirty="0">
                <a:solidFill>
                  <a:srgbClr val="FF0000"/>
                </a:solidFill>
              </a:rPr>
              <a:t>インデックス</a:t>
            </a:r>
            <a:r>
              <a:rPr kumimoji="1" lang="en-US" altLang="ja-JP" b="1" dirty="0">
                <a:solidFill>
                  <a:srgbClr val="FF0000"/>
                </a:solidFill>
              </a:rPr>
              <a:t>(</a:t>
            </a:r>
            <a:r>
              <a:rPr kumimoji="1" lang="en-US" altLang="ja-JP" b="1" dirty="0" err="1">
                <a:solidFill>
                  <a:srgbClr val="FF0000"/>
                </a:solidFill>
              </a:rPr>
              <a:t>i</a:t>
            </a:r>
            <a:r>
              <a:rPr kumimoji="1" lang="en-US" altLang="ja-JP" b="1" dirty="0">
                <a:solidFill>
                  <a:srgbClr val="FF0000"/>
                </a:solidFill>
              </a:rPr>
              <a:t>)</a:t>
            </a:r>
            <a:endParaRPr kumimoji="1" lang="ja-JP" altLang="en-US" b="1" dirty="0">
              <a:solidFill>
                <a:srgbClr val="FF0000"/>
              </a:solidFill>
            </a:endParaRPr>
          </a:p>
        </p:txBody>
      </p:sp>
      <p:sp>
        <p:nvSpPr>
          <p:cNvPr id="14" name="フレーム 13">
            <a:extLst>
              <a:ext uri="{FF2B5EF4-FFF2-40B4-BE49-F238E27FC236}">
                <a16:creationId xmlns:a16="http://schemas.microsoft.com/office/drawing/2014/main" id="{29D970C8-98DE-4169-B908-2412BDB6939E}"/>
              </a:ext>
            </a:extLst>
          </p:cNvPr>
          <p:cNvSpPr/>
          <p:nvPr/>
        </p:nvSpPr>
        <p:spPr>
          <a:xfrm>
            <a:off x="1819356" y="4941168"/>
            <a:ext cx="1144295" cy="324710"/>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70753C7D-9304-496C-AC79-8060FB1C66D7}"/>
              </a:ext>
            </a:extLst>
          </p:cNvPr>
          <p:cNvSpPr/>
          <p:nvPr/>
        </p:nvSpPr>
        <p:spPr>
          <a:xfrm>
            <a:off x="1819356" y="5262859"/>
            <a:ext cx="1144295" cy="361196"/>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0C80E44A-491C-4A2E-993A-B675218012AC}"/>
              </a:ext>
            </a:extLst>
          </p:cNvPr>
          <p:cNvSpPr/>
          <p:nvPr/>
        </p:nvSpPr>
        <p:spPr>
          <a:xfrm>
            <a:off x="1811523" y="5615061"/>
            <a:ext cx="1144295" cy="444128"/>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B49A8DA0-20D4-4580-BC2A-83BD20D5CA5B}"/>
              </a:ext>
            </a:extLst>
          </p:cNvPr>
          <p:cNvSpPr txBox="1"/>
          <p:nvPr/>
        </p:nvSpPr>
        <p:spPr>
          <a:xfrm>
            <a:off x="1884978" y="6123444"/>
            <a:ext cx="1180445" cy="646331"/>
          </a:xfrm>
          <a:prstGeom prst="rect">
            <a:avLst/>
          </a:prstGeom>
          <a:noFill/>
        </p:spPr>
        <p:txBody>
          <a:bodyPr wrap="square" rtlCol="0">
            <a:spAutoFit/>
          </a:bodyPr>
          <a:lstStyle/>
          <a:p>
            <a:r>
              <a:rPr kumimoji="1" lang="ja-JP" altLang="en-US" b="1" dirty="0">
                <a:solidFill>
                  <a:srgbClr val="00B0F0"/>
                </a:solidFill>
              </a:rPr>
              <a:t>要素</a:t>
            </a:r>
            <a:r>
              <a:rPr kumimoji="1" lang="en-US" altLang="ja-JP" b="1" dirty="0">
                <a:solidFill>
                  <a:srgbClr val="00B0F0"/>
                </a:solidFill>
              </a:rPr>
              <a:t>(name)</a:t>
            </a:r>
            <a:endParaRPr kumimoji="1" lang="ja-JP" altLang="en-US" b="1" dirty="0">
              <a:solidFill>
                <a:srgbClr val="00B0F0"/>
              </a:solidFill>
            </a:endParaRPr>
          </a:p>
        </p:txBody>
      </p:sp>
      <p:sp>
        <p:nvSpPr>
          <p:cNvPr id="21" name="フレーム 20">
            <a:extLst>
              <a:ext uri="{FF2B5EF4-FFF2-40B4-BE49-F238E27FC236}">
                <a16:creationId xmlns:a16="http://schemas.microsoft.com/office/drawing/2014/main" id="{2104C121-E51F-4F79-BF58-84228466C91B}"/>
              </a:ext>
            </a:extLst>
          </p:cNvPr>
          <p:cNvSpPr/>
          <p:nvPr/>
        </p:nvSpPr>
        <p:spPr>
          <a:xfrm>
            <a:off x="4745849" y="2879405"/>
            <a:ext cx="630063"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05CBA6BB-3CC8-47AE-8C4F-D30BB5598C7C}"/>
              </a:ext>
            </a:extLst>
          </p:cNvPr>
          <p:cNvSpPr/>
          <p:nvPr/>
        </p:nvSpPr>
        <p:spPr>
          <a:xfrm>
            <a:off x="2104638" y="2849721"/>
            <a:ext cx="851179"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BF066463-790B-4183-B0CA-A13F8B923C7B}"/>
              </a:ext>
            </a:extLst>
          </p:cNvPr>
          <p:cNvCxnSpPr>
            <a:cxnSpLocks/>
          </p:cNvCxnSpPr>
          <p:nvPr/>
        </p:nvCxnSpPr>
        <p:spPr>
          <a:xfrm>
            <a:off x="5021958" y="2512941"/>
            <a:ext cx="0" cy="3367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F534D95-5022-4601-8B80-07EAB11CCB6C}"/>
              </a:ext>
            </a:extLst>
          </p:cNvPr>
          <p:cNvCxnSpPr>
            <a:cxnSpLocks/>
          </p:cNvCxnSpPr>
          <p:nvPr/>
        </p:nvCxnSpPr>
        <p:spPr>
          <a:xfrm>
            <a:off x="2603612" y="2512941"/>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C190DF9-6196-43B1-B73C-1DC6202AA90E}"/>
              </a:ext>
            </a:extLst>
          </p:cNvPr>
          <p:cNvCxnSpPr>
            <a:cxnSpLocks/>
          </p:cNvCxnSpPr>
          <p:nvPr/>
        </p:nvCxnSpPr>
        <p:spPr>
          <a:xfrm>
            <a:off x="2603612" y="2512941"/>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00F4209-7087-4722-8488-AAEE3B722BFF}"/>
              </a:ext>
            </a:extLst>
          </p:cNvPr>
          <p:cNvSpPr txBox="1"/>
          <p:nvPr/>
        </p:nvSpPr>
        <p:spPr>
          <a:xfrm>
            <a:off x="5915980" y="2966860"/>
            <a:ext cx="4049202" cy="369332"/>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list</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p:txBody>
      </p:sp>
    </p:spTree>
    <p:extLst>
      <p:ext uri="{BB962C8B-B14F-4D97-AF65-F5344CB8AC3E}">
        <p14:creationId xmlns:p14="http://schemas.microsoft.com/office/powerpoint/2010/main" val="3592331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47</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76192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48</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
        <p:nvSpPr>
          <p:cNvPr id="6" name="フレーム 5">
            <a:extLst>
              <a:ext uri="{FF2B5EF4-FFF2-40B4-BE49-F238E27FC236}">
                <a16:creationId xmlns:a16="http://schemas.microsoft.com/office/drawing/2014/main" id="{4DD3C445-638D-4630-B456-74AF1CF2F288}"/>
              </a:ext>
            </a:extLst>
          </p:cNvPr>
          <p:cNvSpPr/>
          <p:nvPr/>
        </p:nvSpPr>
        <p:spPr>
          <a:xfrm>
            <a:off x="4547828" y="3318388"/>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a:extLst>
              <a:ext uri="{FF2B5EF4-FFF2-40B4-BE49-F238E27FC236}">
                <a16:creationId xmlns:a16="http://schemas.microsoft.com/office/drawing/2014/main" id="{953C74F5-4F54-4F29-9756-2676F8F97101}"/>
              </a:ext>
            </a:extLst>
          </p:cNvPr>
          <p:cNvCxnSpPr>
            <a:cxnSpLocks/>
          </p:cNvCxnSpPr>
          <p:nvPr/>
        </p:nvCxnSpPr>
        <p:spPr>
          <a:xfrm>
            <a:off x="4937051" y="3017070"/>
            <a:ext cx="0" cy="2717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90A6E24-003A-4CD4-8E7B-B5704E29750C}"/>
              </a:ext>
            </a:extLst>
          </p:cNvPr>
          <p:cNvCxnSpPr>
            <a:cxnSpLocks/>
          </p:cNvCxnSpPr>
          <p:nvPr/>
        </p:nvCxnSpPr>
        <p:spPr>
          <a:xfrm>
            <a:off x="2525526" y="2994264"/>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9E18E4-5324-4587-8041-F7D227FBFAD4}"/>
              </a:ext>
            </a:extLst>
          </p:cNvPr>
          <p:cNvCxnSpPr>
            <a:cxnSpLocks/>
          </p:cNvCxnSpPr>
          <p:nvPr/>
        </p:nvCxnSpPr>
        <p:spPr>
          <a:xfrm>
            <a:off x="2525526" y="3050313"/>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フレーム 20">
            <a:extLst>
              <a:ext uri="{FF2B5EF4-FFF2-40B4-BE49-F238E27FC236}">
                <a16:creationId xmlns:a16="http://schemas.microsoft.com/office/drawing/2014/main" id="{5FAD6DC5-908F-4742-A516-FE5AA7A8EC32}"/>
              </a:ext>
            </a:extLst>
          </p:cNvPr>
          <p:cNvSpPr/>
          <p:nvPr/>
        </p:nvSpPr>
        <p:spPr>
          <a:xfrm>
            <a:off x="2108818" y="3350383"/>
            <a:ext cx="833416"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C1A5C834-73AF-4DD0-BD1F-AFB4581B06E7}"/>
              </a:ext>
            </a:extLst>
          </p:cNvPr>
          <p:cNvSpPr/>
          <p:nvPr/>
        </p:nvSpPr>
        <p:spPr>
          <a:xfrm>
            <a:off x="5532044" y="3320112"/>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353BA5BA-A313-4646-9738-E051EEFD17E4}"/>
              </a:ext>
            </a:extLst>
          </p:cNvPr>
          <p:cNvCxnSpPr>
            <a:cxnSpLocks/>
          </p:cNvCxnSpPr>
          <p:nvPr/>
        </p:nvCxnSpPr>
        <p:spPr>
          <a:xfrm>
            <a:off x="5941660" y="3152935"/>
            <a:ext cx="0" cy="1358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526745-6E2C-4D88-8DD9-02C0E6FEB563}"/>
              </a:ext>
            </a:extLst>
          </p:cNvPr>
          <p:cNvCxnSpPr>
            <a:cxnSpLocks/>
          </p:cNvCxnSpPr>
          <p:nvPr/>
        </p:nvCxnSpPr>
        <p:spPr>
          <a:xfrm flipV="1">
            <a:off x="3323692" y="3104391"/>
            <a:ext cx="2617968" cy="175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BBCDF9C-05DC-4734-B9B6-B6D2FB89941A}"/>
              </a:ext>
            </a:extLst>
          </p:cNvPr>
          <p:cNvCxnSpPr>
            <a:cxnSpLocks/>
          </p:cNvCxnSpPr>
          <p:nvPr/>
        </p:nvCxnSpPr>
        <p:spPr>
          <a:xfrm>
            <a:off x="3339032" y="3161687"/>
            <a:ext cx="0" cy="2673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レーム 29">
            <a:extLst>
              <a:ext uri="{FF2B5EF4-FFF2-40B4-BE49-F238E27FC236}">
                <a16:creationId xmlns:a16="http://schemas.microsoft.com/office/drawing/2014/main" id="{4EA3A7DF-825D-4480-9302-A872A7547203}"/>
              </a:ext>
            </a:extLst>
          </p:cNvPr>
          <p:cNvSpPr/>
          <p:nvPr/>
        </p:nvSpPr>
        <p:spPr>
          <a:xfrm>
            <a:off x="2977976" y="3350883"/>
            <a:ext cx="807672"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FDE39C56-826B-4A5B-B144-5DD4676CC26C}"/>
              </a:ext>
            </a:extLst>
          </p:cNvPr>
          <p:cNvSpPr txBox="1"/>
          <p:nvPr/>
        </p:nvSpPr>
        <p:spPr>
          <a:xfrm>
            <a:off x="6960667" y="3277434"/>
            <a:ext cx="4049202" cy="800219"/>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names</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a:p>
            <a:pPr>
              <a:spcBef>
                <a:spcPts val="600"/>
              </a:spcBef>
              <a:spcAft>
                <a:spcPts val="600"/>
              </a:spcAft>
            </a:pPr>
            <a:r>
              <a:rPr kumimoji="1" lang="en-US" altLang="ja-JP" b="1" dirty="0">
                <a:solidFill>
                  <a:srgbClr val="FF0000"/>
                </a:solidFill>
              </a:rPr>
              <a:t>prices</a:t>
            </a:r>
            <a:r>
              <a:rPr lang="ja-JP" altLang="en-US" b="1" dirty="0">
                <a:solidFill>
                  <a:srgbClr val="FF0000"/>
                </a:solidFill>
              </a:rPr>
              <a:t>の要素</a:t>
            </a:r>
            <a:r>
              <a:rPr lang="en-US" altLang="ja-JP" b="1" dirty="0">
                <a:solidFill>
                  <a:srgbClr val="FF0000"/>
                </a:solidFill>
              </a:rPr>
              <a:t> </a:t>
            </a:r>
            <a:r>
              <a:rPr lang="ja-JP" altLang="en-US" b="1" dirty="0">
                <a:solidFill>
                  <a:srgbClr val="FF0000"/>
                </a:solidFill>
              </a:rPr>
              <a:t>➡ 順番に</a:t>
            </a:r>
            <a:r>
              <a:rPr lang="en-US" altLang="ja-JP" b="1" dirty="0">
                <a:solidFill>
                  <a:srgbClr val="FF0000"/>
                </a:solidFill>
              </a:rPr>
              <a:t>price</a:t>
            </a:r>
            <a:r>
              <a:rPr lang="ja-JP" altLang="en-US" b="1" dirty="0">
                <a:solidFill>
                  <a:srgbClr val="FF0000"/>
                </a:solidFill>
              </a:rPr>
              <a:t>に格納</a:t>
            </a:r>
            <a:endParaRPr kumimoji="1" lang="ja-JP" altLang="en-US" b="1" dirty="0">
              <a:solidFill>
                <a:srgbClr val="FF0000"/>
              </a:solidFill>
            </a:endParaRPr>
          </a:p>
        </p:txBody>
      </p:sp>
    </p:spTree>
    <p:extLst>
      <p:ext uri="{BB962C8B-B14F-4D97-AF65-F5344CB8AC3E}">
        <p14:creationId xmlns:p14="http://schemas.microsoft.com/office/powerpoint/2010/main" val="3790054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49</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140060" y="2321004"/>
            <a:ext cx="7911879" cy="2215991"/>
          </a:xfrm>
          <a:prstGeom prst="rect">
            <a:avLst/>
          </a:prstGeom>
          <a:noFill/>
        </p:spPr>
        <p:txBody>
          <a:bodyPr wrap="square" rtlCol="0">
            <a:spAutoFit/>
          </a:bodyPr>
          <a:lstStyle/>
          <a:p>
            <a:r>
              <a:rPr lang="en-US" altLang="ja-JP" sz="13800" dirty="0">
                <a:solidFill>
                  <a:srgbClr val="239200"/>
                </a:solidFill>
              </a:rPr>
              <a:t>3</a:t>
            </a:r>
            <a:r>
              <a:rPr kumimoji="1" lang="en-US" altLang="ja-JP" sz="13800" dirty="0">
                <a:solidFill>
                  <a:srgbClr val="239200"/>
                </a:solidFill>
              </a:rPr>
              <a:t>. while</a:t>
            </a:r>
            <a:r>
              <a:rPr kumimoji="1" lang="ja-JP" altLang="en-US" sz="13800" dirty="0">
                <a:solidFill>
                  <a:srgbClr val="239200"/>
                </a:solidFill>
              </a:rPr>
              <a:t>文</a:t>
            </a:r>
          </a:p>
        </p:txBody>
      </p:sp>
    </p:spTree>
    <p:extLst>
      <p:ext uri="{BB962C8B-B14F-4D97-AF65-F5344CB8AC3E}">
        <p14:creationId xmlns:p14="http://schemas.microsoft.com/office/powerpoint/2010/main" val="29793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5C422750-57F5-4C95-BBA4-B8EB1263518D}"/>
              </a:ext>
            </a:extLst>
          </p:cNvPr>
          <p:cNvSpPr/>
          <p:nvPr/>
        </p:nvSpPr>
        <p:spPr>
          <a:xfrm>
            <a:off x="227348" y="1898568"/>
            <a:ext cx="5796644" cy="43747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en-US" altLang="ja-JP" dirty="0"/>
              <a:t>x in y</a:t>
            </a:r>
            <a:r>
              <a:rPr lang="ja-JP" altLang="en-US" dirty="0"/>
              <a:t> のイメージ</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2433255" y="1064337"/>
            <a:ext cx="1384828" cy="810111"/>
          </a:xfrm>
        </p:spPr>
        <p:txBody>
          <a:bodyPr>
            <a:normAutofit/>
          </a:bodyPr>
          <a:lstStyle/>
          <a:p>
            <a:pPr>
              <a:spcBef>
                <a:spcPts val="0"/>
              </a:spcBef>
              <a:spcAft>
                <a:spcPts val="0"/>
              </a:spcAft>
            </a:pPr>
            <a:r>
              <a:rPr kumimoji="1" lang="en-US" altLang="ja-JP" sz="3200" b="1" dirty="0"/>
              <a:t>x in y</a:t>
            </a:r>
            <a:endParaRPr kumimoji="1" lang="ja-JP" altLang="en-US" sz="3200" b="1"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10" name="正方形/長方形 9">
            <a:extLst>
              <a:ext uri="{FF2B5EF4-FFF2-40B4-BE49-F238E27FC236}">
                <a16:creationId xmlns:a16="http://schemas.microsoft.com/office/drawing/2014/main" id="{55CA718B-86A0-49F4-AB71-F2EDA9D97F6E}"/>
              </a:ext>
            </a:extLst>
          </p:cNvPr>
          <p:cNvSpPr/>
          <p:nvPr/>
        </p:nvSpPr>
        <p:spPr>
          <a:xfrm>
            <a:off x="1542820"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13" name="正方形/長方形 12">
            <a:extLst>
              <a:ext uri="{FF2B5EF4-FFF2-40B4-BE49-F238E27FC236}">
                <a16:creationId xmlns:a16="http://schemas.microsoft.com/office/drawing/2014/main" id="{9D085826-3C69-4EA2-ACE7-BC89241BEEF0}"/>
              </a:ext>
            </a:extLst>
          </p:cNvPr>
          <p:cNvSpPr/>
          <p:nvPr/>
        </p:nvSpPr>
        <p:spPr>
          <a:xfrm>
            <a:off x="251606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14" name="正方形/長方形 13">
            <a:extLst>
              <a:ext uri="{FF2B5EF4-FFF2-40B4-BE49-F238E27FC236}">
                <a16:creationId xmlns:a16="http://schemas.microsoft.com/office/drawing/2014/main" id="{1870BFD2-EAD9-4F89-B25B-3AB70A45EC63}"/>
              </a:ext>
            </a:extLst>
          </p:cNvPr>
          <p:cNvSpPr/>
          <p:nvPr/>
        </p:nvSpPr>
        <p:spPr>
          <a:xfrm>
            <a:off x="3490581"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16" name="正方形/長方形 15">
            <a:extLst>
              <a:ext uri="{FF2B5EF4-FFF2-40B4-BE49-F238E27FC236}">
                <a16:creationId xmlns:a16="http://schemas.microsoft.com/office/drawing/2014/main" id="{AB8ABADC-0BD1-43A8-99CD-D8586B86D392}"/>
              </a:ext>
            </a:extLst>
          </p:cNvPr>
          <p:cNvSpPr/>
          <p:nvPr/>
        </p:nvSpPr>
        <p:spPr>
          <a:xfrm>
            <a:off x="4567156"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11" name="テキスト ボックス 10">
            <a:extLst>
              <a:ext uri="{FF2B5EF4-FFF2-40B4-BE49-F238E27FC236}">
                <a16:creationId xmlns:a16="http://schemas.microsoft.com/office/drawing/2014/main" id="{72B8CAEC-239B-4A41-91E5-4C51AE432C6D}"/>
              </a:ext>
            </a:extLst>
          </p:cNvPr>
          <p:cNvSpPr txBox="1"/>
          <p:nvPr/>
        </p:nvSpPr>
        <p:spPr>
          <a:xfrm>
            <a:off x="443372"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18" name="テキスト ボックス 17">
            <a:extLst>
              <a:ext uri="{FF2B5EF4-FFF2-40B4-BE49-F238E27FC236}">
                <a16:creationId xmlns:a16="http://schemas.microsoft.com/office/drawing/2014/main" id="{53B19B00-4242-4942-AA77-25DFA29348D2}"/>
              </a:ext>
            </a:extLst>
          </p:cNvPr>
          <p:cNvSpPr txBox="1"/>
          <p:nvPr/>
        </p:nvSpPr>
        <p:spPr>
          <a:xfrm>
            <a:off x="443372"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0" name="正方形/長方形 19">
            <a:extLst>
              <a:ext uri="{FF2B5EF4-FFF2-40B4-BE49-F238E27FC236}">
                <a16:creationId xmlns:a16="http://schemas.microsoft.com/office/drawing/2014/main" id="{BA5D3E06-CFAB-4155-BA93-F8DF10F9B198}"/>
              </a:ext>
            </a:extLst>
          </p:cNvPr>
          <p:cNvSpPr/>
          <p:nvPr/>
        </p:nvSpPr>
        <p:spPr>
          <a:xfrm>
            <a:off x="1573409"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1" name="四角形: 角を丸くする 20">
            <a:extLst>
              <a:ext uri="{FF2B5EF4-FFF2-40B4-BE49-F238E27FC236}">
                <a16:creationId xmlns:a16="http://schemas.microsoft.com/office/drawing/2014/main" id="{4636DAF6-C0A4-47E3-9B44-62969D84C3E8}"/>
              </a:ext>
            </a:extLst>
          </p:cNvPr>
          <p:cNvSpPr/>
          <p:nvPr/>
        </p:nvSpPr>
        <p:spPr>
          <a:xfrm>
            <a:off x="6240016" y="1889606"/>
            <a:ext cx="5796644" cy="43837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438138-B1A3-4FC4-B105-A805FAE3CF31}"/>
              </a:ext>
            </a:extLst>
          </p:cNvPr>
          <p:cNvSpPr/>
          <p:nvPr/>
        </p:nvSpPr>
        <p:spPr>
          <a:xfrm>
            <a:off x="755548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3" name="正方形/長方形 22">
            <a:extLst>
              <a:ext uri="{FF2B5EF4-FFF2-40B4-BE49-F238E27FC236}">
                <a16:creationId xmlns:a16="http://schemas.microsoft.com/office/drawing/2014/main" id="{9C0BE83B-F16D-4E6A-AD0E-B5B354BA9FA6}"/>
              </a:ext>
            </a:extLst>
          </p:cNvPr>
          <p:cNvSpPr/>
          <p:nvPr/>
        </p:nvSpPr>
        <p:spPr>
          <a:xfrm>
            <a:off x="8528736"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24" name="正方形/長方形 23">
            <a:extLst>
              <a:ext uri="{FF2B5EF4-FFF2-40B4-BE49-F238E27FC236}">
                <a16:creationId xmlns:a16="http://schemas.microsoft.com/office/drawing/2014/main" id="{B95F701E-C796-4004-8DB2-528DC097368B}"/>
              </a:ext>
            </a:extLst>
          </p:cNvPr>
          <p:cNvSpPr/>
          <p:nvPr/>
        </p:nvSpPr>
        <p:spPr>
          <a:xfrm>
            <a:off x="9503249"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25" name="正方形/長方形 24">
            <a:extLst>
              <a:ext uri="{FF2B5EF4-FFF2-40B4-BE49-F238E27FC236}">
                <a16:creationId xmlns:a16="http://schemas.microsoft.com/office/drawing/2014/main" id="{A545CC9B-3DD4-4A5E-ABC8-4F8D963182DA}"/>
              </a:ext>
            </a:extLst>
          </p:cNvPr>
          <p:cNvSpPr/>
          <p:nvPr/>
        </p:nvSpPr>
        <p:spPr>
          <a:xfrm>
            <a:off x="10579824"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26" name="テキスト ボックス 25">
            <a:extLst>
              <a:ext uri="{FF2B5EF4-FFF2-40B4-BE49-F238E27FC236}">
                <a16:creationId xmlns:a16="http://schemas.microsoft.com/office/drawing/2014/main" id="{E7A145EA-63C1-4740-9213-B07C2C9A6AC5}"/>
              </a:ext>
            </a:extLst>
          </p:cNvPr>
          <p:cNvSpPr txBox="1"/>
          <p:nvPr/>
        </p:nvSpPr>
        <p:spPr>
          <a:xfrm>
            <a:off x="6456040"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27" name="テキスト ボックス 26">
            <a:extLst>
              <a:ext uri="{FF2B5EF4-FFF2-40B4-BE49-F238E27FC236}">
                <a16:creationId xmlns:a16="http://schemas.microsoft.com/office/drawing/2014/main" id="{2B7B70A8-7513-4C0F-B916-2EFD27740CAC}"/>
              </a:ext>
            </a:extLst>
          </p:cNvPr>
          <p:cNvSpPr txBox="1"/>
          <p:nvPr/>
        </p:nvSpPr>
        <p:spPr>
          <a:xfrm>
            <a:off x="6456040"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8" name="正方形/長方形 27">
            <a:extLst>
              <a:ext uri="{FF2B5EF4-FFF2-40B4-BE49-F238E27FC236}">
                <a16:creationId xmlns:a16="http://schemas.microsoft.com/office/drawing/2014/main" id="{AEB9BC29-3E55-4170-A3C0-FB165ABC53E9}"/>
              </a:ext>
            </a:extLst>
          </p:cNvPr>
          <p:cNvSpPr/>
          <p:nvPr/>
        </p:nvSpPr>
        <p:spPr>
          <a:xfrm>
            <a:off x="7586077"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a:t>
            </a:r>
            <a:endParaRPr kumimoji="1" lang="ja-JP" altLang="en-US" sz="3600" dirty="0"/>
          </a:p>
        </p:txBody>
      </p:sp>
      <p:sp>
        <p:nvSpPr>
          <p:cNvPr id="29" name="コンテンツ プレースホルダー 2">
            <a:extLst>
              <a:ext uri="{FF2B5EF4-FFF2-40B4-BE49-F238E27FC236}">
                <a16:creationId xmlns:a16="http://schemas.microsoft.com/office/drawing/2014/main" id="{0AAEB52A-0D23-4AC3-AB9D-E85DAED59F2F}"/>
              </a:ext>
            </a:extLst>
          </p:cNvPr>
          <p:cNvSpPr txBox="1">
            <a:spLocks/>
          </p:cNvSpPr>
          <p:nvPr/>
        </p:nvSpPr>
        <p:spPr>
          <a:xfrm>
            <a:off x="8021744" y="1073841"/>
            <a:ext cx="1986092" cy="810111"/>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3200" b="1" dirty="0"/>
              <a:t>x not in y</a:t>
            </a:r>
            <a:endParaRPr lang="ja-JP" altLang="en-US" sz="3200" b="1" dirty="0"/>
          </a:p>
        </p:txBody>
      </p:sp>
      <p:sp>
        <p:nvSpPr>
          <p:cNvPr id="30" name="テキスト ボックス 29">
            <a:extLst>
              <a:ext uri="{FF2B5EF4-FFF2-40B4-BE49-F238E27FC236}">
                <a16:creationId xmlns:a16="http://schemas.microsoft.com/office/drawing/2014/main" id="{7BF28153-9833-4864-A58E-616C15603D8E}"/>
              </a:ext>
            </a:extLst>
          </p:cNvPr>
          <p:cNvSpPr txBox="1"/>
          <p:nvPr/>
        </p:nvSpPr>
        <p:spPr>
          <a:xfrm>
            <a:off x="756859" y="5610435"/>
            <a:ext cx="4737621"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(=20)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に存在する </a:t>
            </a:r>
            <a:endParaRPr lang="en-US" altLang="ja-JP" sz="2400" b="1" dirty="0">
              <a:solidFill>
                <a:srgbClr val="FF0000"/>
              </a:solidFill>
            </a:endParaRPr>
          </a:p>
        </p:txBody>
      </p:sp>
      <p:sp>
        <p:nvSpPr>
          <p:cNvPr id="31" name="テキスト ボックス 30">
            <a:extLst>
              <a:ext uri="{FF2B5EF4-FFF2-40B4-BE49-F238E27FC236}">
                <a16:creationId xmlns:a16="http://schemas.microsoft.com/office/drawing/2014/main" id="{EC96501B-B532-4100-8543-00B1FE6FEBA2}"/>
              </a:ext>
            </a:extLst>
          </p:cNvPr>
          <p:cNvSpPr txBox="1"/>
          <p:nvPr/>
        </p:nvSpPr>
        <p:spPr>
          <a:xfrm>
            <a:off x="6645979" y="5610453"/>
            <a:ext cx="5174657"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(=80)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に存在しない </a:t>
            </a:r>
            <a:endParaRPr lang="en-US" altLang="ja-JP" sz="2400" b="1" dirty="0">
              <a:solidFill>
                <a:srgbClr val="FF0000"/>
              </a:solidFill>
            </a:endParaRPr>
          </a:p>
        </p:txBody>
      </p:sp>
    </p:spTree>
    <p:extLst>
      <p:ext uri="{BB962C8B-B14F-4D97-AF65-F5344CB8AC3E}">
        <p14:creationId xmlns:p14="http://schemas.microsoft.com/office/powerpoint/2010/main" val="110218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en-US" altLang="ja-JP" dirty="0"/>
              <a:t>while</a:t>
            </a:r>
            <a:r>
              <a:rPr lang="ja-JP" altLang="en-US" dirty="0"/>
              <a:t>文：繰り返し処理を行うときに使用</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50</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Tree>
    <p:extLst>
      <p:ext uri="{BB962C8B-B14F-4D97-AF65-F5344CB8AC3E}">
        <p14:creationId xmlns:p14="http://schemas.microsoft.com/office/powerpoint/2010/main" val="2820231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ja-JP" altLang="en-US" dirty="0"/>
              <a:t>例）</a:t>
            </a:r>
            <a:r>
              <a:rPr lang="en-US" altLang="ja-JP" dirty="0" err="1"/>
              <a:t>i</a:t>
            </a:r>
            <a:r>
              <a:rPr lang="en-US" altLang="ja-JP" dirty="0"/>
              <a:t> &lt; 3</a:t>
            </a:r>
            <a:r>
              <a:rPr lang="ja-JP" altLang="en-US" dirty="0"/>
              <a:t>の間、</a:t>
            </a:r>
            <a:r>
              <a:rPr lang="en-US" altLang="ja-JP" dirty="0" err="1"/>
              <a:t>i</a:t>
            </a:r>
            <a:r>
              <a:rPr lang="ja-JP" altLang="en-US" dirty="0"/>
              <a:t>を</a:t>
            </a:r>
            <a:r>
              <a:rPr lang="en-US" altLang="ja-JP" dirty="0"/>
              <a:t>print</a:t>
            </a:r>
            <a:r>
              <a:rPr lang="ja-JP" altLang="en-US" dirty="0"/>
              <a:t>する </a:t>
            </a:r>
            <a:r>
              <a:rPr lang="en-US" altLang="ja-JP" dirty="0"/>
              <a:t>※ </a:t>
            </a:r>
            <a:r>
              <a:rPr lang="en-US" altLang="ja-JP" dirty="0" err="1"/>
              <a:t>i</a:t>
            </a:r>
            <a:r>
              <a:rPr lang="ja-JP" altLang="en-US" dirty="0"/>
              <a:t>の初期値は</a:t>
            </a:r>
            <a:r>
              <a:rPr lang="en-US" altLang="ja-JP" dirty="0" err="1"/>
              <a:t>i</a:t>
            </a:r>
            <a:r>
              <a:rPr lang="en-US" altLang="ja-JP" dirty="0"/>
              <a:t>=0</a:t>
            </a:r>
            <a:r>
              <a:rPr lang="ja-JP" altLang="en-US" dirty="0"/>
              <a:t>とする</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51</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
        <p:nvSpPr>
          <p:cNvPr id="23" name="コンテンツ プレースホルダー 2">
            <a:extLst>
              <a:ext uri="{FF2B5EF4-FFF2-40B4-BE49-F238E27FC236}">
                <a16:creationId xmlns:a16="http://schemas.microsoft.com/office/drawing/2014/main" id="{89F2BEE7-DCC0-40B3-8521-A6F18E318E04}"/>
              </a:ext>
            </a:extLst>
          </p:cNvPr>
          <p:cNvSpPr txBox="1">
            <a:spLocks/>
          </p:cNvSpPr>
          <p:nvPr/>
        </p:nvSpPr>
        <p:spPr>
          <a:xfrm>
            <a:off x="5716293" y="2707520"/>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24" name="テキスト ボックス 23">
            <a:extLst>
              <a:ext uri="{FF2B5EF4-FFF2-40B4-BE49-F238E27FC236}">
                <a16:creationId xmlns:a16="http://schemas.microsoft.com/office/drawing/2014/main" id="{39F16A53-0B7C-433D-AFE2-A1E858400F08}"/>
              </a:ext>
            </a:extLst>
          </p:cNvPr>
          <p:cNvSpPr txBox="1"/>
          <p:nvPr/>
        </p:nvSpPr>
        <p:spPr>
          <a:xfrm>
            <a:off x="5782803" y="2264366"/>
            <a:ext cx="6142102" cy="584775"/>
          </a:xfrm>
          <a:prstGeom prst="rect">
            <a:avLst/>
          </a:prstGeom>
          <a:noFill/>
        </p:spPr>
        <p:txBody>
          <a:bodyPr wrap="square" rtlCol="0">
            <a:spAutoFit/>
          </a:bodyPr>
          <a:lstStyle/>
          <a:p>
            <a:r>
              <a:rPr lang="en-US" altLang="ja-JP" sz="3200" dirty="0" err="1"/>
              <a:t>i</a:t>
            </a:r>
            <a:r>
              <a:rPr kumimoji="1" lang="en-US" altLang="ja-JP" sz="3200" dirty="0"/>
              <a:t> = 0</a:t>
            </a:r>
            <a:endParaRPr kumimoji="1" lang="ja-JP" altLang="en-US" sz="3200" dirty="0"/>
          </a:p>
        </p:txBody>
      </p:sp>
      <p:sp>
        <p:nvSpPr>
          <p:cNvPr id="25" name="正方形/長方形 24">
            <a:extLst>
              <a:ext uri="{FF2B5EF4-FFF2-40B4-BE49-F238E27FC236}">
                <a16:creationId xmlns:a16="http://schemas.microsoft.com/office/drawing/2014/main" id="{D06B5A82-C230-4129-88A1-50DDFB985769}"/>
              </a:ext>
            </a:extLst>
          </p:cNvPr>
          <p:cNvSpPr/>
          <p:nvPr/>
        </p:nvSpPr>
        <p:spPr>
          <a:xfrm>
            <a:off x="5782803" y="3543460"/>
            <a:ext cx="6060762" cy="10808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en-US" altLang="ja-JP" sz="2000" dirty="0" err="1">
                <a:solidFill>
                  <a:schemeClr val="tx1"/>
                </a:solidFill>
              </a:rPr>
              <a:t>i</a:t>
            </a:r>
            <a:r>
              <a:rPr lang="en-US" altLang="ja-JP" sz="2000" dirty="0">
                <a:solidFill>
                  <a:schemeClr val="tx1"/>
                </a:solidFill>
              </a:rPr>
              <a:t> &lt; 3:</a:t>
            </a:r>
          </a:p>
          <a:p>
            <a:r>
              <a:rPr lang="en-US" altLang="ja-JP" sz="2000" dirty="0">
                <a:solidFill>
                  <a:schemeClr val="tx1"/>
                </a:solidFill>
              </a:rPr>
              <a:t>    print(</a:t>
            </a:r>
            <a:r>
              <a:rPr lang="en-US" altLang="ja-JP" sz="2000" dirty="0" err="1">
                <a:solidFill>
                  <a:schemeClr val="tx1"/>
                </a:solidFill>
              </a:rPr>
              <a:t>i</a:t>
            </a:r>
            <a:r>
              <a:rPr lang="en-US" altLang="ja-JP" sz="2000" dirty="0">
                <a:solidFill>
                  <a:schemeClr val="tx1"/>
                </a:solidFill>
              </a:rPr>
              <a:t>)</a:t>
            </a:r>
          </a:p>
          <a:p>
            <a:r>
              <a:rPr lang="en-US" altLang="ja-JP" sz="2000" dirty="0">
                <a:solidFill>
                  <a:schemeClr val="tx1"/>
                </a:solidFill>
              </a:rPr>
              <a:t>    </a:t>
            </a:r>
            <a:r>
              <a:rPr lang="en-US" altLang="ja-JP" sz="2000" dirty="0" err="1">
                <a:solidFill>
                  <a:schemeClr val="tx1"/>
                </a:solidFill>
              </a:rPr>
              <a:t>i</a:t>
            </a:r>
            <a:r>
              <a:rPr lang="en-US" altLang="ja-JP" sz="2000" dirty="0">
                <a:solidFill>
                  <a:schemeClr val="tx1"/>
                </a:solidFill>
              </a:rPr>
              <a:t> += 1</a:t>
            </a:r>
            <a:endParaRPr lang="ja-JP" altLang="en-US"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54166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while</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テキスト ボックス 49">
            <a:extLst>
              <a:ext uri="{FF2B5EF4-FFF2-40B4-BE49-F238E27FC236}">
                <a16:creationId xmlns:a16="http://schemas.microsoft.com/office/drawing/2014/main" id="{47D43AB4-D809-452E-8FE0-C76F5DE402D5}"/>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4" name="フローチャート: 処理 53">
            <a:extLst>
              <a:ext uri="{FF2B5EF4-FFF2-40B4-BE49-F238E27FC236}">
                <a16:creationId xmlns:a16="http://schemas.microsoft.com/office/drawing/2014/main" id="{FD945916-024C-4922-85E1-B333451E2AB0}"/>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while</a:t>
            </a:r>
            <a:r>
              <a:rPr lang="ja-JP" altLang="en-US" dirty="0"/>
              <a:t>文から抜ける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p>
          <a:p>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ECEEB8A3-6773-4987-8B96-A004E460DFB7}"/>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8" name="フローチャート: 処理 57">
            <a:extLst>
              <a:ext uri="{FF2B5EF4-FFF2-40B4-BE49-F238E27FC236}">
                <a16:creationId xmlns:a16="http://schemas.microsoft.com/office/drawing/2014/main" id="{BE18575F-904C-4FF2-B1A4-10EE85CD0CC3}"/>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ED5278A-C20B-48CE-8630-09753FA59C90}"/>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0" name="コンテンツ プレースホルダー 2">
            <a:extLst>
              <a:ext uri="{FF2B5EF4-FFF2-40B4-BE49-F238E27FC236}">
                <a16:creationId xmlns:a16="http://schemas.microsoft.com/office/drawing/2014/main" id="{0AE4EFD7-4E8F-413B-9D71-2FAE7BE8C0D7}"/>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1" name="テキスト ボックス 60">
            <a:extLst>
              <a:ext uri="{FF2B5EF4-FFF2-40B4-BE49-F238E27FC236}">
                <a16:creationId xmlns:a16="http://schemas.microsoft.com/office/drawing/2014/main" id="{C5A5B811-2E94-4F82-A2B2-DFA0FD0D6061}"/>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62" name="テキスト ボックス 61">
            <a:extLst>
              <a:ext uri="{FF2B5EF4-FFF2-40B4-BE49-F238E27FC236}">
                <a16:creationId xmlns:a16="http://schemas.microsoft.com/office/drawing/2014/main" id="{04EB9B02-BC6B-4CC6-A2E2-1622EA48372D}"/>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63" name="テキスト ボックス 62">
            <a:extLst>
              <a:ext uri="{FF2B5EF4-FFF2-40B4-BE49-F238E27FC236}">
                <a16:creationId xmlns:a16="http://schemas.microsoft.com/office/drawing/2014/main" id="{D706184C-092E-4FC0-A515-EACDB6FF1739}"/>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Tree>
    <p:extLst>
      <p:ext uri="{BB962C8B-B14F-4D97-AF65-F5344CB8AC3E}">
        <p14:creationId xmlns:p14="http://schemas.microsoft.com/office/powerpoint/2010/main" val="30444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2D38A319-C526-405E-B58A-0290C2F08D21}"/>
              </a:ext>
            </a:extLst>
          </p:cNvPr>
          <p:cNvSpPr/>
          <p:nvPr/>
        </p:nvSpPr>
        <p:spPr>
          <a:xfrm>
            <a:off x="6095999" y="1704489"/>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703D57F5-32E2-4474-BF99-E41D53F61ECF}"/>
              </a:ext>
            </a:extLst>
          </p:cNvPr>
          <p:cNvSpPr/>
          <p:nvPr/>
        </p:nvSpPr>
        <p:spPr>
          <a:xfrm>
            <a:off x="119336" y="1768958"/>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1E5D8AE-5905-4273-B5C7-8708C052ED62}"/>
              </a:ext>
            </a:extLst>
          </p:cNvPr>
          <p:cNvSpPr>
            <a:spLocks noGrp="1"/>
          </p:cNvSpPr>
          <p:nvPr>
            <p:ph type="title"/>
          </p:nvPr>
        </p:nvSpPr>
        <p:spPr/>
        <p:txBody>
          <a:bodyPr/>
          <a:lstStyle/>
          <a:p>
            <a:r>
              <a:rPr kumimoji="1" lang="en-US" altLang="ja-JP" dirty="0"/>
              <a:t>while</a:t>
            </a:r>
            <a:r>
              <a:rPr kumimoji="1" lang="ja-JP" altLang="en-US" dirty="0"/>
              <a:t>文：</a:t>
            </a:r>
            <a:r>
              <a:rPr kumimoji="1" lang="en-US" altLang="ja-JP" dirty="0"/>
              <a:t>break, continue</a:t>
            </a:r>
            <a:endParaRPr kumimoji="1" lang="ja-JP" altLang="en-US" dirty="0"/>
          </a:p>
        </p:txBody>
      </p:sp>
      <p:sp>
        <p:nvSpPr>
          <p:cNvPr id="3" name="コンテンツ プレースホルダー 2">
            <a:extLst>
              <a:ext uri="{FF2B5EF4-FFF2-40B4-BE49-F238E27FC236}">
                <a16:creationId xmlns:a16="http://schemas.microsoft.com/office/drawing/2014/main" id="{F500C96E-7D88-4AA9-BCCA-78631E7DE199}"/>
              </a:ext>
            </a:extLst>
          </p:cNvPr>
          <p:cNvSpPr>
            <a:spLocks noGrp="1"/>
          </p:cNvSpPr>
          <p:nvPr>
            <p:ph idx="1"/>
          </p:nvPr>
        </p:nvSpPr>
        <p:spPr>
          <a:xfrm>
            <a:off x="445859" y="1048685"/>
            <a:ext cx="11029615" cy="744435"/>
          </a:xfrm>
        </p:spPr>
        <p:txBody>
          <a:bodyPr/>
          <a:lstStyle/>
          <a:p>
            <a:r>
              <a:rPr kumimoji="1" lang="en-US" altLang="ja-JP" dirty="0"/>
              <a:t>for</a:t>
            </a:r>
            <a:r>
              <a:rPr kumimoji="1" lang="ja-JP" altLang="en-US" dirty="0"/>
              <a:t>文と考え方は同じため、例は省略する</a:t>
            </a:r>
          </a:p>
        </p:txBody>
      </p:sp>
      <p:sp>
        <p:nvSpPr>
          <p:cNvPr id="4" name="スライド番号プレースホルダー 3">
            <a:extLst>
              <a:ext uri="{FF2B5EF4-FFF2-40B4-BE49-F238E27FC236}">
                <a16:creationId xmlns:a16="http://schemas.microsoft.com/office/drawing/2014/main" id="{808522E1-BEB7-4D5E-82F7-50DF53B9575C}"/>
              </a:ext>
            </a:extLst>
          </p:cNvPr>
          <p:cNvSpPr>
            <a:spLocks noGrp="1"/>
          </p:cNvSpPr>
          <p:nvPr>
            <p:ph type="sldNum" sz="quarter" idx="12"/>
          </p:nvPr>
        </p:nvSpPr>
        <p:spPr/>
        <p:txBody>
          <a:bodyPr/>
          <a:lstStyle/>
          <a:p>
            <a:fld id="{57021661-B2A8-457F-930E-F617AD024F3F}" type="slidenum">
              <a:rPr lang="ja-JP" altLang="en-US" smtClean="0"/>
              <a:pPr/>
              <a:t>54</a:t>
            </a:fld>
            <a:endParaRPr lang="ja-JP" altLang="en-US" dirty="0"/>
          </a:p>
        </p:txBody>
      </p:sp>
      <p:pic>
        <p:nvPicPr>
          <p:cNvPr id="25" name="図 24">
            <a:extLst>
              <a:ext uri="{FF2B5EF4-FFF2-40B4-BE49-F238E27FC236}">
                <a16:creationId xmlns:a16="http://schemas.microsoft.com/office/drawing/2014/main" id="{C96D9488-BB6E-489E-A1CA-7BA2229F7BB2}"/>
              </a:ext>
            </a:extLst>
          </p:cNvPr>
          <p:cNvPicPr>
            <a:picLocks noChangeAspect="1"/>
          </p:cNvPicPr>
          <p:nvPr/>
        </p:nvPicPr>
        <p:blipFill>
          <a:blip r:embed="rId2"/>
          <a:stretch>
            <a:fillRect/>
          </a:stretch>
        </p:blipFill>
        <p:spPr>
          <a:xfrm>
            <a:off x="1524221" y="2322696"/>
            <a:ext cx="2788505" cy="3070056"/>
          </a:xfrm>
          <a:prstGeom prst="rect">
            <a:avLst/>
          </a:prstGeom>
        </p:spPr>
      </p:pic>
      <p:pic>
        <p:nvPicPr>
          <p:cNvPr id="46" name="図 45">
            <a:extLst>
              <a:ext uri="{FF2B5EF4-FFF2-40B4-BE49-F238E27FC236}">
                <a16:creationId xmlns:a16="http://schemas.microsoft.com/office/drawing/2014/main" id="{5386799F-48D0-4257-90C6-F414C8EE3A12}"/>
              </a:ext>
            </a:extLst>
          </p:cNvPr>
          <p:cNvPicPr>
            <a:picLocks noChangeAspect="1"/>
          </p:cNvPicPr>
          <p:nvPr/>
        </p:nvPicPr>
        <p:blipFill>
          <a:blip r:embed="rId3"/>
          <a:stretch>
            <a:fillRect/>
          </a:stretch>
        </p:blipFill>
        <p:spPr>
          <a:xfrm>
            <a:off x="7379185" y="2237163"/>
            <a:ext cx="3336179" cy="3070056"/>
          </a:xfrm>
          <a:prstGeom prst="rect">
            <a:avLst/>
          </a:prstGeom>
        </p:spPr>
      </p:pic>
      <p:sp>
        <p:nvSpPr>
          <p:cNvPr id="47" name="正方形/長方形 46">
            <a:extLst>
              <a:ext uri="{FF2B5EF4-FFF2-40B4-BE49-F238E27FC236}">
                <a16:creationId xmlns:a16="http://schemas.microsoft.com/office/drawing/2014/main" id="{671E9378-CC4F-4CDC-ADAE-5D157AE716CF}"/>
              </a:ext>
            </a:extLst>
          </p:cNvPr>
          <p:cNvSpPr/>
          <p:nvPr/>
        </p:nvSpPr>
        <p:spPr>
          <a:xfrm>
            <a:off x="443371" y="5299120"/>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p>
        </p:txBody>
      </p:sp>
      <p:sp>
        <p:nvSpPr>
          <p:cNvPr id="49" name="正方形/長方形 48">
            <a:extLst>
              <a:ext uri="{FF2B5EF4-FFF2-40B4-BE49-F238E27FC236}">
                <a16:creationId xmlns:a16="http://schemas.microsoft.com/office/drawing/2014/main" id="{9970B4A4-0276-462B-A114-E897B84686A0}"/>
              </a:ext>
            </a:extLst>
          </p:cNvPr>
          <p:cNvSpPr/>
          <p:nvPr/>
        </p:nvSpPr>
        <p:spPr>
          <a:xfrm>
            <a:off x="6420034" y="5269537"/>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p>
        </p:txBody>
      </p:sp>
      <p:sp>
        <p:nvSpPr>
          <p:cNvPr id="50" name="コンテンツ プレースホルダー 2">
            <a:extLst>
              <a:ext uri="{FF2B5EF4-FFF2-40B4-BE49-F238E27FC236}">
                <a16:creationId xmlns:a16="http://schemas.microsoft.com/office/drawing/2014/main" id="{6BD1F8E9-4895-4F57-B265-B93A6D63C9FF}"/>
              </a:ext>
            </a:extLst>
          </p:cNvPr>
          <p:cNvSpPr txBox="1">
            <a:spLocks/>
          </p:cNvSpPr>
          <p:nvPr/>
        </p:nvSpPr>
        <p:spPr>
          <a:xfrm>
            <a:off x="2063552" y="1658098"/>
            <a:ext cx="1188132"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break</a:t>
            </a:r>
            <a:endParaRPr lang="ja-JP" altLang="en-US" dirty="0"/>
          </a:p>
        </p:txBody>
      </p:sp>
      <p:sp>
        <p:nvSpPr>
          <p:cNvPr id="51" name="コンテンツ プレースホルダー 2">
            <a:extLst>
              <a:ext uri="{FF2B5EF4-FFF2-40B4-BE49-F238E27FC236}">
                <a16:creationId xmlns:a16="http://schemas.microsoft.com/office/drawing/2014/main" id="{E73105D9-AD1E-4DB9-A5BB-BB81D717D864}"/>
              </a:ext>
            </a:extLst>
          </p:cNvPr>
          <p:cNvSpPr txBox="1">
            <a:spLocks/>
          </p:cNvSpPr>
          <p:nvPr/>
        </p:nvSpPr>
        <p:spPr>
          <a:xfrm>
            <a:off x="8179594" y="1581440"/>
            <a:ext cx="1707281"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continue</a:t>
            </a:r>
            <a:endParaRPr lang="ja-JP" altLang="en-US" dirty="0"/>
          </a:p>
        </p:txBody>
      </p:sp>
    </p:spTree>
    <p:extLst>
      <p:ext uri="{BB962C8B-B14F-4D97-AF65-F5344CB8AC3E}">
        <p14:creationId xmlns:p14="http://schemas.microsoft.com/office/powerpoint/2010/main" val="545108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5B6C7892-6663-4EBD-A6D4-A9B6EA6D9148}"/>
              </a:ext>
            </a:extLst>
          </p:cNvPr>
          <p:cNvSpPr/>
          <p:nvPr/>
        </p:nvSpPr>
        <p:spPr>
          <a:xfrm>
            <a:off x="443372" y="1343223"/>
            <a:ext cx="11449272" cy="4282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55</a:t>
            </a:fld>
            <a:endParaRPr lang="ja-JP" altLang="en-US" dirty="0"/>
          </a:p>
        </p:txBody>
      </p:sp>
      <p:sp>
        <p:nvSpPr>
          <p:cNvPr id="20" name="コンテンツ プレースホルダー 19">
            <a:extLst>
              <a:ext uri="{FF2B5EF4-FFF2-40B4-BE49-F238E27FC236}">
                <a16:creationId xmlns:a16="http://schemas.microsoft.com/office/drawing/2014/main" id="{2DFFCDE0-436F-44E1-BC33-B754A12ED663}"/>
              </a:ext>
            </a:extLst>
          </p:cNvPr>
          <p:cNvSpPr>
            <a:spLocks noGrp="1"/>
          </p:cNvSpPr>
          <p:nvPr>
            <p:ph sz="quarter" idx="13"/>
          </p:nvPr>
        </p:nvSpPr>
        <p:spPr>
          <a:xfrm>
            <a:off x="9120336" y="6595263"/>
            <a:ext cx="3067577" cy="264572"/>
          </a:xfrm>
        </p:spPr>
        <p:txBody>
          <a:bodyPr>
            <a:normAutofit fontScale="77500" lnSpcReduction="20000"/>
          </a:bodyPr>
          <a:lstStyle/>
          <a:p>
            <a:r>
              <a:rPr lang="en-US" altLang="ja-JP" dirty="0">
                <a:hlinkClick r:id="rId2"/>
              </a:rPr>
              <a:t>https://www.sejuku.net/blog/22463</a:t>
            </a:r>
            <a:endParaRPr lang="ja-JP" altLang="en-US" dirty="0"/>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27" name="コンテンツ プレースホルダー 3">
            <a:extLst>
              <a:ext uri="{FF2B5EF4-FFF2-40B4-BE49-F238E27FC236}">
                <a16:creationId xmlns:a16="http://schemas.microsoft.com/office/drawing/2014/main" id="{61233F2D-7732-4894-B82F-FFED69427B7C}"/>
              </a:ext>
            </a:extLst>
          </p:cNvPr>
          <p:cNvSpPr txBox="1">
            <a:spLocks/>
          </p:cNvSpPr>
          <p:nvPr/>
        </p:nvSpPr>
        <p:spPr>
          <a:xfrm>
            <a:off x="863028" y="2716179"/>
            <a:ext cx="11029616" cy="258274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Aft>
                <a:spcPts val="1200"/>
              </a:spcAft>
            </a:pPr>
            <a:r>
              <a:rPr lang="en-US" altLang="ja-JP" sz="3200" dirty="0">
                <a:solidFill>
                  <a:schemeClr val="bg1"/>
                </a:solidFill>
              </a:rPr>
              <a:t>for</a:t>
            </a:r>
            <a:r>
              <a:rPr lang="ja-JP" altLang="en-US" sz="3200" dirty="0">
                <a:solidFill>
                  <a:schemeClr val="bg1"/>
                </a:solidFill>
              </a:rPr>
              <a:t>文：指定した回数のループが完了すればループを抜ける</a:t>
            </a:r>
            <a:endParaRPr lang="en-US" altLang="ja-JP" sz="3200" dirty="0">
              <a:solidFill>
                <a:schemeClr val="bg1"/>
              </a:solidFill>
            </a:endParaRPr>
          </a:p>
          <a:p>
            <a:pPr>
              <a:spcAft>
                <a:spcPts val="1200"/>
              </a:spcAft>
            </a:pPr>
            <a:r>
              <a:rPr lang="en-US" altLang="ja-JP" sz="3200" dirty="0">
                <a:solidFill>
                  <a:schemeClr val="bg1"/>
                </a:solidFill>
              </a:rPr>
              <a:t>while</a:t>
            </a:r>
            <a:r>
              <a:rPr lang="ja-JP" altLang="en-US" sz="3200" dirty="0">
                <a:solidFill>
                  <a:schemeClr val="bg1"/>
                </a:solidFill>
              </a:rPr>
              <a:t>文：条件を指定して、その条件が</a:t>
            </a:r>
            <a:r>
              <a:rPr lang="en-US" altLang="ja-JP" sz="3200" dirty="0">
                <a:solidFill>
                  <a:schemeClr val="bg1"/>
                </a:solidFill>
              </a:rPr>
              <a:t>False</a:t>
            </a:r>
            <a:r>
              <a:rPr lang="ja-JP" altLang="en-US" sz="3200" dirty="0">
                <a:solidFill>
                  <a:schemeClr val="bg1"/>
                </a:solidFill>
              </a:rPr>
              <a:t>になればループを抜ける　</a:t>
            </a:r>
            <a:endParaRPr lang="en-US" altLang="ja-JP" sz="3200" dirty="0">
              <a:solidFill>
                <a:schemeClr val="bg1"/>
              </a:solidFill>
            </a:endParaRPr>
          </a:p>
        </p:txBody>
      </p:sp>
      <p:sp>
        <p:nvSpPr>
          <p:cNvPr id="21" name="テキスト ボックス 20">
            <a:extLst>
              <a:ext uri="{FF2B5EF4-FFF2-40B4-BE49-F238E27FC236}">
                <a16:creationId xmlns:a16="http://schemas.microsoft.com/office/drawing/2014/main" id="{14C275C9-8567-47C0-9AEB-D5AFCBB49CCE}"/>
              </a:ext>
            </a:extLst>
          </p:cNvPr>
          <p:cNvSpPr txBox="1"/>
          <p:nvPr/>
        </p:nvSpPr>
        <p:spPr>
          <a:xfrm>
            <a:off x="671736" y="5764266"/>
            <a:ext cx="10992544" cy="830997"/>
          </a:xfrm>
          <a:prstGeom prst="rect">
            <a:avLst/>
          </a:prstGeom>
          <a:noFill/>
        </p:spPr>
        <p:txBody>
          <a:bodyPr wrap="square" rtlCol="0">
            <a:spAutoFit/>
          </a:bodyPr>
          <a:lstStyle/>
          <a:p>
            <a:r>
              <a:rPr kumimoji="1" lang="en-US" altLang="ja-JP" sz="2400" dirty="0"/>
              <a:t>while</a:t>
            </a:r>
            <a:r>
              <a:rPr kumimoji="1" lang="ja-JP" altLang="en-US" sz="2400" dirty="0"/>
              <a:t>文</a:t>
            </a:r>
            <a:r>
              <a:rPr lang="ja-JP" altLang="en-US" sz="2400" dirty="0"/>
              <a:t>↔</a:t>
            </a:r>
            <a:r>
              <a:rPr lang="en-US" altLang="ja-JP" sz="2400" dirty="0"/>
              <a:t>for</a:t>
            </a:r>
            <a:r>
              <a:rPr lang="ja-JP" altLang="en-US" sz="2400" dirty="0"/>
              <a:t>文は基本的には変換ができる</a:t>
            </a:r>
            <a:endParaRPr lang="en-US" altLang="ja-JP" sz="2400" dirty="0"/>
          </a:p>
          <a:p>
            <a:r>
              <a:rPr lang="en-US" altLang="ja-JP" sz="2400" dirty="0"/>
              <a:t>※</a:t>
            </a:r>
            <a:r>
              <a:rPr lang="ja-JP" altLang="en-US" sz="2400" dirty="0"/>
              <a:t>ただし、やりたいことによって使い分けたほうがスマートなコードが書ける</a:t>
            </a:r>
            <a:endParaRPr kumimoji="1" lang="ja-JP" altLang="en-US" sz="2400" dirty="0"/>
          </a:p>
        </p:txBody>
      </p:sp>
    </p:spTree>
    <p:extLst>
      <p:ext uri="{BB962C8B-B14F-4D97-AF65-F5344CB8AC3E}">
        <p14:creationId xmlns:p14="http://schemas.microsoft.com/office/powerpoint/2010/main" val="265801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56</a:t>
            </a:fld>
            <a:endParaRPr lang="ja-JP" altLang="en-US" dirty="0"/>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idx="4294967295"/>
          </p:nvPr>
        </p:nvSpPr>
        <p:spPr>
          <a:xfrm>
            <a:off x="0" y="263525"/>
            <a:ext cx="11029950" cy="809625"/>
          </a:xfrm>
        </p:spPr>
        <p:txBody>
          <a:bodyPr/>
          <a:lstStyle/>
          <a:p>
            <a:r>
              <a:rPr lang="en-US" altLang="ja-JP" dirty="0"/>
              <a:t>while</a:t>
            </a:r>
            <a:r>
              <a:rPr kumimoji="1" lang="ja-JP" altLang="en-US" dirty="0"/>
              <a:t>文</a:t>
            </a:r>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9" name="テキスト ボックス 8">
            <a:extLst>
              <a:ext uri="{FF2B5EF4-FFF2-40B4-BE49-F238E27FC236}">
                <a16:creationId xmlns:a16="http://schemas.microsoft.com/office/drawing/2014/main" id="{5568B27A-497E-4BB1-B96C-BCDCECEDA918}"/>
              </a:ext>
            </a:extLst>
          </p:cNvPr>
          <p:cNvSpPr txBox="1"/>
          <p:nvPr/>
        </p:nvSpPr>
        <p:spPr>
          <a:xfrm>
            <a:off x="2276865" y="2321004"/>
            <a:ext cx="6476220" cy="2215991"/>
          </a:xfrm>
          <a:prstGeom prst="rect">
            <a:avLst/>
          </a:prstGeom>
          <a:noFill/>
        </p:spPr>
        <p:txBody>
          <a:bodyPr wrap="square" rtlCol="0">
            <a:spAutoFit/>
          </a:bodyPr>
          <a:lstStyle/>
          <a:p>
            <a:r>
              <a:rPr lang="en-US" altLang="ja-JP" sz="13800" dirty="0">
                <a:solidFill>
                  <a:srgbClr val="239200"/>
                </a:solidFill>
              </a:rPr>
              <a:t>4</a:t>
            </a:r>
            <a:r>
              <a:rPr kumimoji="1" lang="en-US" altLang="ja-JP" sz="13800" dirty="0">
                <a:solidFill>
                  <a:srgbClr val="239200"/>
                </a:solidFill>
              </a:rPr>
              <a:t>. </a:t>
            </a:r>
            <a:r>
              <a:rPr lang="en-US" altLang="ja-JP" sz="13800" dirty="0">
                <a:solidFill>
                  <a:srgbClr val="239200"/>
                </a:solidFill>
              </a:rPr>
              <a:t>try</a:t>
            </a:r>
            <a:r>
              <a:rPr kumimoji="1" lang="ja-JP" altLang="en-US" sz="13800" dirty="0">
                <a:solidFill>
                  <a:srgbClr val="239200"/>
                </a:solidFill>
              </a:rPr>
              <a:t>文</a:t>
            </a:r>
          </a:p>
        </p:txBody>
      </p:sp>
    </p:spTree>
    <p:extLst>
      <p:ext uri="{BB962C8B-B14F-4D97-AF65-F5344CB8AC3E}">
        <p14:creationId xmlns:p14="http://schemas.microsoft.com/office/powerpoint/2010/main" val="337570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57</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151561" y="1448780"/>
            <a:ext cx="12499582" cy="800219"/>
          </a:xfrm>
          <a:prstGeom prst="rect">
            <a:avLst/>
          </a:prstGeom>
          <a:noFill/>
        </p:spPr>
        <p:txBody>
          <a:bodyPr wrap="square" rtlCol="0">
            <a:spAutoFit/>
          </a:bodyPr>
          <a:lstStyle/>
          <a:p>
            <a:r>
              <a:rPr kumimoji="1" lang="ja-JP" altLang="en-US" sz="2800" dirty="0"/>
              <a:t>構文エラー：文法的な違いによって</a:t>
            </a:r>
            <a:r>
              <a:rPr lang="ja-JP" altLang="en-US" sz="2800" dirty="0"/>
              <a:t>起こるエラー（</a:t>
            </a:r>
            <a:r>
              <a:rPr lang="en-US" altLang="ja-JP" sz="2800" dirty="0"/>
              <a:t>Syntax Error</a:t>
            </a:r>
            <a:r>
              <a:rPr lang="ja-JP" altLang="en-US" sz="2800" dirty="0"/>
              <a:t>ともいう）</a:t>
            </a:r>
            <a:endParaRPr lang="en-US" altLang="ja-JP" sz="2800" dirty="0"/>
          </a:p>
          <a:p>
            <a:endParaRPr kumimoji="1" lang="ja-JP" altLang="en-US"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695399" y="2590954"/>
            <a:ext cx="10915407" cy="6509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print “hello” </a:t>
            </a:r>
            <a:r>
              <a:rPr kumimoji="1" lang="ja-JP" altLang="en-US" sz="2000" dirty="0">
                <a:solidFill>
                  <a:schemeClr val="tx1"/>
                </a:solidFill>
              </a:rPr>
              <a:t>　　　</a:t>
            </a:r>
            <a:r>
              <a:rPr kumimoji="1" lang="en-US" altLang="ja-JP" sz="2000" b="1" dirty="0">
                <a:solidFill>
                  <a:srgbClr val="FF0000"/>
                </a:solidFill>
              </a:rPr>
              <a:t>#</a:t>
            </a:r>
            <a:r>
              <a:rPr kumimoji="1" lang="ja-JP" altLang="en-US" sz="2000" b="1" dirty="0">
                <a:solidFill>
                  <a:srgbClr val="FF0000"/>
                </a:solidFill>
              </a:rPr>
              <a:t>正しくは</a:t>
            </a:r>
            <a:r>
              <a:rPr kumimoji="1" lang="en-US" altLang="ja-JP" sz="2000" b="1" dirty="0">
                <a:solidFill>
                  <a:srgbClr val="FF0000"/>
                </a:solidFill>
              </a:rPr>
              <a:t>print(“hello”)</a:t>
            </a:r>
            <a:endParaRPr kumimoji="1" lang="ja-JP" altLang="en-US" sz="2000" b="1" dirty="0">
              <a:solidFill>
                <a:srgbClr val="FF0000"/>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695399" y="3978485"/>
            <a:ext cx="10915407" cy="1200329"/>
          </a:xfrm>
          <a:prstGeom prst="rect">
            <a:avLst/>
          </a:prstGeom>
          <a:solidFill>
            <a:schemeClr val="accent1">
              <a:lumMod val="20000"/>
              <a:lumOff val="80000"/>
            </a:schemeClr>
          </a:solidFill>
        </p:spPr>
        <p:txBody>
          <a:bodyPr wrap="square">
            <a:spAutoFit/>
          </a:bodyPr>
          <a:lstStyle/>
          <a:p>
            <a:r>
              <a:rPr lang="en-US" altLang="ja-JP" dirty="0"/>
              <a:t> File "&lt;stdin&gt;", line 1</a:t>
            </a:r>
          </a:p>
          <a:p>
            <a:r>
              <a:rPr lang="en-US" altLang="ja-JP" dirty="0"/>
              <a:t>        print "hello world"</a:t>
            </a:r>
          </a:p>
          <a:p>
            <a:r>
              <a:rPr lang="en-US" altLang="ja-JP" dirty="0"/>
              <a:t>                          ^</a:t>
            </a:r>
          </a:p>
          <a:p>
            <a:r>
              <a:rPr lang="en-US" altLang="ja-JP" dirty="0"/>
              <a:t>    </a:t>
            </a:r>
            <a:r>
              <a:rPr lang="en-US" altLang="ja-JP" dirty="0" err="1"/>
              <a:t>SyntaxError</a:t>
            </a:r>
            <a:r>
              <a:rPr lang="en-US" altLang="ja-JP" dirty="0"/>
              <a:t>: Missing parentheses in call to 'print'</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9" y="2100543"/>
            <a:ext cx="7704856" cy="461665"/>
          </a:xfrm>
          <a:prstGeom prst="rect">
            <a:avLst/>
          </a:prstGeom>
          <a:noFill/>
        </p:spPr>
        <p:txBody>
          <a:bodyPr wrap="square" rtlCol="0">
            <a:spAutoFit/>
          </a:bodyPr>
          <a:lstStyle/>
          <a:p>
            <a:r>
              <a:rPr lang="ja-JP" altLang="en-US" sz="2400" dirty="0"/>
              <a:t>例）下記のような間違った文法を記述</a:t>
            </a:r>
            <a:endParaRPr kumimoji="1" lang="ja-JP" altLang="en-US"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700300" y="3573016"/>
            <a:ext cx="4608512" cy="400110"/>
          </a:xfrm>
          <a:prstGeom prst="rect">
            <a:avLst/>
          </a:prstGeom>
          <a:noFill/>
        </p:spPr>
        <p:txBody>
          <a:bodyPr wrap="square" rtlCol="0">
            <a:spAutoFit/>
          </a:bodyPr>
          <a:lstStyle/>
          <a:p>
            <a:r>
              <a:rPr lang="ja-JP" altLang="en-US" sz="2000" dirty="0"/>
              <a:t>実行すると下記のようなエラーが出る</a:t>
            </a:r>
            <a:endParaRPr kumimoji="1" lang="ja-JP" altLang="en-US" sz="20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1036755" y="5479461"/>
            <a:ext cx="10729193" cy="954107"/>
          </a:xfrm>
          <a:prstGeom prst="rect">
            <a:avLst/>
          </a:prstGeom>
          <a:noFill/>
        </p:spPr>
        <p:txBody>
          <a:bodyPr wrap="square" rtlCol="0">
            <a:spAutoFit/>
          </a:bodyPr>
          <a:lstStyle/>
          <a:p>
            <a:r>
              <a:rPr kumimoji="1" lang="ja-JP" altLang="en-US" sz="2800" dirty="0"/>
              <a:t>構文エラーは、基本的なルールに反していることによって起こるエラーのため、正しい文法に書き直す以外の解決方法はない</a:t>
            </a:r>
          </a:p>
        </p:txBody>
      </p:sp>
    </p:spTree>
    <p:extLst>
      <p:ext uri="{BB962C8B-B14F-4D97-AF65-F5344CB8AC3E}">
        <p14:creationId xmlns:p14="http://schemas.microsoft.com/office/powerpoint/2010/main" val="1743588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58</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227348" y="1416632"/>
            <a:ext cx="12069952" cy="461665"/>
          </a:xfrm>
          <a:prstGeom prst="rect">
            <a:avLst/>
          </a:prstGeom>
          <a:noFill/>
        </p:spPr>
        <p:txBody>
          <a:bodyPr wrap="square" rtlCol="0">
            <a:spAutoFit/>
          </a:bodyPr>
          <a:lstStyle/>
          <a:p>
            <a:r>
              <a:rPr kumimoji="1" lang="ja-JP" altLang="en-US" sz="2400" dirty="0"/>
              <a:t>例外：正しい文法で書いているにもかかわらず発生するエラー（</a:t>
            </a:r>
            <a:r>
              <a:rPr kumimoji="1" lang="en-US" altLang="ja-JP" sz="2400" dirty="0"/>
              <a:t>Exception</a:t>
            </a:r>
            <a:r>
              <a:rPr kumimoji="1" lang="ja-JP" altLang="en-US" sz="2400" dirty="0"/>
              <a:t>ともいう）</a:t>
            </a:r>
            <a:endParaRPr kumimoji="1" lang="ja-JP" altLang="en-US" sz="1600"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804620" y="2527273"/>
            <a:ext cx="10915407" cy="1034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x = 1</a:t>
            </a:r>
          </a:p>
          <a:p>
            <a:r>
              <a:rPr lang="en-US" altLang="ja-JP" sz="2000" dirty="0">
                <a:solidFill>
                  <a:schemeClr val="tx1"/>
                </a:solidFill>
              </a:rPr>
              <a:t>y = 0</a:t>
            </a:r>
          </a:p>
          <a:p>
            <a:r>
              <a:rPr lang="en-US" altLang="ja-JP" sz="2000" dirty="0">
                <a:solidFill>
                  <a:schemeClr val="tx1"/>
                </a:solidFill>
              </a:rPr>
              <a:t>z = </a:t>
            </a:r>
            <a:r>
              <a:rPr lang="en-US" altLang="ja-JP" sz="2000">
                <a:solidFill>
                  <a:schemeClr val="tx1"/>
                </a:solidFill>
              </a:rPr>
              <a:t>x /y</a:t>
            </a:r>
            <a:endParaRPr kumimoji="1" lang="ja-JP" altLang="en-US" sz="2000" dirty="0">
              <a:solidFill>
                <a:schemeClr val="tx1"/>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806031" y="4197699"/>
            <a:ext cx="10915407" cy="1200329"/>
          </a:xfrm>
          <a:prstGeom prst="rect">
            <a:avLst/>
          </a:prstGeom>
          <a:solidFill>
            <a:schemeClr val="accent1">
              <a:lumMod val="20000"/>
              <a:lumOff val="80000"/>
            </a:schemeClr>
          </a:solidFill>
        </p:spPr>
        <p:txBody>
          <a:bodyPr wrap="square">
            <a:spAutoFit/>
          </a:bodyPr>
          <a:lstStyle/>
          <a:p>
            <a:r>
              <a:rPr lang="en-US" altLang="ja-JP" dirty="0"/>
              <a:t>Traceback (most recent call last):</a:t>
            </a:r>
          </a:p>
          <a:p>
            <a:r>
              <a:rPr lang="en-US" altLang="ja-JP" dirty="0"/>
              <a:t>  File "Main.py", line 3, in &lt;module&gt;</a:t>
            </a:r>
          </a:p>
          <a:p>
            <a:r>
              <a:rPr lang="en-US" altLang="ja-JP" dirty="0"/>
              <a:t>    z = x/y</a:t>
            </a:r>
          </a:p>
          <a:p>
            <a:r>
              <a:rPr lang="en-US" altLang="ja-JP" dirty="0" err="1"/>
              <a:t>ZeroDivisionError</a:t>
            </a:r>
            <a:r>
              <a:rPr lang="en-US" altLang="ja-JP" dirty="0"/>
              <a:t>: division by zero</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8" y="2100543"/>
            <a:ext cx="8460941" cy="461665"/>
          </a:xfrm>
          <a:prstGeom prst="rect">
            <a:avLst/>
          </a:prstGeom>
          <a:noFill/>
        </p:spPr>
        <p:txBody>
          <a:bodyPr wrap="square" rtlCol="0">
            <a:spAutoFit/>
          </a:bodyPr>
          <a:lstStyle/>
          <a:p>
            <a:r>
              <a:rPr lang="ja-JP" altLang="en-US" sz="2400" dirty="0"/>
              <a:t>例）下記のようなコードを記述</a:t>
            </a:r>
            <a:endParaRPr lang="en-US" altLang="ja-JP"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804620" y="3787251"/>
            <a:ext cx="5974554" cy="461665"/>
          </a:xfrm>
          <a:prstGeom prst="rect">
            <a:avLst/>
          </a:prstGeom>
          <a:noFill/>
        </p:spPr>
        <p:txBody>
          <a:bodyPr wrap="square" rtlCol="0">
            <a:spAutoFit/>
          </a:bodyPr>
          <a:lstStyle/>
          <a:p>
            <a:r>
              <a:rPr lang="ja-JP" altLang="en-US" sz="2400" dirty="0"/>
              <a:t>実行すると下記のようなエラーが出る</a:t>
            </a:r>
            <a:endParaRPr kumimoji="1" lang="ja-JP" altLang="en-US" sz="24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804620" y="5629338"/>
            <a:ext cx="10915407" cy="830997"/>
          </a:xfrm>
          <a:prstGeom prst="rect">
            <a:avLst/>
          </a:prstGeom>
          <a:noFill/>
        </p:spPr>
        <p:txBody>
          <a:bodyPr wrap="square" rtlCol="0">
            <a:spAutoFit/>
          </a:bodyPr>
          <a:lstStyle/>
          <a:p>
            <a:r>
              <a:rPr kumimoji="1" lang="ja-JP" altLang="en-US" sz="2400" dirty="0"/>
              <a:t>上記は、</a:t>
            </a:r>
            <a:r>
              <a:rPr kumimoji="1" lang="en-US" altLang="ja-JP" sz="2400" dirty="0"/>
              <a:t>python</a:t>
            </a:r>
            <a:r>
              <a:rPr kumimoji="1" lang="ja-JP" altLang="en-US" sz="2400" dirty="0"/>
              <a:t>の文法的には正しいが</a:t>
            </a:r>
            <a:r>
              <a:rPr kumimoji="1" lang="en-US" altLang="ja-JP" sz="2400" dirty="0"/>
              <a:t>【0</a:t>
            </a:r>
            <a:r>
              <a:rPr kumimoji="1" lang="ja-JP" altLang="en-US" sz="2400" dirty="0"/>
              <a:t>で割ってはいけない（ゼロ除算）</a:t>
            </a:r>
            <a:r>
              <a:rPr kumimoji="1" lang="en-US" altLang="ja-JP" sz="2400" dirty="0"/>
              <a:t>】</a:t>
            </a:r>
          </a:p>
          <a:p>
            <a:r>
              <a:rPr lang="ja-JP" altLang="en-US" sz="2400" dirty="0"/>
              <a:t>という数学的なルールに反している。</a:t>
            </a:r>
            <a:endParaRPr kumimoji="1" lang="ja-JP" altLang="en-US" sz="2400" dirty="0"/>
          </a:p>
        </p:txBody>
      </p:sp>
    </p:spTree>
    <p:extLst>
      <p:ext uri="{BB962C8B-B14F-4D97-AF65-F5344CB8AC3E}">
        <p14:creationId xmlns:p14="http://schemas.microsoft.com/office/powerpoint/2010/main" val="2852130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59</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357290" y="1454773"/>
            <a:ext cx="11311451" cy="1200329"/>
          </a:xfrm>
          <a:prstGeom prst="rect">
            <a:avLst/>
          </a:prstGeom>
          <a:noFill/>
        </p:spPr>
        <p:txBody>
          <a:bodyPr wrap="square" rtlCol="0">
            <a:spAutoFit/>
          </a:bodyPr>
          <a:lstStyle/>
          <a:p>
            <a:r>
              <a:rPr kumimoji="1" lang="ja-JP" altLang="en-US" sz="2800" dirty="0"/>
              <a:t>前ページで示した</a:t>
            </a:r>
            <a:r>
              <a:rPr lang="en-US" altLang="ja-JP" sz="2800" dirty="0" err="1"/>
              <a:t>ZeroDivisionError</a:t>
            </a:r>
            <a:r>
              <a:rPr lang="ja-JP" altLang="en-US" sz="2800" dirty="0"/>
              <a:t>（ゼロ除算による）エラーの他にも代表的なエラーには下記がある</a:t>
            </a:r>
            <a:endParaRPr lang="en-US" altLang="ja-JP" sz="2800" dirty="0"/>
          </a:p>
          <a:p>
            <a:endParaRPr kumimoji="1" lang="ja-JP" altLang="en-US" sz="1600" dirty="0"/>
          </a:p>
        </p:txBody>
      </p:sp>
      <p:sp>
        <p:nvSpPr>
          <p:cNvPr id="4" name="正方形/長方形 3">
            <a:extLst>
              <a:ext uri="{FF2B5EF4-FFF2-40B4-BE49-F238E27FC236}">
                <a16:creationId xmlns:a16="http://schemas.microsoft.com/office/drawing/2014/main" id="{DEA5591F-6DC3-47FC-B758-0C80D87385A8}"/>
              </a:ext>
            </a:extLst>
          </p:cNvPr>
          <p:cNvSpPr/>
          <p:nvPr/>
        </p:nvSpPr>
        <p:spPr>
          <a:xfrm>
            <a:off x="357290" y="2785942"/>
            <a:ext cx="11834710" cy="2431435"/>
          </a:xfrm>
          <a:prstGeom prst="rect">
            <a:avLst/>
          </a:prstGeom>
        </p:spPr>
        <p:txBody>
          <a:bodyPr wrap="square">
            <a:spAutoFit/>
          </a:bodyPr>
          <a:lstStyle/>
          <a:p>
            <a:pPr marL="342900" indent="-342900">
              <a:buFont typeface="Arial" panose="020B0604020202020204" pitchFamily="34" charset="0"/>
              <a:buChar char="•"/>
            </a:pPr>
            <a:r>
              <a:rPr lang="en-US" altLang="ja-JP" sz="2400" dirty="0"/>
              <a:t> </a:t>
            </a:r>
            <a:r>
              <a:rPr lang="en-US" altLang="ja-JP" sz="3200" dirty="0" err="1"/>
              <a:t>NameError</a:t>
            </a:r>
            <a:r>
              <a:rPr lang="ja-JP" altLang="en-US" sz="3200" dirty="0"/>
              <a:t>：定義していない変数を使ったときに起きるエラー</a:t>
            </a:r>
            <a:endParaRPr lang="en-US" altLang="ja-JP" sz="3200" dirty="0"/>
          </a:p>
          <a:p>
            <a:pPr marL="342900" indent="-342900">
              <a:buFont typeface="Arial" panose="020B0604020202020204" pitchFamily="34" charset="0"/>
              <a:buChar char="•"/>
            </a:pPr>
            <a:endParaRPr lang="en-US" altLang="ja-JP" sz="2400" dirty="0"/>
          </a:p>
          <a:p>
            <a:pPr marL="457200" indent="-457200">
              <a:buFont typeface="Arial" panose="020B0604020202020204" pitchFamily="34" charset="0"/>
              <a:buChar char="•"/>
            </a:pPr>
            <a:r>
              <a:rPr lang="en-US" altLang="ja-JP" sz="3200" dirty="0" err="1"/>
              <a:t>AttributeError</a:t>
            </a:r>
            <a:r>
              <a:rPr lang="ja-JP" altLang="en-US" sz="3200" dirty="0"/>
              <a:t>：存在しない属性にアクセスしようとしたときに起きるエラー</a:t>
            </a:r>
          </a:p>
        </p:txBody>
      </p:sp>
      <p:sp>
        <p:nvSpPr>
          <p:cNvPr id="5" name="テキスト ボックス 4">
            <a:extLst>
              <a:ext uri="{FF2B5EF4-FFF2-40B4-BE49-F238E27FC236}">
                <a16:creationId xmlns:a16="http://schemas.microsoft.com/office/drawing/2014/main" id="{45ACB80B-5B66-45E9-9843-01BABCE23A09}"/>
              </a:ext>
            </a:extLst>
          </p:cNvPr>
          <p:cNvSpPr txBox="1"/>
          <p:nvPr/>
        </p:nvSpPr>
        <p:spPr>
          <a:xfrm>
            <a:off x="581191" y="5805264"/>
            <a:ext cx="11311451" cy="461665"/>
          </a:xfrm>
          <a:prstGeom prst="rect">
            <a:avLst/>
          </a:prstGeom>
          <a:noFill/>
        </p:spPr>
        <p:txBody>
          <a:bodyPr wrap="square" rtlCol="0">
            <a:spAutoFit/>
          </a:bodyPr>
          <a:lstStyle/>
          <a:p>
            <a:r>
              <a:rPr kumimoji="1" lang="ja-JP" altLang="en-US" sz="2400" b="1" u="sng" dirty="0">
                <a:solidFill>
                  <a:srgbClr val="FF0000"/>
                </a:solidFill>
              </a:rPr>
              <a:t>➡これらのような特定のエラーが起こる可能性があるときに使用するのが</a:t>
            </a:r>
            <a:r>
              <a:rPr kumimoji="1" lang="en-US" altLang="ja-JP" sz="2400" b="1" u="sng" dirty="0">
                <a:solidFill>
                  <a:srgbClr val="FF0000"/>
                </a:solidFill>
              </a:rPr>
              <a:t>try</a:t>
            </a:r>
            <a:r>
              <a:rPr lang="ja-JP" altLang="en-US" sz="2400" b="1" u="sng" dirty="0">
                <a:solidFill>
                  <a:srgbClr val="FF0000"/>
                </a:solidFill>
              </a:rPr>
              <a:t>文</a:t>
            </a:r>
            <a:endParaRPr kumimoji="1" lang="ja-JP" altLang="en-US" sz="2400" b="1" u="sng" dirty="0">
              <a:solidFill>
                <a:srgbClr val="FF0000"/>
              </a:solidFill>
            </a:endParaRPr>
          </a:p>
        </p:txBody>
      </p:sp>
    </p:spTree>
    <p:extLst>
      <p:ext uri="{BB962C8B-B14F-4D97-AF65-F5344CB8AC3E}">
        <p14:creationId xmlns:p14="http://schemas.microsoft.com/office/powerpoint/2010/main" val="210953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0284F-A2F8-4782-A29A-E124F34EB46C}"/>
              </a:ext>
            </a:extLst>
          </p:cNvPr>
          <p:cNvSpPr>
            <a:spLocks noGrp="1"/>
          </p:cNvSpPr>
          <p:nvPr>
            <p:ph type="title"/>
          </p:nvPr>
        </p:nvSpPr>
        <p:spPr/>
        <p:txBody>
          <a:bodyPr/>
          <a:lstStyle/>
          <a:p>
            <a:r>
              <a:rPr lang="ja-JP" altLang="en-US" dirty="0"/>
              <a:t>事前知識：論理演算子</a:t>
            </a:r>
            <a:endParaRPr kumimoji="1" lang="ja-JP" altLang="en-US" dirty="0"/>
          </a:p>
        </p:txBody>
      </p:sp>
      <p:sp>
        <p:nvSpPr>
          <p:cNvPr id="3" name="コンテンツ プレースホルダー 2">
            <a:extLst>
              <a:ext uri="{FF2B5EF4-FFF2-40B4-BE49-F238E27FC236}">
                <a16:creationId xmlns:a16="http://schemas.microsoft.com/office/drawing/2014/main" id="{EE094DAF-C959-4790-9DFB-6111BB8AC783}"/>
              </a:ext>
            </a:extLst>
          </p:cNvPr>
          <p:cNvSpPr>
            <a:spLocks noGrp="1"/>
          </p:cNvSpPr>
          <p:nvPr>
            <p:ph idx="1"/>
          </p:nvPr>
        </p:nvSpPr>
        <p:spPr>
          <a:xfrm>
            <a:off x="2693621" y="1431035"/>
            <a:ext cx="6804756" cy="880831"/>
          </a:xfrm>
        </p:spPr>
        <p:txBody>
          <a:bodyPr>
            <a:normAutofit fontScale="92500"/>
          </a:bodyPr>
          <a:lstStyle/>
          <a:p>
            <a:r>
              <a:rPr kumimoji="1" lang="en-US" altLang="ja-JP" sz="4000" dirty="0"/>
              <a:t>python</a:t>
            </a:r>
            <a:r>
              <a:rPr kumimoji="1" lang="ja-JP" altLang="en-US" sz="4000" dirty="0" err="1"/>
              <a:t>での</a:t>
            </a:r>
            <a:r>
              <a:rPr kumimoji="1" lang="ja-JP" altLang="en-US" sz="4000" dirty="0"/>
              <a:t>論理演算子は以下</a:t>
            </a:r>
          </a:p>
        </p:txBody>
      </p:sp>
      <p:sp>
        <p:nvSpPr>
          <p:cNvPr id="4" name="スライド番号プレースホルダー 3">
            <a:extLst>
              <a:ext uri="{FF2B5EF4-FFF2-40B4-BE49-F238E27FC236}">
                <a16:creationId xmlns:a16="http://schemas.microsoft.com/office/drawing/2014/main" id="{FC8E79A2-5886-4956-A1F8-72782195B5F3}"/>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8E12935F-7F4C-47EE-A258-E504CB759922}"/>
              </a:ext>
            </a:extLst>
          </p:cNvPr>
          <p:cNvSpPr>
            <a:spLocks noGrp="1"/>
          </p:cNvSpPr>
          <p:nvPr>
            <p:ph sz="quarter" idx="13"/>
          </p:nvPr>
        </p:nvSpPr>
        <p:spPr>
          <a:xfrm>
            <a:off x="8328248" y="6494710"/>
            <a:ext cx="3859665" cy="365125"/>
          </a:xfrm>
        </p:spPr>
        <p:txBody>
          <a:bodyPr>
            <a:normAutofit lnSpcReduction="10000"/>
          </a:bodyPr>
          <a:lstStyle/>
          <a:p>
            <a:r>
              <a:rPr lang="en-US" altLang="ja-JP" dirty="0">
                <a:hlinkClick r:id="rId2"/>
              </a:rPr>
              <a:t>https://www.sejuku.net/blog/20674</a:t>
            </a:r>
            <a:endParaRPr kumimoji="1" lang="ja-JP" altLang="en-US" dirty="0"/>
          </a:p>
        </p:txBody>
      </p:sp>
      <p:graphicFrame>
        <p:nvGraphicFramePr>
          <p:cNvPr id="6" name="表 5">
            <a:extLst>
              <a:ext uri="{FF2B5EF4-FFF2-40B4-BE49-F238E27FC236}">
                <a16:creationId xmlns:a16="http://schemas.microsoft.com/office/drawing/2014/main" id="{F6F7918C-67B1-4EFE-8E30-67EEB0F0F361}"/>
              </a:ext>
            </a:extLst>
          </p:cNvPr>
          <p:cNvGraphicFramePr>
            <a:graphicFrameLocks noGrp="1"/>
          </p:cNvGraphicFramePr>
          <p:nvPr>
            <p:extLst>
              <p:ext uri="{D42A27DB-BD31-4B8C-83A1-F6EECF244321}">
                <p14:modId xmlns:p14="http://schemas.microsoft.com/office/powerpoint/2010/main" val="1794757489"/>
              </p:ext>
            </p:extLst>
          </p:nvPr>
        </p:nvGraphicFramePr>
        <p:xfrm>
          <a:off x="1919535" y="2600908"/>
          <a:ext cx="8352928" cy="3315719"/>
        </p:xfrm>
        <a:graphic>
          <a:graphicData uri="http://schemas.openxmlformats.org/drawingml/2006/table">
            <a:tbl>
              <a:tblPr firstRow="1" bandRow="1">
                <a:tableStyleId>{5C22544A-7EE6-4342-B048-85BDC9FD1C3A}</a:tableStyleId>
              </a:tblPr>
              <a:tblGrid>
                <a:gridCol w="3851628">
                  <a:extLst>
                    <a:ext uri="{9D8B030D-6E8A-4147-A177-3AD203B41FA5}">
                      <a16:colId xmlns:a16="http://schemas.microsoft.com/office/drawing/2014/main" val="3259185172"/>
                    </a:ext>
                  </a:extLst>
                </a:gridCol>
                <a:gridCol w="4501300">
                  <a:extLst>
                    <a:ext uri="{9D8B030D-6E8A-4147-A177-3AD203B41FA5}">
                      <a16:colId xmlns:a16="http://schemas.microsoft.com/office/drawing/2014/main" val="470281448"/>
                    </a:ext>
                  </a:extLst>
                </a:gridCol>
              </a:tblGrid>
              <a:tr h="499902">
                <a:tc>
                  <a:txBody>
                    <a:bodyPr/>
                    <a:lstStyle/>
                    <a:p>
                      <a:r>
                        <a:rPr kumimoji="1" lang="ja-JP" altLang="en-US" sz="3600" dirty="0"/>
                        <a:t>演算子</a:t>
                      </a:r>
                    </a:p>
                  </a:txBody>
                  <a:tcPr/>
                </a:tc>
                <a:tc>
                  <a:txBody>
                    <a:bodyPr/>
                    <a:lstStyle/>
                    <a:p>
                      <a:r>
                        <a:rPr kumimoji="1" lang="ja-JP" altLang="en-US" sz="3600" dirty="0"/>
                        <a:t>真の条件</a:t>
                      </a:r>
                    </a:p>
                  </a:txBody>
                  <a:tcPr/>
                </a:tc>
                <a:extLst>
                  <a:ext uri="{0D108BD9-81ED-4DB2-BD59-A6C34878D82A}">
                    <a16:rowId xmlns:a16="http://schemas.microsoft.com/office/drawing/2014/main" val="1055256178"/>
                  </a:ext>
                </a:extLst>
              </a:tr>
              <a:tr h="571910">
                <a:tc>
                  <a:txBody>
                    <a:bodyPr/>
                    <a:lstStyle/>
                    <a:p>
                      <a:r>
                        <a:rPr kumimoji="1" lang="en-US" altLang="ja-JP" sz="3600" dirty="0"/>
                        <a:t>x or y</a:t>
                      </a:r>
                      <a:endParaRPr kumimoji="1" lang="ja-JP" altLang="en-US" sz="3600" dirty="0"/>
                    </a:p>
                  </a:txBody>
                  <a:tcPr/>
                </a:tc>
                <a:tc>
                  <a:txBody>
                    <a:bodyPr/>
                    <a:lstStyle/>
                    <a:p>
                      <a:r>
                        <a:rPr kumimoji="1" lang="en-US" altLang="ja-JP" sz="3600" dirty="0"/>
                        <a:t>x </a:t>
                      </a:r>
                      <a:r>
                        <a:rPr kumimoji="1" lang="ja-JP" altLang="en-US" sz="3600" dirty="0"/>
                        <a:t>または </a:t>
                      </a:r>
                      <a:r>
                        <a:rPr kumimoji="1" lang="en-US" altLang="ja-JP" sz="3600" dirty="0"/>
                        <a:t>y</a:t>
                      </a:r>
                      <a:r>
                        <a:rPr kumimoji="1" lang="ja-JP" altLang="en-US" sz="3600" dirty="0"/>
                        <a:t>が 真</a:t>
                      </a:r>
                    </a:p>
                  </a:txBody>
                  <a:tcPr/>
                </a:tc>
                <a:extLst>
                  <a:ext uri="{0D108BD9-81ED-4DB2-BD59-A6C34878D82A}">
                    <a16:rowId xmlns:a16="http://schemas.microsoft.com/office/drawing/2014/main" val="2300615523"/>
                  </a:ext>
                </a:extLst>
              </a:tr>
              <a:tr h="705431">
                <a:tc>
                  <a:txBody>
                    <a:bodyPr/>
                    <a:lstStyle/>
                    <a:p>
                      <a:r>
                        <a:rPr kumimoji="1" lang="en-US" altLang="ja-JP" sz="3600" dirty="0"/>
                        <a:t>x and y</a:t>
                      </a:r>
                      <a:endParaRPr kumimoji="1" lang="ja-JP" altLang="en-US" sz="3600" dirty="0"/>
                    </a:p>
                  </a:txBody>
                  <a:tcPr/>
                </a:tc>
                <a:tc>
                  <a:txBody>
                    <a:bodyPr/>
                    <a:lstStyle/>
                    <a:p>
                      <a:r>
                        <a:rPr kumimoji="1" lang="en-US" altLang="ja-JP" sz="3600" dirty="0"/>
                        <a:t>x</a:t>
                      </a:r>
                      <a:r>
                        <a:rPr kumimoji="1" lang="ja-JP" altLang="en-US" sz="3600" dirty="0"/>
                        <a:t> と </a:t>
                      </a:r>
                      <a:r>
                        <a:rPr kumimoji="1" lang="en-US" altLang="ja-JP" sz="3600" dirty="0"/>
                        <a:t>y</a:t>
                      </a:r>
                      <a:r>
                        <a:rPr kumimoji="1" lang="ja-JP" altLang="en-US" sz="3600" dirty="0"/>
                        <a:t>の両方が真</a:t>
                      </a:r>
                    </a:p>
                  </a:txBody>
                  <a:tcPr/>
                </a:tc>
                <a:extLst>
                  <a:ext uri="{0D108BD9-81ED-4DB2-BD59-A6C34878D82A}">
                    <a16:rowId xmlns:a16="http://schemas.microsoft.com/office/drawing/2014/main" val="377398761"/>
                  </a:ext>
                </a:extLst>
              </a:tr>
              <a:tr h="1330128">
                <a:tc>
                  <a:txBody>
                    <a:bodyPr/>
                    <a:lstStyle/>
                    <a:p>
                      <a:r>
                        <a:rPr kumimoji="1" lang="en-US" altLang="ja-JP" sz="3600" dirty="0"/>
                        <a:t>not</a:t>
                      </a:r>
                      <a:r>
                        <a:rPr kumimoji="1" lang="ja-JP" altLang="en-US" sz="3600" dirty="0"/>
                        <a:t> </a:t>
                      </a:r>
                      <a:r>
                        <a:rPr kumimoji="1" lang="en-US" altLang="ja-JP" sz="3600"/>
                        <a:t>x</a:t>
                      </a:r>
                      <a:endParaRPr kumimoji="1" lang="ja-JP" altLang="en-US" sz="3600" dirty="0"/>
                    </a:p>
                  </a:txBody>
                  <a:tcPr/>
                </a:tc>
                <a:tc>
                  <a:txBody>
                    <a:bodyPr/>
                    <a:lstStyle/>
                    <a:p>
                      <a:r>
                        <a:rPr kumimoji="1" lang="en-US" altLang="ja-JP" sz="3600" dirty="0"/>
                        <a:t>x</a:t>
                      </a:r>
                      <a:r>
                        <a:rPr kumimoji="1" lang="ja-JP" altLang="en-US" sz="3600" dirty="0"/>
                        <a:t>が真であれば偽</a:t>
                      </a:r>
                      <a:endParaRPr kumimoji="1" lang="en-US" altLang="ja-JP" sz="3600" dirty="0"/>
                    </a:p>
                    <a:p>
                      <a:r>
                        <a:rPr kumimoji="1" lang="en-US" altLang="ja-JP" sz="3600" dirty="0"/>
                        <a:t>x</a:t>
                      </a:r>
                      <a:r>
                        <a:rPr kumimoji="1" lang="ja-JP" altLang="en-US" sz="3600" dirty="0"/>
                        <a:t>が偽であれば真</a:t>
                      </a:r>
                    </a:p>
                  </a:txBody>
                  <a:tcPr/>
                </a:tc>
                <a:extLst>
                  <a:ext uri="{0D108BD9-81ED-4DB2-BD59-A6C34878D82A}">
                    <a16:rowId xmlns:a16="http://schemas.microsoft.com/office/drawing/2014/main" val="3970209257"/>
                  </a:ext>
                </a:extLst>
              </a:tr>
            </a:tbl>
          </a:graphicData>
        </a:graphic>
      </p:graphicFrame>
    </p:spTree>
    <p:extLst>
      <p:ext uri="{BB962C8B-B14F-4D97-AF65-F5344CB8AC3E}">
        <p14:creationId xmlns:p14="http://schemas.microsoft.com/office/powerpoint/2010/main" val="1629796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ja-JP" altLang="en-US" b="1" dirty="0">
                <a:solidFill>
                  <a:srgbClr val="FF0000"/>
                </a:solidFill>
              </a:rPr>
              <a:t>特定の例外</a:t>
            </a:r>
            <a:r>
              <a:rPr kumimoji="1" lang="ja-JP" altLang="en-US" dirty="0"/>
              <a:t>が発生した時に指定の処理を行う</a:t>
            </a:r>
            <a:r>
              <a:rPr kumimoji="1" lang="ja-JP" altLang="en-US" sz="1600" dirty="0"/>
              <a:t>（例外が発生する可能性があるが実行したい時）</a:t>
            </a:r>
            <a:endParaRPr kumimoji="1" lang="ja-JP" altLang="en-US"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721516" y="5402695"/>
            <a:ext cx="1332144"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3" name="直線矢印コネクタ 22">
            <a:extLst>
              <a:ext uri="{FF2B5EF4-FFF2-40B4-BE49-F238E27FC236}">
                <a16:creationId xmlns:a16="http://schemas.microsoft.com/office/drawing/2014/main" id="{C7E04E50-DBB4-44E7-8524-DD4D821A135C}"/>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F70F00E-AAC8-4D36-876E-4F9E1A693D6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4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05905" y="1204137"/>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44320EE0-8FC3-4270-A28A-E87980CA3CB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6E4B84-949E-401B-9442-54916C22807E}"/>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09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 1</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62</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r>
              <a:rPr lang="en-US" altLang="ja-JP" sz="2400" b="1" dirty="0"/>
              <a:t>※</a:t>
            </a:r>
            <a:r>
              <a:rPr lang="ja-JP" altLang="en-US" sz="2400" b="1" dirty="0"/>
              <a:t>出力されない</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H="1" flipV="1">
            <a:off x="2443926" y="4395871"/>
            <a:ext cx="1740164" cy="248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3C7BEF9-9729-4220-A9CE-E22D436DDD54}"/>
              </a:ext>
            </a:extLst>
          </p:cNvPr>
          <p:cNvCxnSpPr>
            <a:cxnSpLocks/>
          </p:cNvCxnSpPr>
          <p:nvPr/>
        </p:nvCxnSpPr>
        <p:spPr>
          <a:xfrm flipV="1">
            <a:off x="4184090" y="4425756"/>
            <a:ext cx="0" cy="2063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3396153" y="3895694"/>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矢印コネクタ 36">
            <a:extLst>
              <a:ext uri="{FF2B5EF4-FFF2-40B4-BE49-F238E27FC236}">
                <a16:creationId xmlns:a16="http://schemas.microsoft.com/office/drawing/2014/main" id="{31D39333-DF79-46AF-96E3-9D08F330C65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89614CE-F574-486F-BC11-0165BE458337}"/>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9487" y="6475200"/>
            <a:ext cx="0" cy="382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DC01948-E545-4821-B32E-614CE12CC510}"/>
              </a:ext>
            </a:extLst>
          </p:cNvPr>
          <p:cNvCxnSpPr>
            <a:cxnSpLocks/>
          </p:cNvCxnSpPr>
          <p:nvPr/>
        </p:nvCxnSpPr>
        <p:spPr>
          <a:xfrm>
            <a:off x="2419894" y="6489340"/>
            <a:ext cx="17641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7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=0</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63</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38A0292-6980-43D6-ADD0-3BA3083039E4}"/>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36BA62A-F94F-4263-8461-E50B13BF15D8}"/>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ゼロ除算が発生しました</a:t>
            </a: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V="1">
            <a:off x="2404395" y="4407562"/>
            <a:ext cx="24032" cy="13373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4395" y="5733256"/>
            <a:ext cx="0" cy="11247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2539819" y="4813535"/>
            <a:ext cx="600156"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C2EB4B68-AC27-44AB-9E4A-89C9B594962B}"/>
              </a:ext>
            </a:extLst>
          </p:cNvPr>
          <p:cNvSpPr/>
          <p:nvPr/>
        </p:nvSpPr>
        <p:spPr>
          <a:xfrm>
            <a:off x="148377" y="54524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37355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else</a:t>
            </a:r>
            <a:r>
              <a:rPr lang="ja-JP" altLang="en-US" dirty="0"/>
              <a:t>を使用すると、例外が発生しなかったときの処理も記述できる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64</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処理文（例外が起こらなかったときに行う処理）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a:endCxn id="70"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a:endCxn id="69"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stCxn id="69"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43041" y="5390878"/>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75" name="直線コネクタ 74">
            <a:extLst>
              <a:ext uri="{FF2B5EF4-FFF2-40B4-BE49-F238E27FC236}">
                <a16:creationId xmlns:a16="http://schemas.microsoft.com/office/drawing/2014/main" id="{6ABF539C-64EA-43A9-8D30-7AC35B628049}"/>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EC35818-2F38-4EBB-ABDD-8B68C29CD9A4}"/>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4DFC85C-34D4-47D7-968B-8890D001BA28}"/>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66280" y="5228867"/>
            <a:ext cx="136814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9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38409" y="1202524"/>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65</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a:t>
            </a:r>
            <a:r>
              <a:rPr lang="ja-JP" altLang="en-US" sz="2000" dirty="0">
                <a:solidFill>
                  <a:schemeClr val="tx1"/>
                </a:solidFill>
              </a:rPr>
              <a:t> </a:t>
            </a:r>
            <a:r>
              <a:rPr lang="en-US" altLang="ja-JP" sz="2000" dirty="0">
                <a:solidFill>
                  <a:schemeClr val="tx1"/>
                </a:solidFill>
              </a:rPr>
              <a:t>=x/y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print(z)</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45" name="直線矢印コネクタ 44">
            <a:extLst>
              <a:ext uri="{FF2B5EF4-FFF2-40B4-BE49-F238E27FC236}">
                <a16:creationId xmlns:a16="http://schemas.microsoft.com/office/drawing/2014/main" id="{BE034230-AA51-49F1-9052-648B69CE533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2B98541-00DD-43BA-A44F-DA3BA0BA8B70}"/>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C6B8DF4-92D4-4F11-8C87-3CA971AD0DDF}"/>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49" name="直線矢印コネクタ 48">
            <a:extLst>
              <a:ext uri="{FF2B5EF4-FFF2-40B4-BE49-F238E27FC236}">
                <a16:creationId xmlns:a16="http://schemas.microsoft.com/office/drawing/2014/main" id="{9693AA12-DD00-406C-9145-A5FDFE6C3CB8}"/>
              </a:ext>
            </a:extLst>
          </p:cNvPr>
          <p:cNvCxnSpPr>
            <a:cxnSpLocks/>
            <a:endCxn id="53"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C21613FE-55FB-43B3-993F-B9720D170EF7}"/>
              </a:ext>
            </a:extLst>
          </p:cNvPr>
          <p:cNvCxnSpPr>
            <a:cxnSpLocks/>
            <a:stCxn id="53" idx="2"/>
            <a:endCxn id="52"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31625AB-374C-4BC1-8F9A-E4BCF0E3F11E}"/>
              </a:ext>
            </a:extLst>
          </p:cNvPr>
          <p:cNvCxnSpPr>
            <a:cxnSpLocks/>
            <a:stCxn id="52"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C814B94-46EB-460D-898C-4BDAA1E3474B}"/>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判断 52">
            <a:extLst>
              <a:ext uri="{FF2B5EF4-FFF2-40B4-BE49-F238E27FC236}">
                <a16:creationId xmlns:a16="http://schemas.microsoft.com/office/drawing/2014/main" id="{528D3FB1-D359-4CA1-AA94-2F970451D9C8}"/>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4" name="テキスト ボックス 53">
            <a:extLst>
              <a:ext uri="{FF2B5EF4-FFF2-40B4-BE49-F238E27FC236}">
                <a16:creationId xmlns:a16="http://schemas.microsoft.com/office/drawing/2014/main" id="{1BE4AF8D-D75A-43C0-9390-C94097D2B664}"/>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55" name="テキスト ボックス 54">
            <a:extLst>
              <a:ext uri="{FF2B5EF4-FFF2-40B4-BE49-F238E27FC236}">
                <a16:creationId xmlns:a16="http://schemas.microsoft.com/office/drawing/2014/main" id="{F95F5556-0388-4AD5-B426-C99713A81853}"/>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56" name="テキスト ボックス 55">
            <a:extLst>
              <a:ext uri="{FF2B5EF4-FFF2-40B4-BE49-F238E27FC236}">
                <a16:creationId xmlns:a16="http://schemas.microsoft.com/office/drawing/2014/main" id="{776C4E5F-01E5-43C3-8422-C9CECDA487DC}"/>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57" name="テキスト ボックス 56">
            <a:extLst>
              <a:ext uri="{FF2B5EF4-FFF2-40B4-BE49-F238E27FC236}">
                <a16:creationId xmlns:a16="http://schemas.microsoft.com/office/drawing/2014/main" id="{48B286AC-E112-4807-A3B9-8F5292995055}"/>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58" name="直線コネクタ 57">
            <a:extLst>
              <a:ext uri="{FF2B5EF4-FFF2-40B4-BE49-F238E27FC236}">
                <a16:creationId xmlns:a16="http://schemas.microsoft.com/office/drawing/2014/main" id="{68437A46-33F1-4BE7-B7E4-9E969C86EFBA}"/>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69C5824-44A1-420A-83A7-EA943CAC1BC5}"/>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619A0BFD-36DC-45C7-A22B-EEDDAB9985DF}"/>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1" name="テキスト ボックス 60">
            <a:extLst>
              <a:ext uri="{FF2B5EF4-FFF2-40B4-BE49-F238E27FC236}">
                <a16:creationId xmlns:a16="http://schemas.microsoft.com/office/drawing/2014/main" id="{6C0C46E4-70ED-43C6-9ED3-66E234EF2B46}"/>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62" name="直線矢印コネクタ 61">
            <a:extLst>
              <a:ext uri="{FF2B5EF4-FFF2-40B4-BE49-F238E27FC236}">
                <a16:creationId xmlns:a16="http://schemas.microsoft.com/office/drawing/2014/main" id="{8FE4D563-D243-4E5C-B0A7-A6EEF2405506}"/>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855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D88F8AFD-3E11-41CE-A6E2-1EEC13CBBE2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390151" y="1043128"/>
            <a:ext cx="12065270" cy="722160"/>
          </a:xfrm>
        </p:spPr>
        <p:txBody>
          <a:bodyPr>
            <a:normAutofit/>
          </a:bodyPr>
          <a:lstStyle/>
          <a:p>
            <a:r>
              <a:rPr lang="en-US" altLang="ja-JP" sz="2400" dirty="0"/>
              <a:t>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66</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28" name="楕円 27">
            <a:extLst>
              <a:ext uri="{FF2B5EF4-FFF2-40B4-BE49-F238E27FC236}">
                <a16:creationId xmlns:a16="http://schemas.microsoft.com/office/drawing/2014/main" id="{9AA17C6E-2D70-4E11-BB31-65B45D0254A8}"/>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0688BDC-E9FD-472C-9B9C-CF7C7D43522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1</a:t>
            </a:r>
            <a:endParaRPr kumimoji="1" lang="ja-JP" altLang="en-US" sz="2000" dirty="0">
              <a:solidFill>
                <a:schemeClr val="tx1"/>
              </a:solidFill>
            </a:endParaRPr>
          </a:p>
        </p:txBody>
      </p:sp>
      <p:sp>
        <p:nvSpPr>
          <p:cNvPr id="35" name="コンテンツ プレースホルダー 2">
            <a:extLst>
              <a:ext uri="{FF2B5EF4-FFF2-40B4-BE49-F238E27FC236}">
                <a16:creationId xmlns:a16="http://schemas.microsoft.com/office/drawing/2014/main" id="{C43C02DD-3E36-4B01-9AA6-0AD3C231A37B}"/>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54" name="直線コネクタ 53">
            <a:extLst>
              <a:ext uri="{FF2B5EF4-FFF2-40B4-BE49-F238E27FC236}">
                <a16:creationId xmlns:a16="http://schemas.microsoft.com/office/drawing/2014/main" id="{E72BA430-49AF-4A13-952F-391D7D8C14CF}"/>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55CB7870-7409-4BB6-8202-132EBC41CA49}"/>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7" name="直線矢印コネクタ 56">
            <a:extLst>
              <a:ext uri="{FF2B5EF4-FFF2-40B4-BE49-F238E27FC236}">
                <a16:creationId xmlns:a16="http://schemas.microsoft.com/office/drawing/2014/main" id="{041BFF78-7FC6-47BC-99BE-7DBFF7053F61}"/>
              </a:ext>
            </a:extLst>
          </p:cNvPr>
          <p:cNvCxnSpPr>
            <a:cxnSpLocks/>
            <a:endCxn id="61"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22D8FE8-A570-411B-B199-8C28167A1CFD}"/>
              </a:ext>
            </a:extLst>
          </p:cNvPr>
          <p:cNvCxnSpPr>
            <a:cxnSpLocks/>
            <a:stCxn id="61" idx="2"/>
            <a:endCxn id="60"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C45079C-D68F-4A41-B2EF-41EA1F3E369C}"/>
              </a:ext>
            </a:extLst>
          </p:cNvPr>
          <p:cNvCxnSpPr>
            <a:cxnSpLocks/>
            <a:stCxn id="60"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AAB8206B-12C3-4CA6-BD8E-BBFCCF86B3F7}"/>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判断 60">
            <a:extLst>
              <a:ext uri="{FF2B5EF4-FFF2-40B4-BE49-F238E27FC236}">
                <a16:creationId xmlns:a16="http://schemas.microsoft.com/office/drawing/2014/main" id="{08E71B03-9D74-4838-B6BA-5A597DE04C3A}"/>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62" name="テキスト ボックス 61">
            <a:extLst>
              <a:ext uri="{FF2B5EF4-FFF2-40B4-BE49-F238E27FC236}">
                <a16:creationId xmlns:a16="http://schemas.microsoft.com/office/drawing/2014/main" id="{CF181AD6-D549-41E7-A59A-80761D851C88}"/>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63" name="テキスト ボックス 62">
            <a:extLst>
              <a:ext uri="{FF2B5EF4-FFF2-40B4-BE49-F238E27FC236}">
                <a16:creationId xmlns:a16="http://schemas.microsoft.com/office/drawing/2014/main" id="{3AE5C389-1631-4A79-8561-778C111A5C1B}"/>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64" name="テキスト ボックス 63">
            <a:extLst>
              <a:ext uri="{FF2B5EF4-FFF2-40B4-BE49-F238E27FC236}">
                <a16:creationId xmlns:a16="http://schemas.microsoft.com/office/drawing/2014/main" id="{2D90EEC1-E783-4CD0-B59B-DA103B02337F}"/>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65" name="テキスト ボックス 64">
            <a:extLst>
              <a:ext uri="{FF2B5EF4-FFF2-40B4-BE49-F238E27FC236}">
                <a16:creationId xmlns:a16="http://schemas.microsoft.com/office/drawing/2014/main" id="{2FEDBD4C-D982-44DE-97B2-F10F813D9DC2}"/>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66" name="直線コネクタ 65">
            <a:extLst>
              <a:ext uri="{FF2B5EF4-FFF2-40B4-BE49-F238E27FC236}">
                <a16:creationId xmlns:a16="http://schemas.microsoft.com/office/drawing/2014/main" id="{476098CE-36D6-4756-879C-A0B87747B90E}"/>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8E4FD17-E38A-4633-A112-35E4CA4F77C1}"/>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4DF14B30-D8CC-469F-84AE-2AA405519986}"/>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9" name="テキスト ボックス 68">
            <a:extLst>
              <a:ext uri="{FF2B5EF4-FFF2-40B4-BE49-F238E27FC236}">
                <a16:creationId xmlns:a16="http://schemas.microsoft.com/office/drawing/2014/main" id="{60818461-4E29-4C8A-A96B-016D2C822A88}"/>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70" name="直線矢印コネクタ 69">
            <a:extLst>
              <a:ext uri="{FF2B5EF4-FFF2-40B4-BE49-F238E27FC236}">
                <a16:creationId xmlns:a16="http://schemas.microsoft.com/office/drawing/2014/main" id="{9A23B1F8-E320-4D87-BDB4-3E915B212120}"/>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F3B52BE-F163-4FD4-BC49-7A394825F90E}"/>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72" name="直線コネクタ 71">
            <a:extLst>
              <a:ext uri="{FF2B5EF4-FFF2-40B4-BE49-F238E27FC236}">
                <a16:creationId xmlns:a16="http://schemas.microsoft.com/office/drawing/2014/main" id="{48C29F6E-CCD7-4899-8DDE-CDC3F45FF06A}"/>
              </a:ext>
            </a:extLst>
          </p:cNvPr>
          <p:cNvCxnSpPr>
            <a:cxnSpLocks/>
          </p:cNvCxnSpPr>
          <p:nvPr/>
        </p:nvCxnSpPr>
        <p:spPr>
          <a:xfrm flipH="1" flipV="1">
            <a:off x="1814911" y="2314159"/>
            <a:ext cx="13721" cy="20600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355EA4A-2557-4394-81C9-3A408A7D5283}"/>
              </a:ext>
            </a:extLst>
          </p:cNvPr>
          <p:cNvCxnSpPr>
            <a:cxnSpLocks/>
          </p:cNvCxnSpPr>
          <p:nvPr/>
        </p:nvCxnSpPr>
        <p:spPr>
          <a:xfrm flipH="1">
            <a:off x="1828632" y="4334850"/>
            <a:ext cx="2271977" cy="25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F1504EAE-F6A3-4650-862E-F855C6D47327}"/>
              </a:ext>
            </a:extLst>
          </p:cNvPr>
          <p:cNvCxnSpPr>
            <a:cxnSpLocks/>
          </p:cNvCxnSpPr>
          <p:nvPr/>
        </p:nvCxnSpPr>
        <p:spPr>
          <a:xfrm flipV="1">
            <a:off x="4100608" y="4342866"/>
            <a:ext cx="0" cy="10860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3E36C6A-E273-4160-B28E-686E547781A2}"/>
              </a:ext>
            </a:extLst>
          </p:cNvPr>
          <p:cNvCxnSpPr>
            <a:cxnSpLocks/>
          </p:cNvCxnSpPr>
          <p:nvPr/>
        </p:nvCxnSpPr>
        <p:spPr>
          <a:xfrm>
            <a:off x="1810168" y="6377141"/>
            <a:ext cx="2282594" cy="20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576CAE60-DE4D-4ACA-BAE9-9781F32BF642}"/>
              </a:ext>
            </a:extLst>
          </p:cNvPr>
          <p:cNvCxnSpPr>
            <a:cxnSpLocks/>
          </p:cNvCxnSpPr>
          <p:nvPr/>
        </p:nvCxnSpPr>
        <p:spPr>
          <a:xfrm>
            <a:off x="1810167" y="6377141"/>
            <a:ext cx="11308" cy="480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フレーム 100">
            <a:extLst>
              <a:ext uri="{FF2B5EF4-FFF2-40B4-BE49-F238E27FC236}">
                <a16:creationId xmlns:a16="http://schemas.microsoft.com/office/drawing/2014/main" id="{EF47CD2D-FB13-4EC1-A84C-F4488A00D03D}"/>
              </a:ext>
            </a:extLst>
          </p:cNvPr>
          <p:cNvSpPr/>
          <p:nvPr/>
        </p:nvSpPr>
        <p:spPr>
          <a:xfrm>
            <a:off x="2802375" y="3875903"/>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四角形: 角を丸くする 101">
            <a:extLst>
              <a:ext uri="{FF2B5EF4-FFF2-40B4-BE49-F238E27FC236}">
                <a16:creationId xmlns:a16="http://schemas.microsoft.com/office/drawing/2014/main" id="{34AD66D1-7797-4A64-A293-3CD12272C9CA}"/>
              </a:ext>
            </a:extLst>
          </p:cNvPr>
          <p:cNvSpPr/>
          <p:nvPr/>
        </p:nvSpPr>
        <p:spPr>
          <a:xfrm>
            <a:off x="5040691" y="52306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104" name="直線コネクタ 103">
            <a:extLst>
              <a:ext uri="{FF2B5EF4-FFF2-40B4-BE49-F238E27FC236}">
                <a16:creationId xmlns:a16="http://schemas.microsoft.com/office/drawing/2014/main" id="{6798276F-E3AB-46ED-AFC3-530E6696A400}"/>
              </a:ext>
            </a:extLst>
          </p:cNvPr>
          <p:cNvCxnSpPr>
            <a:cxnSpLocks/>
          </p:cNvCxnSpPr>
          <p:nvPr/>
        </p:nvCxnSpPr>
        <p:spPr>
          <a:xfrm flipV="1">
            <a:off x="4100608" y="5403822"/>
            <a:ext cx="0" cy="9524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13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up)">
                                      <p:cBhvr>
                                        <p:cTn id="27" dur="500"/>
                                        <p:tgtEl>
                                          <p:spTgt spid="10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right)">
                                      <p:cBhvr>
                                        <p:cTn id="31" dur="500"/>
                                        <p:tgtEl>
                                          <p:spTgt spid="9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up)">
                                      <p:cBhvr>
                                        <p:cTn id="3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finally</a:t>
            </a:r>
            <a:r>
              <a:rPr kumimoji="1" lang="ja-JP" altLang="en-US" dirty="0"/>
              <a:t>：例外が起こる、起こらないにかかわらず最後に実行される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67</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処理文</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92742" y="5187314"/>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737559" y="5254128"/>
            <a:ext cx="124151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130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16148" y="1088867"/>
            <a:ext cx="12065270" cy="640237"/>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68</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EB1DB2B-E41F-4F3E-86AA-680FFE23DE29}"/>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(“try</a:t>
            </a:r>
            <a:r>
              <a:rPr lang="ja-JP" altLang="en-US" sz="2000" dirty="0">
                <a:solidFill>
                  <a:schemeClr val="tx1"/>
                </a:solidFill>
              </a:rPr>
              <a:t>文を終了します</a:t>
            </a:r>
            <a:r>
              <a:rPr lang="en-US" altLang="ja-JP" sz="2000" dirty="0">
                <a:solidFill>
                  <a:schemeClr val="tx1"/>
                </a:solidFill>
              </a:rPr>
              <a:t>”)</a:t>
            </a:r>
            <a:endParaRPr kumimoji="1" lang="ja-JP" altLang="en-US" sz="2000" dirty="0">
              <a:solidFill>
                <a:schemeClr val="tx1"/>
              </a:solidFill>
            </a:endParaRPr>
          </a:p>
        </p:txBody>
      </p:sp>
      <p:sp>
        <p:nvSpPr>
          <p:cNvPr id="34" name="コンテンツ プレースホルダー 2">
            <a:extLst>
              <a:ext uri="{FF2B5EF4-FFF2-40B4-BE49-F238E27FC236}">
                <a16:creationId xmlns:a16="http://schemas.microsoft.com/office/drawing/2014/main" id="{3333EA72-7AC4-40DB-9DB1-E4B4142AF26B}"/>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2284264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69</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85455" y="3841618"/>
            <a:ext cx="6060762" cy="5217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72463" y="3947758"/>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2846737" y="3662047"/>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flipV="1">
            <a:off x="1836981" y="4198567"/>
            <a:ext cx="2263627" cy="23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a:off x="4100608" y="4238826"/>
            <a:ext cx="0" cy="11957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958A816-B3C9-4D20-BA98-A7CEA417505D}"/>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BDB97A2D-08A1-4954-AD92-E18D46A06A26}"/>
              </a:ext>
            </a:extLst>
          </p:cNvPr>
          <p:cNvSpPr txBox="1"/>
          <p:nvPr/>
        </p:nvSpPr>
        <p:spPr>
          <a:xfrm>
            <a:off x="3548717" y="2321004"/>
            <a:ext cx="5094566" cy="2215991"/>
          </a:xfrm>
          <a:prstGeom prst="rect">
            <a:avLst/>
          </a:prstGeom>
          <a:noFill/>
        </p:spPr>
        <p:txBody>
          <a:bodyPr wrap="square" rtlCol="0">
            <a:spAutoFit/>
          </a:bodyPr>
          <a:lstStyle/>
          <a:p>
            <a:r>
              <a:rPr kumimoji="1" lang="en-US" altLang="ja-JP" sz="13800" dirty="0">
                <a:solidFill>
                  <a:srgbClr val="239200"/>
                </a:solidFill>
              </a:rPr>
              <a:t>1. if</a:t>
            </a:r>
            <a:r>
              <a:rPr kumimoji="1" lang="ja-JP" altLang="en-US" sz="13800" dirty="0">
                <a:solidFill>
                  <a:srgbClr val="239200"/>
                </a:solidFill>
              </a:rPr>
              <a:t>文</a:t>
            </a:r>
          </a:p>
        </p:txBody>
      </p:sp>
    </p:spTree>
    <p:extLst>
      <p:ext uri="{BB962C8B-B14F-4D97-AF65-F5344CB8AC3E}">
        <p14:creationId xmlns:p14="http://schemas.microsoft.com/office/powerpoint/2010/main" val="2081369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y=0</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y=0</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29" name="テキスト ボックス 28">
            <a:extLst>
              <a:ext uri="{FF2B5EF4-FFF2-40B4-BE49-F238E27FC236}">
                <a16:creationId xmlns:a16="http://schemas.microsoft.com/office/drawing/2014/main" id="{BF234451-74AB-4F05-9E74-AB9C25690546}"/>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43972" y="4314076"/>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1979955" y="4587915"/>
            <a:ext cx="566896" cy="36933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a:off x="1819085" y="4207936"/>
            <a:ext cx="0" cy="1257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flipV="1">
            <a:off x="1847959" y="5434602"/>
            <a:ext cx="2241671" cy="290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A64D2CAC-C7D6-40C4-A4D8-4192B7A90DAE}"/>
              </a:ext>
            </a:extLst>
          </p:cNvPr>
          <p:cNvSpPr/>
          <p:nvPr/>
        </p:nvSpPr>
        <p:spPr>
          <a:xfrm>
            <a:off x="1277668" y="59942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8188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5" grpId="0" animBg="1"/>
      <p:bldP spid="37" grpId="0" animBg="1"/>
      <p:bldP spid="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線矢印コネクタ 97">
            <a:extLst>
              <a:ext uri="{FF2B5EF4-FFF2-40B4-BE49-F238E27FC236}">
                <a16:creationId xmlns:a16="http://schemas.microsoft.com/office/drawing/2014/main" id="{5B7C228A-3C9B-4655-A1FA-C2EA70D83FB8}"/>
              </a:ext>
            </a:extLst>
          </p:cNvPr>
          <p:cNvCxnSpPr>
            <a:cxnSpLocks/>
            <a:stCxn id="55" idx="2"/>
            <a:endCxn id="95" idx="0"/>
          </p:cNvCxnSpPr>
          <p:nvPr/>
        </p:nvCxnSpPr>
        <p:spPr>
          <a:xfrm>
            <a:off x="2421538" y="5463273"/>
            <a:ext cx="2854" cy="5773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r>
              <a:rPr lang="ja-JP" altLang="en-US" dirty="0"/>
              <a:t>の利点</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26730" y="1184108"/>
            <a:ext cx="12065270" cy="940400"/>
          </a:xfrm>
        </p:spPr>
        <p:txBody>
          <a:bodyPr>
            <a:normAutofit fontScale="77500" lnSpcReduction="20000"/>
          </a:bodyPr>
          <a:lstStyle/>
          <a:p>
            <a:r>
              <a:rPr lang="ja-JP" altLang="en-US" dirty="0"/>
              <a:t>・通常、エラーが発生するとプログラムが強制終了されるが、</a:t>
            </a:r>
            <a:r>
              <a:rPr lang="en-US" altLang="ja-JP" dirty="0"/>
              <a:t>try</a:t>
            </a:r>
            <a:r>
              <a:rPr lang="ja-JP" altLang="en-US" dirty="0"/>
              <a:t>文を使用すると、プログラムが継続して実行される。</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48" name="直線コネクタ 47">
            <a:extLst>
              <a:ext uri="{FF2B5EF4-FFF2-40B4-BE49-F238E27FC236}">
                <a16:creationId xmlns:a16="http://schemas.microsoft.com/office/drawing/2014/main" id="{25DA0025-EA09-4734-8ED6-8E292A4ABE6A}"/>
              </a:ext>
            </a:extLst>
          </p:cNvPr>
          <p:cNvCxnSpPr>
            <a:cxnSpLocks/>
          </p:cNvCxnSpPr>
          <p:nvPr/>
        </p:nvCxnSpPr>
        <p:spPr>
          <a:xfrm>
            <a:off x="3024555" y="4069892"/>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0DD2F57-ECB2-47FE-90D8-6C30B1F10C93}"/>
              </a:ext>
            </a:extLst>
          </p:cNvPr>
          <p:cNvCxnSpPr>
            <a:cxnSpLocks/>
          </p:cNvCxnSpPr>
          <p:nvPr/>
        </p:nvCxnSpPr>
        <p:spPr>
          <a:xfrm flipH="1">
            <a:off x="2471312" y="5661248"/>
            <a:ext cx="130636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797498C-B1AD-4073-8F13-F8860CD87F52}"/>
              </a:ext>
            </a:extLst>
          </p:cNvPr>
          <p:cNvSpPr/>
          <p:nvPr/>
        </p:nvSpPr>
        <p:spPr>
          <a:xfrm>
            <a:off x="1850826" y="2784220"/>
            <a:ext cx="1162638" cy="64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1" name="直線矢印コネクタ 50">
            <a:extLst>
              <a:ext uri="{FF2B5EF4-FFF2-40B4-BE49-F238E27FC236}">
                <a16:creationId xmlns:a16="http://schemas.microsoft.com/office/drawing/2014/main" id="{7F798022-8F05-4269-8EE8-6B93B6142754}"/>
              </a:ext>
            </a:extLst>
          </p:cNvPr>
          <p:cNvCxnSpPr>
            <a:cxnSpLocks/>
          </p:cNvCxnSpPr>
          <p:nvPr/>
        </p:nvCxnSpPr>
        <p:spPr>
          <a:xfrm flipH="1">
            <a:off x="2416972" y="2400365"/>
            <a:ext cx="11454" cy="3658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B3A880B-02DF-4FD0-8DC6-D844EEFC6F24}"/>
              </a:ext>
            </a:extLst>
          </p:cNvPr>
          <p:cNvCxnSpPr>
            <a:cxnSpLocks/>
            <a:stCxn id="50" idx="2"/>
            <a:endCxn id="56" idx="0"/>
          </p:cNvCxnSpPr>
          <p:nvPr/>
        </p:nvCxnSpPr>
        <p:spPr>
          <a:xfrm flipH="1">
            <a:off x="2416972" y="3434192"/>
            <a:ext cx="15173" cy="3313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3E3F3FA-C8FD-47E8-B643-CBC3454A0530}"/>
              </a:ext>
            </a:extLst>
          </p:cNvPr>
          <p:cNvCxnSpPr>
            <a:cxnSpLocks/>
          </p:cNvCxnSpPr>
          <p:nvPr/>
        </p:nvCxnSpPr>
        <p:spPr>
          <a:xfrm>
            <a:off x="2416411" y="4413562"/>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BD78001-5E6B-4474-9C3B-604B695A2F66}"/>
              </a:ext>
            </a:extLst>
          </p:cNvPr>
          <p:cNvCxnSpPr>
            <a:cxnSpLocks/>
          </p:cNvCxnSpPr>
          <p:nvPr/>
        </p:nvCxnSpPr>
        <p:spPr>
          <a:xfrm>
            <a:off x="2428426"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4FBB0C6D-653A-445C-B6CE-CDB4AA0E27F0}"/>
              </a:ext>
            </a:extLst>
          </p:cNvPr>
          <p:cNvSpPr/>
          <p:nvPr/>
        </p:nvSpPr>
        <p:spPr>
          <a:xfrm>
            <a:off x="1703842" y="4832114"/>
            <a:ext cx="1435391" cy="6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判断 55">
            <a:extLst>
              <a:ext uri="{FF2B5EF4-FFF2-40B4-BE49-F238E27FC236}">
                <a16:creationId xmlns:a16="http://schemas.microsoft.com/office/drawing/2014/main" id="{0512CA4B-7B8C-4469-994E-F47CA411A5EC}"/>
              </a:ext>
            </a:extLst>
          </p:cNvPr>
          <p:cNvSpPr/>
          <p:nvPr/>
        </p:nvSpPr>
        <p:spPr>
          <a:xfrm>
            <a:off x="1743192" y="3765546"/>
            <a:ext cx="1347560" cy="640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7" name="テキスト ボックス 56">
            <a:extLst>
              <a:ext uri="{FF2B5EF4-FFF2-40B4-BE49-F238E27FC236}">
                <a16:creationId xmlns:a16="http://schemas.microsoft.com/office/drawing/2014/main" id="{167ADB60-4008-4681-8673-E9D335D69105}"/>
              </a:ext>
            </a:extLst>
          </p:cNvPr>
          <p:cNvSpPr txBox="1"/>
          <p:nvPr/>
        </p:nvSpPr>
        <p:spPr>
          <a:xfrm>
            <a:off x="1938282" y="2834234"/>
            <a:ext cx="1086273" cy="553998"/>
          </a:xfrm>
          <a:prstGeom prst="rect">
            <a:avLst/>
          </a:prstGeom>
          <a:noFill/>
        </p:spPr>
        <p:txBody>
          <a:bodyPr wrap="square" rtlCol="0">
            <a:spAutoFit/>
          </a:bodyPr>
          <a:lstStyle/>
          <a:p>
            <a:r>
              <a:rPr kumimoji="1" lang="en-US" altLang="ja-JP" sz="1400" b="1" dirty="0">
                <a:solidFill>
                  <a:schemeClr val="bg1"/>
                </a:solidFill>
              </a:rPr>
              <a:t>try:</a:t>
            </a:r>
          </a:p>
          <a:p>
            <a:r>
              <a:rPr lang="en-US" altLang="ja-JP" sz="1400" b="1" dirty="0">
                <a:solidFill>
                  <a:schemeClr val="bg1"/>
                </a:solidFill>
              </a:rPr>
              <a:t>    z = x/</a:t>
            </a:r>
            <a:r>
              <a:rPr lang="en-US" altLang="ja-JP" sz="1600" b="1" dirty="0">
                <a:solidFill>
                  <a:schemeClr val="bg1"/>
                </a:solidFill>
              </a:rPr>
              <a:t>y</a:t>
            </a:r>
            <a:endParaRPr kumimoji="1" lang="ja-JP" altLang="en-US" b="1" dirty="0">
              <a:solidFill>
                <a:schemeClr val="bg1"/>
              </a:solidFill>
            </a:endParaRPr>
          </a:p>
        </p:txBody>
      </p:sp>
      <p:sp>
        <p:nvSpPr>
          <p:cNvPr id="58" name="テキスト ボックス 57">
            <a:extLst>
              <a:ext uri="{FF2B5EF4-FFF2-40B4-BE49-F238E27FC236}">
                <a16:creationId xmlns:a16="http://schemas.microsoft.com/office/drawing/2014/main" id="{A955A009-ADEE-4A38-AAA1-EF89FA87396A}"/>
              </a:ext>
            </a:extLst>
          </p:cNvPr>
          <p:cNvSpPr txBox="1"/>
          <p:nvPr/>
        </p:nvSpPr>
        <p:spPr>
          <a:xfrm>
            <a:off x="1765450" y="4836842"/>
            <a:ext cx="1450230" cy="600164"/>
          </a:xfrm>
          <a:prstGeom prst="rect">
            <a:avLst/>
          </a:prstGeom>
          <a:noFill/>
        </p:spPr>
        <p:txBody>
          <a:bodyPr wrap="square" rtlCol="0">
            <a:spAutoFit/>
          </a:bodyPr>
          <a:lstStyle/>
          <a:p>
            <a:r>
              <a:rPr lang="en-US" altLang="ja-JP" sz="1100" b="1" dirty="0">
                <a:solidFill>
                  <a:schemeClr val="bg1"/>
                </a:solidFill>
              </a:rPr>
              <a:t>except:        </a:t>
            </a:r>
          </a:p>
          <a:p>
            <a:r>
              <a:rPr lang="en-US" altLang="ja-JP" sz="1100" b="1" dirty="0">
                <a:solidFill>
                  <a:schemeClr val="bg1"/>
                </a:solidFill>
              </a:rPr>
              <a:t>    print(“</a:t>
            </a:r>
            <a:r>
              <a:rPr lang="ja-JP" altLang="en-US" sz="1100" b="1" dirty="0">
                <a:solidFill>
                  <a:schemeClr val="bg1"/>
                </a:solidFill>
              </a:rPr>
              <a:t>ゼロ除算が発生しました</a:t>
            </a:r>
            <a:r>
              <a:rPr lang="en-US" altLang="ja-JP" sz="1100" b="1" dirty="0">
                <a:solidFill>
                  <a:schemeClr val="bg1"/>
                </a:solidFill>
              </a:rPr>
              <a:t>”</a:t>
            </a:r>
            <a:r>
              <a:rPr lang="ja-JP" altLang="en-US" sz="1100" b="1" dirty="0">
                <a:solidFill>
                  <a:schemeClr val="bg1"/>
                </a:solidFill>
              </a:rPr>
              <a:t>）</a:t>
            </a:r>
            <a:endParaRPr kumimoji="1" lang="ja-JP" altLang="en-US" sz="1100" b="1" dirty="0">
              <a:solidFill>
                <a:schemeClr val="bg1"/>
              </a:solidFill>
            </a:endParaRPr>
          </a:p>
        </p:txBody>
      </p:sp>
      <p:sp>
        <p:nvSpPr>
          <p:cNvPr id="59" name="テキスト ボックス 58">
            <a:extLst>
              <a:ext uri="{FF2B5EF4-FFF2-40B4-BE49-F238E27FC236}">
                <a16:creationId xmlns:a16="http://schemas.microsoft.com/office/drawing/2014/main" id="{72207964-3225-437F-8EBD-B68564B82700}"/>
              </a:ext>
            </a:extLst>
          </p:cNvPr>
          <p:cNvSpPr txBox="1"/>
          <p:nvPr/>
        </p:nvSpPr>
        <p:spPr>
          <a:xfrm>
            <a:off x="2481418" y="4391084"/>
            <a:ext cx="606707" cy="338554"/>
          </a:xfrm>
          <a:prstGeom prst="rect">
            <a:avLst/>
          </a:prstGeom>
          <a:noFill/>
        </p:spPr>
        <p:txBody>
          <a:bodyPr wrap="square" rtlCol="0">
            <a:spAutoFit/>
          </a:bodyPr>
          <a:lstStyle/>
          <a:p>
            <a:r>
              <a:rPr lang="ja-JP" altLang="en-US" sz="1600" b="1" dirty="0">
                <a:solidFill>
                  <a:srgbClr val="239200"/>
                </a:solidFill>
              </a:rPr>
              <a:t>発生</a:t>
            </a:r>
            <a:endParaRPr kumimoji="1" lang="ja-JP" altLang="en-US" sz="1600" b="1" dirty="0">
              <a:solidFill>
                <a:srgbClr val="239200"/>
              </a:solidFill>
            </a:endParaRPr>
          </a:p>
        </p:txBody>
      </p:sp>
      <p:sp>
        <p:nvSpPr>
          <p:cNvPr id="60" name="テキスト ボックス 59">
            <a:extLst>
              <a:ext uri="{FF2B5EF4-FFF2-40B4-BE49-F238E27FC236}">
                <a16:creationId xmlns:a16="http://schemas.microsoft.com/office/drawing/2014/main" id="{43B58480-B9BB-4530-BE8D-4C2F380C4EDE}"/>
              </a:ext>
            </a:extLst>
          </p:cNvPr>
          <p:cNvSpPr txBox="1"/>
          <p:nvPr/>
        </p:nvSpPr>
        <p:spPr>
          <a:xfrm>
            <a:off x="2895664" y="3692578"/>
            <a:ext cx="1347556" cy="307777"/>
          </a:xfrm>
          <a:prstGeom prst="rect">
            <a:avLst/>
          </a:prstGeom>
          <a:noFill/>
        </p:spPr>
        <p:txBody>
          <a:bodyPr wrap="square" rtlCol="0">
            <a:spAutoFit/>
          </a:bodyPr>
          <a:lstStyle/>
          <a:p>
            <a:r>
              <a:rPr kumimoji="1" lang="ja-JP" altLang="en-US" sz="1400" b="1" dirty="0">
                <a:solidFill>
                  <a:srgbClr val="239200"/>
                </a:solidFill>
              </a:rPr>
              <a:t>例外発生無し</a:t>
            </a:r>
          </a:p>
        </p:txBody>
      </p:sp>
      <p:cxnSp>
        <p:nvCxnSpPr>
          <p:cNvPr id="61" name="直線コネクタ 60">
            <a:extLst>
              <a:ext uri="{FF2B5EF4-FFF2-40B4-BE49-F238E27FC236}">
                <a16:creationId xmlns:a16="http://schemas.microsoft.com/office/drawing/2014/main" id="{D1E5F431-FA0A-457C-9EBA-7D086049495A}"/>
              </a:ext>
            </a:extLst>
          </p:cNvPr>
          <p:cNvCxnSpPr>
            <a:cxnSpLocks/>
          </p:cNvCxnSpPr>
          <p:nvPr/>
        </p:nvCxnSpPr>
        <p:spPr>
          <a:xfrm flipV="1">
            <a:off x="3777676" y="4084254"/>
            <a:ext cx="4518" cy="157699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ABAC6A1-B469-4FC9-8AF8-3B3CB89120C2}"/>
              </a:ext>
            </a:extLst>
          </p:cNvPr>
          <p:cNvSpPr/>
          <p:nvPr/>
        </p:nvSpPr>
        <p:spPr>
          <a:xfrm>
            <a:off x="2210030" y="2060617"/>
            <a:ext cx="412762" cy="41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CDE7A080-6329-45BD-92CF-AD655767C8A1}"/>
              </a:ext>
            </a:extLst>
          </p:cNvPr>
          <p:cNvSpPr txBox="1"/>
          <p:nvPr/>
        </p:nvSpPr>
        <p:spPr>
          <a:xfrm>
            <a:off x="2210030" y="2040241"/>
            <a:ext cx="706164" cy="430887"/>
          </a:xfrm>
          <a:prstGeom prst="rect">
            <a:avLst/>
          </a:prstGeom>
          <a:noFill/>
        </p:spPr>
        <p:txBody>
          <a:bodyPr wrap="square" rtlCol="0">
            <a:spAutoFit/>
          </a:bodyPr>
          <a:lstStyle/>
          <a:p>
            <a:r>
              <a:rPr kumimoji="1" lang="en-US" altLang="ja-JP" sz="1100" b="1" dirty="0">
                <a:solidFill>
                  <a:schemeClr val="bg1"/>
                </a:solidFill>
              </a:rPr>
              <a:t>x=1</a:t>
            </a:r>
          </a:p>
          <a:p>
            <a:r>
              <a:rPr lang="en-US" altLang="ja-JP" sz="1100" b="1" dirty="0">
                <a:solidFill>
                  <a:schemeClr val="bg1"/>
                </a:solidFill>
              </a:rPr>
              <a:t>y=1</a:t>
            </a:r>
            <a:endParaRPr kumimoji="1" lang="ja-JP" altLang="en-US" sz="1100" b="1" dirty="0">
              <a:solidFill>
                <a:schemeClr val="bg1"/>
              </a:solidFill>
            </a:endParaRPr>
          </a:p>
        </p:txBody>
      </p:sp>
      <p:cxnSp>
        <p:nvCxnSpPr>
          <p:cNvPr id="64" name="直線コネクタ 63">
            <a:extLst>
              <a:ext uri="{FF2B5EF4-FFF2-40B4-BE49-F238E27FC236}">
                <a16:creationId xmlns:a16="http://schemas.microsoft.com/office/drawing/2014/main" id="{7EFEF60B-6110-4509-A418-629CC361D627}"/>
              </a:ext>
            </a:extLst>
          </p:cNvPr>
          <p:cNvCxnSpPr>
            <a:cxnSpLocks/>
          </p:cNvCxnSpPr>
          <p:nvPr/>
        </p:nvCxnSpPr>
        <p:spPr>
          <a:xfrm flipV="1">
            <a:off x="2416972" y="2504025"/>
            <a:ext cx="11454" cy="15730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DF32E81-3001-4200-8240-BF899BE075C7}"/>
              </a:ext>
            </a:extLst>
          </p:cNvPr>
          <p:cNvCxnSpPr>
            <a:cxnSpLocks/>
          </p:cNvCxnSpPr>
          <p:nvPr/>
        </p:nvCxnSpPr>
        <p:spPr>
          <a:xfrm flipH="1" flipV="1">
            <a:off x="2411547" y="4037673"/>
            <a:ext cx="10785" cy="10606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フレーム 66">
            <a:extLst>
              <a:ext uri="{FF2B5EF4-FFF2-40B4-BE49-F238E27FC236}">
                <a16:creationId xmlns:a16="http://schemas.microsoft.com/office/drawing/2014/main" id="{784FFAE6-5BFB-4B0A-8A9C-B31B3C9C76E8}"/>
              </a:ext>
            </a:extLst>
          </p:cNvPr>
          <p:cNvSpPr/>
          <p:nvPr/>
        </p:nvSpPr>
        <p:spPr>
          <a:xfrm>
            <a:off x="2518913" y="4420725"/>
            <a:ext cx="505642" cy="290449"/>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四角形: 角を丸くする 67">
            <a:extLst>
              <a:ext uri="{FF2B5EF4-FFF2-40B4-BE49-F238E27FC236}">
                <a16:creationId xmlns:a16="http://schemas.microsoft.com/office/drawing/2014/main" id="{7E6E56AF-611F-4020-86CC-B074FB17B069}"/>
              </a:ext>
            </a:extLst>
          </p:cNvPr>
          <p:cNvSpPr/>
          <p:nvPr/>
        </p:nvSpPr>
        <p:spPr>
          <a:xfrm>
            <a:off x="507767" y="4892867"/>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95" name="正方形/長方形 94">
            <a:extLst>
              <a:ext uri="{FF2B5EF4-FFF2-40B4-BE49-F238E27FC236}">
                <a16:creationId xmlns:a16="http://schemas.microsoft.com/office/drawing/2014/main" id="{E041E528-2E02-4C57-8D5B-21CA60D51079}"/>
              </a:ext>
            </a:extLst>
          </p:cNvPr>
          <p:cNvSpPr/>
          <p:nvPr/>
        </p:nvSpPr>
        <p:spPr>
          <a:xfrm>
            <a:off x="1765008" y="6040657"/>
            <a:ext cx="1318768" cy="49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5B144211-9BA2-433C-9AFC-90BB2A3466F6}"/>
              </a:ext>
            </a:extLst>
          </p:cNvPr>
          <p:cNvSpPr txBox="1"/>
          <p:nvPr/>
        </p:nvSpPr>
        <p:spPr>
          <a:xfrm>
            <a:off x="1845405" y="6119492"/>
            <a:ext cx="1179150" cy="307777"/>
          </a:xfrm>
          <a:prstGeom prst="rect">
            <a:avLst/>
          </a:prstGeom>
          <a:noFill/>
        </p:spPr>
        <p:txBody>
          <a:bodyPr wrap="square" rtlCol="0">
            <a:spAutoFit/>
          </a:bodyPr>
          <a:lstStyle/>
          <a:p>
            <a:r>
              <a:rPr kumimoji="1" lang="en-US" altLang="ja-JP" sz="1400" b="1" dirty="0">
                <a:solidFill>
                  <a:schemeClr val="bg1"/>
                </a:solidFill>
              </a:rPr>
              <a:t>print(</a:t>
            </a:r>
            <a:r>
              <a:rPr kumimoji="1" lang="en-US" altLang="ja-JP" sz="1400" b="1" dirty="0" err="1">
                <a:solidFill>
                  <a:schemeClr val="bg1"/>
                </a:solidFill>
              </a:rPr>
              <a:t>x+y</a:t>
            </a:r>
            <a:r>
              <a:rPr kumimoji="1" lang="en-US" altLang="ja-JP" sz="1400" b="1" dirty="0">
                <a:solidFill>
                  <a:schemeClr val="bg1"/>
                </a:solidFill>
              </a:rPr>
              <a:t>)</a:t>
            </a:r>
            <a:endParaRPr kumimoji="1" lang="ja-JP" altLang="en-US" sz="1400" b="1" dirty="0">
              <a:solidFill>
                <a:schemeClr val="bg1"/>
              </a:solidFill>
            </a:endParaRPr>
          </a:p>
        </p:txBody>
      </p:sp>
      <p:cxnSp>
        <p:nvCxnSpPr>
          <p:cNvPr id="102" name="直線コネクタ 101">
            <a:extLst>
              <a:ext uri="{FF2B5EF4-FFF2-40B4-BE49-F238E27FC236}">
                <a16:creationId xmlns:a16="http://schemas.microsoft.com/office/drawing/2014/main" id="{6EAC8502-6C9B-40F2-B514-FAF900A198A8}"/>
              </a:ext>
            </a:extLst>
          </p:cNvPr>
          <p:cNvCxnSpPr>
            <a:cxnSpLocks/>
          </p:cNvCxnSpPr>
          <p:nvPr/>
        </p:nvCxnSpPr>
        <p:spPr>
          <a:xfrm flipV="1">
            <a:off x="2421678" y="5093861"/>
            <a:ext cx="1041" cy="11721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4F03A901-43D3-4872-8A0A-73258C9D5680}"/>
              </a:ext>
            </a:extLst>
          </p:cNvPr>
          <p:cNvCxnSpPr>
            <a:cxnSpLocks/>
          </p:cNvCxnSpPr>
          <p:nvPr/>
        </p:nvCxnSpPr>
        <p:spPr>
          <a:xfrm>
            <a:off x="2422849" y="6280163"/>
            <a:ext cx="11153" cy="5694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四角形: 角を丸くする 113">
            <a:extLst>
              <a:ext uri="{FF2B5EF4-FFF2-40B4-BE49-F238E27FC236}">
                <a16:creationId xmlns:a16="http://schemas.microsoft.com/office/drawing/2014/main" id="{386123C5-9091-4989-8565-8200C784D9DE}"/>
              </a:ext>
            </a:extLst>
          </p:cNvPr>
          <p:cNvSpPr/>
          <p:nvPr/>
        </p:nvSpPr>
        <p:spPr>
          <a:xfrm>
            <a:off x="546386" y="6058891"/>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116" name="テキスト ボックス 115">
            <a:extLst>
              <a:ext uri="{FF2B5EF4-FFF2-40B4-BE49-F238E27FC236}">
                <a16:creationId xmlns:a16="http://schemas.microsoft.com/office/drawing/2014/main" id="{FECBFC35-11CA-4342-8E04-C82C71C49235}"/>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117" name="テキスト ボックス 116">
            <a:extLst>
              <a:ext uri="{FF2B5EF4-FFF2-40B4-BE49-F238E27FC236}">
                <a16:creationId xmlns:a16="http://schemas.microsoft.com/office/drawing/2014/main" id="{6CBCC95E-A566-4A49-A3D4-2AF4CA93F7A6}"/>
              </a:ext>
            </a:extLst>
          </p:cNvPr>
          <p:cNvSpPr txBox="1"/>
          <p:nvPr/>
        </p:nvSpPr>
        <p:spPr>
          <a:xfrm>
            <a:off x="5843972" y="4314076"/>
            <a:ext cx="3060339" cy="369332"/>
          </a:xfrm>
          <a:prstGeom prst="rect">
            <a:avLst/>
          </a:prstGeom>
          <a:noFill/>
        </p:spPr>
        <p:txBody>
          <a:bodyPr wrap="square" rtlCol="0">
            <a:spAutoFit/>
          </a:bodyPr>
          <a:lstStyle/>
          <a:p>
            <a:r>
              <a:rPr lang="en-US" altLang="ja-JP" dirty="0"/>
              <a:t>2</a:t>
            </a:r>
            <a:endParaRPr kumimoji="1" lang="ja-JP" altLang="en-US" dirty="0"/>
          </a:p>
        </p:txBody>
      </p:sp>
      <p:sp>
        <p:nvSpPr>
          <p:cNvPr id="118" name="テキスト ボックス 117">
            <a:extLst>
              <a:ext uri="{FF2B5EF4-FFF2-40B4-BE49-F238E27FC236}">
                <a16:creationId xmlns:a16="http://schemas.microsoft.com/office/drawing/2014/main" id="{3D3276E4-0A02-4228-8B3E-DD9195204174}"/>
              </a:ext>
            </a:extLst>
          </p:cNvPr>
          <p:cNvSpPr txBox="1"/>
          <p:nvPr/>
        </p:nvSpPr>
        <p:spPr>
          <a:xfrm>
            <a:off x="6050689" y="4995973"/>
            <a:ext cx="5271584" cy="523220"/>
          </a:xfrm>
          <a:prstGeom prst="rect">
            <a:avLst/>
          </a:prstGeom>
          <a:noFill/>
        </p:spPr>
        <p:txBody>
          <a:bodyPr wrap="square" rtlCol="0">
            <a:spAutoFit/>
          </a:bodyPr>
          <a:lstStyle/>
          <a:p>
            <a:r>
              <a:rPr lang="ja-JP" altLang="en-US" sz="2800" b="1" dirty="0">
                <a:solidFill>
                  <a:srgbClr val="FF0000"/>
                </a:solidFill>
              </a:rPr>
              <a:t>例外が起こった後も処理が続行</a:t>
            </a:r>
            <a:endParaRPr kumimoji="1" lang="ja-JP" altLang="en-US" sz="2800" b="1" dirty="0">
              <a:solidFill>
                <a:srgbClr val="FF0000"/>
              </a:solidFill>
            </a:endParaRPr>
          </a:p>
        </p:txBody>
      </p:sp>
    </p:spTree>
    <p:extLst>
      <p:ext uri="{BB962C8B-B14F-4D97-AF65-F5344CB8AC3E}">
        <p14:creationId xmlns:p14="http://schemas.microsoft.com/office/powerpoint/2010/main" val="14964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wipe(up)">
                                      <p:cBhvr>
                                        <p:cTn id="26" dur="500"/>
                                        <p:tgtEl>
                                          <p:spTgt spid="10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up)">
                                      <p:cBhvr>
                                        <p:cTn id="37" dur="500"/>
                                        <p:tgtEl>
                                          <p:spTgt spid="10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14" grpId="0" animBg="1"/>
      <p:bldP spid="116" grpId="0"/>
      <p:bldP spid="117" grpId="0"/>
      <p:bldP spid="1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B86FA-776B-4711-8F64-01D8DB9CA4C3}"/>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76BF5CB3-4B68-4A3C-A03D-281D9CADE26B}"/>
              </a:ext>
            </a:extLst>
          </p:cNvPr>
          <p:cNvSpPr>
            <a:spLocks noGrp="1"/>
          </p:cNvSpPr>
          <p:nvPr>
            <p:ph idx="1"/>
          </p:nvPr>
        </p:nvSpPr>
        <p:spPr/>
        <p:txBody>
          <a:bodyPr/>
          <a:lstStyle/>
          <a:p>
            <a:r>
              <a:rPr lang="en-US" altLang="ja-JP" dirty="0" err="1"/>
              <a:t>learn_python</a:t>
            </a:r>
            <a:r>
              <a:rPr lang="ja-JP" altLang="en-US" dirty="0"/>
              <a:t>内のディレクトリ</a:t>
            </a:r>
            <a:r>
              <a:rPr lang="en-US" altLang="ja-JP" dirty="0" err="1"/>
              <a:t>kadai</a:t>
            </a:r>
            <a:r>
              <a:rPr lang="ja-JP" altLang="en-US" dirty="0"/>
              <a:t>内のディレクトリ</a:t>
            </a:r>
            <a:r>
              <a:rPr lang="en-US" altLang="ja-JP"/>
              <a:t>day2</a:t>
            </a:r>
            <a:r>
              <a:rPr lang="ja-JP" altLang="en-US"/>
              <a:t>に</a:t>
            </a:r>
            <a:r>
              <a:rPr lang="ja-JP" altLang="en-US" dirty="0"/>
              <a:t>提出</a:t>
            </a:r>
            <a:endParaRPr lang="en-US" altLang="ja-JP" dirty="0"/>
          </a:p>
          <a:p>
            <a:r>
              <a:rPr kumimoji="1" lang="ja-JP" altLang="en-US" dirty="0"/>
              <a:t>ファイル名は　</a:t>
            </a:r>
            <a:r>
              <a:rPr kumimoji="1" lang="en-US" altLang="ja-JP" dirty="0"/>
              <a:t>2019_10_30_[</a:t>
            </a:r>
            <a:r>
              <a:rPr kumimoji="1" lang="ja-JP" altLang="en-US" dirty="0"/>
              <a:t>自分の名前</a:t>
            </a:r>
            <a:r>
              <a:rPr kumimoji="1" lang="en-US" altLang="ja-JP" dirty="0"/>
              <a:t>].</a:t>
            </a:r>
            <a:r>
              <a:rPr kumimoji="1" lang="en-US" altLang="ja-JP" dirty="0" err="1"/>
              <a:t>py</a:t>
            </a:r>
            <a:r>
              <a:rPr lang="ja-JP" altLang="en-US" dirty="0"/>
              <a:t>　とする</a:t>
            </a:r>
            <a:endParaRPr kumimoji="1" lang="en-US" altLang="ja-JP" dirty="0"/>
          </a:p>
        </p:txBody>
      </p:sp>
      <p:sp>
        <p:nvSpPr>
          <p:cNvPr id="4" name="スライド番号プレースホルダー 3">
            <a:extLst>
              <a:ext uri="{FF2B5EF4-FFF2-40B4-BE49-F238E27FC236}">
                <a16:creationId xmlns:a16="http://schemas.microsoft.com/office/drawing/2014/main" id="{AC415621-CB58-4AAF-90E9-FBF485846F78}"/>
              </a:ext>
            </a:extLst>
          </p:cNvPr>
          <p:cNvSpPr>
            <a:spLocks noGrp="1"/>
          </p:cNvSpPr>
          <p:nvPr>
            <p:ph type="sldNum" sz="quarter" idx="12"/>
          </p:nvPr>
        </p:nvSpPr>
        <p:spPr/>
        <p:txBody>
          <a:bodyPr/>
          <a:lstStyle/>
          <a:p>
            <a:fld id="{57021661-B2A8-457F-930E-F617AD024F3F}" type="slidenum">
              <a:rPr lang="ja-JP" altLang="en-US" smtClean="0"/>
              <a:pPr/>
              <a:t>72</a:t>
            </a:fld>
            <a:endParaRPr lang="ja-JP" altLang="en-US" dirty="0"/>
          </a:p>
        </p:txBody>
      </p:sp>
      <p:sp>
        <p:nvSpPr>
          <p:cNvPr id="5" name="コンテンツ プレースホルダー 4">
            <a:extLst>
              <a:ext uri="{FF2B5EF4-FFF2-40B4-BE49-F238E27FC236}">
                <a16:creationId xmlns:a16="http://schemas.microsoft.com/office/drawing/2014/main" id="{D03EE256-9F39-4EB5-898B-E2C8D21A61EC}"/>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36640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27FF4D39-A156-415B-8E63-1D52A9A5B7C3}"/>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fontScale="92500"/>
          </a:bodyPr>
          <a:lstStyle/>
          <a:p>
            <a:pPr>
              <a:spcBef>
                <a:spcPts val="0"/>
              </a:spcBef>
              <a:spcAft>
                <a:spcPts val="0"/>
              </a:spcAft>
            </a:pPr>
            <a:r>
              <a:rPr lang="en-US" altLang="ja-JP" dirty="0"/>
              <a:t>if</a:t>
            </a:r>
            <a:r>
              <a:rPr lang="ja-JP" altLang="en-US" dirty="0"/>
              <a:t>文</a:t>
            </a:r>
            <a:r>
              <a:rPr lang="en-US" altLang="ja-JP" dirty="0"/>
              <a:t>:</a:t>
            </a:r>
            <a:r>
              <a:rPr lang="ja-JP" altLang="en-US" b="1" dirty="0">
                <a:solidFill>
                  <a:srgbClr val="FF0000"/>
                </a:solidFill>
              </a:rPr>
              <a:t>条件分岐</a:t>
            </a:r>
            <a:r>
              <a:rPr lang="ja-JP" altLang="en-US" dirty="0"/>
              <a:t>を行うときに使用</a:t>
            </a:r>
            <a:r>
              <a:rPr kumimoji="1" lang="ja-JP" altLang="en-US" sz="1800" dirty="0"/>
              <a:t>（もしも○○という</a:t>
            </a:r>
            <a:r>
              <a:rPr kumimoji="1" lang="en-US" altLang="ja-JP" sz="1800" dirty="0"/>
              <a:t>【</a:t>
            </a:r>
            <a:r>
              <a:rPr kumimoji="1" lang="ja-JP" altLang="en-US" sz="1800" dirty="0"/>
              <a:t>条件</a:t>
            </a:r>
            <a:r>
              <a:rPr kumimoji="1" lang="en-US" altLang="ja-JP" sz="1800" dirty="0"/>
              <a:t>】</a:t>
            </a:r>
            <a:r>
              <a:rPr kumimoji="1" lang="ja-JP" altLang="en-US" sz="1800" dirty="0"/>
              <a:t>ならば△△という</a:t>
            </a:r>
            <a:r>
              <a:rPr kumimoji="1" lang="en-US" altLang="ja-JP" sz="1800" dirty="0"/>
              <a:t>【</a:t>
            </a:r>
            <a:r>
              <a:rPr kumimoji="1" lang="ja-JP" altLang="en-US" sz="1800" dirty="0"/>
              <a:t>処理</a:t>
            </a:r>
            <a:r>
              <a:rPr kumimoji="1" lang="en-US" altLang="ja-JP" sz="1800" dirty="0"/>
              <a:t>】</a:t>
            </a:r>
            <a:r>
              <a:rPr kumimoji="1" lang="ja-JP" altLang="en-US" sz="1800" dirty="0"/>
              <a:t>を実行）</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5" name="コンテンツ プレースホルダー 4"/>
          <p:cNvSpPr>
            <a:spLocks noGrp="1"/>
          </p:cNvSpPr>
          <p:nvPr>
            <p:ph sz="quarter" idx="13"/>
          </p:nvPr>
        </p:nvSpPr>
        <p:spPr>
          <a:xfrm>
            <a:off x="7896202" y="6492184"/>
            <a:ext cx="4291711" cy="367651"/>
          </a:xfrm>
        </p:spPr>
        <p:txBody>
          <a:bodyPr>
            <a:normAutofit fontScale="92500"/>
          </a:bodyPr>
          <a:lstStyle/>
          <a:p>
            <a:r>
              <a:rPr lang="en-US" altLang="ja-JP" dirty="0">
                <a:hlinkClick r:id="rId2"/>
              </a:rPr>
              <a:t>https://note.nkmk.me/python-if-elif-else/</a:t>
            </a:r>
            <a:endParaRPr kumimoji="1" lang="ja-JP" altLang="en-US" dirty="0"/>
          </a:p>
        </p:txBody>
      </p:sp>
      <p:cxnSp>
        <p:nvCxnSpPr>
          <p:cNvPr id="17" name="直線コネクタ 16">
            <a:extLst>
              <a:ext uri="{FF2B5EF4-FFF2-40B4-BE49-F238E27FC236}">
                <a16:creationId xmlns:a16="http://schemas.microsoft.com/office/drawing/2014/main" id="{873A90B0-074F-463B-9D2C-7687B3A1EAB4}"/>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AC776F-4F94-4AA9-B6A7-6577CEE63F91}"/>
              </a:ext>
            </a:extLst>
          </p:cNvPr>
          <p:cNvCxnSpPr>
            <a:cxnSpLocks/>
            <a:stCxn id="24"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判断 21">
            <a:extLst>
              <a:ext uri="{FF2B5EF4-FFF2-40B4-BE49-F238E27FC236}">
                <a16:creationId xmlns:a16="http://schemas.microsoft.com/office/drawing/2014/main" id="{35676E5A-E82A-420A-8B3D-DC97808D5C7B}"/>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4" name="フローチャート: 処理 23">
            <a:extLst>
              <a:ext uri="{FF2B5EF4-FFF2-40B4-BE49-F238E27FC236}">
                <a16:creationId xmlns:a16="http://schemas.microsoft.com/office/drawing/2014/main" id="{3998C90C-EC5A-4AB8-BF0D-B58440ED67F5}"/>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処理</a:t>
            </a:r>
            <a:endParaRPr lang="en-US" altLang="ja-JP" sz="3200" b="1" dirty="0"/>
          </a:p>
        </p:txBody>
      </p:sp>
      <p:cxnSp>
        <p:nvCxnSpPr>
          <p:cNvPr id="25" name="直線コネクタ 24">
            <a:extLst>
              <a:ext uri="{FF2B5EF4-FFF2-40B4-BE49-F238E27FC236}">
                <a16:creationId xmlns:a16="http://schemas.microsoft.com/office/drawing/2014/main" id="{21DDC7D4-9DC2-4E10-BE87-324610F02458}"/>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5D3A690-A759-4718-8525-6641DE10D593}"/>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64CD74B-385C-412B-9AD4-2AD03DC78E1E}"/>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1" name="直線矢印コネクタ 30">
            <a:extLst>
              <a:ext uri="{FF2B5EF4-FFF2-40B4-BE49-F238E27FC236}">
                <a16:creationId xmlns:a16="http://schemas.microsoft.com/office/drawing/2014/main" id="{A07C11A7-27DD-4A75-8734-941F0D7845E0}"/>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0D2BA67-51E3-4174-BF24-7D596E28CF63}"/>
              </a:ext>
            </a:extLst>
          </p:cNvPr>
          <p:cNvSpPr txBox="1"/>
          <p:nvPr/>
        </p:nvSpPr>
        <p:spPr>
          <a:xfrm>
            <a:off x="1582871" y="3314131"/>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34" name="テキスト ボックス 33">
            <a:extLst>
              <a:ext uri="{FF2B5EF4-FFF2-40B4-BE49-F238E27FC236}">
                <a16:creationId xmlns:a16="http://schemas.microsoft.com/office/drawing/2014/main" id="{661003E8-1703-454E-9934-8BC10543CE3F}"/>
              </a:ext>
            </a:extLst>
          </p:cNvPr>
          <p:cNvSpPr txBox="1"/>
          <p:nvPr/>
        </p:nvSpPr>
        <p:spPr>
          <a:xfrm>
            <a:off x="1705789" y="205243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7EB0C5B2-4C18-46D3-AD3F-DE5078F792D7}"/>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37" name="正方形/長方形 36">
            <a:extLst>
              <a:ext uri="{FF2B5EF4-FFF2-40B4-BE49-F238E27FC236}">
                <a16:creationId xmlns:a16="http://schemas.microsoft.com/office/drawing/2014/main" id="{B82D22F3-8CC9-45E1-A3DB-D3F9EB2B659A}"/>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kumimoji="1"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B91A05BA-667A-4B1E-90A9-93D27B981633}"/>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75165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9091F68C-8A0D-4497-81D8-C2B9ACB17675}"/>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ja-JP" altLang="en-US" u="sng" dirty="0"/>
              <a:t>例）変数</a:t>
            </a:r>
            <a:r>
              <a:rPr lang="en-US" altLang="ja-JP" u="sng" dirty="0"/>
              <a:t>x</a:t>
            </a:r>
            <a:r>
              <a:rPr lang="ja-JP" altLang="en-US" u="sng" dirty="0"/>
              <a:t>が</a:t>
            </a:r>
            <a:r>
              <a:rPr lang="en-US" altLang="ja-JP" u="sng" dirty="0"/>
              <a:t>0</a:t>
            </a:r>
            <a:r>
              <a:rPr lang="ja-JP" altLang="en-US" u="sng" dirty="0"/>
              <a:t>より大きいなら</a:t>
            </a:r>
            <a:r>
              <a:rPr lang="en-US" altLang="ja-JP" u="sng" dirty="0"/>
              <a:t>print</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54" name="正方形/長方形 53">
            <a:extLst>
              <a:ext uri="{FF2B5EF4-FFF2-40B4-BE49-F238E27FC236}">
                <a16:creationId xmlns:a16="http://schemas.microsoft.com/office/drawing/2014/main" id="{83E8FA04-423E-402B-A7B7-72E567F9F8C0}"/>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 &lt; 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p>
          <a:p>
            <a:r>
              <a:rPr kumimoji="1" lang="en-US" altLang="ja-JP" sz="2000" dirty="0">
                <a:solidFill>
                  <a:schemeClr val="tx1"/>
                </a:solidFill>
              </a:rPr>
              <a:t>     </a:t>
            </a:r>
            <a:endParaRPr kumimoji="1" lang="ja-JP" altLang="en-US" sz="2000" dirty="0">
              <a:solidFill>
                <a:schemeClr val="tx1"/>
              </a:solidFill>
            </a:endParaRPr>
          </a:p>
        </p:txBody>
      </p:sp>
      <p:sp>
        <p:nvSpPr>
          <p:cNvPr id="55" name="コンテンツ プレースホルダー 2">
            <a:extLst>
              <a:ext uri="{FF2B5EF4-FFF2-40B4-BE49-F238E27FC236}">
                <a16:creationId xmlns:a16="http://schemas.microsoft.com/office/drawing/2014/main" id="{1B4F66B7-31BE-459E-AA69-ABC3DDE7C7F2}"/>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900807677"/>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1214</TotalTime>
  <Words>4483</Words>
  <Application>Microsoft Office PowerPoint</Application>
  <PresentationFormat>ワイド画面</PresentationFormat>
  <Paragraphs>982</Paragraphs>
  <Slides>72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メイリオ</vt:lpstr>
      <vt:lpstr>游ゴシック</vt:lpstr>
      <vt:lpstr>Arial</vt:lpstr>
      <vt:lpstr>Segoe UI</vt:lpstr>
      <vt:lpstr>Wingdings 2</vt:lpstr>
      <vt:lpstr>配当</vt:lpstr>
      <vt:lpstr>if for while try</vt:lpstr>
      <vt:lpstr>PowerPoint プレゼンテーション</vt:lpstr>
      <vt:lpstr>事前知識：インデント</vt:lpstr>
      <vt:lpstr>事前知識：関係演算子</vt:lpstr>
      <vt:lpstr>事前知識：x in y のイメージ</vt:lpstr>
      <vt:lpstr>事前知識：論理演算子</vt:lpstr>
      <vt:lpstr>PowerPoint プレゼンテーション</vt:lpstr>
      <vt:lpstr>if文</vt:lpstr>
      <vt:lpstr>if文</vt:lpstr>
      <vt:lpstr>if文</vt:lpstr>
      <vt:lpstr>if文</vt:lpstr>
      <vt:lpstr>else</vt:lpstr>
      <vt:lpstr>else</vt:lpstr>
      <vt:lpstr>else</vt:lpstr>
      <vt:lpstr>else</vt:lpstr>
      <vt:lpstr>elif</vt:lpstr>
      <vt:lpstr>elif</vt:lpstr>
      <vt:lpstr>elif</vt:lpstr>
      <vt:lpstr>elif</vt:lpstr>
      <vt:lpstr>elif</vt:lpstr>
      <vt:lpstr>if文　優先順位</vt:lpstr>
      <vt:lpstr>PowerPoint プレゼンテーション</vt:lpstr>
      <vt:lpstr>for文</vt:lpstr>
      <vt:lpstr>for文　例</vt:lpstr>
      <vt:lpstr>for文　例</vt:lpstr>
      <vt:lpstr>for文　例</vt:lpstr>
      <vt:lpstr>for文　イメージ</vt:lpstr>
      <vt:lpstr>for文　イメージ</vt:lpstr>
      <vt:lpstr>for文　イメージ</vt:lpstr>
      <vt:lpstr>for文　イメージ</vt:lpstr>
      <vt:lpstr>for文：break</vt:lpstr>
      <vt:lpstr>for文：break　例</vt:lpstr>
      <vt:lpstr>for文：break　例</vt:lpstr>
      <vt:lpstr>for文：break　例</vt:lpstr>
      <vt:lpstr>for文：continue</vt:lpstr>
      <vt:lpstr>for文：continue　例</vt:lpstr>
      <vt:lpstr>for文：continue　例</vt:lpstr>
      <vt:lpstr>for文：continue　例</vt:lpstr>
      <vt:lpstr>for文：continue　例</vt:lpstr>
      <vt:lpstr>for文：continue　例</vt:lpstr>
      <vt:lpstr>for文で使うと便利な関数</vt:lpstr>
      <vt:lpstr>range()関数①</vt:lpstr>
      <vt:lpstr>range()関数②</vt:lpstr>
      <vt:lpstr>range()関数③</vt:lpstr>
      <vt:lpstr>enumate()関数</vt:lpstr>
      <vt:lpstr>enumate()関数</vt:lpstr>
      <vt:lpstr>zip()関数</vt:lpstr>
      <vt:lpstr>zip()関数</vt:lpstr>
      <vt:lpstr>PowerPoint プレゼンテーション</vt:lpstr>
      <vt:lpstr>while文</vt:lpstr>
      <vt:lpstr>while文　例</vt:lpstr>
      <vt:lpstr>while文　例</vt:lpstr>
      <vt:lpstr>while文　例</vt:lpstr>
      <vt:lpstr>while文：break, continue</vt:lpstr>
      <vt:lpstr>while文</vt:lpstr>
      <vt:lpstr>while文</vt:lpstr>
      <vt:lpstr>構文エラーと例外</vt:lpstr>
      <vt:lpstr>構文エラーと例外</vt:lpstr>
      <vt:lpstr>構文エラーと例外</vt:lpstr>
      <vt:lpstr>try文</vt:lpstr>
      <vt:lpstr>try文　例</vt:lpstr>
      <vt:lpstr>try文　例</vt:lpstr>
      <vt:lpstr>try文　例</vt:lpstr>
      <vt:lpstr>try文　else</vt:lpstr>
      <vt:lpstr>try文　else　例</vt:lpstr>
      <vt:lpstr>try文　else　例</vt:lpstr>
      <vt:lpstr>try文　finally</vt:lpstr>
      <vt:lpstr>try文　finally　例</vt:lpstr>
      <vt:lpstr>try文　finally</vt:lpstr>
      <vt:lpstr>try文　finally</vt:lpstr>
      <vt:lpstr>try文の利点</vt:lpstr>
      <vt:lpstr>課題</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209</cp:revision>
  <dcterms:created xsi:type="dcterms:W3CDTF">2019-06-13T15:33:34Z</dcterms:created>
  <dcterms:modified xsi:type="dcterms:W3CDTF">2019-10-30T09:11:15Z</dcterms:modified>
</cp:coreProperties>
</file>