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66" r:id="rId12"/>
    <p:sldId id="276" r:id="rId13"/>
    <p:sldId id="267" r:id="rId14"/>
    <p:sldId id="287" r:id="rId15"/>
    <p:sldId id="283" r:id="rId16"/>
    <p:sldId id="284" r:id="rId17"/>
    <p:sldId id="269" r:id="rId18"/>
    <p:sldId id="270" r:id="rId19"/>
    <p:sldId id="271" r:id="rId20"/>
    <p:sldId id="272" r:id="rId21"/>
    <p:sldId id="273" r:id="rId22"/>
    <p:sldId id="278" r:id="rId23"/>
    <p:sldId id="288" r:id="rId24"/>
    <p:sldId id="274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A00"/>
    <a:srgbClr val="239200"/>
    <a:srgbClr val="27A400"/>
    <a:srgbClr val="35DE00"/>
    <a:srgbClr val="8DFF69"/>
    <a:srgbClr val="3CFA00"/>
    <a:srgbClr val="73FF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2019/12/4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6401352" y="6529588"/>
            <a:ext cx="5786561" cy="3302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92" r:id="rId8"/>
    <p:sldLayoutId id="2147484088" r:id="rId9"/>
    <p:sldLayoutId id="2147484089" r:id="rId10"/>
    <p:sldLayoutId id="2147484090" r:id="rId11"/>
    <p:sldLayoutId id="2147484091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-entrance.com/what-oo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クラス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2019/12/04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89037" y="3522042"/>
            <a:ext cx="3319012" cy="151187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88332" y="3545417"/>
            <a:ext cx="66697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</a:t>
            </a:r>
            <a:r>
              <a:rPr lang="ja-JP" altLang="en-US" sz="2400" b="1" dirty="0"/>
              <a:t>メソッド</a:t>
            </a:r>
            <a:r>
              <a:rPr lang="en-US" altLang="ja-JP" sz="2400" b="1" dirty="0"/>
              <a:t>():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クラス内に作成された関数を</a:t>
            </a:r>
            <a:r>
              <a:rPr lang="ja-JP" altLang="en-US" sz="2400" b="1" dirty="0"/>
              <a:t>メソッド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60157" y="3454128"/>
            <a:ext cx="6669721" cy="11744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9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#a = list([1, 2, 3, 4]) </a:t>
            </a:r>
            <a:r>
              <a:rPr lang="ja-JP" altLang="en-US" sz="2400" dirty="0"/>
              <a:t>と同義</a:t>
            </a:r>
            <a:endParaRPr lang="en-US" altLang="ja-JP" sz="2400" dirty="0"/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305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#a = list([1, 2, 3, 4]) </a:t>
            </a:r>
            <a:r>
              <a:rPr lang="ja-JP" altLang="en-US" sz="2400" dirty="0"/>
              <a:t>と同義</a:t>
            </a:r>
            <a:endParaRPr lang="en-US" altLang="ja-JP" sz="2400" dirty="0"/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C7D9457B-0A4D-419D-931C-9B5A6577EAC0}"/>
              </a:ext>
            </a:extLst>
          </p:cNvPr>
          <p:cNvSpPr/>
          <p:nvPr/>
        </p:nvSpPr>
        <p:spPr>
          <a:xfrm>
            <a:off x="1061960" y="3856589"/>
            <a:ext cx="2925578" cy="417953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4A1BCDC4-F754-46F8-81FE-AB579327F710}"/>
              </a:ext>
            </a:extLst>
          </p:cNvPr>
          <p:cNvSpPr/>
          <p:nvPr/>
        </p:nvSpPr>
        <p:spPr>
          <a:xfrm>
            <a:off x="6962522" y="3822245"/>
            <a:ext cx="2756513" cy="417953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C84C7BD-B2E8-4002-A019-E443BE448ADF}"/>
              </a:ext>
            </a:extLst>
          </p:cNvPr>
          <p:cNvSpPr/>
          <p:nvPr/>
        </p:nvSpPr>
        <p:spPr>
          <a:xfrm>
            <a:off x="4008175" y="3131276"/>
            <a:ext cx="2873948" cy="82240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（見かけは違うが）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どちらも同じような処理</a:t>
            </a:r>
            <a:endParaRPr lang="en-US" altLang="ja-JP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50031F-F237-4273-B851-793BA52F2B16}"/>
              </a:ext>
            </a:extLst>
          </p:cNvPr>
          <p:cNvSpPr/>
          <p:nvPr/>
        </p:nvSpPr>
        <p:spPr>
          <a:xfrm>
            <a:off x="734414" y="4223014"/>
            <a:ext cx="535216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インスタンス </a:t>
            </a:r>
            <a:r>
              <a:rPr lang="en-US" altLang="ja-JP" b="1" dirty="0">
                <a:solidFill>
                  <a:schemeClr val="bg1"/>
                </a:solidFill>
              </a:rPr>
              <a:t>= </a:t>
            </a:r>
            <a:r>
              <a:rPr lang="ja-JP" altLang="en-US" b="1" dirty="0">
                <a:solidFill>
                  <a:schemeClr val="bg1"/>
                </a:solidFill>
              </a:rPr>
              <a:t>クラス（</a:t>
            </a:r>
            <a:r>
              <a:rPr lang="en-US" altLang="ja-JP" b="1" dirty="0">
                <a:solidFill>
                  <a:schemeClr val="bg1"/>
                </a:solidFill>
              </a:rPr>
              <a:t>__</a:t>
            </a:r>
            <a:r>
              <a:rPr lang="en-US" altLang="ja-JP" b="1" dirty="0" err="1">
                <a:solidFill>
                  <a:schemeClr val="bg1"/>
                </a:solidFill>
              </a:rPr>
              <a:t>init</a:t>
            </a:r>
            <a:r>
              <a:rPr lang="en-US" altLang="ja-JP" b="1" dirty="0">
                <a:solidFill>
                  <a:schemeClr val="bg1"/>
                </a:solidFill>
              </a:rPr>
              <a:t>__</a:t>
            </a:r>
            <a:r>
              <a:rPr lang="ja-JP" altLang="en-US" b="1" dirty="0">
                <a:solidFill>
                  <a:schemeClr val="bg1"/>
                </a:solidFill>
              </a:rPr>
              <a:t>メソッドの引数）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582313-099C-4C35-96CA-DC345EBB8E3A}"/>
              </a:ext>
            </a:extLst>
          </p:cNvPr>
          <p:cNvSpPr/>
          <p:nvPr/>
        </p:nvSpPr>
        <p:spPr>
          <a:xfrm>
            <a:off x="6882123" y="4216599"/>
            <a:ext cx="25479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変数 </a:t>
            </a:r>
            <a:r>
              <a:rPr lang="en-US" altLang="ja-JP" b="1" dirty="0">
                <a:solidFill>
                  <a:schemeClr val="bg1"/>
                </a:solidFill>
              </a:rPr>
              <a:t>= </a:t>
            </a:r>
            <a:r>
              <a:rPr lang="ja-JP" altLang="en-US" b="1" dirty="0">
                <a:solidFill>
                  <a:schemeClr val="bg1"/>
                </a:solidFill>
              </a:rPr>
              <a:t>クラス（引数）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E9C9965-8CCF-49EC-B912-A0C134057C8A}"/>
              </a:ext>
            </a:extLst>
          </p:cNvPr>
          <p:cNvSpPr/>
          <p:nvPr/>
        </p:nvSpPr>
        <p:spPr>
          <a:xfrm>
            <a:off x="6910400" y="2007760"/>
            <a:ext cx="4271119" cy="793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変数もインスタンスのひとつ</a:t>
            </a:r>
          </a:p>
        </p:txBody>
      </p:sp>
    </p:spTree>
    <p:extLst>
      <p:ext uri="{BB962C8B-B14F-4D97-AF65-F5344CB8AC3E}">
        <p14:creationId xmlns:p14="http://schemas.microsoft.com/office/powerpoint/2010/main" val="125253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22826" cy="949305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通常の変数もクラスに属しているため</a:t>
            </a:r>
            <a:r>
              <a:rPr kumimoji="1" lang="ja-JP" altLang="en-US" dirty="0"/>
              <a:t>メソッドが存在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A34867-869D-4E3C-AB71-6ED21CDA329D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red_car.car_run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F54426-A1AE-4796-B187-A5D36B8AD6DE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822E2-62B3-4042-B582-0CF7F1B70994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run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D07245-53A7-407F-9C11-BF9E6989AD6D}"/>
              </a:ext>
            </a:extLst>
          </p:cNvPr>
          <p:cNvSpPr/>
          <p:nvPr/>
        </p:nvSpPr>
        <p:spPr>
          <a:xfrm>
            <a:off x="6953774" y="3279547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 = [1, 2, 3, 4]</a:t>
            </a:r>
          </a:p>
          <a:p>
            <a:r>
              <a:rPr lang="en-US" altLang="ja-JP" sz="2400" dirty="0" err="1"/>
              <a:t>a.append</a:t>
            </a:r>
            <a:r>
              <a:rPr lang="en-US" altLang="ja-JP" sz="2400" dirty="0"/>
              <a:t>(5)</a:t>
            </a:r>
          </a:p>
          <a:p>
            <a:r>
              <a:rPr lang="en-US" altLang="ja-JP" sz="2400" dirty="0"/>
              <a:t>print(a)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EE59EC-B139-4AA5-8D7A-FB57A788C1C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4DCD8C-0DA0-4228-A1EE-5DC106AE677C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[1, 2, 3, 4, 5]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2F1129-7D66-4E9B-BF19-A6CFCEBD48F3}"/>
              </a:ext>
            </a:extLst>
          </p:cNvPr>
          <p:cNvSpPr txBox="1"/>
          <p:nvPr/>
        </p:nvSpPr>
        <p:spPr>
          <a:xfrm>
            <a:off x="1061960" y="5820168"/>
            <a:ext cx="4236492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Car</a:t>
            </a:r>
            <a:r>
              <a:rPr kumimoji="1" lang="ja-JP" altLang="en-US" sz="2400" dirty="0"/>
              <a:t>の</a:t>
            </a:r>
            <a:r>
              <a:rPr kumimoji="1" lang="en-US" altLang="ja-JP" sz="2400" dirty="0" err="1"/>
              <a:t>car_run</a:t>
            </a:r>
            <a:r>
              <a:rPr kumimoji="1" lang="ja-JP" altLang="en-US" sz="2400" dirty="0"/>
              <a:t>メソッドを実行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566C51-DBCF-41BA-96E6-07EDD3CD8A30}"/>
              </a:ext>
            </a:extLst>
          </p:cNvPr>
          <p:cNvSpPr txBox="1"/>
          <p:nvPr/>
        </p:nvSpPr>
        <p:spPr>
          <a:xfrm>
            <a:off x="7015428" y="5804981"/>
            <a:ext cx="4166091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list</a:t>
            </a:r>
            <a:r>
              <a:rPr lang="ja-JP" altLang="en-US" sz="2400" dirty="0"/>
              <a:t>の</a:t>
            </a:r>
            <a:r>
              <a:rPr lang="en-US" altLang="ja-JP" sz="2400" dirty="0"/>
              <a:t>append</a:t>
            </a:r>
            <a:r>
              <a:rPr lang="ja-JP" altLang="en-US" sz="2400" dirty="0"/>
              <a:t>メソッドを実行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7556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22826" cy="949305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通常の変数もクラスに属しているため</a:t>
            </a:r>
            <a:r>
              <a:rPr kumimoji="1" lang="ja-JP" altLang="en-US" dirty="0"/>
              <a:t>メソッドが存在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A34867-869D-4E3C-AB71-6ED21CDA329D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red_car.car_run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F54426-A1AE-4796-B187-A5D36B8AD6DE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822E2-62B3-4042-B582-0CF7F1B70994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run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DF8AC0-F7E9-487B-B98B-FCE94571D6F9}"/>
              </a:ext>
            </a:extLst>
          </p:cNvPr>
          <p:cNvSpPr txBox="1"/>
          <p:nvPr/>
        </p:nvSpPr>
        <p:spPr>
          <a:xfrm>
            <a:off x="1061960" y="5820168"/>
            <a:ext cx="4236492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Car</a:t>
            </a:r>
            <a:r>
              <a:rPr kumimoji="1" lang="ja-JP" altLang="en-US" sz="2400" dirty="0"/>
              <a:t>の</a:t>
            </a:r>
            <a:r>
              <a:rPr kumimoji="1" lang="en-US" altLang="ja-JP" sz="2400" dirty="0" err="1"/>
              <a:t>car_run</a:t>
            </a:r>
            <a:r>
              <a:rPr kumimoji="1" lang="ja-JP" altLang="en-US" sz="2400" dirty="0"/>
              <a:t>メソッドを実行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D07245-53A7-407F-9C11-BF9E6989AD6D}"/>
              </a:ext>
            </a:extLst>
          </p:cNvPr>
          <p:cNvSpPr/>
          <p:nvPr/>
        </p:nvSpPr>
        <p:spPr>
          <a:xfrm>
            <a:off x="6953774" y="3279547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 = [1, 2, 3, 4]</a:t>
            </a:r>
          </a:p>
          <a:p>
            <a:r>
              <a:rPr lang="en-US" altLang="ja-JP" sz="2400" dirty="0" err="1"/>
              <a:t>a.append</a:t>
            </a:r>
            <a:r>
              <a:rPr lang="en-US" altLang="ja-JP" sz="2400" dirty="0"/>
              <a:t>(5)</a:t>
            </a:r>
          </a:p>
          <a:p>
            <a:r>
              <a:rPr lang="en-US" altLang="ja-JP" sz="2400" dirty="0"/>
              <a:t>print(a)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EE59EC-B139-4AA5-8D7A-FB57A788C1C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4DCD8C-0DA0-4228-A1EE-5DC106AE677C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[1, 2, 3, 4, 5]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97B76E-AFE0-42CE-B7F0-0BCB123AC5B7}"/>
              </a:ext>
            </a:extLst>
          </p:cNvPr>
          <p:cNvSpPr txBox="1"/>
          <p:nvPr/>
        </p:nvSpPr>
        <p:spPr>
          <a:xfrm>
            <a:off x="7015428" y="5804981"/>
            <a:ext cx="4166091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list</a:t>
            </a:r>
            <a:r>
              <a:rPr lang="ja-JP" altLang="en-US" sz="2400" dirty="0"/>
              <a:t>の</a:t>
            </a:r>
            <a:r>
              <a:rPr lang="en-US" altLang="ja-JP" sz="2400" dirty="0"/>
              <a:t>append</a:t>
            </a:r>
            <a:r>
              <a:rPr lang="ja-JP" altLang="en-US" sz="2400" dirty="0"/>
              <a:t>メソッドを実行</a:t>
            </a:r>
            <a:endParaRPr kumimoji="1" lang="en-US" altLang="ja-JP" sz="2400" dirty="0"/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D46460A3-44F2-41F9-A622-E5D4A5FABA28}"/>
              </a:ext>
            </a:extLst>
          </p:cNvPr>
          <p:cNvSpPr/>
          <p:nvPr/>
        </p:nvSpPr>
        <p:spPr>
          <a:xfrm>
            <a:off x="1019230" y="4211772"/>
            <a:ext cx="2270726" cy="461665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F962FED-2112-4DB6-BEEA-8ED672C53320}"/>
              </a:ext>
            </a:extLst>
          </p:cNvPr>
          <p:cNvSpPr/>
          <p:nvPr/>
        </p:nvSpPr>
        <p:spPr>
          <a:xfrm>
            <a:off x="3393648" y="4350563"/>
            <a:ext cx="2989075" cy="1009817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3254910F-B597-41EC-841A-8E2089B69A6E}"/>
              </a:ext>
            </a:extLst>
          </p:cNvPr>
          <p:cNvSpPr/>
          <p:nvPr/>
        </p:nvSpPr>
        <p:spPr>
          <a:xfrm>
            <a:off x="6910400" y="3658066"/>
            <a:ext cx="1818821" cy="461665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6BD48B7-543B-49F8-8E38-56F727DC4CB5}"/>
              </a:ext>
            </a:extLst>
          </p:cNvPr>
          <p:cNvSpPr/>
          <p:nvPr/>
        </p:nvSpPr>
        <p:spPr>
          <a:xfrm>
            <a:off x="8967946" y="3410522"/>
            <a:ext cx="3117217" cy="1009817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A37D6A-EACE-4AC6-86D6-7A2F185643D6}"/>
              </a:ext>
            </a:extLst>
          </p:cNvPr>
          <p:cNvSpPr/>
          <p:nvPr/>
        </p:nvSpPr>
        <p:spPr>
          <a:xfrm>
            <a:off x="3267576" y="4438928"/>
            <a:ext cx="31762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 err="1">
                <a:solidFill>
                  <a:schemeClr val="bg1"/>
                </a:solidFill>
              </a:rPr>
              <a:t>car_run</a:t>
            </a:r>
            <a:r>
              <a:rPr lang="ja-JP" altLang="en-US" b="1" dirty="0">
                <a:solidFill>
                  <a:schemeClr val="bg1"/>
                </a:solidFill>
              </a:rPr>
              <a:t>メソッド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（自分で作成したメソッド）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を呼び出す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452F99-FB3C-45F0-AE62-7113D26B9492}"/>
              </a:ext>
            </a:extLst>
          </p:cNvPr>
          <p:cNvSpPr/>
          <p:nvPr/>
        </p:nvSpPr>
        <p:spPr>
          <a:xfrm>
            <a:off x="8704949" y="3529670"/>
            <a:ext cx="3647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</a:rPr>
              <a:t>append</a:t>
            </a:r>
            <a:r>
              <a:rPr lang="ja-JP" altLang="en-US" sz="1600" b="1" dirty="0">
                <a:solidFill>
                  <a:schemeClr val="bg1"/>
                </a:solidFill>
              </a:rPr>
              <a:t>メソッド</a:t>
            </a:r>
            <a:endParaRPr lang="en-US" altLang="ja-JP" sz="16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（標準で用意されているメソッド）</a:t>
            </a:r>
            <a:endParaRPr lang="en-US" altLang="ja-JP" sz="16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を呼び出す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16326E-9348-4033-A74A-056813F95C99}"/>
              </a:ext>
            </a:extLst>
          </p:cNvPr>
          <p:cNvSpPr txBox="1"/>
          <p:nvPr/>
        </p:nvSpPr>
        <p:spPr>
          <a:xfrm>
            <a:off x="683222" y="4595699"/>
            <a:ext cx="254974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インスタンス</a:t>
            </a:r>
            <a:r>
              <a:rPr kumimoji="1" lang="en-US" altLang="ja-JP" b="1" dirty="0">
                <a:solidFill>
                  <a:schemeClr val="bg1"/>
                </a:solidFill>
              </a:rPr>
              <a:t>.</a:t>
            </a:r>
            <a:r>
              <a:rPr kumimoji="1" lang="ja-JP" altLang="en-US" b="1" dirty="0">
                <a:solidFill>
                  <a:schemeClr val="bg1"/>
                </a:solidFill>
              </a:rPr>
              <a:t>メソッド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C3C500-F187-41EB-9380-C69B1CC768D4}"/>
              </a:ext>
            </a:extLst>
          </p:cNvPr>
          <p:cNvSpPr txBox="1"/>
          <p:nvPr/>
        </p:nvSpPr>
        <p:spPr>
          <a:xfrm>
            <a:off x="6645720" y="4106169"/>
            <a:ext cx="16946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</a:rPr>
              <a:t>変数</a:t>
            </a:r>
            <a:r>
              <a:rPr kumimoji="1" lang="en-US" altLang="ja-JP" b="1" dirty="0">
                <a:solidFill>
                  <a:schemeClr val="bg1"/>
                </a:solidFill>
              </a:rPr>
              <a:t>.</a:t>
            </a:r>
            <a:r>
              <a:rPr kumimoji="1" lang="ja-JP" altLang="en-US" b="1" dirty="0">
                <a:solidFill>
                  <a:schemeClr val="bg1"/>
                </a:solidFill>
              </a:rPr>
              <a:t>メソッド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AC25E1E-ABB4-429F-A882-839F04B0F3B9}"/>
              </a:ext>
            </a:extLst>
          </p:cNvPr>
          <p:cNvSpPr/>
          <p:nvPr/>
        </p:nvSpPr>
        <p:spPr>
          <a:xfrm>
            <a:off x="7523805" y="2005021"/>
            <a:ext cx="3505722" cy="1100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インスタンスのメソッドも</a:t>
            </a:r>
            <a:endParaRPr lang="en-US" altLang="ja-JP" sz="2000" b="1" dirty="0"/>
          </a:p>
          <a:p>
            <a:pPr algn="ctr"/>
            <a:r>
              <a:rPr kumimoji="1" lang="ja-JP" altLang="en-US" sz="2000" b="1" dirty="0"/>
              <a:t>変数のメソッドも</a:t>
            </a:r>
            <a:endParaRPr kumimoji="1" lang="en-US" altLang="ja-JP" sz="2000" b="1" dirty="0"/>
          </a:p>
          <a:p>
            <a:pPr algn="ctr"/>
            <a:r>
              <a:rPr lang="ja-JP" altLang="en-US" sz="2000" b="1" dirty="0"/>
              <a:t>考え方は同じ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5339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インスタンスの生成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4994544"/>
            <a:ext cx="3828060" cy="119886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E503A4-9DBB-4C4D-8C02-148A0FB782F5}"/>
              </a:ext>
            </a:extLst>
          </p:cNvPr>
          <p:cNvSpPr/>
          <p:nvPr/>
        </p:nvSpPr>
        <p:spPr>
          <a:xfrm>
            <a:off x="5194166" y="3495681"/>
            <a:ext cx="6341224" cy="49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C13494-2B6E-4885-A74F-7D009B543CBE}"/>
              </a:ext>
            </a:extLst>
          </p:cNvPr>
          <p:cNvSpPr txBox="1"/>
          <p:nvPr/>
        </p:nvSpPr>
        <p:spPr>
          <a:xfrm>
            <a:off x="5154491" y="3552841"/>
            <a:ext cx="69318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インスタンス名　</a:t>
            </a:r>
            <a:r>
              <a:rPr lang="en-US" altLang="ja-JP" sz="2400" dirty="0"/>
              <a:t>= </a:t>
            </a:r>
            <a:r>
              <a:rPr lang="ja-JP" altLang="en-US" sz="2400" dirty="0"/>
              <a:t>クラス名（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の引数）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 err="1"/>
              <a:t>red_car</a:t>
            </a:r>
            <a:r>
              <a:rPr lang="en-US" altLang="ja-JP" sz="2400" b="1" dirty="0"/>
              <a:t> = Car(“red”)</a:t>
            </a:r>
            <a:r>
              <a:rPr lang="ja-JP" altLang="en-US" sz="2400" b="1" dirty="0"/>
              <a:t> の場合</a:t>
            </a:r>
            <a:endParaRPr lang="en-US" altLang="ja-JP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b="1" dirty="0"/>
              <a:t>    </a:t>
            </a:r>
            <a:r>
              <a:rPr lang="ja-JP" altLang="en-US" sz="2400" dirty="0"/>
              <a:t>インスタンス作成時は必ず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（コンストラクタ）を実行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ja-JP" sz="2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D3F51A-8EC3-4138-9FB4-D6D36D2C78E1}"/>
              </a:ext>
            </a:extLst>
          </p:cNvPr>
          <p:cNvSpPr/>
          <p:nvPr/>
        </p:nvSpPr>
        <p:spPr>
          <a:xfrm>
            <a:off x="5081046" y="3278865"/>
            <a:ext cx="6843859" cy="3431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3CCF39A-9824-4EAA-AE86-E0B4B3C67855}"/>
              </a:ext>
            </a:extLst>
          </p:cNvPr>
          <p:cNvSpPr/>
          <p:nvPr/>
        </p:nvSpPr>
        <p:spPr>
          <a:xfrm>
            <a:off x="5524106" y="5691888"/>
            <a:ext cx="6096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  <a:endParaRPr lang="ja-JP" altLang="en-US" sz="240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2B9EECC-0F0B-430C-B68D-0F71810E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43" y="1273329"/>
            <a:ext cx="2487636" cy="18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7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68A8F7-CA8A-4DD0-B434-681ECFCE5AAC}"/>
              </a:ext>
            </a:extLst>
          </p:cNvPr>
          <p:cNvSpPr/>
          <p:nvPr/>
        </p:nvSpPr>
        <p:spPr>
          <a:xfrm>
            <a:off x="5194166" y="3495681"/>
            <a:ext cx="6341224" cy="49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インスタンスの生成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4994544"/>
            <a:ext cx="3828060" cy="119886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154491" y="3552841"/>
            <a:ext cx="69318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インスタンス名　</a:t>
            </a:r>
            <a:r>
              <a:rPr lang="en-US" altLang="ja-JP" sz="2400" dirty="0"/>
              <a:t>= </a:t>
            </a:r>
            <a:r>
              <a:rPr lang="ja-JP" altLang="en-US" sz="2400" dirty="0"/>
              <a:t>クラス名（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の引数）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 err="1"/>
              <a:t>red_car</a:t>
            </a:r>
            <a:r>
              <a:rPr lang="en-US" altLang="ja-JP" sz="2400" b="1" dirty="0"/>
              <a:t> = Car(“red”)</a:t>
            </a:r>
            <a:r>
              <a:rPr lang="ja-JP" altLang="en-US" sz="2400" b="1" dirty="0"/>
              <a:t> の場合</a:t>
            </a:r>
            <a:endParaRPr lang="en-US" altLang="ja-JP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b="1" dirty="0"/>
              <a:t>    </a:t>
            </a:r>
            <a:r>
              <a:rPr lang="ja-JP" altLang="en-US" sz="2400" dirty="0"/>
              <a:t>インスタンス作成時は必ず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（コンストラクタ）を実行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081046" y="3278865"/>
            <a:ext cx="6843859" cy="3431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BB7A80-51A4-4FAA-90D9-5E218E3F2358}"/>
              </a:ext>
            </a:extLst>
          </p:cNvPr>
          <p:cNvSpPr/>
          <p:nvPr/>
        </p:nvSpPr>
        <p:spPr>
          <a:xfrm>
            <a:off x="5524106" y="5691888"/>
            <a:ext cx="6096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ja-JP" sz="2000" dirty="0"/>
              <a:t> </a:t>
            </a:r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</a:t>
            </a:r>
            <a:r>
              <a:rPr lang="en-US" altLang="ja-JP" sz="2400" b="1" dirty="0" err="1">
                <a:solidFill>
                  <a:srgbClr val="FF0000"/>
                </a:solidFill>
              </a:rPr>
              <a:t>red_car</a:t>
            </a:r>
            <a:r>
              <a:rPr lang="en-US" altLang="ja-JP" sz="2400" dirty="0"/>
              <a:t>, </a:t>
            </a:r>
            <a:r>
              <a:rPr lang="en-US" altLang="ja-JP" sz="2400" b="1" dirty="0">
                <a:solidFill>
                  <a:srgbClr val="FF0000"/>
                </a:solidFill>
              </a:rPr>
              <a:t>“red”</a:t>
            </a:r>
            <a:r>
              <a:rPr lang="en-US" altLang="ja-JP" sz="2400" dirty="0"/>
              <a:t>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b="1" dirty="0" err="1">
                <a:solidFill>
                  <a:srgbClr val="FF0000"/>
                </a:solidFill>
              </a:rPr>
              <a:t>red_car</a:t>
            </a:r>
            <a:r>
              <a:rPr lang="en-US" altLang="ja-JP" sz="2400" dirty="0" err="1"/>
              <a:t>.color</a:t>
            </a:r>
            <a:r>
              <a:rPr lang="en-US" altLang="ja-JP" sz="2400" dirty="0"/>
              <a:t> = </a:t>
            </a:r>
            <a:r>
              <a:rPr lang="en-US" altLang="ja-JP" sz="2400" b="1" dirty="0">
                <a:solidFill>
                  <a:srgbClr val="FF0000"/>
                </a:solidFill>
              </a:rPr>
              <a:t>“red”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80BA53A-63D0-4C2F-8663-2EF07CAF5877}"/>
              </a:ext>
            </a:extLst>
          </p:cNvPr>
          <p:cNvSpPr/>
          <p:nvPr/>
        </p:nvSpPr>
        <p:spPr>
          <a:xfrm>
            <a:off x="9294829" y="5691888"/>
            <a:ext cx="2560946" cy="817163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self</a:t>
            </a:r>
            <a:r>
              <a:rPr kumimoji="1" lang="ja-JP" altLang="en-US" sz="2000" b="1" dirty="0"/>
              <a:t>に</a:t>
            </a:r>
            <a:r>
              <a:rPr kumimoji="1" lang="en-US" altLang="ja-JP" sz="2000" b="1" dirty="0" err="1"/>
              <a:t>red_car</a:t>
            </a:r>
            <a:endParaRPr kumimoji="1" lang="en-US" altLang="ja-JP" sz="2000" b="1" dirty="0"/>
          </a:p>
          <a:p>
            <a:pPr algn="ctr"/>
            <a:r>
              <a:rPr lang="en-US" altLang="ja-JP" sz="2000" b="1" dirty="0"/>
              <a:t>color</a:t>
            </a:r>
            <a:r>
              <a:rPr lang="ja-JP" altLang="en-US" sz="2000" b="1" dirty="0"/>
              <a:t>に</a:t>
            </a:r>
            <a:r>
              <a:rPr lang="en-US" altLang="ja-JP" sz="2000" b="1" dirty="0"/>
              <a:t>”red”</a:t>
            </a:r>
            <a:r>
              <a:rPr lang="ja-JP" altLang="en-US" sz="2000" b="1" dirty="0"/>
              <a:t>が代入</a:t>
            </a:r>
            <a:endParaRPr kumimoji="1" lang="ja-JP" altLang="en-US" sz="20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3BD422B-CD5C-4E27-9C83-B8CB419A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43" y="1273329"/>
            <a:ext cx="2487636" cy="18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F66BDE5-8FDD-4BA4-BC25-E50B2F5E09D0}"/>
              </a:ext>
            </a:extLst>
          </p:cNvPr>
          <p:cNvSpPr/>
          <p:nvPr/>
        </p:nvSpPr>
        <p:spPr>
          <a:xfrm>
            <a:off x="571764" y="2098579"/>
            <a:ext cx="11221167" cy="428336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大人数で開発するときに便利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7AEAB-DE74-4355-8E2B-82BDC1E5FA54}"/>
              </a:ext>
            </a:extLst>
          </p:cNvPr>
          <p:cNvSpPr txBox="1"/>
          <p:nvPr/>
        </p:nvSpPr>
        <p:spPr>
          <a:xfrm>
            <a:off x="812274" y="2476011"/>
            <a:ext cx="10666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・「車」をあらかじめ用意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「走る」「止まる」のコードを知らなくても車を使用できる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dirty="0"/>
              <a:t>・「車」を用意しない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「走る」「止まる」のコードを理解する必要あり</a:t>
            </a:r>
            <a:endParaRPr lang="en-US" altLang="ja-JP" sz="2400" dirty="0"/>
          </a:p>
          <a:p>
            <a:r>
              <a:rPr lang="ja-JP" altLang="en-US" sz="2400" dirty="0"/>
              <a:t>　　➡ 正しく理解しないと「走る」「止まる」の部分を破壊する恐れあり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「車」をあらかじめ用意すれば基本的な機能の中身を考えず、追加したい機能のみに集中可能 </a:t>
            </a:r>
            <a:endParaRPr lang="en-US" altLang="ja-JP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CF46A20-4554-4C8A-B6F3-FE6459E71570}"/>
              </a:ext>
            </a:extLst>
          </p:cNvPr>
          <p:cNvSpPr/>
          <p:nvPr/>
        </p:nvSpPr>
        <p:spPr>
          <a:xfrm>
            <a:off x="2508684" y="5626882"/>
            <a:ext cx="6947555" cy="866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36" y="1240431"/>
            <a:ext cx="11029615" cy="835156"/>
          </a:xfrm>
        </p:spPr>
        <p:txBody>
          <a:bodyPr>
            <a:normAutofit/>
          </a:bodyPr>
          <a:lstStyle/>
          <a:p>
            <a:r>
              <a:rPr lang="ja-JP" altLang="en-US" b="1" dirty="0"/>
              <a:t>同じようなモノを作りやすい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A154F3-8598-4BC0-A581-96E8C9A05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8" b="14680"/>
          <a:stretch/>
        </p:blipFill>
        <p:spPr>
          <a:xfrm>
            <a:off x="1819181" y="2551407"/>
            <a:ext cx="2907744" cy="19901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7F89A6C-0A9A-46C6-B675-86202840B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1583"/>
          <a:stretch/>
        </p:blipFill>
        <p:spPr>
          <a:xfrm>
            <a:off x="6325095" y="2129569"/>
            <a:ext cx="2573216" cy="11890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0E77D0-967E-4767-8835-E1C557E0B6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6" b="22938"/>
          <a:stretch/>
        </p:blipFill>
        <p:spPr>
          <a:xfrm>
            <a:off x="6204785" y="3417809"/>
            <a:ext cx="2614997" cy="98129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519027F8-8993-4F88-9365-6395D6956ABA}"/>
              </a:ext>
            </a:extLst>
          </p:cNvPr>
          <p:cNvSpPr/>
          <p:nvPr/>
        </p:nvSpPr>
        <p:spPr>
          <a:xfrm rot="20691956">
            <a:off x="4742632" y="2960103"/>
            <a:ext cx="1150070" cy="42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3C4D60C-F363-4CEF-839D-18F933BF7E44}"/>
              </a:ext>
            </a:extLst>
          </p:cNvPr>
          <p:cNvSpPr/>
          <p:nvPr/>
        </p:nvSpPr>
        <p:spPr>
          <a:xfrm>
            <a:off x="4796250" y="3738348"/>
            <a:ext cx="1150070" cy="41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C59247-8891-4078-BF03-FC3F2493707D}"/>
              </a:ext>
            </a:extLst>
          </p:cNvPr>
          <p:cNvSpPr txBox="1"/>
          <p:nvPr/>
        </p:nvSpPr>
        <p:spPr>
          <a:xfrm>
            <a:off x="1459567" y="4597496"/>
            <a:ext cx="953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レージングカー、トラックのどちらも「走る」「止まる」は共通</a:t>
            </a:r>
            <a:endParaRPr lang="en-US" altLang="ja-JP" sz="2400" dirty="0"/>
          </a:p>
          <a:p>
            <a:r>
              <a:rPr lang="ja-JP" altLang="en-US" sz="2400" dirty="0"/>
              <a:t>➡ 使用できる機能は再利用</a:t>
            </a:r>
            <a:endParaRPr lang="en-US" altLang="ja-JP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60FC652-B13D-4039-862F-9E24AD095D3E}"/>
              </a:ext>
            </a:extLst>
          </p:cNvPr>
          <p:cNvSpPr/>
          <p:nvPr/>
        </p:nvSpPr>
        <p:spPr>
          <a:xfrm>
            <a:off x="2607178" y="58074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上手く再利用すれば作業効率が向上</a:t>
            </a:r>
          </a:p>
        </p:txBody>
      </p:sp>
    </p:spTree>
    <p:extLst>
      <p:ext uri="{BB962C8B-B14F-4D97-AF65-F5344CB8AC3E}">
        <p14:creationId xmlns:p14="http://schemas.microsoft.com/office/powerpoint/2010/main" val="414213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4" y="1299880"/>
            <a:ext cx="11598241" cy="1476327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クラス変数：クラス内にある変数（すべてのインスタンスに共通する変数）</a:t>
            </a:r>
            <a:endParaRPr kumimoji="1" lang="en-US" altLang="ja-JP" dirty="0"/>
          </a:p>
          <a:p>
            <a:r>
              <a:rPr lang="ja-JP" altLang="en-US" dirty="0"/>
              <a:t>インスタンス変数：メソッド内にある変数（個々のインスタンスで異なる変数）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A8B657-46AE-45F1-AD4D-7A96B07B1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E420A6-40BC-4F06-B98A-81211FE770B4}"/>
              </a:ext>
            </a:extLst>
          </p:cNvPr>
          <p:cNvSpPr txBox="1"/>
          <p:nvPr/>
        </p:nvSpPr>
        <p:spPr>
          <a:xfrm>
            <a:off x="571765" y="2700767"/>
            <a:ext cx="27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例）円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72A65A-D816-418B-96DB-DDE86D25BA55}"/>
              </a:ext>
            </a:extLst>
          </p:cNvPr>
          <p:cNvSpPr/>
          <p:nvPr/>
        </p:nvSpPr>
        <p:spPr>
          <a:xfrm>
            <a:off x="1168729" y="3732966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C95EE2-2FCD-48A4-A609-62CB1236195F}"/>
              </a:ext>
            </a:extLst>
          </p:cNvPr>
          <p:cNvSpPr txBox="1"/>
          <p:nvPr/>
        </p:nvSpPr>
        <p:spPr>
          <a:xfrm>
            <a:off x="3836705" y="3794944"/>
            <a:ext cx="8210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・クラス変数（</a:t>
            </a:r>
            <a:r>
              <a:rPr lang="ja-JP" altLang="en-US" sz="2400" dirty="0"/>
              <a:t>全ての円が共通した値をもつ変数）</a:t>
            </a:r>
            <a:r>
              <a:rPr kumimoji="1" lang="ja-JP" altLang="en-US" sz="2400" dirty="0"/>
              <a:t>：</a:t>
            </a:r>
            <a:endParaRPr kumimoji="1" lang="en-US" altLang="ja-JP" sz="2400" dirty="0"/>
          </a:p>
          <a:p>
            <a:r>
              <a:rPr lang="ja-JP" altLang="en-US" sz="2400" dirty="0"/>
              <a:t>　円周率（</a:t>
            </a:r>
            <a:r>
              <a:rPr lang="en-US" altLang="ja-JP" sz="2400" dirty="0"/>
              <a:t>=3.141592653589793)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・インスタンス変数（円によって異なる値を持つ変数）：</a:t>
            </a:r>
            <a:endParaRPr kumimoji="1" lang="en-US" altLang="ja-JP" sz="2400" dirty="0"/>
          </a:p>
          <a:p>
            <a:r>
              <a:rPr lang="ja-JP" altLang="en-US" sz="2400" dirty="0"/>
              <a:t>　半径</a:t>
            </a:r>
            <a:endParaRPr kumimoji="1" lang="en-US" altLang="ja-JP" sz="2400" dirty="0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ED9B8C57-63B2-4264-A032-98320B74CF6C}"/>
              </a:ext>
            </a:extLst>
          </p:cNvPr>
          <p:cNvSpPr/>
          <p:nvPr/>
        </p:nvSpPr>
        <p:spPr>
          <a:xfrm>
            <a:off x="3836704" y="3311433"/>
            <a:ext cx="8210751" cy="2702338"/>
          </a:xfrm>
          <a:prstGeom prst="frame">
            <a:avLst>
              <a:gd name="adj1" fmla="val 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25086CF-365F-4F74-83A0-BA5FFE631B5D}"/>
              </a:ext>
            </a:extLst>
          </p:cNvPr>
          <p:cNvCxnSpPr>
            <a:stCxn id="7" idx="3"/>
            <a:endCxn id="7" idx="7"/>
          </p:cNvCxnSpPr>
          <p:nvPr/>
        </p:nvCxnSpPr>
        <p:spPr>
          <a:xfrm flipV="1">
            <a:off x="1421844" y="3972562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BBF291-E7B4-4B8E-95CF-F28141A9494F}"/>
              </a:ext>
            </a:extLst>
          </p:cNvPr>
          <p:cNvSpPr txBox="1"/>
          <p:nvPr/>
        </p:nvSpPr>
        <p:spPr>
          <a:xfrm rot="18920528">
            <a:off x="1467213" y="4109492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28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コンテンツ プレースホルダー 22">
            <a:extLst>
              <a:ext uri="{FF2B5EF4-FFF2-40B4-BE49-F238E27FC236}">
                <a16:creationId xmlns:a16="http://schemas.microsoft.com/office/drawing/2014/main" id="{D565328E-6C88-420E-84CF-6807E5EAC6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8" b="25505"/>
          <a:stretch/>
        </p:blipFill>
        <p:spPr>
          <a:xfrm>
            <a:off x="1336050" y="4529860"/>
            <a:ext cx="3718195" cy="170209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215" y="1048152"/>
            <a:ext cx="11742785" cy="24227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/>
              <a:t>Python</a:t>
            </a:r>
            <a:r>
              <a:rPr lang="ja-JP" altLang="en-US" dirty="0"/>
              <a:t>はオブジェクト指向の言語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オブジェクト指向</a:t>
            </a:r>
            <a:r>
              <a:rPr kumimoji="1" lang="ja-JP" altLang="en-US" dirty="0"/>
              <a:t>：クラス、関数をオブジェクト（物）として扱う</a:t>
            </a:r>
            <a:endParaRPr kumimoji="1"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クラス</a:t>
            </a:r>
            <a:r>
              <a:rPr kumimoji="1" lang="ja-JP" altLang="en-US" dirty="0"/>
              <a:t>：</a:t>
            </a:r>
            <a:r>
              <a:rPr lang="ja-JP" altLang="en-US" dirty="0"/>
              <a:t>オブジェクトを生成するための型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インスタンス</a:t>
            </a:r>
            <a:r>
              <a:rPr kumimoji="1" lang="ja-JP" altLang="en-US" dirty="0"/>
              <a:t>：クラス（型）からインスタンスを生成（実体化）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32B81B-034C-48D5-AA12-1DA23F9A21A4}"/>
              </a:ext>
            </a:extLst>
          </p:cNvPr>
          <p:cNvSpPr txBox="1"/>
          <p:nvPr/>
        </p:nvSpPr>
        <p:spPr>
          <a:xfrm>
            <a:off x="449215" y="3549671"/>
            <a:ext cx="14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例）</a:t>
            </a:r>
            <a:r>
              <a:rPr lang="ja-JP" altLang="en-US" sz="3200" u="sng" dirty="0"/>
              <a:t>車</a:t>
            </a:r>
            <a:endParaRPr kumimoji="1" lang="ja-JP" altLang="en-US" sz="3200" u="sng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9300D-CC9C-4363-B618-20F3D068A8DC}"/>
              </a:ext>
            </a:extLst>
          </p:cNvPr>
          <p:cNvSpPr txBox="1"/>
          <p:nvPr/>
        </p:nvSpPr>
        <p:spPr>
          <a:xfrm>
            <a:off x="2519290" y="6270523"/>
            <a:ext cx="178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クラス：</a:t>
            </a:r>
            <a:r>
              <a:rPr kumimoji="1" lang="en-US" altLang="ja-JP" sz="2000" dirty="0"/>
              <a:t>Car</a:t>
            </a:r>
            <a:endParaRPr kumimoji="1" lang="ja-JP" altLang="en-US" sz="2000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789BA29-E92F-412B-ACBD-16F882E1E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b="24644"/>
          <a:stretch/>
        </p:blipFill>
        <p:spPr>
          <a:xfrm>
            <a:off x="6869808" y="3429000"/>
            <a:ext cx="2802902" cy="138411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EA45753-59DB-4DCD-BF86-3991E35CA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25005"/>
          <a:stretch/>
        </p:blipFill>
        <p:spPr>
          <a:xfrm>
            <a:off x="6869808" y="5124860"/>
            <a:ext cx="2802902" cy="1384119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845AAC-F911-4DD3-A683-19DA29CC9BDE}"/>
              </a:ext>
            </a:extLst>
          </p:cNvPr>
          <p:cNvSpPr txBox="1"/>
          <p:nvPr/>
        </p:nvSpPr>
        <p:spPr>
          <a:xfrm>
            <a:off x="6869808" y="4813119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lang="ja-JP" altLang="en-US" dirty="0"/>
              <a:t>１：</a:t>
            </a:r>
            <a:r>
              <a:rPr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DC3797-FB7B-406C-B91E-255077BC8680}"/>
              </a:ext>
            </a:extLst>
          </p:cNvPr>
          <p:cNvSpPr txBox="1"/>
          <p:nvPr/>
        </p:nvSpPr>
        <p:spPr>
          <a:xfrm>
            <a:off x="6869808" y="6485967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インスタンス２</a:t>
            </a:r>
            <a:r>
              <a:rPr lang="ja-JP" altLang="en-US" dirty="0"/>
              <a:t>：</a:t>
            </a:r>
            <a:r>
              <a:rPr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6B0A96D3-4682-411E-9D2E-73F4FA4D32F9}"/>
              </a:ext>
            </a:extLst>
          </p:cNvPr>
          <p:cNvSpPr/>
          <p:nvPr/>
        </p:nvSpPr>
        <p:spPr>
          <a:xfrm rot="20349909">
            <a:off x="5103799" y="45910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B40F472-4417-4285-9259-8A69B5FA4E0F}"/>
              </a:ext>
            </a:extLst>
          </p:cNvPr>
          <p:cNvSpPr/>
          <p:nvPr/>
        </p:nvSpPr>
        <p:spPr>
          <a:xfrm>
            <a:off x="5267254" y="58414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3D8F173-A847-4A1A-AFD0-8578E3D82BEF}"/>
              </a:ext>
            </a:extLst>
          </p:cNvPr>
          <p:cNvSpPr txBox="1"/>
          <p:nvPr/>
        </p:nvSpPr>
        <p:spPr>
          <a:xfrm rot="20236279">
            <a:off x="4822720" y="3998893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44F61FE-5887-4CAA-9464-93D3E011AA06}"/>
              </a:ext>
            </a:extLst>
          </p:cNvPr>
          <p:cNvSpPr txBox="1"/>
          <p:nvPr/>
        </p:nvSpPr>
        <p:spPr>
          <a:xfrm>
            <a:off x="5106542" y="5362384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</p:spTree>
    <p:extLst>
      <p:ext uri="{BB962C8B-B14F-4D97-AF65-F5344CB8AC3E}">
        <p14:creationId xmlns:p14="http://schemas.microsoft.com/office/powerpoint/2010/main" val="175165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314161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前ページをコードで記述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593762" y="2404077"/>
            <a:ext cx="510317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Circles:</a:t>
            </a:r>
          </a:p>
          <a:p>
            <a:r>
              <a:rPr lang="en-US" altLang="ja-JP" sz="2400" dirty="0"/>
              <a:t>pi = 3.141592653589793</a:t>
            </a:r>
          </a:p>
          <a:p>
            <a:r>
              <a:rPr lang="en-US" altLang="ja-JP" sz="2400" dirty="0"/>
              <a:t>    </a:t>
            </a:r>
          </a:p>
          <a:p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self.radius</a:t>
            </a:r>
            <a:r>
              <a:rPr lang="en-US" altLang="ja-JP" sz="2400" dirty="0"/>
              <a:t> = 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5F9217-7C68-4655-B7B9-B87605AD3C79}"/>
              </a:ext>
            </a:extLst>
          </p:cNvPr>
          <p:cNvSpPr txBox="1"/>
          <p:nvPr/>
        </p:nvSpPr>
        <p:spPr>
          <a:xfrm>
            <a:off x="6129107" y="2575780"/>
            <a:ext cx="55414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pi = 3.141592653589793</a:t>
            </a:r>
          </a:p>
          <a:p>
            <a:r>
              <a:rPr lang="ja-JP" altLang="en-US" sz="2800" dirty="0"/>
              <a:t>をクラス変数（どんな円を作成する時も同じ値）として宣言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 err="1"/>
              <a:t>self.radius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=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r</a:t>
            </a:r>
            <a:r>
              <a:rPr kumimoji="1" lang="ja-JP" altLang="en-US" sz="2800" dirty="0"/>
              <a:t> </a:t>
            </a:r>
            <a:endParaRPr kumimoji="1" lang="en-US" altLang="ja-JP" sz="2800" dirty="0"/>
          </a:p>
          <a:p>
            <a:r>
              <a:rPr kumimoji="1" lang="ja-JP" altLang="en-US" sz="2800" dirty="0"/>
              <a:t>をインスタンス変数（作成する円によって変わる値）として宣言</a:t>
            </a:r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EC1C7159-51FD-42B2-81DB-830982690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516AFE0-8C6E-4BD8-B102-E62B1EA51035}"/>
              </a:ext>
            </a:extLst>
          </p:cNvPr>
          <p:cNvSpPr/>
          <p:nvPr/>
        </p:nvSpPr>
        <p:spPr>
          <a:xfrm>
            <a:off x="2271666" y="4625294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F3B39AE-A75E-428F-87DB-69B3B450B091}"/>
              </a:ext>
            </a:extLst>
          </p:cNvPr>
          <p:cNvCxnSpPr>
            <a:stCxn id="20" idx="3"/>
            <a:endCxn id="20" idx="7"/>
          </p:cNvCxnSpPr>
          <p:nvPr/>
        </p:nvCxnSpPr>
        <p:spPr>
          <a:xfrm flipV="1">
            <a:off x="2524781" y="4864890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F8646B-0411-4DFD-991B-518612507CE0}"/>
              </a:ext>
            </a:extLst>
          </p:cNvPr>
          <p:cNvSpPr txBox="1"/>
          <p:nvPr/>
        </p:nvSpPr>
        <p:spPr>
          <a:xfrm rot="18920528">
            <a:off x="2570150" y="5001820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5E216E71-5A1E-4595-941F-9E5BDD463F13}"/>
              </a:ext>
            </a:extLst>
          </p:cNvPr>
          <p:cNvSpPr/>
          <p:nvPr/>
        </p:nvSpPr>
        <p:spPr>
          <a:xfrm>
            <a:off x="5950050" y="2015213"/>
            <a:ext cx="5899569" cy="4229678"/>
          </a:xfrm>
          <a:prstGeom prst="frame">
            <a:avLst>
              <a:gd name="adj1" fmla="val 2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59" y="1118480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クラス変数、インスタンス変数、メソッド内の変数の比較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430361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print(circle_a.pi)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8D79E1A0-FC62-496B-A31A-D33FBCE9E8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2AA448-A79D-4F8E-969F-7439A078BE38}"/>
              </a:ext>
            </a:extLst>
          </p:cNvPr>
          <p:cNvSpPr/>
          <p:nvPr/>
        </p:nvSpPr>
        <p:spPr>
          <a:xfrm>
            <a:off x="4289067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print(circle_a.radius)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18DE9B-4EC4-445C-BC0C-76E889C1DE10}"/>
              </a:ext>
            </a:extLst>
          </p:cNvPr>
          <p:cNvSpPr/>
          <p:nvPr/>
        </p:nvSpPr>
        <p:spPr>
          <a:xfrm>
            <a:off x="8227899" y="2296143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print(circle_a.hoge)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D1E13-A2D9-490B-A33C-9F57867E4890}"/>
              </a:ext>
            </a:extLst>
          </p:cNvPr>
          <p:cNvSpPr txBox="1"/>
          <p:nvPr/>
        </p:nvSpPr>
        <p:spPr>
          <a:xfrm>
            <a:off x="776053" y="1856425"/>
            <a:ext cx="273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クラス変数の参照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D49AC-7391-4972-A2E0-E1816D5DCB6D}"/>
              </a:ext>
            </a:extLst>
          </p:cNvPr>
          <p:cNvSpPr txBox="1"/>
          <p:nvPr/>
        </p:nvSpPr>
        <p:spPr>
          <a:xfrm>
            <a:off x="4223080" y="1848080"/>
            <a:ext cx="39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インスタンス変数の参照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217F98-72B8-4C71-8050-BBFAACB8D24A}"/>
              </a:ext>
            </a:extLst>
          </p:cNvPr>
          <p:cNvSpPr txBox="1"/>
          <p:nvPr/>
        </p:nvSpPr>
        <p:spPr>
          <a:xfrm>
            <a:off x="8227898" y="1848375"/>
            <a:ext cx="369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メソッド内の変数の参照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BD4151-C8A7-4CDE-8E94-94E473F4D92F}"/>
              </a:ext>
            </a:extLst>
          </p:cNvPr>
          <p:cNvSpPr txBox="1"/>
          <p:nvPr/>
        </p:nvSpPr>
        <p:spPr>
          <a:xfrm>
            <a:off x="364371" y="5302048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60CD71-424A-4267-8216-3B4B5401A0EF}"/>
              </a:ext>
            </a:extLst>
          </p:cNvPr>
          <p:cNvSpPr/>
          <p:nvPr/>
        </p:nvSpPr>
        <p:spPr>
          <a:xfrm>
            <a:off x="430359" y="5643452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000" dirty="0"/>
              <a:t>3.141592653589793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AC1C26-90DE-4780-8C49-CC33AF5AF736}"/>
              </a:ext>
            </a:extLst>
          </p:cNvPr>
          <p:cNvSpPr txBox="1"/>
          <p:nvPr/>
        </p:nvSpPr>
        <p:spPr>
          <a:xfrm>
            <a:off x="4223080" y="5268363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AC95AC7-3FB1-4C50-A376-C3CEF28D5146}"/>
              </a:ext>
            </a:extLst>
          </p:cNvPr>
          <p:cNvSpPr/>
          <p:nvPr/>
        </p:nvSpPr>
        <p:spPr>
          <a:xfrm>
            <a:off x="4289068" y="5609767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2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26815C-19CB-49A3-BAF3-48AC6EA55BE3}"/>
              </a:ext>
            </a:extLst>
          </p:cNvPr>
          <p:cNvSpPr txBox="1"/>
          <p:nvPr/>
        </p:nvSpPr>
        <p:spPr>
          <a:xfrm>
            <a:off x="8227898" y="5280854"/>
            <a:ext cx="373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（エラーが発生）</a:t>
            </a:r>
            <a:endParaRPr kumimoji="1" lang="ja-JP" altLang="en-US" sz="2000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3A38D1-B12F-4C7D-AB20-E8CFE2C59C5B}"/>
              </a:ext>
            </a:extLst>
          </p:cNvPr>
          <p:cNvSpPr/>
          <p:nvPr/>
        </p:nvSpPr>
        <p:spPr>
          <a:xfrm>
            <a:off x="8260891" y="5674292"/>
            <a:ext cx="366872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'Circles' object has no attribute '</a:t>
            </a:r>
            <a:r>
              <a:rPr lang="en-US" altLang="ja-JP" sz="1600" dirty="0" err="1"/>
              <a:t>hoge</a:t>
            </a:r>
            <a:r>
              <a:rPr lang="en-US" altLang="ja-JP" sz="1600" dirty="0"/>
              <a:t>'</a:t>
            </a:r>
            <a:endParaRPr lang="ja-JP" altLang="en-US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2409B387-F9FF-4505-A00F-606C9E0FC796}"/>
              </a:ext>
            </a:extLst>
          </p:cNvPr>
          <p:cNvSpPr/>
          <p:nvPr/>
        </p:nvSpPr>
        <p:spPr>
          <a:xfrm>
            <a:off x="8234051" y="4751014"/>
            <a:ext cx="2333396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6529721A-AF94-4D43-8791-AB5430963FA3}"/>
              </a:ext>
            </a:extLst>
          </p:cNvPr>
          <p:cNvSpPr/>
          <p:nvPr/>
        </p:nvSpPr>
        <p:spPr>
          <a:xfrm>
            <a:off x="4289066" y="4756602"/>
            <a:ext cx="2413391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780D64E1-8EC6-41E7-A609-FF3C286E29AE}"/>
              </a:ext>
            </a:extLst>
          </p:cNvPr>
          <p:cNvSpPr/>
          <p:nvPr/>
        </p:nvSpPr>
        <p:spPr>
          <a:xfrm>
            <a:off x="453666" y="4747897"/>
            <a:ext cx="2046402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AC996EF-6527-4A7D-B58E-8594D788900F}"/>
              </a:ext>
            </a:extLst>
          </p:cNvPr>
          <p:cNvSpPr/>
          <p:nvPr/>
        </p:nvSpPr>
        <p:spPr>
          <a:xfrm>
            <a:off x="1835333" y="6192676"/>
            <a:ext cx="4907466" cy="546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変数の種類によって特徴が違う </a:t>
            </a:r>
          </a:p>
        </p:txBody>
      </p:sp>
      <p:sp>
        <p:nvSpPr>
          <p:cNvPr id="25" name="フレーム 24">
            <a:extLst>
              <a:ext uri="{FF2B5EF4-FFF2-40B4-BE49-F238E27FC236}">
                <a16:creationId xmlns:a16="http://schemas.microsoft.com/office/drawing/2014/main" id="{4147542C-056E-4874-9CED-082D6E29B2BC}"/>
              </a:ext>
            </a:extLst>
          </p:cNvPr>
          <p:cNvSpPr/>
          <p:nvPr/>
        </p:nvSpPr>
        <p:spPr>
          <a:xfrm>
            <a:off x="453665" y="2605699"/>
            <a:ext cx="2930557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フレーム 25">
            <a:extLst>
              <a:ext uri="{FF2B5EF4-FFF2-40B4-BE49-F238E27FC236}">
                <a16:creationId xmlns:a16="http://schemas.microsoft.com/office/drawing/2014/main" id="{8A26E11B-0E71-4946-8BC9-39955DACC0E2}"/>
              </a:ext>
            </a:extLst>
          </p:cNvPr>
          <p:cNvSpPr/>
          <p:nvPr/>
        </p:nvSpPr>
        <p:spPr>
          <a:xfrm>
            <a:off x="4864303" y="3601038"/>
            <a:ext cx="1838154" cy="320513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フレーム 26">
            <a:extLst>
              <a:ext uri="{FF2B5EF4-FFF2-40B4-BE49-F238E27FC236}">
                <a16:creationId xmlns:a16="http://schemas.microsoft.com/office/drawing/2014/main" id="{58BA1713-B75B-4767-93E6-672AC7B93843}"/>
              </a:ext>
            </a:extLst>
          </p:cNvPr>
          <p:cNvSpPr/>
          <p:nvPr/>
        </p:nvSpPr>
        <p:spPr>
          <a:xfrm>
            <a:off x="8803135" y="3844513"/>
            <a:ext cx="1283545" cy="424637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9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5DE89A-E30E-4D8B-A11D-52BCD41826F9}"/>
              </a:ext>
            </a:extLst>
          </p:cNvPr>
          <p:cNvSpPr/>
          <p:nvPr/>
        </p:nvSpPr>
        <p:spPr>
          <a:xfrm>
            <a:off x="216816" y="1422202"/>
            <a:ext cx="4352041" cy="363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　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B9A7AD-D657-4197-889E-25D21B811EFB}"/>
              </a:ext>
            </a:extLst>
          </p:cNvPr>
          <p:cNvSpPr txBox="1"/>
          <p:nvPr/>
        </p:nvSpPr>
        <p:spPr>
          <a:xfrm>
            <a:off x="1596663" y="1184636"/>
            <a:ext cx="12349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B5B74F-4300-4F94-9F23-CB955C4D3091}"/>
              </a:ext>
            </a:extLst>
          </p:cNvPr>
          <p:cNvSpPr txBox="1"/>
          <p:nvPr/>
        </p:nvSpPr>
        <p:spPr>
          <a:xfrm>
            <a:off x="677551" y="2548625"/>
            <a:ext cx="3225145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__</a:t>
            </a:r>
            <a:r>
              <a:rPr lang="en-US" altLang="ja-JP" b="1" dirty="0" err="1"/>
              <a:t>init</a:t>
            </a:r>
            <a:r>
              <a:rPr lang="en-US" altLang="ja-JP" b="1" dirty="0"/>
              <a:t>__</a:t>
            </a:r>
            <a:r>
              <a:rPr lang="ja-JP" altLang="en-US" b="1" dirty="0"/>
              <a:t>メソッド（初期化</a:t>
            </a:r>
            <a:r>
              <a:rPr lang="ja-JP" altLang="en-US" sz="2000" b="1" dirty="0"/>
              <a:t>）</a:t>
            </a:r>
            <a:endParaRPr lang="en-US" altLang="ja-JP" sz="2000" b="1" dirty="0"/>
          </a:p>
          <a:p>
            <a:endParaRPr kumimoji="1" lang="en-US" altLang="ja-JP" dirty="0"/>
          </a:p>
          <a:p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FD993D0-D257-4983-A432-044EECAF290B}"/>
              </a:ext>
            </a:extLst>
          </p:cNvPr>
          <p:cNvSpPr/>
          <p:nvPr/>
        </p:nvSpPr>
        <p:spPr>
          <a:xfrm>
            <a:off x="1061101" y="3034666"/>
            <a:ext cx="2306032" cy="359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49331A-681A-42A1-AAE6-F9E66CF8F03C}"/>
              </a:ext>
            </a:extLst>
          </p:cNvPr>
          <p:cNvSpPr txBox="1"/>
          <p:nvPr/>
        </p:nvSpPr>
        <p:spPr>
          <a:xfrm>
            <a:off x="663999" y="3689835"/>
            <a:ext cx="3225145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他のメソッド</a:t>
            </a:r>
            <a:endParaRPr lang="en-US" altLang="ja-JP" b="1" dirty="0"/>
          </a:p>
          <a:p>
            <a:r>
              <a:rPr lang="ja-JP" altLang="en-US" b="1" dirty="0"/>
              <a:t>（自分で定義したメソッド）</a:t>
            </a:r>
            <a:endParaRPr lang="en-US" altLang="ja-JP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5CD8C19-73C2-4791-8C86-D67212557108}"/>
              </a:ext>
            </a:extLst>
          </p:cNvPr>
          <p:cNvSpPr/>
          <p:nvPr/>
        </p:nvSpPr>
        <p:spPr>
          <a:xfrm>
            <a:off x="1117076" y="4331160"/>
            <a:ext cx="2306032" cy="37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979391-B867-4D4B-A97A-C63C896BF636}"/>
              </a:ext>
            </a:extLst>
          </p:cNvPr>
          <p:cNvSpPr/>
          <p:nvPr/>
        </p:nvSpPr>
        <p:spPr>
          <a:xfrm>
            <a:off x="1117076" y="1764801"/>
            <a:ext cx="1871220" cy="600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クラス変数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F6152C1-1968-4E47-A387-0E51D2B9B16E}"/>
              </a:ext>
            </a:extLst>
          </p:cNvPr>
          <p:cNvSpPr/>
          <p:nvPr/>
        </p:nvSpPr>
        <p:spPr>
          <a:xfrm>
            <a:off x="7324230" y="1428696"/>
            <a:ext cx="4298623" cy="352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D268A3-1C89-47D7-B737-730D0A762EC1}"/>
              </a:ext>
            </a:extLst>
          </p:cNvPr>
          <p:cNvSpPr txBox="1"/>
          <p:nvPr/>
        </p:nvSpPr>
        <p:spPr>
          <a:xfrm>
            <a:off x="7860968" y="1926443"/>
            <a:ext cx="3225145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__</a:t>
            </a:r>
            <a:r>
              <a:rPr lang="en-US" altLang="ja-JP" b="1" dirty="0" err="1"/>
              <a:t>init</a:t>
            </a:r>
            <a:r>
              <a:rPr lang="en-US" altLang="ja-JP" b="1" dirty="0"/>
              <a:t>__</a:t>
            </a:r>
            <a:r>
              <a:rPr lang="ja-JP" altLang="en-US" b="1" dirty="0"/>
              <a:t>メソッド（初期化</a:t>
            </a:r>
            <a:r>
              <a:rPr lang="ja-JP" altLang="en-US" sz="2000" b="1" dirty="0"/>
              <a:t>）</a:t>
            </a:r>
            <a:endParaRPr lang="en-US" altLang="ja-JP" sz="2000" b="1" dirty="0"/>
          </a:p>
          <a:p>
            <a:endParaRPr kumimoji="1" lang="en-US" altLang="ja-JP" dirty="0"/>
          </a:p>
          <a:p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A29ECF5-FA55-41C6-9A7A-9BD1837FA592}"/>
              </a:ext>
            </a:extLst>
          </p:cNvPr>
          <p:cNvSpPr/>
          <p:nvPr/>
        </p:nvSpPr>
        <p:spPr>
          <a:xfrm>
            <a:off x="8320524" y="2373457"/>
            <a:ext cx="2306032" cy="359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17FF610-CF2A-45A4-893D-54E3AED32E93}"/>
              </a:ext>
            </a:extLst>
          </p:cNvPr>
          <p:cNvSpPr txBox="1"/>
          <p:nvPr/>
        </p:nvSpPr>
        <p:spPr>
          <a:xfrm>
            <a:off x="7918907" y="3172938"/>
            <a:ext cx="3225145" cy="16619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他のメソッド</a:t>
            </a:r>
            <a:endParaRPr lang="en-US" altLang="ja-JP" b="1" dirty="0"/>
          </a:p>
          <a:p>
            <a:r>
              <a:rPr lang="ja-JP" altLang="en-US" b="1" dirty="0"/>
              <a:t>（</a:t>
            </a:r>
            <a:r>
              <a:rPr lang="en-US" altLang="ja-JP" b="1" dirty="0"/>
              <a:t>append</a:t>
            </a:r>
            <a:r>
              <a:rPr lang="ja-JP" altLang="en-US" b="1" dirty="0"/>
              <a:t>等</a:t>
            </a:r>
            <a:r>
              <a:rPr lang="en-US" altLang="ja-JP" b="1" dirty="0"/>
              <a:t>python</a:t>
            </a:r>
            <a:r>
              <a:rPr lang="ja-JP" altLang="en-US" b="1" dirty="0"/>
              <a:t>に標準で入っているメソッド）</a:t>
            </a:r>
            <a:endParaRPr lang="en-US" altLang="ja-JP" b="1" dirty="0"/>
          </a:p>
          <a:p>
            <a:endParaRPr lang="en-US" altLang="ja-JP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44A46F-CF19-4CAD-BB3B-1A369A1B8AB2}"/>
              </a:ext>
            </a:extLst>
          </p:cNvPr>
          <p:cNvSpPr/>
          <p:nvPr/>
        </p:nvSpPr>
        <p:spPr>
          <a:xfrm>
            <a:off x="8320524" y="4215878"/>
            <a:ext cx="2306032" cy="375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2F1F76-B20E-4336-BDD3-2FCA9528BC2B}"/>
              </a:ext>
            </a:extLst>
          </p:cNvPr>
          <p:cNvSpPr txBox="1"/>
          <p:nvPr/>
        </p:nvSpPr>
        <p:spPr>
          <a:xfrm>
            <a:off x="8914025" y="1197863"/>
            <a:ext cx="12349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endParaRPr kumimoji="1" lang="ja-JP" altLang="en-US" sz="2400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78C3759-2775-4A4B-AAB3-FD15B647497F}"/>
              </a:ext>
            </a:extLst>
          </p:cNvPr>
          <p:cNvSpPr/>
          <p:nvPr/>
        </p:nvSpPr>
        <p:spPr>
          <a:xfrm>
            <a:off x="1899498" y="5156191"/>
            <a:ext cx="754144" cy="981602"/>
          </a:xfrm>
          <a:prstGeom prst="downArrow">
            <a:avLst>
              <a:gd name="adj1" fmla="val 50000"/>
              <a:gd name="adj2" fmla="val 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884CACDA-4D63-4959-9225-CD2ABE023068}"/>
              </a:ext>
            </a:extLst>
          </p:cNvPr>
          <p:cNvSpPr/>
          <p:nvPr/>
        </p:nvSpPr>
        <p:spPr>
          <a:xfrm>
            <a:off x="9154408" y="5015060"/>
            <a:ext cx="754144" cy="1094269"/>
          </a:xfrm>
          <a:prstGeom prst="downArrow">
            <a:avLst>
              <a:gd name="adj1" fmla="val 5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FAB96E-1A5D-43C6-B2B9-6C199907663C}"/>
              </a:ext>
            </a:extLst>
          </p:cNvPr>
          <p:cNvSpPr/>
          <p:nvPr/>
        </p:nvSpPr>
        <p:spPr>
          <a:xfrm>
            <a:off x="498439" y="6173026"/>
            <a:ext cx="3556263" cy="62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インスタンスを生成</a:t>
            </a:r>
            <a:endParaRPr kumimoji="1" lang="ja-JP" altLang="en-US" sz="2000" b="1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92C1D79-D076-4739-B4AB-EA1AB61EDB1A}"/>
              </a:ext>
            </a:extLst>
          </p:cNvPr>
          <p:cNvSpPr/>
          <p:nvPr/>
        </p:nvSpPr>
        <p:spPr>
          <a:xfrm>
            <a:off x="8174021" y="6137793"/>
            <a:ext cx="2714920" cy="62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変数を生成</a:t>
            </a:r>
            <a:endParaRPr kumimoji="1" lang="ja-JP" altLang="en-US" sz="24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E1F626D-C303-4282-8E92-7E6AA606CDC0}"/>
              </a:ext>
            </a:extLst>
          </p:cNvPr>
          <p:cNvSpPr/>
          <p:nvPr/>
        </p:nvSpPr>
        <p:spPr>
          <a:xfrm>
            <a:off x="192069" y="5324761"/>
            <a:ext cx="55595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ja-JP" altLang="en-US" dirty="0"/>
              <a:t>インスタンス名 </a:t>
            </a:r>
            <a:r>
              <a:rPr lang="en-US" altLang="ja-JP" dirty="0"/>
              <a:t>= </a:t>
            </a:r>
            <a:r>
              <a:rPr lang="ja-JP" altLang="en-US" dirty="0"/>
              <a:t>クラス（</a:t>
            </a:r>
            <a:r>
              <a:rPr lang="en-US" altLang="ja-JP" dirty="0"/>
              <a:t>__</a:t>
            </a:r>
            <a:r>
              <a:rPr lang="en-US" altLang="ja-JP" dirty="0" err="1"/>
              <a:t>init</a:t>
            </a:r>
            <a:r>
              <a:rPr lang="en-US" altLang="ja-JP" dirty="0"/>
              <a:t>__</a:t>
            </a:r>
            <a:r>
              <a:rPr lang="ja-JP" altLang="en-US" dirty="0"/>
              <a:t>メソッドの引数）</a:t>
            </a:r>
            <a:endParaRPr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7F49BFC-8D14-41C4-826A-5D894B8E0C68}"/>
              </a:ext>
            </a:extLst>
          </p:cNvPr>
          <p:cNvSpPr/>
          <p:nvPr/>
        </p:nvSpPr>
        <p:spPr>
          <a:xfrm>
            <a:off x="7550222" y="5106138"/>
            <a:ext cx="429862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/>
              <a:t>　変数　＝　データ（値、文字列など）</a:t>
            </a:r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クラスは自動で指定される</a:t>
            </a:r>
            <a:endParaRPr lang="en-US" altLang="ja-JP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FA78FF7-247B-4F0D-928A-61B501A4C3D5}"/>
              </a:ext>
            </a:extLst>
          </p:cNvPr>
          <p:cNvSpPr/>
          <p:nvPr/>
        </p:nvSpPr>
        <p:spPr>
          <a:xfrm>
            <a:off x="4703041" y="2451305"/>
            <a:ext cx="2487004" cy="98160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変数もインスタンスの一種なので基本の構造は同じ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003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　まとめ　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2F152A-5157-4D73-8477-C646445EAE2A}"/>
              </a:ext>
            </a:extLst>
          </p:cNvPr>
          <p:cNvSpPr/>
          <p:nvPr/>
        </p:nvSpPr>
        <p:spPr>
          <a:xfrm>
            <a:off x="216816" y="1422202"/>
            <a:ext cx="4352041" cy="363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B9A7AD-D657-4197-889E-25D21B811EFB}"/>
              </a:ext>
            </a:extLst>
          </p:cNvPr>
          <p:cNvSpPr txBox="1"/>
          <p:nvPr/>
        </p:nvSpPr>
        <p:spPr>
          <a:xfrm>
            <a:off x="1306983" y="1184635"/>
            <a:ext cx="168131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r>
              <a:rPr lang="en-US" altLang="ja-JP" sz="2400" dirty="0"/>
              <a:t>Car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B5B74F-4300-4F94-9F23-CB955C4D3091}"/>
              </a:ext>
            </a:extLst>
          </p:cNvPr>
          <p:cNvSpPr txBox="1"/>
          <p:nvPr/>
        </p:nvSpPr>
        <p:spPr>
          <a:xfrm>
            <a:off x="677551" y="2548625"/>
            <a:ext cx="3225145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__</a:t>
            </a:r>
            <a:r>
              <a:rPr lang="en-US" altLang="ja-JP" b="1" dirty="0" err="1"/>
              <a:t>init</a:t>
            </a:r>
            <a:r>
              <a:rPr lang="en-US" altLang="ja-JP" b="1" dirty="0"/>
              <a:t>__</a:t>
            </a:r>
            <a:r>
              <a:rPr lang="ja-JP" altLang="en-US" b="1" dirty="0"/>
              <a:t>メソッド（初期化</a:t>
            </a:r>
            <a:r>
              <a:rPr lang="ja-JP" altLang="en-US" sz="2000" b="1" dirty="0"/>
              <a:t>）</a:t>
            </a:r>
            <a:endParaRPr lang="en-US" altLang="ja-JP" sz="2000" b="1" dirty="0"/>
          </a:p>
          <a:p>
            <a:endParaRPr kumimoji="1" lang="en-US" altLang="ja-JP" dirty="0"/>
          </a:p>
          <a:p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49331A-681A-42A1-AAE6-F9E66CF8F03C}"/>
              </a:ext>
            </a:extLst>
          </p:cNvPr>
          <p:cNvSpPr txBox="1"/>
          <p:nvPr/>
        </p:nvSpPr>
        <p:spPr>
          <a:xfrm>
            <a:off x="285388" y="3711367"/>
            <a:ext cx="2019087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car_run</a:t>
            </a:r>
            <a:r>
              <a:rPr lang="ja-JP" altLang="en-US" b="1" dirty="0"/>
              <a:t>メソッド</a:t>
            </a:r>
            <a:endParaRPr lang="en-US" altLang="ja-JP" b="1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979391-B867-4D4B-A97A-C63C896BF636}"/>
              </a:ext>
            </a:extLst>
          </p:cNvPr>
          <p:cNvSpPr/>
          <p:nvPr/>
        </p:nvSpPr>
        <p:spPr>
          <a:xfrm>
            <a:off x="1117075" y="1764801"/>
            <a:ext cx="2108399" cy="600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クラス変数なし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F6152C1-1968-4E47-A387-0E51D2B9B16E}"/>
              </a:ext>
            </a:extLst>
          </p:cNvPr>
          <p:cNvSpPr/>
          <p:nvPr/>
        </p:nvSpPr>
        <p:spPr>
          <a:xfrm>
            <a:off x="7324230" y="1428696"/>
            <a:ext cx="4298623" cy="352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D268A3-1C89-47D7-B737-730D0A762EC1}"/>
              </a:ext>
            </a:extLst>
          </p:cNvPr>
          <p:cNvSpPr txBox="1"/>
          <p:nvPr/>
        </p:nvSpPr>
        <p:spPr>
          <a:xfrm>
            <a:off x="7860968" y="1926443"/>
            <a:ext cx="3225145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__</a:t>
            </a:r>
            <a:r>
              <a:rPr lang="en-US" altLang="ja-JP" b="1" dirty="0" err="1"/>
              <a:t>init</a:t>
            </a:r>
            <a:r>
              <a:rPr lang="en-US" altLang="ja-JP" b="1" dirty="0"/>
              <a:t>__</a:t>
            </a:r>
            <a:r>
              <a:rPr lang="ja-JP" altLang="en-US" b="1" dirty="0"/>
              <a:t>メソッド（初期化</a:t>
            </a:r>
            <a:r>
              <a:rPr lang="ja-JP" altLang="en-US" sz="2000" b="1" dirty="0"/>
              <a:t>）</a:t>
            </a:r>
            <a:endParaRPr lang="en-US" altLang="ja-JP" sz="2000" b="1" dirty="0"/>
          </a:p>
          <a:p>
            <a:endParaRPr kumimoji="1" lang="en-US" altLang="ja-JP" dirty="0"/>
          </a:p>
          <a:p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17FF610-CF2A-45A4-893D-54E3AED32E93}"/>
              </a:ext>
            </a:extLst>
          </p:cNvPr>
          <p:cNvSpPr txBox="1"/>
          <p:nvPr/>
        </p:nvSpPr>
        <p:spPr>
          <a:xfrm>
            <a:off x="7918907" y="3172938"/>
            <a:ext cx="3225145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他のメソッド</a:t>
            </a:r>
            <a:endParaRPr lang="en-US" altLang="ja-JP" b="1" dirty="0"/>
          </a:p>
          <a:p>
            <a:endParaRPr lang="en-US" altLang="ja-JP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2F1F76-B20E-4336-BDD3-2FCA9528BC2B}"/>
              </a:ext>
            </a:extLst>
          </p:cNvPr>
          <p:cNvSpPr txBox="1"/>
          <p:nvPr/>
        </p:nvSpPr>
        <p:spPr>
          <a:xfrm>
            <a:off x="8565234" y="1219714"/>
            <a:ext cx="150259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list</a:t>
            </a:r>
            <a:r>
              <a:rPr lang="ja-JP" altLang="en-US" sz="2400" dirty="0"/>
              <a:t>クラス</a:t>
            </a:r>
            <a:endParaRPr kumimoji="1" lang="ja-JP" altLang="en-US" sz="2400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78C3759-2775-4A4B-AAB3-FD15B647497F}"/>
              </a:ext>
            </a:extLst>
          </p:cNvPr>
          <p:cNvSpPr/>
          <p:nvPr/>
        </p:nvSpPr>
        <p:spPr>
          <a:xfrm>
            <a:off x="1899498" y="5156191"/>
            <a:ext cx="754144" cy="981602"/>
          </a:xfrm>
          <a:prstGeom prst="downArrow">
            <a:avLst>
              <a:gd name="adj1" fmla="val 50000"/>
              <a:gd name="adj2" fmla="val 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884CACDA-4D63-4959-9225-CD2ABE023068}"/>
              </a:ext>
            </a:extLst>
          </p:cNvPr>
          <p:cNvSpPr/>
          <p:nvPr/>
        </p:nvSpPr>
        <p:spPr>
          <a:xfrm>
            <a:off x="9154408" y="5015060"/>
            <a:ext cx="754144" cy="1094269"/>
          </a:xfrm>
          <a:prstGeom prst="downArrow">
            <a:avLst>
              <a:gd name="adj1" fmla="val 5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FAB96E-1A5D-43C6-B2B9-6C199907663C}"/>
              </a:ext>
            </a:extLst>
          </p:cNvPr>
          <p:cNvSpPr/>
          <p:nvPr/>
        </p:nvSpPr>
        <p:spPr>
          <a:xfrm>
            <a:off x="498439" y="6173026"/>
            <a:ext cx="3556263" cy="62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インスタンス</a:t>
            </a:r>
            <a:r>
              <a:rPr lang="en-US" altLang="ja-JP" sz="2000" b="1" dirty="0" err="1"/>
              <a:t>red_car</a:t>
            </a:r>
            <a:r>
              <a:rPr lang="ja-JP" altLang="en-US" sz="2000" b="1" dirty="0"/>
              <a:t>を生成</a:t>
            </a:r>
            <a:endParaRPr kumimoji="1" lang="ja-JP" altLang="en-US" sz="2000" b="1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92C1D79-D076-4739-B4AB-EA1AB61EDB1A}"/>
              </a:ext>
            </a:extLst>
          </p:cNvPr>
          <p:cNvSpPr/>
          <p:nvPr/>
        </p:nvSpPr>
        <p:spPr>
          <a:xfrm>
            <a:off x="8174021" y="6137793"/>
            <a:ext cx="2714920" cy="62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変数</a:t>
            </a:r>
            <a:r>
              <a:rPr lang="en-US" altLang="ja-JP" sz="2400" b="1" dirty="0"/>
              <a:t>a</a:t>
            </a:r>
            <a:r>
              <a:rPr lang="ja-JP" altLang="en-US" sz="2400" b="1" dirty="0"/>
              <a:t>を生成</a:t>
            </a:r>
            <a:endParaRPr kumimoji="1"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A3C7FB-C595-402F-848A-D569F20AA4F8}"/>
              </a:ext>
            </a:extLst>
          </p:cNvPr>
          <p:cNvSpPr/>
          <p:nvPr/>
        </p:nvSpPr>
        <p:spPr>
          <a:xfrm>
            <a:off x="4703041" y="2451305"/>
            <a:ext cx="2487004" cy="98160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変数もインスタンスの一種なので基本の構造は同じ</a:t>
            </a:r>
            <a:endParaRPr kumimoji="1" lang="ja-JP" altLang="en-US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E1F626D-C303-4282-8E92-7E6AA606CDC0}"/>
              </a:ext>
            </a:extLst>
          </p:cNvPr>
          <p:cNvSpPr/>
          <p:nvPr/>
        </p:nvSpPr>
        <p:spPr>
          <a:xfrm>
            <a:off x="1196522" y="5321072"/>
            <a:ext cx="21872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dirty="0" err="1"/>
              <a:t>red_car</a:t>
            </a:r>
            <a:r>
              <a:rPr lang="ja-JP" altLang="en-US" dirty="0"/>
              <a:t> </a:t>
            </a:r>
            <a:r>
              <a:rPr lang="en-US" altLang="ja-JP" dirty="0"/>
              <a:t>= Car(“red”)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7F49BFC-8D14-41C4-826A-5D894B8E0C68}"/>
              </a:ext>
            </a:extLst>
          </p:cNvPr>
          <p:cNvSpPr/>
          <p:nvPr/>
        </p:nvSpPr>
        <p:spPr>
          <a:xfrm>
            <a:off x="8174021" y="5106138"/>
            <a:ext cx="30390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/>
              <a:t>　</a:t>
            </a:r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[1,</a:t>
            </a:r>
            <a:r>
              <a:rPr lang="ja-JP" altLang="en-US" dirty="0"/>
              <a:t> </a:t>
            </a:r>
            <a:r>
              <a:rPr lang="en-US" altLang="ja-JP" dirty="0"/>
              <a:t>2,</a:t>
            </a:r>
            <a:r>
              <a:rPr lang="ja-JP" altLang="en-US" dirty="0"/>
              <a:t> </a:t>
            </a:r>
            <a:r>
              <a:rPr lang="en-US" altLang="ja-JP" dirty="0"/>
              <a:t>3,</a:t>
            </a:r>
            <a:r>
              <a:rPr lang="ja-JP" altLang="en-US" dirty="0"/>
              <a:t> </a:t>
            </a:r>
            <a:r>
              <a:rPr lang="en-US" altLang="ja-JP" dirty="0"/>
              <a:t>4]</a:t>
            </a:r>
          </a:p>
          <a:p>
            <a:r>
              <a:rPr lang="en-US" altLang="ja-JP" dirty="0"/>
              <a:t>※a = list([1, 2, 3, 4])</a:t>
            </a:r>
            <a:r>
              <a:rPr lang="ja-JP" altLang="en-US" dirty="0"/>
              <a:t>と同義</a:t>
            </a:r>
            <a:endParaRPr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9E669-9FB1-4CB0-A5F4-F488D73E0687}"/>
              </a:ext>
            </a:extLst>
          </p:cNvPr>
          <p:cNvSpPr/>
          <p:nvPr/>
        </p:nvSpPr>
        <p:spPr>
          <a:xfrm>
            <a:off x="1154202" y="2971987"/>
            <a:ext cx="2071273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000" dirty="0" err="1"/>
              <a:t>self.color</a:t>
            </a:r>
            <a:r>
              <a:rPr lang="en-US" altLang="ja-JP" sz="2000" dirty="0"/>
              <a:t> = color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950015-17FB-4140-8361-AA8F3F8A7E24}"/>
              </a:ext>
            </a:extLst>
          </p:cNvPr>
          <p:cNvSpPr/>
          <p:nvPr/>
        </p:nvSpPr>
        <p:spPr>
          <a:xfrm>
            <a:off x="365138" y="4020457"/>
            <a:ext cx="185958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def </a:t>
            </a:r>
            <a:r>
              <a:rPr lang="en-US" altLang="ja-JP" dirty="0" err="1"/>
              <a:t>car_run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print("run")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0B724B-6565-4A55-BAB8-B8F2DA73B4A6}"/>
              </a:ext>
            </a:extLst>
          </p:cNvPr>
          <p:cNvSpPr txBox="1"/>
          <p:nvPr/>
        </p:nvSpPr>
        <p:spPr>
          <a:xfrm>
            <a:off x="8506856" y="3604947"/>
            <a:ext cx="19438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append</a:t>
            </a:r>
            <a:r>
              <a:rPr kumimoji="1" lang="ja-JP" altLang="en-US" dirty="0"/>
              <a:t>メソッド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B95D46-42D4-4904-81FF-A7D4B49CE617}"/>
              </a:ext>
            </a:extLst>
          </p:cNvPr>
          <p:cNvSpPr txBox="1"/>
          <p:nvPr/>
        </p:nvSpPr>
        <p:spPr>
          <a:xfrm>
            <a:off x="2384225" y="3726936"/>
            <a:ext cx="2112361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car_stop</a:t>
            </a:r>
            <a:r>
              <a:rPr lang="ja-JP" altLang="en-US" b="1" dirty="0"/>
              <a:t>メソッド</a:t>
            </a:r>
            <a:endParaRPr lang="en-US" altLang="ja-JP" b="1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8A1F99-8119-4A32-A9D1-A5C51C1A8F4F}"/>
              </a:ext>
            </a:extLst>
          </p:cNvPr>
          <p:cNvSpPr txBox="1"/>
          <p:nvPr/>
        </p:nvSpPr>
        <p:spPr>
          <a:xfrm>
            <a:off x="10403823" y="3711367"/>
            <a:ext cx="26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A7B9327-0E99-4532-8C68-57AB6F5BD0EE}"/>
              </a:ext>
            </a:extLst>
          </p:cNvPr>
          <p:cNvSpPr txBox="1"/>
          <p:nvPr/>
        </p:nvSpPr>
        <p:spPr>
          <a:xfrm>
            <a:off x="8335175" y="2422540"/>
            <a:ext cx="227672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型として初期化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93B02F0-7D8D-4ECB-9205-EFDB01EA2B77}"/>
              </a:ext>
            </a:extLst>
          </p:cNvPr>
          <p:cNvSpPr/>
          <p:nvPr/>
        </p:nvSpPr>
        <p:spPr>
          <a:xfrm>
            <a:off x="2463647" y="4062471"/>
            <a:ext cx="193966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def </a:t>
            </a:r>
            <a:r>
              <a:rPr lang="en-US" altLang="ja-JP" dirty="0" err="1"/>
              <a:t>car_stop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print("stop")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8770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D8D80-6D97-4065-8AA7-46B3150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3333B-49FA-4A50-8D32-E580AE89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18196" cy="56744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クラス</a:t>
            </a:r>
            <a:r>
              <a:rPr kumimoji="1" lang="en-US" altLang="ja-JP" dirty="0"/>
              <a:t>Triangle</a:t>
            </a:r>
            <a:r>
              <a:rPr kumimoji="1"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/>
              <a:t>Triangle</a:t>
            </a:r>
            <a:r>
              <a:rPr kumimoji="1" lang="ja-JP" altLang="en-US" dirty="0"/>
              <a:t>内に三角形の面積を求めるメソッドを作成</a:t>
            </a:r>
            <a:endParaRPr kumimoji="1" lang="en-US" altLang="ja-JP" dirty="0"/>
          </a:p>
          <a:p>
            <a:r>
              <a:rPr lang="ja-JP" altLang="en-US" dirty="0"/>
              <a:t>底辺 </a:t>
            </a:r>
            <a:r>
              <a:rPr lang="en-US" altLang="ja-JP" dirty="0"/>
              <a:t>= 6</a:t>
            </a:r>
            <a:r>
              <a:rPr lang="ja-JP" altLang="en-US" dirty="0" err="1"/>
              <a:t>、</a:t>
            </a:r>
            <a:r>
              <a:rPr lang="ja-JP" altLang="en-US" dirty="0"/>
              <a:t>高さ </a:t>
            </a:r>
            <a:r>
              <a:rPr lang="en-US" altLang="ja-JP" dirty="0"/>
              <a:t>= 10 </a:t>
            </a:r>
            <a:r>
              <a:rPr lang="ja-JP" altLang="en-US" dirty="0"/>
              <a:t>の三角形</a:t>
            </a:r>
            <a:r>
              <a:rPr lang="en-US" altLang="ja-JP" dirty="0"/>
              <a:t>triangle1</a:t>
            </a:r>
          </a:p>
          <a:p>
            <a:r>
              <a:rPr kumimoji="1" lang="ja-JP" altLang="en-US" dirty="0"/>
              <a:t>底辺 </a:t>
            </a:r>
            <a:r>
              <a:rPr kumimoji="1" lang="en-US" altLang="ja-JP" dirty="0"/>
              <a:t>= 2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高さ </a:t>
            </a:r>
            <a:r>
              <a:rPr kumimoji="1" lang="en-US" altLang="ja-JP" dirty="0"/>
              <a:t>= 5 </a:t>
            </a:r>
            <a:r>
              <a:rPr kumimoji="1" lang="ja-JP" altLang="en-US" dirty="0"/>
              <a:t>の三角形</a:t>
            </a:r>
            <a:r>
              <a:rPr kumimoji="1" lang="en-US" altLang="ja-JP" dirty="0"/>
              <a:t>triangle2</a:t>
            </a:r>
            <a:r>
              <a:rPr kumimoji="1" lang="ja-JP" altLang="en-US" dirty="0"/>
              <a:t>　　</a:t>
            </a:r>
            <a:r>
              <a:rPr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 err="1"/>
              <a:t>learn_python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kadai</a:t>
            </a:r>
            <a:r>
              <a:rPr lang="en-US" altLang="ja-JP" dirty="0"/>
              <a:t>/day3</a:t>
            </a:r>
            <a:r>
              <a:rPr lang="ja-JP" altLang="en-US" dirty="0"/>
              <a:t>内に</a:t>
            </a:r>
            <a:r>
              <a:rPr lang="en-US" altLang="ja-JP" dirty="0"/>
              <a:t>【2019/12/04【</a:t>
            </a:r>
            <a:r>
              <a:rPr lang="ja-JP" altLang="en-US" dirty="0"/>
              <a:t>自分の名前</a:t>
            </a:r>
            <a:r>
              <a:rPr lang="en-US" altLang="ja-JP" dirty="0"/>
              <a:t>】.</a:t>
            </a:r>
            <a:r>
              <a:rPr lang="en-US" altLang="ja-JP" dirty="0" err="1"/>
              <a:t>py</a:t>
            </a:r>
            <a:r>
              <a:rPr lang="en-US" altLang="ja-JP" dirty="0"/>
              <a:t>】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en-US" altLang="ja-JP" dirty="0"/>
              <a:t>pull request 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en-US" altLang="ja-JP" dirty="0"/>
              <a:t>pull request</a:t>
            </a:r>
            <a:r>
              <a:rPr kumimoji="1" lang="ja-JP" altLang="en-US" dirty="0"/>
              <a:t>したら</a:t>
            </a:r>
            <a:r>
              <a:rPr kumimoji="1" lang="en-US" altLang="ja-JP" dirty="0"/>
              <a:t>issue【2019/12/04 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にコメント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4D7E-0987-4C58-A59C-1807BBE4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7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3B2C43-9ABB-40C4-9B1C-50C0C3F85427}"/>
              </a:ext>
            </a:extLst>
          </p:cNvPr>
          <p:cNvSpPr/>
          <p:nvPr/>
        </p:nvSpPr>
        <p:spPr>
          <a:xfrm>
            <a:off x="3934534" y="1536828"/>
            <a:ext cx="4827053" cy="4812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60C2A5-2EDA-4F7B-90EE-8B0C86D4739D}"/>
              </a:ext>
            </a:extLst>
          </p:cNvPr>
          <p:cNvSpPr/>
          <p:nvPr/>
        </p:nvSpPr>
        <p:spPr>
          <a:xfrm>
            <a:off x="960247" y="1943432"/>
            <a:ext cx="2322104" cy="424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オブジェクト指向をする理由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3CAF5FC-C926-4C24-BE97-837614204C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1115318" y="2052793"/>
            <a:ext cx="1800343" cy="934867"/>
          </a:xfr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307CE0-05CA-47D6-9768-33992C57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1854EFF-9393-4616-9391-634844239A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1138647" y="3425652"/>
            <a:ext cx="1784790" cy="8568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430A627-0797-413B-B088-1E242D2EFE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1072463" y="4789646"/>
            <a:ext cx="1937651" cy="9348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09BDF-D7A0-4794-82D8-47B84598433D}"/>
              </a:ext>
            </a:extLst>
          </p:cNvPr>
          <p:cNvSpPr txBox="1"/>
          <p:nvPr/>
        </p:nvSpPr>
        <p:spPr>
          <a:xfrm>
            <a:off x="226114" y="6325834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クラスを使用しない場合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74EE87-AC1C-4CAD-8134-32AB591AF8E5}"/>
              </a:ext>
            </a:extLst>
          </p:cNvPr>
          <p:cNvSpPr txBox="1"/>
          <p:nvPr/>
        </p:nvSpPr>
        <p:spPr>
          <a:xfrm>
            <a:off x="3944287" y="1608902"/>
            <a:ext cx="48173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・</a:t>
            </a:r>
            <a:r>
              <a:rPr kumimoji="1" lang="en-US" altLang="ja-JP" sz="2400" b="1" dirty="0" err="1"/>
              <a:t>red_car</a:t>
            </a:r>
            <a:endParaRPr kumimoji="1" lang="en-US" altLang="ja-JP" sz="2400" b="1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に走る機能を付与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に止まる機能を付与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57D8FA-118A-484D-9254-8226C683631D}"/>
              </a:ext>
            </a:extLst>
          </p:cNvPr>
          <p:cNvSpPr txBox="1"/>
          <p:nvPr/>
        </p:nvSpPr>
        <p:spPr>
          <a:xfrm>
            <a:off x="1559482" y="2960958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0AFC45-1A2F-41C1-8948-698A40801A76}"/>
              </a:ext>
            </a:extLst>
          </p:cNvPr>
          <p:cNvSpPr txBox="1"/>
          <p:nvPr/>
        </p:nvSpPr>
        <p:spPr>
          <a:xfrm>
            <a:off x="1573309" y="4367587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55240A-5AEE-45B6-BDD0-7353D8447AAC}"/>
              </a:ext>
            </a:extLst>
          </p:cNvPr>
          <p:cNvSpPr txBox="1"/>
          <p:nvPr/>
        </p:nvSpPr>
        <p:spPr>
          <a:xfrm>
            <a:off x="1503116" y="5698138"/>
            <a:ext cx="14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FF7BB3E-1639-4953-BB07-0C81D373ACC7}"/>
              </a:ext>
            </a:extLst>
          </p:cNvPr>
          <p:cNvSpPr/>
          <p:nvPr/>
        </p:nvSpPr>
        <p:spPr>
          <a:xfrm>
            <a:off x="8413304" y="6488668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https://eng-entrance.com/what-oop</a:t>
            </a:r>
            <a:endParaRPr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89FA3F3-7D89-4C33-B19E-E5D075E3BA6B}"/>
              </a:ext>
            </a:extLst>
          </p:cNvPr>
          <p:cNvSpPr/>
          <p:nvPr/>
        </p:nvSpPr>
        <p:spPr>
          <a:xfrm>
            <a:off x="9008449" y="2903238"/>
            <a:ext cx="2884601" cy="160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76F28D-7D69-47C4-AD87-4229A779D14C}"/>
              </a:ext>
            </a:extLst>
          </p:cNvPr>
          <p:cNvSpPr/>
          <p:nvPr/>
        </p:nvSpPr>
        <p:spPr>
          <a:xfrm>
            <a:off x="8841125" y="2987660"/>
            <a:ext cx="32192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 err="1">
                <a:solidFill>
                  <a:schemeClr val="bg1"/>
                </a:solidFill>
              </a:rPr>
              <a:t>red_car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en-US" altLang="ja-JP" b="1" dirty="0" err="1">
                <a:solidFill>
                  <a:schemeClr val="bg1"/>
                </a:solidFill>
              </a:rPr>
              <a:t>blue_car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en-US" altLang="ja-JP" b="1" dirty="0" err="1">
                <a:solidFill>
                  <a:schemeClr val="bg1"/>
                </a:solidFill>
              </a:rPr>
              <a:t>yellow_car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で</a:t>
            </a:r>
            <a:r>
              <a:rPr lang="en-US" altLang="ja-JP" b="1" dirty="0">
                <a:solidFill>
                  <a:schemeClr val="bg1"/>
                </a:solidFill>
              </a:rPr>
              <a:t>3</a:t>
            </a:r>
            <a:r>
              <a:rPr lang="ja-JP" altLang="en-US" b="1" dirty="0">
                <a:solidFill>
                  <a:schemeClr val="bg1"/>
                </a:solidFill>
              </a:rPr>
              <a:t>回「走る」「止まる」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機能を設定</a:t>
            </a:r>
          </a:p>
        </p:txBody>
      </p:sp>
    </p:spTree>
    <p:extLst>
      <p:ext uri="{BB962C8B-B14F-4D97-AF65-F5344CB8AC3E}">
        <p14:creationId xmlns:p14="http://schemas.microsoft.com/office/powerpoint/2010/main" val="16608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573AA-801A-48FD-9C20-9CC3F9D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288EB-626E-4E62-88B2-3FECD9D8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06E144-5D97-4E02-8F9C-6A784CFC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E6D24B5-59CC-4B4D-A238-2C3590B08B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68618" y="6892520"/>
            <a:ext cx="5786561" cy="330247"/>
          </a:xfrm>
        </p:spPr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3D383-A019-4229-BC91-DBBC556554DE}"/>
              </a:ext>
            </a:extLst>
          </p:cNvPr>
          <p:cNvSpPr/>
          <p:nvPr/>
        </p:nvSpPr>
        <p:spPr>
          <a:xfrm>
            <a:off x="150827" y="1921388"/>
            <a:ext cx="5548935" cy="4121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73A46B-E93C-439A-B0E8-A0D3AF6B1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1" b="18378"/>
          <a:stretch/>
        </p:blipFill>
        <p:spPr>
          <a:xfrm>
            <a:off x="50084" y="3203064"/>
            <a:ext cx="2058064" cy="1196586"/>
          </a:xfrm>
          <a:prstGeom prst="rect">
            <a:avLst/>
          </a:prstGeom>
        </p:spPr>
      </p:pic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CBD43CB-FD6A-4BE6-8E3C-97D4D2B9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2947054" y="2000596"/>
            <a:ext cx="1800343" cy="9348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B5F4BA5-E4D0-49E0-B195-06E07B2D43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2942888" y="3234047"/>
            <a:ext cx="1784790" cy="85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9844ED-6007-4B67-890D-14FB2BF2B5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2790027" y="4544372"/>
            <a:ext cx="1937651" cy="93486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B0ADA6-333D-4140-A2EF-ABD4C3582F3B}"/>
              </a:ext>
            </a:extLst>
          </p:cNvPr>
          <p:cNvSpPr txBox="1"/>
          <p:nvPr/>
        </p:nvSpPr>
        <p:spPr>
          <a:xfrm>
            <a:off x="947484" y="6216548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</a:t>
            </a:r>
            <a:r>
              <a:rPr lang="ja-JP" altLang="en-US" sz="2400" dirty="0"/>
              <a:t>する</a:t>
            </a:r>
            <a:r>
              <a:rPr kumimoji="1" lang="ja-JP" altLang="en-US" sz="2400" dirty="0"/>
              <a:t>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158536-46AD-4784-835C-0AD843302A3C}"/>
              </a:ext>
            </a:extLst>
          </p:cNvPr>
          <p:cNvSpPr txBox="1"/>
          <p:nvPr/>
        </p:nvSpPr>
        <p:spPr>
          <a:xfrm>
            <a:off x="397934" y="4370855"/>
            <a:ext cx="15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Car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DA630D-EA11-4103-B5AA-2C00F9D487A3}"/>
              </a:ext>
            </a:extLst>
          </p:cNvPr>
          <p:cNvSpPr txBox="1"/>
          <p:nvPr/>
        </p:nvSpPr>
        <p:spPr>
          <a:xfrm>
            <a:off x="2593314" y="2918101"/>
            <a:ext cx="284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D5A0B-8FA9-4886-93DF-F3B06187AE9A}"/>
              </a:ext>
            </a:extLst>
          </p:cNvPr>
          <p:cNvSpPr txBox="1"/>
          <p:nvPr/>
        </p:nvSpPr>
        <p:spPr>
          <a:xfrm>
            <a:off x="2498217" y="4145441"/>
            <a:ext cx="2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2</a:t>
            </a:r>
            <a:r>
              <a:rPr lang="ja-JP" altLang="en-US" dirty="0"/>
              <a:t>：</a:t>
            </a:r>
            <a:r>
              <a:rPr lang="en-US" altLang="ja-JP" dirty="0" err="1"/>
              <a:t>blue</a:t>
            </a:r>
            <a:r>
              <a:rPr kumimoji="1" lang="en-US" altLang="ja-JP" dirty="0" err="1"/>
              <a:t>_car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2E2E53-DA94-46F9-92F9-D8A880BC2AAC}"/>
              </a:ext>
            </a:extLst>
          </p:cNvPr>
          <p:cNvSpPr txBox="1"/>
          <p:nvPr/>
        </p:nvSpPr>
        <p:spPr>
          <a:xfrm>
            <a:off x="2482083" y="5508838"/>
            <a:ext cx="302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kumimoji="1"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76547B60-EDC8-4B7F-8F53-53CE66D65186}"/>
              </a:ext>
            </a:extLst>
          </p:cNvPr>
          <p:cNvSpPr/>
          <p:nvPr/>
        </p:nvSpPr>
        <p:spPr>
          <a:xfrm rot="10800000">
            <a:off x="2007405" y="371601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0ADDBB5B-FDF7-4963-801D-B8E13950D51E}"/>
              </a:ext>
            </a:extLst>
          </p:cNvPr>
          <p:cNvSpPr/>
          <p:nvPr/>
        </p:nvSpPr>
        <p:spPr>
          <a:xfrm rot="8711109">
            <a:off x="1923472" y="293514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1AB28009-8571-4C9F-A1D0-005947051C91}"/>
              </a:ext>
            </a:extLst>
          </p:cNvPr>
          <p:cNvSpPr/>
          <p:nvPr/>
        </p:nvSpPr>
        <p:spPr>
          <a:xfrm rot="13297557">
            <a:off x="1915364" y="447880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9CCC1C-A0E1-45FC-B230-824F76C49094}"/>
              </a:ext>
            </a:extLst>
          </p:cNvPr>
          <p:cNvSpPr txBox="1"/>
          <p:nvPr/>
        </p:nvSpPr>
        <p:spPr>
          <a:xfrm>
            <a:off x="6479784" y="1348440"/>
            <a:ext cx="51183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・クラス</a:t>
            </a:r>
            <a:r>
              <a:rPr lang="en-US" altLang="ja-JP" sz="2400" b="1" dirty="0"/>
              <a:t>Car</a:t>
            </a:r>
          </a:p>
          <a:p>
            <a:r>
              <a:rPr lang="ja-JP" altLang="en-US" sz="2400" dirty="0"/>
              <a:t>　走る機能を付与</a:t>
            </a:r>
            <a:endParaRPr lang="en-US" altLang="ja-JP" sz="2400" dirty="0"/>
          </a:p>
          <a:p>
            <a:r>
              <a:rPr lang="ja-JP" altLang="en-US" sz="2400" dirty="0"/>
              <a:t>　止まる機能を付与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red_car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</a:t>
            </a:r>
            <a:r>
              <a:rPr lang="ja-JP" altLang="en-US" sz="2400" b="1" dirty="0"/>
              <a:t> ➡ 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E875C5F-B7BA-4D47-957F-61DB00D88B97}"/>
              </a:ext>
            </a:extLst>
          </p:cNvPr>
          <p:cNvSpPr/>
          <p:nvPr/>
        </p:nvSpPr>
        <p:spPr>
          <a:xfrm>
            <a:off x="6313130" y="1258520"/>
            <a:ext cx="5027316" cy="39518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6B8DD4-4887-4655-A08C-6345DE9CE4C4}"/>
              </a:ext>
            </a:extLst>
          </p:cNvPr>
          <p:cNvSpPr/>
          <p:nvPr/>
        </p:nvSpPr>
        <p:spPr>
          <a:xfrm>
            <a:off x="5744092" y="5293330"/>
            <a:ext cx="6405868" cy="1400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FD9112E-07A0-4841-BB4E-93529DADD1BC}"/>
              </a:ext>
            </a:extLst>
          </p:cNvPr>
          <p:cNvSpPr/>
          <p:nvPr/>
        </p:nvSpPr>
        <p:spPr>
          <a:xfrm>
            <a:off x="5851593" y="5415182"/>
            <a:ext cx="637470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どのインスタンス（</a:t>
            </a:r>
            <a:r>
              <a:rPr lang="en-US" altLang="ja-JP" b="1" dirty="0" err="1">
                <a:solidFill>
                  <a:schemeClr val="bg1"/>
                </a:solidFill>
              </a:rPr>
              <a:t>red_car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blue_car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yellow_car</a:t>
            </a:r>
            <a:r>
              <a:rPr lang="ja-JP" altLang="en-US" b="1" dirty="0">
                <a:solidFill>
                  <a:schemeClr val="bg1"/>
                </a:solidFill>
              </a:rPr>
              <a:t>）</a:t>
            </a:r>
            <a:endParaRPr lang="en-US" altLang="ja-JP" b="1" dirty="0">
              <a:solidFill>
                <a:schemeClr val="bg1"/>
              </a:solidFill>
            </a:endParaRPr>
          </a:p>
          <a:p>
            <a:r>
              <a:rPr lang="ja-JP" altLang="en-US" b="1" dirty="0" err="1">
                <a:solidFill>
                  <a:schemeClr val="bg1"/>
                </a:solidFill>
              </a:rPr>
              <a:t>にも共</a:t>
            </a:r>
            <a:r>
              <a:rPr lang="ja-JP" altLang="en-US" b="1" dirty="0">
                <a:solidFill>
                  <a:schemeClr val="bg1"/>
                </a:solidFill>
              </a:rPr>
              <a:t>通する機能（走る・止まる）はクラス（</a:t>
            </a:r>
            <a:r>
              <a:rPr lang="en-US" altLang="ja-JP" b="1" dirty="0">
                <a:solidFill>
                  <a:schemeClr val="bg1"/>
                </a:solidFill>
              </a:rPr>
              <a:t>Car</a:t>
            </a:r>
            <a:r>
              <a:rPr lang="ja-JP" altLang="en-US" b="1" dirty="0">
                <a:solidFill>
                  <a:schemeClr val="bg1"/>
                </a:solidFill>
              </a:rPr>
              <a:t>）で設定　　　</a:t>
            </a:r>
            <a:endParaRPr lang="en-US" altLang="ja-JP" b="1" dirty="0">
              <a:solidFill>
                <a:schemeClr val="bg1"/>
              </a:solidFill>
            </a:endParaRPr>
          </a:p>
          <a:p>
            <a:endParaRPr lang="en-US" altLang="ja-JP" b="1" dirty="0">
              <a:solidFill>
                <a:schemeClr val="bg1"/>
              </a:solidFill>
            </a:endParaRPr>
          </a:p>
          <a:p>
            <a:r>
              <a:rPr lang="ja-JP" altLang="en-US" b="1" dirty="0">
                <a:solidFill>
                  <a:schemeClr val="bg1"/>
                </a:solidFill>
              </a:rPr>
              <a:t>➡</a:t>
            </a:r>
            <a:r>
              <a:rPr lang="ja-JP" altLang="en-US" sz="2000" b="1" u="sng" dirty="0">
                <a:solidFill>
                  <a:schemeClr val="bg1"/>
                </a:solidFill>
              </a:rPr>
              <a:t>「走る」「止まる」機能を</a:t>
            </a:r>
            <a:r>
              <a:rPr lang="en-US" altLang="ja-JP" sz="2000" b="1" u="sng" dirty="0">
                <a:solidFill>
                  <a:schemeClr val="bg1"/>
                </a:solidFill>
              </a:rPr>
              <a:t>1</a:t>
            </a:r>
            <a:r>
              <a:rPr lang="ja-JP" altLang="en-US" sz="2000" b="1" u="sng" dirty="0">
                <a:solidFill>
                  <a:schemeClr val="bg1"/>
                </a:solidFill>
              </a:rPr>
              <a:t>回設定するだけでよい</a:t>
            </a:r>
            <a:endParaRPr lang="en-US" altLang="ja-JP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クラスを使用する時としない時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08" y="1082932"/>
            <a:ext cx="11029615" cy="8101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前ページの例をコードで比較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B2BCD7-BE95-48AC-85AA-48D316295D14}"/>
              </a:ext>
            </a:extLst>
          </p:cNvPr>
          <p:cNvSpPr/>
          <p:nvPr/>
        </p:nvSpPr>
        <p:spPr>
          <a:xfrm>
            <a:off x="1962343" y="2484915"/>
            <a:ext cx="315483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/>
              <a:t>red_car_run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red_car_stop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red_car_color</a:t>
            </a:r>
            <a:r>
              <a:rPr lang="en-US" altLang="ja-JP" dirty="0"/>
              <a:t> = "red"</a:t>
            </a:r>
          </a:p>
          <a:p>
            <a:endParaRPr lang="en-US" altLang="ja-JP" dirty="0"/>
          </a:p>
          <a:p>
            <a:r>
              <a:rPr lang="en-US" altLang="ja-JP" dirty="0" err="1"/>
              <a:t>blue_car_run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blue_car_stop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blue_car_color</a:t>
            </a:r>
            <a:r>
              <a:rPr lang="en-US" altLang="ja-JP" dirty="0"/>
              <a:t> = “blue"</a:t>
            </a:r>
          </a:p>
          <a:p>
            <a:endParaRPr lang="en-US" altLang="ja-JP" dirty="0"/>
          </a:p>
          <a:p>
            <a:r>
              <a:rPr lang="en-US" altLang="ja-JP" dirty="0" err="1"/>
              <a:t>yellow_car_run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yellow_car_stop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yellow_car_color</a:t>
            </a:r>
            <a:r>
              <a:rPr lang="en-US" altLang="ja-JP" dirty="0"/>
              <a:t> = “yellow"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F7AB63-0C1C-4C68-93B1-752E5BB44F46}"/>
              </a:ext>
            </a:extLst>
          </p:cNvPr>
          <p:cNvSpPr txBox="1"/>
          <p:nvPr/>
        </p:nvSpPr>
        <p:spPr>
          <a:xfrm>
            <a:off x="1853935" y="5809968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50C758-3BEE-4FDF-BD4B-15F4ED094FE2}"/>
              </a:ext>
            </a:extLst>
          </p:cNvPr>
          <p:cNvSpPr txBox="1"/>
          <p:nvPr/>
        </p:nvSpPr>
        <p:spPr>
          <a:xfrm>
            <a:off x="1853936" y="6271633"/>
            <a:ext cx="33716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print(</a:t>
            </a:r>
            <a:r>
              <a:rPr lang="en-US" altLang="ja-JP" dirty="0" err="1"/>
              <a:t>red_car_run</a:t>
            </a:r>
            <a:r>
              <a:rPr lang="en-US" altLang="ja-JP" dirty="0"/>
              <a:t>) 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7770953" y="2518209"/>
            <a:ext cx="284362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class Car:</a:t>
            </a:r>
          </a:p>
          <a:p>
            <a:r>
              <a:rPr lang="en-US" altLang="ja-JP" dirty="0"/>
              <a:t>    def __</a:t>
            </a:r>
            <a:r>
              <a:rPr lang="en-US" altLang="ja-JP" dirty="0" err="1"/>
              <a:t>init</a:t>
            </a:r>
            <a:r>
              <a:rPr lang="en-US" altLang="ja-JP" dirty="0"/>
              <a:t>__(self, color):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self.color</a:t>
            </a:r>
            <a:r>
              <a:rPr lang="en-US" altLang="ja-JP" dirty="0"/>
              <a:t> = color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car_run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print("run")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car_stop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print("stop")</a:t>
            </a:r>
          </a:p>
          <a:p>
            <a:endParaRPr lang="en-US" altLang="ja-JP" dirty="0"/>
          </a:p>
          <a:p>
            <a:r>
              <a:rPr lang="en-US" altLang="ja-JP" dirty="0" err="1"/>
              <a:t>red_car</a:t>
            </a:r>
            <a:r>
              <a:rPr lang="en-US" altLang="ja-JP" dirty="0"/>
              <a:t> = Car("red")</a:t>
            </a:r>
          </a:p>
          <a:p>
            <a:r>
              <a:rPr lang="en-US" altLang="ja-JP" dirty="0" err="1"/>
              <a:t>blue_car</a:t>
            </a:r>
            <a:r>
              <a:rPr lang="en-US" altLang="ja-JP" dirty="0"/>
              <a:t> = Car("blue")</a:t>
            </a:r>
          </a:p>
          <a:p>
            <a:r>
              <a:rPr lang="en-US" altLang="ja-JP" dirty="0" err="1"/>
              <a:t>yellow_car</a:t>
            </a:r>
            <a:r>
              <a:rPr lang="en-US" altLang="ja-JP" dirty="0"/>
              <a:t> = Car("yellow")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DE881A-B4BA-4EDF-8508-D50CFFDB94B6}"/>
              </a:ext>
            </a:extLst>
          </p:cNvPr>
          <p:cNvSpPr/>
          <p:nvPr/>
        </p:nvSpPr>
        <p:spPr>
          <a:xfrm>
            <a:off x="7663213" y="6296103"/>
            <a:ext cx="3059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dirty="0" err="1"/>
              <a:t>red_car.car_run</a:t>
            </a:r>
            <a:r>
              <a:rPr lang="en-US" altLang="ja-JP" dirty="0"/>
              <a:t>()</a:t>
            </a:r>
            <a:r>
              <a:rPr lang="ja-JP" altLang="en-US" dirty="0"/>
              <a:t>　</a:t>
            </a:r>
            <a:r>
              <a:rPr lang="en-US" altLang="ja-JP" dirty="0"/>
              <a:t>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0B8AC0-704D-4A9B-B1AB-5ADA5EDFE963}"/>
              </a:ext>
            </a:extLst>
          </p:cNvPr>
          <p:cNvSpPr txBox="1"/>
          <p:nvPr/>
        </p:nvSpPr>
        <p:spPr>
          <a:xfrm>
            <a:off x="1485597" y="1921659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・クラスを使用しない場合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DCEB71-4FCE-4414-8DE0-BC8FF37E206F}"/>
              </a:ext>
            </a:extLst>
          </p:cNvPr>
          <p:cNvSpPr txBox="1"/>
          <p:nvPr/>
        </p:nvSpPr>
        <p:spPr>
          <a:xfrm>
            <a:off x="7223443" y="1932250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・クラスを使用する場合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058DCA-20BC-4F05-B603-1B707F3427EA}"/>
              </a:ext>
            </a:extLst>
          </p:cNvPr>
          <p:cNvSpPr txBox="1"/>
          <p:nvPr/>
        </p:nvSpPr>
        <p:spPr>
          <a:xfrm>
            <a:off x="7591778" y="5735355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541475-740E-4CAE-8797-0EBA0FB40154}"/>
              </a:ext>
            </a:extLst>
          </p:cNvPr>
          <p:cNvSpPr/>
          <p:nvPr/>
        </p:nvSpPr>
        <p:spPr>
          <a:xfrm>
            <a:off x="314207" y="2557889"/>
            <a:ext cx="1496932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似たようなコードを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3</a:t>
            </a:r>
            <a:r>
              <a:rPr kumimoji="1" lang="ja-JP" altLang="en-US" b="1" dirty="0"/>
              <a:t>回記述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36388D-D1ED-4E32-B70D-213E0DB66E20}"/>
              </a:ext>
            </a:extLst>
          </p:cNvPr>
          <p:cNvSpPr/>
          <p:nvPr/>
        </p:nvSpPr>
        <p:spPr>
          <a:xfrm>
            <a:off x="5597426" y="2539728"/>
            <a:ext cx="1909200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車が共通して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持つ機能は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クラス内で記述</a:t>
            </a:r>
          </a:p>
        </p:txBody>
      </p:sp>
    </p:spTree>
    <p:extLst>
      <p:ext uri="{BB962C8B-B14F-4D97-AF65-F5344CB8AC3E}">
        <p14:creationId xmlns:p14="http://schemas.microsoft.com/office/powerpoint/2010/main" val="416852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2407753"/>
            <a:ext cx="1530412" cy="473697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717231" y="3575572"/>
            <a:ext cx="572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class 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(class</a:t>
            </a:r>
            <a:r>
              <a:rPr lang="ja-JP" altLang="en-US" sz="2400" b="1" dirty="0"/>
              <a:t>の名前）</a:t>
            </a:r>
            <a:r>
              <a:rPr lang="ja-JP" altLang="en-US" sz="2400" dirty="0"/>
              <a:t>でクラスを作成</a:t>
            </a:r>
            <a:endParaRPr lang="en-US" altLang="ja-JP" sz="2400" dirty="0"/>
          </a:p>
          <a:p>
            <a:r>
              <a:rPr lang="ja-JP" altLang="en-US" sz="2400" dirty="0"/>
              <a:t>クラスの頭文字は大文字にするのが通例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625101" y="3372437"/>
            <a:ext cx="5913306" cy="12372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コンストラクタ（初期化）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70184" y="2784825"/>
            <a:ext cx="3319012" cy="790747"/>
          </a:xfrm>
          <a:prstGeom prst="frame">
            <a:avLst>
              <a:gd name="adj1" fmla="val 773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22342" y="2470761"/>
            <a:ext cx="666972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__</a:t>
            </a:r>
            <a:r>
              <a:rPr lang="en-US" altLang="ja-JP" sz="2400" b="1" dirty="0" err="1"/>
              <a:t>init</a:t>
            </a:r>
            <a:r>
              <a:rPr lang="en-US" altLang="ja-JP" sz="2400" b="1" dirty="0"/>
              <a:t>__</a:t>
            </a:r>
            <a:r>
              <a:rPr lang="ja-JP" altLang="en-US" sz="2400" b="1" dirty="0"/>
              <a:t>　</a:t>
            </a:r>
            <a:endParaRPr lang="en-US" altLang="ja-JP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コンストラクタ（初期化）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 </a:t>
            </a:r>
            <a:r>
              <a:rPr lang="ja-JP" altLang="en-US" sz="2400" dirty="0"/>
              <a:t>に書かれたコードはインスタンス作成時に必ず実行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/>
              <a:t>self</a:t>
            </a:r>
            <a:r>
              <a:rPr lang="ja-JP" altLang="en-US" sz="2400" b="1" dirty="0"/>
              <a:t>はインスタンス自身を示す</a:t>
            </a:r>
            <a:endParaRPr lang="en-US" altLang="ja-JP" sz="2400" b="1" dirty="0"/>
          </a:p>
          <a:p>
            <a:r>
              <a:rPr lang="ja-JP" altLang="en-US" sz="2400" dirty="0"/>
              <a:t>クラス内に作成する関数（メソッドという）</a:t>
            </a:r>
            <a:endParaRPr lang="en-US" altLang="ja-JP" sz="2400" dirty="0"/>
          </a:p>
          <a:p>
            <a:r>
              <a:rPr lang="ja-JP" altLang="en-US" sz="2400" dirty="0"/>
              <a:t>の一つ目の引数は必ず</a:t>
            </a:r>
            <a:r>
              <a:rPr lang="en-US" altLang="ja-JP" sz="2400" dirty="0"/>
              <a:t>self</a:t>
            </a:r>
          </a:p>
          <a:p>
            <a:r>
              <a:rPr lang="en-US" altLang="ja-JP" sz="2400" dirty="0"/>
              <a:t>※self</a:t>
            </a:r>
            <a:r>
              <a:rPr lang="ja-JP" altLang="en-US" sz="2400" dirty="0"/>
              <a:t>については次ページで詳しく解説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50728" y="2379472"/>
            <a:ext cx="6669721" cy="39836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71F1-E414-426B-853A-7BE5F4F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78766-D5A4-426F-BCA1-1BAA0F37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9651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self</a:t>
            </a:r>
            <a:r>
              <a:rPr lang="ja-JP" altLang="en-US" dirty="0"/>
              <a:t>はインスタンスそのもの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BB25E-AC00-4851-B3E1-26E095E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CE6A0-E59D-4541-A15B-5254EC1FA451}"/>
              </a:ext>
            </a:extLst>
          </p:cNvPr>
          <p:cNvSpPr txBox="1"/>
          <p:nvPr/>
        </p:nvSpPr>
        <p:spPr>
          <a:xfrm>
            <a:off x="863997" y="2370595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self.color</a:t>
            </a:r>
            <a:r>
              <a:rPr lang="en-US" altLang="ja-JP" sz="2000" dirty="0"/>
              <a:t>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8F8A5-ED79-4A6B-B8BD-DFF9898AF6A2}"/>
              </a:ext>
            </a:extLst>
          </p:cNvPr>
          <p:cNvSpPr txBox="1"/>
          <p:nvPr/>
        </p:nvSpPr>
        <p:spPr>
          <a:xfrm>
            <a:off x="1250496" y="1963132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を指定した場合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B69D2B-13A9-449B-ADB9-08FE81DD6A6C}"/>
              </a:ext>
            </a:extLst>
          </p:cNvPr>
          <p:cNvSpPr txBox="1"/>
          <p:nvPr/>
        </p:nvSpPr>
        <p:spPr>
          <a:xfrm>
            <a:off x="863997" y="4411740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2B6C1C-E20E-49EF-9E56-E97659C8AA39}"/>
              </a:ext>
            </a:extLst>
          </p:cNvPr>
          <p:cNvSpPr txBox="1"/>
          <p:nvPr/>
        </p:nvSpPr>
        <p:spPr>
          <a:xfrm>
            <a:off x="863997" y="4779937"/>
            <a:ext cx="39371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28DFC4-C557-46AA-8708-E5FCAC76AB85}"/>
              </a:ext>
            </a:extLst>
          </p:cNvPr>
          <p:cNvSpPr txBox="1"/>
          <p:nvPr/>
        </p:nvSpPr>
        <p:spPr>
          <a:xfrm>
            <a:off x="656606" y="5375422"/>
            <a:ext cx="452525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上記では</a:t>
            </a:r>
            <a:r>
              <a:rPr lang="en-US" altLang="ja-JP" sz="2400" dirty="0"/>
              <a:t>self = </a:t>
            </a:r>
            <a:r>
              <a:rPr lang="en-US" altLang="ja-JP" sz="2400" dirty="0" err="1"/>
              <a:t>red_car</a:t>
            </a:r>
            <a:r>
              <a:rPr lang="ja-JP" altLang="en-US" sz="2400" dirty="0" err="1"/>
              <a:t>なの</a:t>
            </a:r>
            <a:r>
              <a:rPr lang="ja-JP" altLang="en-US" sz="2400" dirty="0"/>
              <a:t>で</a:t>
            </a:r>
            <a:endParaRPr lang="en-US" altLang="ja-JP" sz="2400" dirty="0"/>
          </a:p>
          <a:p>
            <a:r>
              <a:rPr kumimoji="1" lang="en-US" altLang="ja-JP" sz="2400" dirty="0" err="1"/>
              <a:t>red_car.color</a:t>
            </a:r>
            <a:r>
              <a:rPr kumimoji="1" lang="ja-JP" altLang="en-US" sz="2400" dirty="0"/>
              <a:t>と指定すると</a:t>
            </a:r>
            <a:endParaRPr kumimoji="1" lang="en-US" altLang="ja-JP" sz="2400" dirty="0"/>
          </a:p>
          <a:p>
            <a:r>
              <a:rPr lang="en-US" altLang="ja-JP" sz="2400" dirty="0" err="1"/>
              <a:t>red_car</a:t>
            </a:r>
            <a:r>
              <a:rPr lang="ja-JP" altLang="en-US" sz="2400" dirty="0"/>
              <a:t>の色の情報を引き出せる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F2604-0F15-41F6-B3B0-C3C9CACAB76D}"/>
              </a:ext>
            </a:extLst>
          </p:cNvPr>
          <p:cNvSpPr txBox="1"/>
          <p:nvPr/>
        </p:nvSpPr>
        <p:spPr>
          <a:xfrm>
            <a:off x="6295019" y="2380022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color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2C3E43-7B76-492E-B0E8-F706E43A152F}"/>
              </a:ext>
            </a:extLst>
          </p:cNvPr>
          <p:cNvSpPr txBox="1"/>
          <p:nvPr/>
        </p:nvSpPr>
        <p:spPr>
          <a:xfrm>
            <a:off x="6681518" y="1972559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を指定ない場合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FA60F0-E971-4976-BA26-0DBE25FAB14D}"/>
              </a:ext>
            </a:extLst>
          </p:cNvPr>
          <p:cNvSpPr txBox="1"/>
          <p:nvPr/>
        </p:nvSpPr>
        <p:spPr>
          <a:xfrm>
            <a:off x="6295019" y="4421167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（エラーが出る）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204D6E-E8B0-4DEB-AC1C-07D6CDFBF95B}"/>
              </a:ext>
            </a:extLst>
          </p:cNvPr>
          <p:cNvSpPr txBox="1"/>
          <p:nvPr/>
        </p:nvSpPr>
        <p:spPr>
          <a:xfrm>
            <a:off x="6295019" y="4789364"/>
            <a:ext cx="3937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'Car' object has no attribute 'color'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F9E9AB-C508-4E58-92EF-1A47660E8978}"/>
              </a:ext>
            </a:extLst>
          </p:cNvPr>
          <p:cNvSpPr txBox="1"/>
          <p:nvPr/>
        </p:nvSpPr>
        <p:spPr>
          <a:xfrm>
            <a:off x="5959049" y="5384849"/>
            <a:ext cx="562046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で</a:t>
            </a:r>
            <a:r>
              <a:rPr lang="en-US" altLang="ja-JP" sz="2400" dirty="0"/>
              <a:t>color</a:t>
            </a:r>
            <a:r>
              <a:rPr lang="ja-JP" altLang="en-US" sz="2400" dirty="0"/>
              <a:t>を宣言しているが、</a:t>
            </a:r>
            <a:r>
              <a:rPr lang="en-US" altLang="ja-JP" sz="2400" dirty="0"/>
              <a:t>self</a:t>
            </a:r>
            <a:r>
              <a:rPr lang="ja-JP" altLang="en-US" sz="2400" dirty="0"/>
              <a:t>をつけていない</a:t>
            </a:r>
            <a:endParaRPr lang="en-US" altLang="ja-JP" sz="2400" dirty="0"/>
          </a:p>
          <a:p>
            <a:r>
              <a:rPr lang="ja-JP" altLang="en-US" sz="2400" dirty="0"/>
              <a:t>➡ 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に色情報は与えられていない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978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71F1-E414-426B-853A-7BE5F4F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78766-D5A4-426F-BCA1-1BAA0F37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9651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self</a:t>
            </a:r>
            <a:r>
              <a:rPr lang="ja-JP" altLang="en-US" dirty="0"/>
              <a:t>はインスタンスそのもの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BB25E-AC00-4851-B3E1-26E095E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CE6A0-E59D-4541-A15B-5254EC1FA451}"/>
              </a:ext>
            </a:extLst>
          </p:cNvPr>
          <p:cNvSpPr txBox="1"/>
          <p:nvPr/>
        </p:nvSpPr>
        <p:spPr>
          <a:xfrm>
            <a:off x="863997" y="2370595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</a:t>
            </a:r>
            <a:r>
              <a:rPr lang="en-US" altLang="ja-JP" sz="2000" b="1" dirty="0" err="1">
                <a:solidFill>
                  <a:srgbClr val="FF0000"/>
                </a:solidFill>
              </a:rPr>
              <a:t>red_car</a:t>
            </a:r>
            <a:r>
              <a:rPr lang="en-US" altLang="ja-JP" sz="2000" dirty="0"/>
              <a:t>, </a:t>
            </a:r>
            <a:r>
              <a:rPr lang="en-US" altLang="ja-JP" sz="2000" b="1" dirty="0">
                <a:solidFill>
                  <a:srgbClr val="FF0000"/>
                </a:solidFill>
              </a:rPr>
              <a:t>“red”</a:t>
            </a:r>
            <a:r>
              <a:rPr lang="en-US" altLang="ja-JP" sz="2000" dirty="0"/>
              <a:t>):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dirty="0"/>
              <a:t>        </a:t>
            </a:r>
            <a:r>
              <a:rPr lang="en-US" altLang="ja-JP" sz="2000" b="1" dirty="0" err="1">
                <a:solidFill>
                  <a:srgbClr val="FF0000"/>
                </a:solidFill>
              </a:rPr>
              <a:t>red_car</a:t>
            </a:r>
            <a:r>
              <a:rPr lang="en-US" altLang="ja-JP" sz="2000" dirty="0" err="1"/>
              <a:t>.color</a:t>
            </a:r>
            <a:r>
              <a:rPr lang="en-US" altLang="ja-JP" sz="2000" dirty="0"/>
              <a:t> = </a:t>
            </a:r>
            <a:r>
              <a:rPr lang="en-US" altLang="ja-JP" sz="2000" b="1" dirty="0">
                <a:solidFill>
                  <a:srgbClr val="FF0000"/>
                </a:solidFill>
              </a:rPr>
              <a:t>“red”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8F8A5-ED79-4A6B-B8BD-DFF9898AF6A2}"/>
              </a:ext>
            </a:extLst>
          </p:cNvPr>
          <p:cNvSpPr txBox="1"/>
          <p:nvPr/>
        </p:nvSpPr>
        <p:spPr>
          <a:xfrm>
            <a:off x="1250496" y="1963132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を指定した場合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B69D2B-13A9-449B-ADB9-08FE81DD6A6C}"/>
              </a:ext>
            </a:extLst>
          </p:cNvPr>
          <p:cNvSpPr txBox="1"/>
          <p:nvPr/>
        </p:nvSpPr>
        <p:spPr>
          <a:xfrm>
            <a:off x="863997" y="4411740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2B6C1C-E20E-49EF-9E56-E97659C8AA39}"/>
              </a:ext>
            </a:extLst>
          </p:cNvPr>
          <p:cNvSpPr txBox="1"/>
          <p:nvPr/>
        </p:nvSpPr>
        <p:spPr>
          <a:xfrm>
            <a:off x="863997" y="4779937"/>
            <a:ext cx="39371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28DFC4-C557-46AA-8708-E5FCAC76AB85}"/>
              </a:ext>
            </a:extLst>
          </p:cNvPr>
          <p:cNvSpPr txBox="1"/>
          <p:nvPr/>
        </p:nvSpPr>
        <p:spPr>
          <a:xfrm>
            <a:off x="656606" y="5375422"/>
            <a:ext cx="452525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上記では</a:t>
            </a:r>
            <a:r>
              <a:rPr lang="en-US" altLang="ja-JP" sz="2400" dirty="0"/>
              <a:t>self = </a:t>
            </a:r>
            <a:r>
              <a:rPr lang="en-US" altLang="ja-JP" sz="2400" dirty="0" err="1"/>
              <a:t>red_car</a:t>
            </a:r>
            <a:r>
              <a:rPr lang="ja-JP" altLang="en-US" sz="2400" dirty="0" err="1"/>
              <a:t>なの</a:t>
            </a:r>
            <a:r>
              <a:rPr lang="ja-JP" altLang="en-US" sz="2400" dirty="0"/>
              <a:t>で</a:t>
            </a:r>
            <a:endParaRPr lang="en-US" altLang="ja-JP" sz="2400" dirty="0"/>
          </a:p>
          <a:p>
            <a:r>
              <a:rPr kumimoji="1" lang="en-US" altLang="ja-JP" sz="2400" dirty="0" err="1"/>
              <a:t>red_car.color</a:t>
            </a:r>
            <a:r>
              <a:rPr kumimoji="1" lang="ja-JP" altLang="en-US" sz="2400" dirty="0"/>
              <a:t>と指定すると</a:t>
            </a:r>
            <a:endParaRPr kumimoji="1" lang="en-US" altLang="ja-JP" sz="2400" dirty="0"/>
          </a:p>
          <a:p>
            <a:r>
              <a:rPr lang="en-US" altLang="ja-JP" sz="2400" dirty="0" err="1"/>
              <a:t>red_car</a:t>
            </a:r>
            <a:r>
              <a:rPr lang="ja-JP" altLang="en-US" sz="2400" dirty="0"/>
              <a:t>の色の情報を引き出せる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F2604-0F15-41F6-B3B0-C3C9CACAB76D}"/>
              </a:ext>
            </a:extLst>
          </p:cNvPr>
          <p:cNvSpPr txBox="1"/>
          <p:nvPr/>
        </p:nvSpPr>
        <p:spPr>
          <a:xfrm>
            <a:off x="6295019" y="2380022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</a:t>
            </a:r>
            <a:r>
              <a:rPr lang="en-US" altLang="ja-JP" sz="2000" b="1" dirty="0" err="1">
                <a:solidFill>
                  <a:srgbClr val="00B0F0"/>
                </a:solidFill>
              </a:rPr>
              <a:t>red_car</a:t>
            </a:r>
            <a:r>
              <a:rPr lang="en-US" altLang="ja-JP" sz="2000" dirty="0"/>
              <a:t>, </a:t>
            </a:r>
            <a:r>
              <a:rPr lang="en-US" altLang="ja-JP" sz="2000" b="1" dirty="0">
                <a:solidFill>
                  <a:srgbClr val="00B0F0"/>
                </a:solidFill>
              </a:rPr>
              <a:t>“red”</a:t>
            </a:r>
            <a:r>
              <a:rPr lang="en-US" altLang="ja-JP" sz="2000" dirty="0"/>
              <a:t>):</a:t>
            </a:r>
          </a:p>
          <a:p>
            <a:r>
              <a:rPr lang="en-US" altLang="ja-JP" sz="2000" dirty="0"/>
              <a:t>        color = </a:t>
            </a:r>
            <a:r>
              <a:rPr lang="en-US" altLang="ja-JP" sz="2000" b="1" dirty="0">
                <a:solidFill>
                  <a:srgbClr val="00B0F0"/>
                </a:solidFill>
              </a:rPr>
              <a:t>“red”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2C3E43-7B76-492E-B0E8-F706E43A152F}"/>
              </a:ext>
            </a:extLst>
          </p:cNvPr>
          <p:cNvSpPr txBox="1"/>
          <p:nvPr/>
        </p:nvSpPr>
        <p:spPr>
          <a:xfrm>
            <a:off x="6681518" y="1972559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を指定ない場合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FA60F0-E971-4976-BA26-0DBE25FAB14D}"/>
              </a:ext>
            </a:extLst>
          </p:cNvPr>
          <p:cNvSpPr txBox="1"/>
          <p:nvPr/>
        </p:nvSpPr>
        <p:spPr>
          <a:xfrm>
            <a:off x="6295019" y="4421167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（エラーが出る）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204D6E-E8B0-4DEB-AC1C-07D6CDFBF95B}"/>
              </a:ext>
            </a:extLst>
          </p:cNvPr>
          <p:cNvSpPr txBox="1"/>
          <p:nvPr/>
        </p:nvSpPr>
        <p:spPr>
          <a:xfrm>
            <a:off x="6295019" y="4789364"/>
            <a:ext cx="3937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'Car' object has no attribute 'color'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F9E9AB-C508-4E58-92EF-1A47660E8978}"/>
              </a:ext>
            </a:extLst>
          </p:cNvPr>
          <p:cNvSpPr txBox="1"/>
          <p:nvPr/>
        </p:nvSpPr>
        <p:spPr>
          <a:xfrm>
            <a:off x="5959049" y="5384849"/>
            <a:ext cx="562046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で</a:t>
            </a:r>
            <a:r>
              <a:rPr lang="en-US" altLang="ja-JP" sz="2400" dirty="0"/>
              <a:t>color</a:t>
            </a:r>
            <a:r>
              <a:rPr lang="ja-JP" altLang="en-US" sz="2400" dirty="0"/>
              <a:t>を宣言しているが、</a:t>
            </a:r>
            <a:r>
              <a:rPr lang="en-US" altLang="ja-JP" sz="2400" dirty="0"/>
              <a:t>self</a:t>
            </a:r>
            <a:r>
              <a:rPr lang="ja-JP" altLang="en-US" sz="2400" dirty="0"/>
              <a:t>をつけていない</a:t>
            </a:r>
            <a:endParaRPr lang="en-US" altLang="ja-JP" sz="2400" dirty="0"/>
          </a:p>
          <a:p>
            <a:r>
              <a:rPr lang="ja-JP" altLang="en-US" sz="2400" dirty="0"/>
              <a:t>➡ 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に色情報は与えられていない</a:t>
            </a:r>
            <a:endParaRPr kumimoji="1" lang="en-US" altLang="ja-JP" sz="2400" dirty="0"/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D2399B8C-4BD2-4362-8875-514A73FA71F1}"/>
              </a:ext>
            </a:extLst>
          </p:cNvPr>
          <p:cNvSpPr/>
          <p:nvPr/>
        </p:nvSpPr>
        <p:spPr>
          <a:xfrm>
            <a:off x="1445381" y="3036683"/>
            <a:ext cx="1646612" cy="34849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F40C8F2-65ED-4E2A-BA75-6C5D145D547F}"/>
              </a:ext>
            </a:extLst>
          </p:cNvPr>
          <p:cNvSpPr/>
          <p:nvPr/>
        </p:nvSpPr>
        <p:spPr>
          <a:xfrm>
            <a:off x="8887084" y="3648172"/>
            <a:ext cx="3127332" cy="435575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self</a:t>
            </a:r>
            <a:r>
              <a:rPr kumimoji="1" lang="ja-JP" altLang="en-US" b="1" dirty="0"/>
              <a:t>がないと</a:t>
            </a:r>
            <a:r>
              <a:rPr lang="ja-JP" altLang="en-US" b="1" dirty="0"/>
              <a:t>呼び出せない</a:t>
            </a:r>
            <a:endParaRPr kumimoji="1" lang="ja-JP" altLang="en-US" b="1" dirty="0"/>
          </a:p>
        </p:txBody>
      </p:sp>
      <p:sp>
        <p:nvSpPr>
          <p:cNvPr id="18" name="フレーム 17">
            <a:extLst>
              <a:ext uri="{FF2B5EF4-FFF2-40B4-BE49-F238E27FC236}">
                <a16:creationId xmlns:a16="http://schemas.microsoft.com/office/drawing/2014/main" id="{AF39B101-3A83-4F48-B7AB-D97E81B6A13B}"/>
              </a:ext>
            </a:extLst>
          </p:cNvPr>
          <p:cNvSpPr/>
          <p:nvPr/>
        </p:nvSpPr>
        <p:spPr>
          <a:xfrm>
            <a:off x="6865188" y="3047637"/>
            <a:ext cx="742244" cy="337544"/>
          </a:xfrm>
          <a:prstGeom prst="fram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FB98A2C-81F8-4BC3-9A4B-A8865720394C}"/>
              </a:ext>
            </a:extLst>
          </p:cNvPr>
          <p:cNvSpPr/>
          <p:nvPr/>
        </p:nvSpPr>
        <p:spPr>
          <a:xfrm>
            <a:off x="3462525" y="3449869"/>
            <a:ext cx="2677212" cy="96516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/>
              <a:t>red_car</a:t>
            </a:r>
            <a:r>
              <a:rPr kumimoji="1" lang="ja-JP" altLang="en-US" b="1" dirty="0"/>
              <a:t>を生成する</a:t>
            </a:r>
            <a:r>
              <a:rPr lang="ja-JP" altLang="en-US" b="1" dirty="0"/>
              <a:t>場合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self = </a:t>
            </a:r>
            <a:r>
              <a:rPr lang="en-US" altLang="ja-JP" b="1" dirty="0" err="1"/>
              <a:t>red_car</a:t>
            </a:r>
            <a:endParaRPr lang="en-US" altLang="ja-JP" b="1" dirty="0"/>
          </a:p>
          <a:p>
            <a:pPr algn="ctr"/>
            <a:r>
              <a:rPr kumimoji="1" lang="en-US" altLang="ja-JP" b="1" dirty="0"/>
              <a:t>color = “red” </a:t>
            </a:r>
            <a:r>
              <a:rPr kumimoji="1" lang="ja-JP" altLang="en-US" b="1" dirty="0"/>
              <a:t>が代入</a:t>
            </a:r>
          </a:p>
        </p:txBody>
      </p:sp>
      <p:sp>
        <p:nvSpPr>
          <p:cNvPr id="21" name="フレーム 20">
            <a:extLst>
              <a:ext uri="{FF2B5EF4-FFF2-40B4-BE49-F238E27FC236}">
                <a16:creationId xmlns:a16="http://schemas.microsoft.com/office/drawing/2014/main" id="{1165735A-71F7-4330-AD63-5FA2938E8689}"/>
              </a:ext>
            </a:extLst>
          </p:cNvPr>
          <p:cNvSpPr/>
          <p:nvPr/>
        </p:nvSpPr>
        <p:spPr>
          <a:xfrm>
            <a:off x="1445381" y="3925849"/>
            <a:ext cx="1646612" cy="34849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680F5E6A-621C-4F2A-8847-259ADD44B19D}"/>
              </a:ext>
            </a:extLst>
          </p:cNvPr>
          <p:cNvCxnSpPr>
            <a:stCxn id="5" idx="1"/>
            <a:endCxn id="21" idx="1"/>
          </p:cNvCxnSpPr>
          <p:nvPr/>
        </p:nvCxnSpPr>
        <p:spPr>
          <a:xfrm rot="10800000" flipV="1">
            <a:off x="1445381" y="3210932"/>
            <a:ext cx="12700" cy="889166"/>
          </a:xfrm>
          <a:prstGeom prst="bentConnector3">
            <a:avLst>
              <a:gd name="adj1" fmla="val 565978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DAD970A-5827-4032-83D6-6068F700B251}"/>
              </a:ext>
            </a:extLst>
          </p:cNvPr>
          <p:cNvSpPr txBox="1"/>
          <p:nvPr/>
        </p:nvSpPr>
        <p:spPr>
          <a:xfrm>
            <a:off x="263951" y="2852017"/>
            <a:ext cx="71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一致</a:t>
            </a:r>
          </a:p>
        </p:txBody>
      </p:sp>
      <p:sp>
        <p:nvSpPr>
          <p:cNvPr id="29" name="フレーム 28">
            <a:extLst>
              <a:ext uri="{FF2B5EF4-FFF2-40B4-BE49-F238E27FC236}">
                <a16:creationId xmlns:a16="http://schemas.microsoft.com/office/drawing/2014/main" id="{D9DDC0EA-042C-4F01-9C22-DD0F85735BBD}"/>
              </a:ext>
            </a:extLst>
          </p:cNvPr>
          <p:cNvSpPr/>
          <p:nvPr/>
        </p:nvSpPr>
        <p:spPr>
          <a:xfrm>
            <a:off x="6950246" y="3972043"/>
            <a:ext cx="1496169" cy="302304"/>
          </a:xfrm>
          <a:prstGeom prst="fram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CCC04ADF-F6B9-4466-A125-7F4FF68436F8}"/>
              </a:ext>
            </a:extLst>
          </p:cNvPr>
          <p:cNvCxnSpPr>
            <a:stCxn id="18" idx="1"/>
            <a:endCxn id="29" idx="1"/>
          </p:cNvCxnSpPr>
          <p:nvPr/>
        </p:nvCxnSpPr>
        <p:spPr>
          <a:xfrm rot="10800000" flipH="1" flipV="1">
            <a:off x="6865188" y="3216409"/>
            <a:ext cx="85058" cy="906786"/>
          </a:xfrm>
          <a:prstGeom prst="bentConnector3">
            <a:avLst>
              <a:gd name="adj1" fmla="val -734234"/>
            </a:avLst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AA6BA12-CA47-4669-8228-4B9E936EC3C9}"/>
              </a:ext>
            </a:extLst>
          </p:cNvPr>
          <p:cNvSpPr txBox="1"/>
          <p:nvPr/>
        </p:nvSpPr>
        <p:spPr>
          <a:xfrm>
            <a:off x="5835204" y="2852017"/>
            <a:ext cx="9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不一致</a:t>
            </a:r>
          </a:p>
        </p:txBody>
      </p:sp>
      <p:sp>
        <p:nvSpPr>
          <p:cNvPr id="34" name="フレーム 33">
            <a:extLst>
              <a:ext uri="{FF2B5EF4-FFF2-40B4-BE49-F238E27FC236}">
                <a16:creationId xmlns:a16="http://schemas.microsoft.com/office/drawing/2014/main" id="{5095EFA6-ABD5-4D17-BFFA-76723BDCBD46}"/>
              </a:ext>
            </a:extLst>
          </p:cNvPr>
          <p:cNvSpPr/>
          <p:nvPr/>
        </p:nvSpPr>
        <p:spPr>
          <a:xfrm>
            <a:off x="863996" y="3638736"/>
            <a:ext cx="2526383" cy="317349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フレーム 34">
            <a:extLst>
              <a:ext uri="{FF2B5EF4-FFF2-40B4-BE49-F238E27FC236}">
                <a16:creationId xmlns:a16="http://schemas.microsoft.com/office/drawing/2014/main" id="{CA5DFE2A-528B-4157-818F-6C4371CBED26}"/>
              </a:ext>
            </a:extLst>
          </p:cNvPr>
          <p:cNvSpPr/>
          <p:nvPr/>
        </p:nvSpPr>
        <p:spPr>
          <a:xfrm>
            <a:off x="6295018" y="3657138"/>
            <a:ext cx="2316519" cy="307179"/>
          </a:xfrm>
          <a:prstGeom prst="fram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23978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955</TotalTime>
  <Words>2418</Words>
  <Application>Microsoft Office PowerPoint</Application>
  <PresentationFormat>ワイド画面</PresentationFormat>
  <Paragraphs>494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メイリオ</vt:lpstr>
      <vt:lpstr>游ゴシック</vt:lpstr>
      <vt:lpstr>Segoe UI</vt:lpstr>
      <vt:lpstr>Wingdings 2</vt:lpstr>
      <vt:lpstr>配当</vt:lpstr>
      <vt:lpstr>クラス①</vt:lpstr>
      <vt:lpstr>オブジェクト指向</vt:lpstr>
      <vt:lpstr>オブジェクト指向をする理由①</vt:lpstr>
      <vt:lpstr>オブジェクト指向をする理由①</vt:lpstr>
      <vt:lpstr>クラスを使用する時としない時</vt:lpstr>
      <vt:lpstr>クラスのコードの例①</vt:lpstr>
      <vt:lpstr>クラスのコードの例②</vt:lpstr>
      <vt:lpstr>self</vt:lpstr>
      <vt:lpstr>self</vt:lpstr>
      <vt:lpstr>クラスのコードの例③</vt:lpstr>
      <vt:lpstr>補足　データ型のクラス</vt:lpstr>
      <vt:lpstr>補足　データ型のクラス</vt:lpstr>
      <vt:lpstr>補足　データ型のメソッド</vt:lpstr>
      <vt:lpstr>補足　データ型のメソッド</vt:lpstr>
      <vt:lpstr>クラスのコードの例④</vt:lpstr>
      <vt:lpstr>クラスのコードの例④</vt:lpstr>
      <vt:lpstr>オブジェクト指向をする理由②</vt:lpstr>
      <vt:lpstr>オブジェクト指向をする理由③</vt:lpstr>
      <vt:lpstr>クラス変数、インスタンス変数</vt:lpstr>
      <vt:lpstr>クラス変数、インスタンス変数</vt:lpstr>
      <vt:lpstr>クラス変数、インスタンス変数</vt:lpstr>
      <vt:lpstr>クラス　まとめ</vt:lpstr>
      <vt:lpstr>クラス　まとめ　例</vt:lpstr>
      <vt:lpstr>練習問題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クラス①</dc:title>
  <dc:creator>木南 貴志</dc:creator>
  <cp:lastModifiedBy>木南 貴志</cp:lastModifiedBy>
  <cp:revision>108</cp:revision>
  <dcterms:created xsi:type="dcterms:W3CDTF">2019-06-13T15:33:34Z</dcterms:created>
  <dcterms:modified xsi:type="dcterms:W3CDTF">2019-12-04T13:15:30Z</dcterms:modified>
</cp:coreProperties>
</file>