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0" r:id="rId1"/>
  </p:sldMasterIdLst>
  <p:notesMasterIdLst>
    <p:notesMasterId r:id="rId74"/>
  </p:notesMasterIdLst>
  <p:handoutMasterIdLst>
    <p:handoutMasterId r:id="rId75"/>
  </p:handoutMasterIdLst>
  <p:sldIdLst>
    <p:sldId id="256" r:id="rId2"/>
    <p:sldId id="278" r:id="rId3"/>
    <p:sldId id="264" r:id="rId4"/>
    <p:sldId id="275" r:id="rId5"/>
    <p:sldId id="277" r:id="rId6"/>
    <p:sldId id="276" r:id="rId7"/>
    <p:sldId id="279" r:id="rId8"/>
    <p:sldId id="257" r:id="rId9"/>
    <p:sldId id="258" r:id="rId10"/>
    <p:sldId id="260" r:id="rId11"/>
    <p:sldId id="261" r:id="rId12"/>
    <p:sldId id="265" r:id="rId13"/>
    <p:sldId id="266" r:id="rId14"/>
    <p:sldId id="268" r:id="rId15"/>
    <p:sldId id="267" r:id="rId16"/>
    <p:sldId id="269" r:id="rId17"/>
    <p:sldId id="270" r:id="rId18"/>
    <p:sldId id="271" r:id="rId19"/>
    <p:sldId id="272" r:id="rId20"/>
    <p:sldId id="273" r:id="rId21"/>
    <p:sldId id="274" r:id="rId22"/>
    <p:sldId id="280" r:id="rId23"/>
    <p:sldId id="281" r:id="rId24"/>
    <p:sldId id="282" r:id="rId25"/>
    <p:sldId id="283" r:id="rId26"/>
    <p:sldId id="286" r:id="rId27"/>
    <p:sldId id="284" r:id="rId28"/>
    <p:sldId id="287" r:id="rId29"/>
    <p:sldId id="288" r:id="rId30"/>
    <p:sldId id="289" r:id="rId31"/>
    <p:sldId id="290" r:id="rId32"/>
    <p:sldId id="292" r:id="rId33"/>
    <p:sldId id="293" r:id="rId34"/>
    <p:sldId id="294" r:id="rId35"/>
    <p:sldId id="295" r:id="rId36"/>
    <p:sldId id="296" r:id="rId37"/>
    <p:sldId id="300" r:id="rId38"/>
    <p:sldId id="297" r:id="rId39"/>
    <p:sldId id="298" r:id="rId40"/>
    <p:sldId id="299" r:id="rId41"/>
    <p:sldId id="303" r:id="rId42"/>
    <p:sldId id="302" r:id="rId43"/>
    <p:sldId id="304" r:id="rId44"/>
    <p:sldId id="305" r:id="rId45"/>
    <p:sldId id="306" r:id="rId46"/>
    <p:sldId id="333" r:id="rId47"/>
    <p:sldId id="307" r:id="rId48"/>
    <p:sldId id="332" r:id="rId49"/>
    <p:sldId id="308" r:id="rId50"/>
    <p:sldId id="311" r:id="rId51"/>
    <p:sldId id="313" r:id="rId52"/>
    <p:sldId id="312" r:id="rId53"/>
    <p:sldId id="314" r:id="rId54"/>
    <p:sldId id="315" r:id="rId55"/>
    <p:sldId id="310" r:id="rId56"/>
    <p:sldId id="316" r:id="rId57"/>
    <p:sldId id="317" r:id="rId58"/>
    <p:sldId id="319" r:id="rId59"/>
    <p:sldId id="320" r:id="rId60"/>
    <p:sldId id="318" r:id="rId61"/>
    <p:sldId id="321" r:id="rId62"/>
    <p:sldId id="322" r:id="rId63"/>
    <p:sldId id="323" r:id="rId64"/>
    <p:sldId id="325" r:id="rId65"/>
    <p:sldId id="326" r:id="rId66"/>
    <p:sldId id="327" r:id="rId67"/>
    <p:sldId id="328" r:id="rId68"/>
    <p:sldId id="331" r:id="rId69"/>
    <p:sldId id="329" r:id="rId70"/>
    <p:sldId id="330" r:id="rId71"/>
    <p:sldId id="324" r:id="rId72"/>
    <p:sldId id="334" r:id="rId7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9200"/>
    <a:srgbClr val="27A400"/>
    <a:srgbClr val="35DE00"/>
    <a:srgbClr val="8DFF69"/>
    <a:srgbClr val="3CFA00"/>
    <a:srgbClr val="73FF47"/>
    <a:srgbClr val="218A0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9894" autoAdjust="0"/>
  </p:normalViewPr>
  <p:slideViewPr>
    <p:cSldViewPr>
      <p:cViewPr varScale="1">
        <p:scale>
          <a:sx n="68" d="100"/>
          <a:sy n="68" d="100"/>
        </p:scale>
        <p:origin x="616"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56" y="78"/>
      </p:cViewPr>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5D3741-4BF1-4174-BB12-98FD157D24BE}" type="datetimeFigureOut">
              <a:rPr kumimoji="1" lang="ja-JP" altLang="en-US" smtClean="0"/>
              <a:t>2019/10/29</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05B361-3822-49E6-8A37-FA216DD3DAAE}" type="slidenum">
              <a:rPr kumimoji="1" lang="ja-JP" altLang="en-US" smtClean="0"/>
              <a:t>‹#›</a:t>
            </a:fld>
            <a:endParaRPr kumimoji="1" lang="ja-JP" altLang="en-US"/>
          </a:p>
        </p:txBody>
      </p:sp>
    </p:spTree>
    <p:extLst>
      <p:ext uri="{BB962C8B-B14F-4D97-AF65-F5344CB8AC3E}">
        <p14:creationId xmlns:p14="http://schemas.microsoft.com/office/powerpoint/2010/main" val="23673041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33F667-6584-408D-AD7E-D18D0869DE33}" type="datetimeFigureOut">
              <a:rPr kumimoji="1" lang="ja-JP" altLang="en-US" smtClean="0"/>
              <a:t>2019/10/29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EBF62F-E9B2-4CE2-A84A-1403236C63F8}" type="slidenum">
              <a:rPr kumimoji="1" lang="ja-JP" altLang="en-US" smtClean="0"/>
              <a:t>‹#›</a:t>
            </a:fld>
            <a:endParaRPr kumimoji="1" lang="ja-JP" altLang="en-US"/>
          </a:p>
        </p:txBody>
      </p:sp>
    </p:spTree>
    <p:extLst>
      <p:ext uri="{BB962C8B-B14F-4D97-AF65-F5344CB8AC3E}">
        <p14:creationId xmlns:p14="http://schemas.microsoft.com/office/powerpoint/2010/main" val="349724010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9EBF62F-E9B2-4CE2-A84A-1403236C63F8}" type="slidenum">
              <a:rPr kumimoji="1" lang="ja-JP" altLang="en-US" smtClean="0"/>
              <a:t>11</a:t>
            </a:fld>
            <a:endParaRPr kumimoji="1" lang="ja-JP" altLang="en-US"/>
          </a:p>
        </p:txBody>
      </p:sp>
    </p:spTree>
    <p:extLst>
      <p:ext uri="{BB962C8B-B14F-4D97-AF65-F5344CB8AC3E}">
        <p14:creationId xmlns:p14="http://schemas.microsoft.com/office/powerpoint/2010/main" val="2517757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18" name="1 つの角を切り取った四角形 17"/>
          <p:cNvSpPr/>
          <p:nvPr userDrawn="1"/>
        </p:nvSpPr>
        <p:spPr>
          <a:xfrm flipH="1">
            <a:off x="-1" y="4172755"/>
            <a:ext cx="12191996" cy="2711930"/>
          </a:xfrm>
          <a:custGeom>
            <a:avLst/>
            <a:gdLst>
              <a:gd name="connsiteX0" fmla="*/ 0 w 12192000"/>
              <a:gd name="connsiteY0" fmla="*/ 0 h 3393583"/>
              <a:gd name="connsiteX1" fmla="*/ 10495209 w 12192000"/>
              <a:gd name="connsiteY1" fmla="*/ 0 h 3393583"/>
              <a:gd name="connsiteX2" fmla="*/ 12192000 w 12192000"/>
              <a:gd name="connsiteY2" fmla="*/ 1696792 h 3393583"/>
              <a:gd name="connsiteX3" fmla="*/ 12192000 w 12192000"/>
              <a:gd name="connsiteY3" fmla="*/ 3393583 h 3393583"/>
              <a:gd name="connsiteX4" fmla="*/ 0 w 12192000"/>
              <a:gd name="connsiteY4" fmla="*/ 3393583 h 3393583"/>
              <a:gd name="connsiteX5" fmla="*/ 0 w 12192000"/>
              <a:gd name="connsiteY5" fmla="*/ 0 h 3393583"/>
              <a:gd name="connsiteX0" fmla="*/ 0 w 12217758"/>
              <a:gd name="connsiteY0" fmla="*/ 0 h 3393583"/>
              <a:gd name="connsiteX1" fmla="*/ 10495209 w 12217758"/>
              <a:gd name="connsiteY1" fmla="*/ 0 h 3393583"/>
              <a:gd name="connsiteX2" fmla="*/ 12217758 w 12217758"/>
              <a:gd name="connsiteY2" fmla="*/ 2611192 h 3393583"/>
              <a:gd name="connsiteX3" fmla="*/ 12192000 w 12217758"/>
              <a:gd name="connsiteY3" fmla="*/ 3393583 h 3393583"/>
              <a:gd name="connsiteX4" fmla="*/ 0 w 12217758"/>
              <a:gd name="connsiteY4" fmla="*/ 3393583 h 3393583"/>
              <a:gd name="connsiteX5" fmla="*/ 0 w 12217758"/>
              <a:gd name="connsiteY5" fmla="*/ 0 h 3393583"/>
              <a:gd name="connsiteX0" fmla="*/ 0 w 12217758"/>
              <a:gd name="connsiteY0" fmla="*/ 0 h 3393583"/>
              <a:gd name="connsiteX1" fmla="*/ 11806 w 12217758"/>
              <a:gd name="connsiteY1" fmla="*/ 0 h 3393583"/>
              <a:gd name="connsiteX2" fmla="*/ 12217758 w 12217758"/>
              <a:gd name="connsiteY2" fmla="*/ 2611192 h 3393583"/>
              <a:gd name="connsiteX3" fmla="*/ 12192000 w 12217758"/>
              <a:gd name="connsiteY3" fmla="*/ 3393583 h 3393583"/>
              <a:gd name="connsiteX4" fmla="*/ 0 w 12217758"/>
              <a:gd name="connsiteY4" fmla="*/ 3393583 h 3393583"/>
              <a:gd name="connsiteX5" fmla="*/ 0 w 12217758"/>
              <a:gd name="connsiteY5" fmla="*/ 0 h 3393583"/>
              <a:gd name="connsiteX0" fmla="*/ 0 w 12204852"/>
              <a:gd name="connsiteY0" fmla="*/ 0 h 3393583"/>
              <a:gd name="connsiteX1" fmla="*/ 11806 w 12204852"/>
              <a:gd name="connsiteY1" fmla="*/ 0 h 3393583"/>
              <a:gd name="connsiteX2" fmla="*/ 12204852 w 12204852"/>
              <a:gd name="connsiteY2" fmla="*/ 1083596 h 3393583"/>
              <a:gd name="connsiteX3" fmla="*/ 12192000 w 12204852"/>
              <a:gd name="connsiteY3" fmla="*/ 3393583 h 3393583"/>
              <a:gd name="connsiteX4" fmla="*/ 0 w 12204852"/>
              <a:gd name="connsiteY4" fmla="*/ 3393583 h 3393583"/>
              <a:gd name="connsiteX5" fmla="*/ 0 w 12204852"/>
              <a:gd name="connsiteY5" fmla="*/ 0 h 3393583"/>
              <a:gd name="connsiteX0" fmla="*/ 0 w 13121184"/>
              <a:gd name="connsiteY0" fmla="*/ 0 h 3625624"/>
              <a:gd name="connsiteX1" fmla="*/ 928138 w 13121184"/>
              <a:gd name="connsiteY1" fmla="*/ 232041 h 3625624"/>
              <a:gd name="connsiteX2" fmla="*/ 13121184 w 13121184"/>
              <a:gd name="connsiteY2" fmla="*/ 1315637 h 3625624"/>
              <a:gd name="connsiteX3" fmla="*/ 13108332 w 13121184"/>
              <a:gd name="connsiteY3" fmla="*/ 3625624 h 3625624"/>
              <a:gd name="connsiteX4" fmla="*/ 916332 w 13121184"/>
              <a:gd name="connsiteY4" fmla="*/ 3625624 h 3625624"/>
              <a:gd name="connsiteX5" fmla="*/ 0 w 13121184"/>
              <a:gd name="connsiteY5" fmla="*/ 0 h 3625624"/>
              <a:gd name="connsiteX0" fmla="*/ 0 w 13121184"/>
              <a:gd name="connsiteY0" fmla="*/ 1179536 h 4805160"/>
              <a:gd name="connsiteX1" fmla="*/ 876513 w 13121184"/>
              <a:gd name="connsiteY1" fmla="*/ 0 h 4805160"/>
              <a:gd name="connsiteX2" fmla="*/ 13121184 w 13121184"/>
              <a:gd name="connsiteY2" fmla="*/ 2495173 h 4805160"/>
              <a:gd name="connsiteX3" fmla="*/ 13108332 w 13121184"/>
              <a:gd name="connsiteY3" fmla="*/ 4805160 h 4805160"/>
              <a:gd name="connsiteX4" fmla="*/ 916332 w 13121184"/>
              <a:gd name="connsiteY4" fmla="*/ 4805160 h 4805160"/>
              <a:gd name="connsiteX5" fmla="*/ 0 w 13121184"/>
              <a:gd name="connsiteY5" fmla="*/ 1179536 h 4805160"/>
              <a:gd name="connsiteX0" fmla="*/ 0 w 12269383"/>
              <a:gd name="connsiteY0" fmla="*/ 1566270 h 4805160"/>
              <a:gd name="connsiteX1" fmla="*/ 24712 w 12269383"/>
              <a:gd name="connsiteY1" fmla="*/ 0 h 4805160"/>
              <a:gd name="connsiteX2" fmla="*/ 12269383 w 12269383"/>
              <a:gd name="connsiteY2" fmla="*/ 2495173 h 4805160"/>
              <a:gd name="connsiteX3" fmla="*/ 12256531 w 12269383"/>
              <a:gd name="connsiteY3" fmla="*/ 4805160 h 4805160"/>
              <a:gd name="connsiteX4" fmla="*/ 64531 w 12269383"/>
              <a:gd name="connsiteY4" fmla="*/ 4805160 h 4805160"/>
              <a:gd name="connsiteX5" fmla="*/ 0 w 12269383"/>
              <a:gd name="connsiteY5" fmla="*/ 1566270 h 4805160"/>
              <a:gd name="connsiteX0" fmla="*/ 26913 w 12244671"/>
              <a:gd name="connsiteY0" fmla="*/ 1566270 h 4805160"/>
              <a:gd name="connsiteX1" fmla="*/ 0 w 12244671"/>
              <a:gd name="connsiteY1" fmla="*/ 0 h 4805160"/>
              <a:gd name="connsiteX2" fmla="*/ 12244671 w 12244671"/>
              <a:gd name="connsiteY2" fmla="*/ 2495173 h 4805160"/>
              <a:gd name="connsiteX3" fmla="*/ 12231819 w 12244671"/>
              <a:gd name="connsiteY3" fmla="*/ 4805160 h 4805160"/>
              <a:gd name="connsiteX4" fmla="*/ 39819 w 12244671"/>
              <a:gd name="connsiteY4" fmla="*/ 4805160 h 4805160"/>
              <a:gd name="connsiteX5" fmla="*/ 26913 w 12244671"/>
              <a:gd name="connsiteY5" fmla="*/ 1566270 h 4805160"/>
              <a:gd name="connsiteX0" fmla="*/ 0 w 12217758"/>
              <a:gd name="connsiteY0" fmla="*/ 1566270 h 4805160"/>
              <a:gd name="connsiteX1" fmla="*/ 11806 w 12217758"/>
              <a:gd name="connsiteY1" fmla="*/ 0 h 4805160"/>
              <a:gd name="connsiteX2" fmla="*/ 12217758 w 12217758"/>
              <a:gd name="connsiteY2" fmla="*/ 2495173 h 4805160"/>
              <a:gd name="connsiteX3" fmla="*/ 12204906 w 12217758"/>
              <a:gd name="connsiteY3" fmla="*/ 4805160 h 4805160"/>
              <a:gd name="connsiteX4" fmla="*/ 12906 w 12217758"/>
              <a:gd name="connsiteY4" fmla="*/ 4805160 h 4805160"/>
              <a:gd name="connsiteX5" fmla="*/ 0 w 12217758"/>
              <a:gd name="connsiteY5" fmla="*/ 1566270 h 4805160"/>
              <a:gd name="connsiteX0" fmla="*/ 2123 w 12206975"/>
              <a:gd name="connsiteY0" fmla="*/ 1566270 h 4805160"/>
              <a:gd name="connsiteX1" fmla="*/ 1023 w 12206975"/>
              <a:gd name="connsiteY1" fmla="*/ 0 h 4805160"/>
              <a:gd name="connsiteX2" fmla="*/ 12206975 w 12206975"/>
              <a:gd name="connsiteY2" fmla="*/ 2495173 h 4805160"/>
              <a:gd name="connsiteX3" fmla="*/ 12194123 w 12206975"/>
              <a:gd name="connsiteY3" fmla="*/ 4805160 h 4805160"/>
              <a:gd name="connsiteX4" fmla="*/ 2123 w 12206975"/>
              <a:gd name="connsiteY4" fmla="*/ 4805160 h 4805160"/>
              <a:gd name="connsiteX5" fmla="*/ 2123 w 12206975"/>
              <a:gd name="connsiteY5" fmla="*/ 1566270 h 4805160"/>
              <a:gd name="connsiteX0" fmla="*/ 27227 w 12232079"/>
              <a:gd name="connsiteY0" fmla="*/ 2048125 h 5287015"/>
              <a:gd name="connsiteX1" fmla="*/ 310 w 12232079"/>
              <a:gd name="connsiteY1" fmla="*/ 0 h 5287015"/>
              <a:gd name="connsiteX2" fmla="*/ 12232079 w 12232079"/>
              <a:gd name="connsiteY2" fmla="*/ 2977028 h 5287015"/>
              <a:gd name="connsiteX3" fmla="*/ 12219227 w 12232079"/>
              <a:gd name="connsiteY3" fmla="*/ 5287015 h 5287015"/>
              <a:gd name="connsiteX4" fmla="*/ 27227 w 12232079"/>
              <a:gd name="connsiteY4" fmla="*/ 5287015 h 5287015"/>
              <a:gd name="connsiteX5" fmla="*/ 27227 w 12232079"/>
              <a:gd name="connsiteY5" fmla="*/ 2048125 h 5287015"/>
              <a:gd name="connsiteX0" fmla="*/ 2123 w 12206975"/>
              <a:gd name="connsiteY0" fmla="*/ 2048125 h 5287015"/>
              <a:gd name="connsiteX1" fmla="*/ 1023 w 12206975"/>
              <a:gd name="connsiteY1" fmla="*/ 0 h 5287015"/>
              <a:gd name="connsiteX2" fmla="*/ 12206975 w 12206975"/>
              <a:gd name="connsiteY2" fmla="*/ 2977028 h 5287015"/>
              <a:gd name="connsiteX3" fmla="*/ 12194123 w 12206975"/>
              <a:gd name="connsiteY3" fmla="*/ 5287015 h 5287015"/>
              <a:gd name="connsiteX4" fmla="*/ 2123 w 12206975"/>
              <a:gd name="connsiteY4" fmla="*/ 5287015 h 5287015"/>
              <a:gd name="connsiteX5" fmla="*/ 2123 w 12206975"/>
              <a:gd name="connsiteY5" fmla="*/ 2048125 h 5287015"/>
              <a:gd name="connsiteX0" fmla="*/ 2123 w 12219940"/>
              <a:gd name="connsiteY0" fmla="*/ 2048125 h 5287015"/>
              <a:gd name="connsiteX1" fmla="*/ 1023 w 12219940"/>
              <a:gd name="connsiteY1" fmla="*/ 0 h 5287015"/>
              <a:gd name="connsiteX2" fmla="*/ 12206975 w 12219940"/>
              <a:gd name="connsiteY2" fmla="*/ 2977028 h 5287015"/>
              <a:gd name="connsiteX3" fmla="*/ 12219940 w 12219940"/>
              <a:gd name="connsiteY3" fmla="*/ 5260247 h 5287015"/>
              <a:gd name="connsiteX4" fmla="*/ 2123 w 12219940"/>
              <a:gd name="connsiteY4" fmla="*/ 5287015 h 5287015"/>
              <a:gd name="connsiteX5" fmla="*/ 2123 w 12219940"/>
              <a:gd name="connsiteY5" fmla="*/ 2048125 h 5287015"/>
              <a:gd name="connsiteX0" fmla="*/ 2123 w 12221138"/>
              <a:gd name="connsiteY0" fmla="*/ 2048125 h 5287015"/>
              <a:gd name="connsiteX1" fmla="*/ 1023 w 12221138"/>
              <a:gd name="connsiteY1" fmla="*/ 0 h 5287015"/>
              <a:gd name="connsiteX2" fmla="*/ 12219884 w 12221138"/>
              <a:gd name="connsiteY2" fmla="*/ 2950257 h 5287015"/>
              <a:gd name="connsiteX3" fmla="*/ 12219940 w 12221138"/>
              <a:gd name="connsiteY3" fmla="*/ 5260247 h 5287015"/>
              <a:gd name="connsiteX4" fmla="*/ 2123 w 12221138"/>
              <a:gd name="connsiteY4" fmla="*/ 5287015 h 5287015"/>
              <a:gd name="connsiteX5" fmla="*/ 2123 w 12221138"/>
              <a:gd name="connsiteY5" fmla="*/ 2048125 h 528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1138" h="5287015">
                <a:moveTo>
                  <a:pt x="2123" y="2048125"/>
                </a:moveTo>
                <a:cubicBezTo>
                  <a:pt x="6058" y="1526035"/>
                  <a:pt x="-2912" y="522090"/>
                  <a:pt x="1023" y="0"/>
                </a:cubicBezTo>
                <a:lnTo>
                  <a:pt x="12219884" y="2950257"/>
                </a:lnTo>
                <a:cubicBezTo>
                  <a:pt x="12224206" y="3711330"/>
                  <a:pt x="12215618" y="4499174"/>
                  <a:pt x="12219940" y="5260247"/>
                </a:cubicBezTo>
                <a:lnTo>
                  <a:pt x="2123" y="5287015"/>
                </a:lnTo>
                <a:lnTo>
                  <a:pt x="2123" y="204812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ctrTitle"/>
          </p:nvPr>
        </p:nvSpPr>
        <p:spPr>
          <a:xfrm>
            <a:off x="818147" y="2090030"/>
            <a:ext cx="11754160" cy="1116809"/>
          </a:xfrm>
          <a:effectLst/>
        </p:spPr>
        <p:txBody>
          <a:bodyPr anchor="b">
            <a:noAutofit/>
          </a:bodyPr>
          <a:lstStyle>
            <a:lvl1pPr>
              <a:defRPr sz="6600" b="1" u="none" cap="none" baseline="0">
                <a:solidFill>
                  <a:srgbClr val="27A400"/>
                </a:solidFill>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818147" y="1134244"/>
            <a:ext cx="10993546" cy="590321"/>
          </a:xfrm>
        </p:spPr>
        <p:txBody>
          <a:bodyPr anchor="t">
            <a:noAutofit/>
          </a:bodyPr>
          <a:lstStyle>
            <a:lvl1pPr marL="0" indent="0" algn="l">
              <a:buNone/>
              <a:defRPr sz="36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a:t>マスター サブタイトルの書式設定</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58A231F8-05F8-4D04-8D8F-8D36F813C960}" type="datetime1">
              <a:rPr kumimoji="1" lang="ja-JP" altLang="en-US" smtClean="0"/>
              <a:t>2019/10/29</a:t>
            </a:fld>
            <a:endParaRPr kumimoji="1" lang="ja-JP" alt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kumimoji="1" lang="ja-JP" alt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57021661-B2A8-457F-930E-F617AD024F3F}" type="slidenum">
              <a:rPr kumimoji="1" lang="ja-JP" altLang="en-US" smtClean="0"/>
              <a:t>‹#›</a:t>
            </a:fld>
            <a:endParaRPr kumimoji="1" lang="ja-JP" altLang="en-US" dirty="0"/>
          </a:p>
        </p:txBody>
      </p:sp>
      <p:sp>
        <p:nvSpPr>
          <p:cNvPr id="15" name="テキスト プレースホルダー 14"/>
          <p:cNvSpPr>
            <a:spLocks noGrp="1"/>
          </p:cNvSpPr>
          <p:nvPr>
            <p:ph type="body" sz="quarter" idx="13" hasCustomPrompt="1"/>
          </p:nvPr>
        </p:nvSpPr>
        <p:spPr>
          <a:xfrm>
            <a:off x="818147" y="3219718"/>
            <a:ext cx="10215719" cy="1471256"/>
          </a:xfrm>
        </p:spPr>
        <p:txBody>
          <a:bodyPr>
            <a:noAutofit/>
          </a:bodyPr>
          <a:lstStyle>
            <a:lvl1pPr marL="0" indent="0">
              <a:lnSpc>
                <a:spcPct val="100000"/>
              </a:lnSpc>
              <a:buNone/>
              <a:defRPr sz="3200" b="0">
                <a:solidFill>
                  <a:schemeClr val="tx1"/>
                </a:solidFill>
              </a:defRPr>
            </a:lvl1pPr>
            <a:lvl5pPr marL="1368000" indent="0">
              <a:buNone/>
              <a:defRPr/>
            </a:lvl5pPr>
          </a:lstStyle>
          <a:p>
            <a:pPr lvl="0"/>
            <a:r>
              <a:rPr kumimoji="1" lang="ja-JP" altLang="en-US" dirty="0"/>
              <a:t>日付　名前　など</a:t>
            </a:r>
          </a:p>
        </p:txBody>
      </p:sp>
    </p:spTree>
    <p:extLst>
      <p:ext uri="{BB962C8B-B14F-4D97-AF65-F5344CB8AC3E}">
        <p14:creationId xmlns:p14="http://schemas.microsoft.com/office/powerpoint/2010/main" val="863250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EAA7B6B-D7DB-4F50-8363-5CAEA241D462}" type="datetime1">
              <a:rPr kumimoji="1" lang="ja-JP" altLang="en-US" smtClean="0"/>
              <a:t>2019/10/29</a:t>
            </a:fld>
            <a:endParaRPr kumimoji="1" lang="ja-JP"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1987367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75A211C-F59B-4698-A055-613DBD159966}" type="datetime1">
              <a:rPr kumimoji="1" lang="ja-JP" altLang="en-US" smtClean="0"/>
              <a:t>2019/10/29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451183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6C64430C-D7C9-451F-BB5A-4067700317EA}" type="datetime1">
              <a:rPr kumimoji="1" lang="ja-JP" altLang="en-US" smtClean="0"/>
              <a:t>2019/10/29</a:t>
            </a:fld>
            <a:endParaRPr kumimoji="1" lang="ja-JP" altLang="en-US"/>
          </a:p>
        </p:txBody>
      </p:sp>
      <p:sp>
        <p:nvSpPr>
          <p:cNvPr id="5" name="Footer Placeholder 4"/>
          <p:cNvSpPr>
            <a:spLocks noGrp="1"/>
          </p:cNvSpPr>
          <p:nvPr>
            <p:ph type="ftr" sz="quarter" idx="11"/>
          </p:nvPr>
        </p:nvSpPr>
        <p:spPr>
          <a:xfrm>
            <a:off x="774923" y="5951811"/>
            <a:ext cx="7896279" cy="365125"/>
          </a:xfrm>
        </p:spPr>
        <p:txBody>
          <a:bodyPr/>
          <a:lstStyle/>
          <a:p>
            <a:endParaRPr kumimoji="1" lang="ja-JP" alt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556885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8" name="直角三角形 17"/>
          <p:cNvSpPr/>
          <p:nvPr userDrawn="1"/>
        </p:nvSpPr>
        <p:spPr>
          <a:xfrm flipH="1" flipV="1">
            <a:off x="10886957" y="1186"/>
            <a:ext cx="1303323" cy="812442"/>
          </a:xfrm>
          <a:prstGeom prst="rtTriangle">
            <a:avLst/>
          </a:prstGeom>
          <a:solidFill>
            <a:srgbClr val="27A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581191" y="262737"/>
            <a:ext cx="11029616" cy="810110"/>
          </a:xfrm>
        </p:spPr>
        <p:txBody>
          <a:bodyPr>
            <a:noAutofit/>
          </a:bodyPr>
          <a:lstStyle>
            <a:lvl1pPr>
              <a:defRPr sz="4400" b="0" i="1" u="none" cap="none" baseline="0">
                <a:solidFill>
                  <a:srgbClr val="27A400"/>
                </a:solidFill>
              </a:defRPr>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581192" y="1264464"/>
            <a:ext cx="11029615" cy="4190174"/>
          </a:xfrm>
        </p:spPr>
        <p:txBody>
          <a:bodyPr anchor="t"/>
          <a:lstStyle>
            <a:lvl1pPr marL="0" indent="0">
              <a:lnSpc>
                <a:spcPct val="150000"/>
              </a:lnSpc>
              <a:buNone/>
              <a:defRPr sz="2800">
                <a:solidFill>
                  <a:schemeClr val="tx1"/>
                </a:solidFill>
              </a:defRPr>
            </a:lvl1pPr>
            <a:lvl2pPr>
              <a:lnSpc>
                <a:spcPct val="150000"/>
              </a:lnSpc>
              <a:defRPr>
                <a:solidFill>
                  <a:schemeClr val="tx1"/>
                </a:solidFill>
              </a:defRPr>
            </a:lvl2pPr>
            <a:lvl3pPr>
              <a:lnSpc>
                <a:spcPct val="150000"/>
              </a:lnSpc>
              <a:defRPr>
                <a:solidFill>
                  <a:schemeClr val="tx1"/>
                </a:solidFill>
              </a:defRPr>
            </a:lvl3pPr>
            <a:lvl4pPr>
              <a:lnSpc>
                <a:spcPct val="150000"/>
              </a:lnSpc>
              <a:defRPr>
                <a:solidFill>
                  <a:schemeClr val="tx1"/>
                </a:solidFill>
              </a:defRPr>
            </a:lvl4pPr>
            <a:lvl5pPr>
              <a:lnSpc>
                <a:spcPct val="150000"/>
              </a:lnSpc>
              <a:defRPr>
                <a:solidFill>
                  <a:schemeClr val="tx1"/>
                </a:solidFill>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3BA0A93C-43D0-4C25-A999-C90A412EB384}" type="datetime1">
              <a:rPr kumimoji="1" lang="ja-JP" altLang="en-US" smtClean="0"/>
              <a:t>2019/10/29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21" name="正方形/長方形 20"/>
          <p:cNvSpPr/>
          <p:nvPr userDrawn="1"/>
        </p:nvSpPr>
        <p:spPr>
          <a:xfrm flipV="1">
            <a:off x="375274" y="1094014"/>
            <a:ext cx="11029616" cy="457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Slide Number Placeholder 5"/>
          <p:cNvSpPr>
            <a:spLocks noGrp="1"/>
          </p:cNvSpPr>
          <p:nvPr>
            <p:ph type="sldNum" sz="quarter" idx="12"/>
          </p:nvPr>
        </p:nvSpPr>
        <p:spPr>
          <a:xfrm>
            <a:off x="10450750" y="71121"/>
            <a:ext cx="1720425" cy="365125"/>
          </a:xfrm>
        </p:spPr>
        <p:txBody>
          <a:bodyPr/>
          <a:lstStyle>
            <a:lvl1pPr>
              <a:defRPr sz="2800" b="0">
                <a:solidFill>
                  <a:schemeClr val="bg1"/>
                </a:solidFill>
              </a:defRPr>
            </a:lvl1pPr>
          </a:lstStyle>
          <a:p>
            <a:fld id="{57021661-B2A8-457F-930E-F617AD024F3F}" type="slidenum">
              <a:rPr lang="ja-JP" altLang="en-US" smtClean="0"/>
              <a:pPr/>
              <a:t>‹#›</a:t>
            </a:fld>
            <a:endParaRPr lang="ja-JP" altLang="en-US" dirty="0"/>
          </a:p>
        </p:txBody>
      </p:sp>
      <p:sp>
        <p:nvSpPr>
          <p:cNvPr id="9" name="コンテンツ プレースホルダー 8"/>
          <p:cNvSpPr>
            <a:spLocks noGrp="1"/>
          </p:cNvSpPr>
          <p:nvPr>
            <p:ph sz="quarter" idx="13" hasCustomPrompt="1"/>
          </p:nvPr>
        </p:nvSpPr>
        <p:spPr>
          <a:xfrm>
            <a:off x="6401352" y="6529588"/>
            <a:ext cx="5786561" cy="330247"/>
          </a:xfrm>
        </p:spPr>
        <p:txBody>
          <a:bodyPr/>
          <a:lstStyle>
            <a:lvl1pPr marL="0" indent="0">
              <a:buNone/>
              <a:defRPr>
                <a:solidFill>
                  <a:schemeClr val="tx1"/>
                </a:solidFill>
              </a:defRPr>
            </a:lvl1pPr>
          </a:lstStyle>
          <a:p>
            <a:pPr lvl="0"/>
            <a:r>
              <a:rPr kumimoji="1" lang="ja-JP" altLang="en-US" dirty="0"/>
              <a:t>参考資料</a:t>
            </a:r>
          </a:p>
        </p:txBody>
      </p:sp>
    </p:spTree>
    <p:extLst>
      <p:ext uri="{BB962C8B-B14F-4D97-AF65-F5344CB8AC3E}">
        <p14:creationId xmlns:p14="http://schemas.microsoft.com/office/powerpoint/2010/main" val="3795858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7080468-DCD8-4552-92F2-26A66A1920AE}" type="datetime1">
              <a:rPr kumimoji="1" lang="ja-JP" altLang="en-US" smtClean="0"/>
              <a:t>2019/10/29</a:t>
            </a:fld>
            <a:endParaRPr kumimoji="1" lang="ja-JP" alt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kumimoji="1" lang="ja-JP" alt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2725503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F0BF97F-6A36-45BD-B261-185AD2EFD4F1}" type="datetime1">
              <a:rPr kumimoji="1" lang="ja-JP" altLang="en-US" smtClean="0"/>
              <a:t>2019/10/29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299163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187A37F-063B-4BF2-AE47-16D6CC460300}" type="datetime1">
              <a:rPr kumimoji="1" lang="ja-JP" altLang="en-US" smtClean="0"/>
              <a:t>2019/10/29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749164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7A6803A-338A-4D1E-9AEA-3938A412C9D0}" type="datetime1">
              <a:rPr kumimoji="1" lang="ja-JP" altLang="en-US" smtClean="0"/>
              <a:t>2019/10/29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7021661-B2A8-457F-930E-F617AD024F3F}" type="slidenum">
              <a:rPr kumimoji="1" lang="ja-JP" altLang="en-US" smtClean="0"/>
              <a:t>‹#›</a:t>
            </a:fld>
            <a:endParaRPr kumimoji="1" lang="ja-JP" alt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2767838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6F41DB-9FE4-4BC2-AA18-F04C127911AB}" type="datetime1">
              <a:rPr kumimoji="1" lang="ja-JP" altLang="en-US" smtClean="0"/>
              <a:t>2019/10/29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176933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6F41DB-9FE4-4BC2-AA18-F04C127911AB}" type="datetime1">
              <a:rPr kumimoji="1" lang="ja-JP" altLang="en-US" smtClean="0"/>
              <a:t>2019/10/29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5" name="直角三角形 4">
            <a:extLst>
              <a:ext uri="{FF2B5EF4-FFF2-40B4-BE49-F238E27FC236}">
                <a16:creationId xmlns:a16="http://schemas.microsoft.com/office/drawing/2014/main" id="{CB05B1C2-690A-498B-A996-46E27CFDB18E}"/>
              </a:ext>
            </a:extLst>
          </p:cNvPr>
          <p:cNvSpPr/>
          <p:nvPr userDrawn="1"/>
        </p:nvSpPr>
        <p:spPr>
          <a:xfrm flipH="1" flipV="1">
            <a:off x="10886957" y="1186"/>
            <a:ext cx="1303323" cy="812442"/>
          </a:xfrm>
          <a:prstGeom prst="rtTriangle">
            <a:avLst/>
          </a:prstGeom>
          <a:solidFill>
            <a:srgbClr val="27A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Slide Number Placeholder 3"/>
          <p:cNvSpPr>
            <a:spLocks noGrp="1"/>
          </p:cNvSpPr>
          <p:nvPr>
            <p:ph type="sldNum" sz="quarter" idx="12"/>
          </p:nvPr>
        </p:nvSpPr>
        <p:spPr>
          <a:xfrm>
            <a:off x="11103055" y="0"/>
            <a:ext cx="1087225" cy="527901"/>
          </a:xfrm>
        </p:spPr>
        <p:txBody>
          <a:bodyPr/>
          <a:lstStyle>
            <a:lvl1pPr>
              <a:defRPr sz="2800">
                <a:solidFill>
                  <a:schemeClr val="bg1"/>
                </a:solidFill>
              </a:defRPr>
            </a:lvl1pPr>
          </a:lstStyle>
          <a:p>
            <a:fld id="{57021661-B2A8-457F-930E-F617AD024F3F}" type="slidenum">
              <a:rPr lang="ja-JP" altLang="en-US" smtClean="0"/>
              <a:pPr/>
              <a:t>‹#›</a:t>
            </a:fld>
            <a:endParaRPr lang="ja-JP" altLang="en-US" dirty="0"/>
          </a:p>
        </p:txBody>
      </p:sp>
    </p:spTree>
    <p:extLst>
      <p:ext uri="{BB962C8B-B14F-4D97-AF65-F5344CB8AC3E}">
        <p14:creationId xmlns:p14="http://schemas.microsoft.com/office/powerpoint/2010/main" val="2252519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2EA862FE-B9D9-42A4-9B96-9BF43C1C92F4}" type="datetime1">
              <a:rPr kumimoji="1" lang="ja-JP" altLang="en-US" smtClean="0"/>
              <a:t>2019/10/29</a:t>
            </a:fld>
            <a:endParaRPr kumimoji="1" lang="ja-JP" alt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3576426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DB38D941-B664-458C-B9FE-B4BFA20B7DB2}" type="datetime1">
              <a:rPr kumimoji="1" lang="ja-JP" altLang="en-US" smtClean="0"/>
              <a:t>2019/10/29</a:t>
            </a:fld>
            <a:endParaRPr kumimoji="1" lang="ja-JP" alt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kumimoji="1" lang="ja-JP" alt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4116515004"/>
      </p:ext>
    </p:extLst>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92" r:id="rId8"/>
    <p:sldLayoutId id="2147484088" r:id="rId9"/>
    <p:sldLayoutId id="2147484089" r:id="rId10"/>
    <p:sldLayoutId id="2147484090" r:id="rId11"/>
    <p:sldLayoutId id="2147484091" r:id="rId12"/>
  </p:sldLayoutIdLst>
  <p:hf hdr="0" ftr="0" dt="0"/>
  <p:txStyles>
    <p:titleStyle>
      <a:lvl1pPr algn="l" defTabSz="457200" rtl="0" eaLnBrk="1" latinLnBrk="0" hangingPunct="1">
        <a:spcBef>
          <a:spcPct val="0"/>
        </a:spcBef>
        <a:buNone/>
        <a:defRPr kumimoji="1" sz="2800" b="0" kern="1200" cap="all">
          <a:solidFill>
            <a:schemeClr val="bg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ng-entrance.com/programming_flowchart#i-3"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hyperlink" Target="https://note.nkmk.me/python-for-usag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note.nkmk.me/python-for-usag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note.nkmk.me/python-for-usag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note.nkmk.me/python-for-usage/"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sejuku.net/blog/71596"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javadrive.jp/python/if/index4.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note.nkmk.me/python-for-usage/"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www.sejuku.net/blog/22463"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www.sejuku.net/blog/22463"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note.nkmk.me/python-for-usage/"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note.nkmk.me/python-for-usage/"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www.sejuku.net/blog/22463"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hyperlink" Target="https://www.sejuku.net/blog/23044"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www.sejuku.net/blog/23044"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www.sejuku.net/blog/23044"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sejuku.net/blog/20674"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www.headboost.jp/python-try-except/"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www.headboost.jp/python-try-except/"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s://www.headboost.jp/python-try-except/"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s://www.headboost.jp/python-try-except/"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www.headboost.jp/python-try-except/"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s://www.headboost.jp/python-try-except/"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s://www.headboost.jp/python-try-except/"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s://www.headboost.jp/python-try-except/"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s://www.headboost.jp/python-try-except/"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s://www.headboost.jp/python-try-excep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2" Type="http://schemas.openxmlformats.org/officeDocument/2006/relationships/hyperlink" Target="https://www.headboost.jp/python-try-except/"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https://www.headboost.jp/python-try-except/"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note.nkmk.me/python-if-elif-els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a:t>i</a:t>
            </a:r>
            <a:r>
              <a:rPr kumimoji="1" lang="en-US" altLang="ja-JP" dirty="0"/>
              <a:t>f for while</a:t>
            </a:r>
            <a:r>
              <a:rPr lang="ja-JP" altLang="en-US" dirty="0"/>
              <a:t> </a:t>
            </a:r>
            <a:r>
              <a:rPr lang="en-US" altLang="ja-JP" dirty="0"/>
              <a:t>try</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7021661-B2A8-457F-930E-F617AD024F3F}" type="slidenum">
              <a:rPr kumimoji="1" lang="ja-JP" altLang="en-US" smtClean="0"/>
              <a:t>1</a:t>
            </a:fld>
            <a:endParaRPr kumimoji="1" lang="ja-JP" altLang="en-US" dirty="0"/>
          </a:p>
        </p:txBody>
      </p:sp>
      <p:sp>
        <p:nvSpPr>
          <p:cNvPr id="5" name="テキスト プレースホルダー 4"/>
          <p:cNvSpPr>
            <a:spLocks noGrp="1"/>
          </p:cNvSpPr>
          <p:nvPr>
            <p:ph type="body" sz="quarter" idx="13"/>
          </p:nvPr>
        </p:nvSpPr>
        <p:spPr/>
        <p:txBody>
          <a:bodyPr/>
          <a:lstStyle/>
          <a:p>
            <a:r>
              <a:rPr kumimoji="1" lang="en-US" altLang="ja-JP" dirty="0"/>
              <a:t>2019/10/30</a:t>
            </a:r>
          </a:p>
          <a:p>
            <a:r>
              <a:rPr lang="ja-JP" altLang="en-US" dirty="0"/>
              <a:t>木南　貴志</a:t>
            </a:r>
            <a:endParaRPr kumimoji="1" lang="ja-JP" altLang="en-US" dirty="0"/>
          </a:p>
        </p:txBody>
      </p:sp>
    </p:spTree>
    <p:extLst>
      <p:ext uri="{BB962C8B-B14F-4D97-AF65-F5344CB8AC3E}">
        <p14:creationId xmlns:p14="http://schemas.microsoft.com/office/powerpoint/2010/main" val="1713108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直線矢印コネクタ 37">
            <a:extLst>
              <a:ext uri="{FF2B5EF4-FFF2-40B4-BE49-F238E27FC236}">
                <a16:creationId xmlns:a16="http://schemas.microsoft.com/office/drawing/2014/main" id="{E8877BB8-47E2-430E-9D7B-FBC8F41CE5B0}"/>
              </a:ext>
            </a:extLst>
          </p:cNvPr>
          <p:cNvCxnSpPr>
            <a:cxnSpLocks/>
          </p:cNvCxnSpPr>
          <p:nvPr/>
        </p:nvCxnSpPr>
        <p:spPr>
          <a:xfrm>
            <a:off x="2041978" y="4232101"/>
            <a:ext cx="0" cy="46223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2A51B7D0-55BC-45D2-90E5-4FF3FAE38C78}"/>
              </a:ext>
            </a:extLst>
          </p:cNvPr>
          <p:cNvSpPr txBox="1"/>
          <p:nvPr/>
        </p:nvSpPr>
        <p:spPr>
          <a:xfrm>
            <a:off x="1660124" y="1855433"/>
            <a:ext cx="949911" cy="461665"/>
          </a:xfrm>
          <a:prstGeom prst="rect">
            <a:avLst/>
          </a:prstGeom>
          <a:noFill/>
        </p:spPr>
        <p:txBody>
          <a:bodyPr wrap="square" rtlCol="0">
            <a:spAutoFit/>
          </a:bodyPr>
          <a:lstStyle/>
          <a:p>
            <a:r>
              <a:rPr lang="en-US" altLang="ja-JP" sz="2400" b="1" dirty="0">
                <a:solidFill>
                  <a:schemeClr val="bg1"/>
                </a:solidFill>
              </a:rPr>
              <a:t>x</a:t>
            </a:r>
            <a:r>
              <a:rPr kumimoji="1" lang="en-US" altLang="ja-JP" sz="2400" b="1" dirty="0">
                <a:solidFill>
                  <a:schemeClr val="bg1"/>
                </a:solidFill>
              </a:rPr>
              <a:t>=0</a:t>
            </a:r>
            <a:endParaRPr kumimoji="1" lang="ja-JP" altLang="en-US" sz="2400" b="1" dirty="0">
              <a:solidFill>
                <a:schemeClr val="bg1"/>
              </a:solidFill>
            </a:endParaRPr>
          </a:p>
        </p:txBody>
      </p:sp>
      <p:cxnSp>
        <p:nvCxnSpPr>
          <p:cNvPr id="19" name="直線コネクタ 18">
            <a:extLst>
              <a:ext uri="{FF2B5EF4-FFF2-40B4-BE49-F238E27FC236}">
                <a16:creationId xmlns:a16="http://schemas.microsoft.com/office/drawing/2014/main" id="{B566452C-52E8-4D25-8A82-91629498F501}"/>
              </a:ext>
            </a:extLst>
          </p:cNvPr>
          <p:cNvCxnSpPr>
            <a:cxnSpLocks/>
          </p:cNvCxnSpPr>
          <p:nvPr/>
        </p:nvCxnSpPr>
        <p:spPr>
          <a:xfrm>
            <a:off x="2867450" y="3572369"/>
            <a:ext cx="185446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C3245E52-B2CF-4B7B-9C35-FD3D10A1298D}"/>
              </a:ext>
            </a:extLst>
          </p:cNvPr>
          <p:cNvCxnSpPr>
            <a:cxnSpLocks/>
            <a:stCxn id="8" idx="2"/>
          </p:cNvCxnSpPr>
          <p:nvPr/>
        </p:nvCxnSpPr>
        <p:spPr>
          <a:xfrm>
            <a:off x="2047318" y="5817994"/>
            <a:ext cx="0" cy="7167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a:t>i</a:t>
            </a:r>
            <a:r>
              <a:rPr kumimoji="1" lang="en-US" altLang="ja-JP" dirty="0"/>
              <a:t>f</a:t>
            </a:r>
            <a:r>
              <a:rPr kumimoji="1" lang="ja-JP" altLang="en-US" dirty="0"/>
              <a:t>文</a:t>
            </a:r>
          </a:p>
        </p:txBody>
      </p:sp>
      <p:sp>
        <p:nvSpPr>
          <p:cNvPr id="3" name="コンテンツ プレースホルダー 2"/>
          <p:cNvSpPr>
            <a:spLocks noGrp="1"/>
          </p:cNvSpPr>
          <p:nvPr>
            <p:ph idx="1"/>
          </p:nvPr>
        </p:nvSpPr>
        <p:spPr>
          <a:xfrm>
            <a:off x="581192" y="1118110"/>
            <a:ext cx="11029615" cy="740008"/>
          </a:xfrm>
        </p:spPr>
        <p:txBody>
          <a:bodyPr>
            <a:normAutofit/>
          </a:bodyPr>
          <a:lstStyle/>
          <a:p>
            <a:pPr>
              <a:spcBef>
                <a:spcPts val="600"/>
              </a:spcBef>
            </a:pPr>
            <a:r>
              <a:rPr lang="en-US" altLang="ja-JP" dirty="0"/>
              <a:t>1) x = 0</a:t>
            </a:r>
            <a:endParaRPr lang="ja-JP" altLang="en-US" dirty="0"/>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10</a:t>
            </a:fld>
            <a:endParaRPr lang="ja-JP" altLang="en-US" dirty="0"/>
          </a:p>
        </p:txBody>
      </p:sp>
      <p:sp>
        <p:nvSpPr>
          <p:cNvPr id="5" name="コンテンツ プレースホルダー 4"/>
          <p:cNvSpPr>
            <a:spLocks noGrp="1"/>
          </p:cNvSpPr>
          <p:nvPr>
            <p:ph sz="quarter" idx="13"/>
          </p:nvPr>
        </p:nvSpPr>
        <p:spPr/>
        <p:txBody>
          <a:bodyPr>
            <a:normAutofit fontScale="92500" lnSpcReduction="10000"/>
          </a:bodyPr>
          <a:lstStyle/>
          <a:p>
            <a:endParaRPr kumimoji="1" lang="ja-JP" altLang="en-US"/>
          </a:p>
        </p:txBody>
      </p:sp>
      <p:sp>
        <p:nvSpPr>
          <p:cNvPr id="6" name="フローチャート: 判断 5">
            <a:extLst>
              <a:ext uri="{FF2B5EF4-FFF2-40B4-BE49-F238E27FC236}">
                <a16:creationId xmlns:a16="http://schemas.microsoft.com/office/drawing/2014/main" id="{05730078-F3C9-4D2A-B13C-4FA010AF528D}"/>
              </a:ext>
            </a:extLst>
          </p:cNvPr>
          <p:cNvSpPr/>
          <p:nvPr/>
        </p:nvSpPr>
        <p:spPr>
          <a:xfrm>
            <a:off x="852181" y="2912638"/>
            <a:ext cx="2390274" cy="131946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8" name="フローチャート: 処理 7">
            <a:extLst>
              <a:ext uri="{FF2B5EF4-FFF2-40B4-BE49-F238E27FC236}">
                <a16:creationId xmlns:a16="http://schemas.microsoft.com/office/drawing/2014/main" id="{162591D7-9BBD-4203-8165-AE8FC4B5BCFE}"/>
              </a:ext>
            </a:extLst>
          </p:cNvPr>
          <p:cNvSpPr/>
          <p:nvPr/>
        </p:nvSpPr>
        <p:spPr>
          <a:xfrm>
            <a:off x="852181" y="4695114"/>
            <a:ext cx="2390274" cy="11228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print(“x</a:t>
            </a:r>
            <a:r>
              <a:rPr lang="ja-JP" altLang="en-US" sz="2000" b="1" dirty="0"/>
              <a:t>は</a:t>
            </a:r>
            <a:r>
              <a:rPr lang="en-US" altLang="ja-JP" sz="2000" b="1" dirty="0"/>
              <a:t>0</a:t>
            </a:r>
            <a:r>
              <a:rPr lang="ja-JP" altLang="en-US" sz="2000" b="1" dirty="0"/>
              <a:t>よりおおきいです</a:t>
            </a:r>
            <a:r>
              <a:rPr lang="en-US" altLang="ja-JP" sz="2000" b="1" dirty="0"/>
              <a:t>”</a:t>
            </a:r>
            <a:r>
              <a:rPr lang="ja-JP" altLang="en-US" sz="2000" b="1" dirty="0"/>
              <a:t>）</a:t>
            </a:r>
            <a:endParaRPr lang="en-US" altLang="ja-JP" sz="2000" b="1" dirty="0"/>
          </a:p>
        </p:txBody>
      </p:sp>
      <p:cxnSp>
        <p:nvCxnSpPr>
          <p:cNvPr id="20" name="直線コネクタ 19">
            <a:extLst>
              <a:ext uri="{FF2B5EF4-FFF2-40B4-BE49-F238E27FC236}">
                <a16:creationId xmlns:a16="http://schemas.microsoft.com/office/drawing/2014/main" id="{7803CF37-5B9C-4FDB-B92F-88CA2694DE5B}"/>
              </a:ext>
            </a:extLst>
          </p:cNvPr>
          <p:cNvCxnSpPr>
            <a:cxnSpLocks/>
          </p:cNvCxnSpPr>
          <p:nvPr/>
        </p:nvCxnSpPr>
        <p:spPr>
          <a:xfrm flipH="1">
            <a:off x="4721912" y="3572369"/>
            <a:ext cx="1" cy="252770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E36D8DA0-C401-4C69-B05E-DBB5CED5BDD0}"/>
              </a:ext>
            </a:extLst>
          </p:cNvPr>
          <p:cNvCxnSpPr>
            <a:cxnSpLocks/>
          </p:cNvCxnSpPr>
          <p:nvPr/>
        </p:nvCxnSpPr>
        <p:spPr>
          <a:xfrm flipH="1">
            <a:off x="2047318" y="6148245"/>
            <a:ext cx="267459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DA770090-6C16-4648-9DA0-D21E52343670}"/>
              </a:ext>
            </a:extLst>
          </p:cNvPr>
          <p:cNvSpPr txBox="1"/>
          <p:nvPr/>
        </p:nvSpPr>
        <p:spPr>
          <a:xfrm>
            <a:off x="3242455" y="300255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33" name="直線矢印コネクタ 32">
            <a:extLst>
              <a:ext uri="{FF2B5EF4-FFF2-40B4-BE49-F238E27FC236}">
                <a16:creationId xmlns:a16="http://schemas.microsoft.com/office/drawing/2014/main" id="{DA74A40C-A361-4AF3-A6EE-624AA07AE257}"/>
              </a:ext>
            </a:extLst>
          </p:cNvPr>
          <p:cNvCxnSpPr>
            <a:cxnSpLocks/>
          </p:cNvCxnSpPr>
          <p:nvPr/>
        </p:nvCxnSpPr>
        <p:spPr>
          <a:xfrm>
            <a:off x="2047318" y="2330388"/>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1ADF1167-74F7-42BB-8025-EE87828B4C6A}"/>
              </a:ext>
            </a:extLst>
          </p:cNvPr>
          <p:cNvSpPr txBox="1"/>
          <p:nvPr/>
        </p:nvSpPr>
        <p:spPr>
          <a:xfrm>
            <a:off x="1561850" y="3303620"/>
            <a:ext cx="1387825" cy="523220"/>
          </a:xfrm>
          <a:prstGeom prst="rect">
            <a:avLst/>
          </a:prstGeom>
          <a:noFill/>
        </p:spPr>
        <p:txBody>
          <a:bodyPr wrap="square" rtlCol="0">
            <a:spAutoFit/>
          </a:bodyPr>
          <a:lstStyle/>
          <a:p>
            <a:r>
              <a:rPr kumimoji="1" lang="en-US" altLang="ja-JP" sz="2800" b="1" dirty="0">
                <a:solidFill>
                  <a:schemeClr val="bg1"/>
                </a:solidFill>
              </a:rPr>
              <a:t>0&lt;x</a:t>
            </a:r>
            <a:endParaRPr kumimoji="1" lang="ja-JP" altLang="en-US" sz="2800" b="1" dirty="0">
              <a:solidFill>
                <a:schemeClr val="bg1"/>
              </a:solidFill>
            </a:endParaRPr>
          </a:p>
        </p:txBody>
      </p:sp>
      <p:cxnSp>
        <p:nvCxnSpPr>
          <p:cNvPr id="11" name="直線コネクタ 10">
            <a:extLst>
              <a:ext uri="{FF2B5EF4-FFF2-40B4-BE49-F238E27FC236}">
                <a16:creationId xmlns:a16="http://schemas.microsoft.com/office/drawing/2014/main" id="{8F4B9699-0767-497C-8CFC-A0091C3A69B3}"/>
              </a:ext>
            </a:extLst>
          </p:cNvPr>
          <p:cNvCxnSpPr>
            <a:cxnSpLocks/>
          </p:cNvCxnSpPr>
          <p:nvPr/>
        </p:nvCxnSpPr>
        <p:spPr>
          <a:xfrm>
            <a:off x="2054678" y="2337685"/>
            <a:ext cx="0" cy="12421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E8F81DF-8BB5-4518-A316-9EA37878CB55}"/>
              </a:ext>
            </a:extLst>
          </p:cNvPr>
          <p:cNvCxnSpPr>
            <a:cxnSpLocks/>
          </p:cNvCxnSpPr>
          <p:nvPr/>
        </p:nvCxnSpPr>
        <p:spPr>
          <a:xfrm>
            <a:off x="2088452" y="3579730"/>
            <a:ext cx="263533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1EC6885C-5639-4421-A121-B3D76B9CF44F}"/>
              </a:ext>
            </a:extLst>
          </p:cNvPr>
          <p:cNvCxnSpPr>
            <a:cxnSpLocks/>
          </p:cNvCxnSpPr>
          <p:nvPr/>
        </p:nvCxnSpPr>
        <p:spPr>
          <a:xfrm>
            <a:off x="4721278" y="3635712"/>
            <a:ext cx="0" cy="24900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3FEE91E5-D6B3-485C-B719-7DAC74EFDB96}"/>
              </a:ext>
            </a:extLst>
          </p:cNvPr>
          <p:cNvCxnSpPr>
            <a:cxnSpLocks/>
          </p:cNvCxnSpPr>
          <p:nvPr/>
        </p:nvCxnSpPr>
        <p:spPr>
          <a:xfrm flipH="1">
            <a:off x="2047219" y="6143892"/>
            <a:ext cx="267192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AB71EFFE-BF92-4FA3-A3AC-9541F31988A6}"/>
              </a:ext>
            </a:extLst>
          </p:cNvPr>
          <p:cNvCxnSpPr>
            <a:cxnSpLocks/>
          </p:cNvCxnSpPr>
          <p:nvPr/>
        </p:nvCxnSpPr>
        <p:spPr>
          <a:xfrm>
            <a:off x="2048806" y="6152764"/>
            <a:ext cx="0" cy="38501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楕円 51">
            <a:extLst>
              <a:ext uri="{FF2B5EF4-FFF2-40B4-BE49-F238E27FC236}">
                <a16:creationId xmlns:a16="http://schemas.microsoft.com/office/drawing/2014/main" id="{877D7519-FB94-44DA-9A56-DBC3D60609A8}"/>
              </a:ext>
            </a:extLst>
          </p:cNvPr>
          <p:cNvSpPr/>
          <p:nvPr/>
        </p:nvSpPr>
        <p:spPr>
          <a:xfrm>
            <a:off x="1722268" y="1864311"/>
            <a:ext cx="683580" cy="656947"/>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51A2BE34-0260-49E6-A593-95A2D69F9A56}"/>
              </a:ext>
            </a:extLst>
          </p:cNvPr>
          <p:cNvSpPr txBox="1"/>
          <p:nvPr/>
        </p:nvSpPr>
        <p:spPr>
          <a:xfrm>
            <a:off x="1750177" y="2008047"/>
            <a:ext cx="743081" cy="369332"/>
          </a:xfrm>
          <a:prstGeom prst="rect">
            <a:avLst/>
          </a:prstGeom>
          <a:noFill/>
        </p:spPr>
        <p:txBody>
          <a:bodyPr wrap="square" rtlCol="0">
            <a:spAutoFit/>
          </a:bodyPr>
          <a:lstStyle/>
          <a:p>
            <a:r>
              <a:rPr lang="en-US" altLang="ja-JP" b="1" dirty="0">
                <a:solidFill>
                  <a:schemeClr val="bg1"/>
                </a:solidFill>
              </a:rPr>
              <a:t>x</a:t>
            </a:r>
            <a:r>
              <a:rPr kumimoji="1" lang="en-US" altLang="ja-JP" b="1" dirty="0">
                <a:solidFill>
                  <a:schemeClr val="bg1"/>
                </a:solidFill>
              </a:rPr>
              <a:t>=0</a:t>
            </a:r>
            <a:endParaRPr kumimoji="1" lang="ja-JP" altLang="en-US" b="1" dirty="0">
              <a:solidFill>
                <a:schemeClr val="bg1"/>
              </a:solidFill>
            </a:endParaRPr>
          </a:p>
        </p:txBody>
      </p:sp>
      <p:sp>
        <p:nvSpPr>
          <p:cNvPr id="32" name="テキスト ボックス 31">
            <a:extLst>
              <a:ext uri="{FF2B5EF4-FFF2-40B4-BE49-F238E27FC236}">
                <a16:creationId xmlns:a16="http://schemas.microsoft.com/office/drawing/2014/main" id="{5FE3D7F7-5E8D-416D-80A6-08A1BEE11DDD}"/>
              </a:ext>
            </a:extLst>
          </p:cNvPr>
          <p:cNvSpPr txBox="1"/>
          <p:nvPr/>
        </p:nvSpPr>
        <p:spPr>
          <a:xfrm>
            <a:off x="2394452" y="4212958"/>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sp>
        <p:nvSpPr>
          <p:cNvPr id="10" name="フレーム 9">
            <a:extLst>
              <a:ext uri="{FF2B5EF4-FFF2-40B4-BE49-F238E27FC236}">
                <a16:creationId xmlns:a16="http://schemas.microsoft.com/office/drawing/2014/main" id="{C0601B9A-362E-4F0F-B359-8BEB300AD19F}"/>
              </a:ext>
            </a:extLst>
          </p:cNvPr>
          <p:cNvSpPr/>
          <p:nvPr/>
        </p:nvSpPr>
        <p:spPr>
          <a:xfrm>
            <a:off x="3217333" y="2929467"/>
            <a:ext cx="1811867" cy="516466"/>
          </a:xfrm>
          <a:prstGeom prst="frame">
            <a:avLst>
              <a:gd name="adj1" fmla="val 11168"/>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正方形/長方形 33">
            <a:extLst>
              <a:ext uri="{FF2B5EF4-FFF2-40B4-BE49-F238E27FC236}">
                <a16:creationId xmlns:a16="http://schemas.microsoft.com/office/drawing/2014/main" id="{1E2DA791-0D2B-4F54-85AA-87FBD829E25C}"/>
              </a:ext>
            </a:extLst>
          </p:cNvPr>
          <p:cNvSpPr/>
          <p:nvPr/>
        </p:nvSpPr>
        <p:spPr>
          <a:xfrm>
            <a:off x="5932399" y="4114692"/>
            <a:ext cx="5663698" cy="52495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2000" dirty="0">
              <a:solidFill>
                <a:schemeClr val="tx1"/>
              </a:solidFill>
            </a:endParaRPr>
          </a:p>
        </p:txBody>
      </p:sp>
      <p:sp>
        <p:nvSpPr>
          <p:cNvPr id="35" name="コンテンツ プレースホルダー 2">
            <a:extLst>
              <a:ext uri="{FF2B5EF4-FFF2-40B4-BE49-F238E27FC236}">
                <a16:creationId xmlns:a16="http://schemas.microsoft.com/office/drawing/2014/main" id="{812A9D0E-92CE-4F07-A611-DC397773236A}"/>
              </a:ext>
            </a:extLst>
          </p:cNvPr>
          <p:cNvSpPr txBox="1">
            <a:spLocks/>
          </p:cNvSpPr>
          <p:nvPr/>
        </p:nvSpPr>
        <p:spPr>
          <a:xfrm>
            <a:off x="5878981" y="3554760"/>
            <a:ext cx="3997436" cy="65819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0"/>
              </a:spcBef>
              <a:spcAft>
                <a:spcPts val="0"/>
              </a:spcAft>
            </a:pPr>
            <a:r>
              <a:rPr lang="ja-JP" altLang="en-US" sz="2200" u="sng" dirty="0"/>
              <a:t>出力結果</a:t>
            </a:r>
            <a:r>
              <a:rPr lang="ja-JP" altLang="en-US" sz="2200" dirty="0"/>
              <a:t>　</a:t>
            </a:r>
            <a:r>
              <a:rPr lang="en-US" altLang="ja-JP" sz="2200" dirty="0"/>
              <a:t>※</a:t>
            </a:r>
            <a:r>
              <a:rPr lang="ja-JP" altLang="en-US" sz="2200" dirty="0"/>
              <a:t>出力されない</a:t>
            </a:r>
            <a:endParaRPr lang="en-US" altLang="ja-JP" sz="2200" dirty="0"/>
          </a:p>
        </p:txBody>
      </p:sp>
    </p:spTree>
    <p:extLst>
      <p:ext uri="{BB962C8B-B14F-4D97-AF65-F5344CB8AC3E}">
        <p14:creationId xmlns:p14="http://schemas.microsoft.com/office/powerpoint/2010/main" val="2942270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up)">
                                      <p:cBhvr>
                                        <p:cTn id="19" dur="500"/>
                                        <p:tgtEl>
                                          <p:spTgt spid="30"/>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right)">
                                      <p:cBhvr>
                                        <p:cTn id="23" dur="500"/>
                                        <p:tgtEl>
                                          <p:spTgt spid="31"/>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wipe(up)">
                                      <p:cBhvr>
                                        <p:cTn id="2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直線矢印コネクタ 43">
            <a:extLst>
              <a:ext uri="{FF2B5EF4-FFF2-40B4-BE49-F238E27FC236}">
                <a16:creationId xmlns:a16="http://schemas.microsoft.com/office/drawing/2014/main" id="{AD564C66-517D-4A4B-BC78-3D59014B7DE7}"/>
              </a:ext>
            </a:extLst>
          </p:cNvPr>
          <p:cNvCxnSpPr>
            <a:cxnSpLocks/>
          </p:cNvCxnSpPr>
          <p:nvPr/>
        </p:nvCxnSpPr>
        <p:spPr>
          <a:xfrm>
            <a:off x="2041978" y="4232101"/>
            <a:ext cx="0" cy="46223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2A51B7D0-55BC-45D2-90E5-4FF3FAE38C78}"/>
              </a:ext>
            </a:extLst>
          </p:cNvPr>
          <p:cNvSpPr txBox="1"/>
          <p:nvPr/>
        </p:nvSpPr>
        <p:spPr>
          <a:xfrm>
            <a:off x="1660124" y="1855433"/>
            <a:ext cx="949911" cy="461665"/>
          </a:xfrm>
          <a:prstGeom prst="rect">
            <a:avLst/>
          </a:prstGeom>
          <a:noFill/>
        </p:spPr>
        <p:txBody>
          <a:bodyPr wrap="square" rtlCol="0">
            <a:spAutoFit/>
          </a:bodyPr>
          <a:lstStyle/>
          <a:p>
            <a:r>
              <a:rPr lang="en-US" altLang="ja-JP" sz="2400" b="1" dirty="0">
                <a:solidFill>
                  <a:schemeClr val="bg1"/>
                </a:solidFill>
              </a:rPr>
              <a:t>x</a:t>
            </a:r>
            <a:r>
              <a:rPr kumimoji="1" lang="en-US" altLang="ja-JP" sz="2400" b="1" dirty="0">
                <a:solidFill>
                  <a:schemeClr val="bg1"/>
                </a:solidFill>
              </a:rPr>
              <a:t>=0</a:t>
            </a:r>
            <a:endParaRPr kumimoji="1" lang="ja-JP" altLang="en-US" sz="2400" b="1" dirty="0">
              <a:solidFill>
                <a:schemeClr val="bg1"/>
              </a:solidFill>
            </a:endParaRPr>
          </a:p>
        </p:txBody>
      </p:sp>
      <p:cxnSp>
        <p:nvCxnSpPr>
          <p:cNvPr id="19" name="直線コネクタ 18">
            <a:extLst>
              <a:ext uri="{FF2B5EF4-FFF2-40B4-BE49-F238E27FC236}">
                <a16:creationId xmlns:a16="http://schemas.microsoft.com/office/drawing/2014/main" id="{B566452C-52E8-4D25-8A82-91629498F501}"/>
              </a:ext>
            </a:extLst>
          </p:cNvPr>
          <p:cNvCxnSpPr>
            <a:cxnSpLocks/>
          </p:cNvCxnSpPr>
          <p:nvPr/>
        </p:nvCxnSpPr>
        <p:spPr>
          <a:xfrm>
            <a:off x="2867450" y="3572369"/>
            <a:ext cx="185446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C3245E52-B2CF-4B7B-9C35-FD3D10A1298D}"/>
              </a:ext>
            </a:extLst>
          </p:cNvPr>
          <p:cNvCxnSpPr>
            <a:cxnSpLocks/>
            <a:stCxn id="8" idx="2"/>
          </p:cNvCxnSpPr>
          <p:nvPr/>
        </p:nvCxnSpPr>
        <p:spPr>
          <a:xfrm>
            <a:off x="2047318" y="5817994"/>
            <a:ext cx="0" cy="7167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a:t>i</a:t>
            </a:r>
            <a:r>
              <a:rPr kumimoji="1" lang="en-US" altLang="ja-JP" dirty="0"/>
              <a:t>f</a:t>
            </a:r>
            <a:r>
              <a:rPr kumimoji="1" lang="ja-JP" altLang="en-US" dirty="0"/>
              <a:t>文</a:t>
            </a:r>
          </a:p>
        </p:txBody>
      </p:sp>
      <p:sp>
        <p:nvSpPr>
          <p:cNvPr id="3" name="コンテンツ プレースホルダー 2"/>
          <p:cNvSpPr>
            <a:spLocks noGrp="1"/>
          </p:cNvSpPr>
          <p:nvPr>
            <p:ph idx="1"/>
          </p:nvPr>
        </p:nvSpPr>
        <p:spPr>
          <a:xfrm>
            <a:off x="581192" y="1118110"/>
            <a:ext cx="11029615" cy="740008"/>
          </a:xfrm>
        </p:spPr>
        <p:txBody>
          <a:bodyPr>
            <a:normAutofit/>
          </a:bodyPr>
          <a:lstStyle/>
          <a:p>
            <a:pPr>
              <a:spcBef>
                <a:spcPts val="600"/>
              </a:spcBef>
            </a:pPr>
            <a:r>
              <a:rPr lang="en-US" altLang="ja-JP" dirty="0"/>
              <a:t>2) x = 1</a:t>
            </a:r>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11</a:t>
            </a:fld>
            <a:endParaRPr lang="ja-JP" altLang="en-US" dirty="0"/>
          </a:p>
        </p:txBody>
      </p:sp>
      <p:sp>
        <p:nvSpPr>
          <p:cNvPr id="5" name="コンテンツ プレースホルダー 4"/>
          <p:cNvSpPr>
            <a:spLocks noGrp="1"/>
          </p:cNvSpPr>
          <p:nvPr>
            <p:ph sz="quarter" idx="13"/>
          </p:nvPr>
        </p:nvSpPr>
        <p:spPr/>
        <p:txBody>
          <a:bodyPr>
            <a:normAutofit fontScale="92500" lnSpcReduction="10000"/>
          </a:bodyPr>
          <a:lstStyle/>
          <a:p>
            <a:endParaRPr kumimoji="1" lang="ja-JP" altLang="en-US"/>
          </a:p>
        </p:txBody>
      </p:sp>
      <p:sp>
        <p:nvSpPr>
          <p:cNvPr id="6" name="フローチャート: 判断 5">
            <a:extLst>
              <a:ext uri="{FF2B5EF4-FFF2-40B4-BE49-F238E27FC236}">
                <a16:creationId xmlns:a16="http://schemas.microsoft.com/office/drawing/2014/main" id="{05730078-F3C9-4D2A-B13C-4FA010AF528D}"/>
              </a:ext>
            </a:extLst>
          </p:cNvPr>
          <p:cNvSpPr/>
          <p:nvPr/>
        </p:nvSpPr>
        <p:spPr>
          <a:xfrm>
            <a:off x="852181" y="2912638"/>
            <a:ext cx="2390274" cy="131946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8" name="フローチャート: 処理 7">
            <a:extLst>
              <a:ext uri="{FF2B5EF4-FFF2-40B4-BE49-F238E27FC236}">
                <a16:creationId xmlns:a16="http://schemas.microsoft.com/office/drawing/2014/main" id="{162591D7-9BBD-4203-8165-AE8FC4B5BCFE}"/>
              </a:ext>
            </a:extLst>
          </p:cNvPr>
          <p:cNvSpPr/>
          <p:nvPr/>
        </p:nvSpPr>
        <p:spPr>
          <a:xfrm>
            <a:off x="852181" y="4695114"/>
            <a:ext cx="2390274" cy="11228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print(“x</a:t>
            </a:r>
            <a:r>
              <a:rPr lang="ja-JP" altLang="en-US" sz="2000" b="1" dirty="0"/>
              <a:t>は</a:t>
            </a:r>
            <a:r>
              <a:rPr lang="en-US" altLang="ja-JP" sz="2000" b="1" dirty="0"/>
              <a:t>0</a:t>
            </a:r>
            <a:r>
              <a:rPr lang="ja-JP" altLang="en-US" sz="2000" b="1" dirty="0"/>
              <a:t>よりおおきいです</a:t>
            </a:r>
            <a:r>
              <a:rPr lang="en-US" altLang="ja-JP" sz="2000" b="1" dirty="0"/>
              <a:t>”</a:t>
            </a:r>
            <a:r>
              <a:rPr lang="ja-JP" altLang="en-US" sz="2000" b="1" dirty="0"/>
              <a:t>）</a:t>
            </a:r>
            <a:endParaRPr lang="en-US" altLang="ja-JP" sz="2000" b="1" dirty="0"/>
          </a:p>
        </p:txBody>
      </p:sp>
      <p:cxnSp>
        <p:nvCxnSpPr>
          <p:cNvPr id="20" name="直線コネクタ 19">
            <a:extLst>
              <a:ext uri="{FF2B5EF4-FFF2-40B4-BE49-F238E27FC236}">
                <a16:creationId xmlns:a16="http://schemas.microsoft.com/office/drawing/2014/main" id="{7803CF37-5B9C-4FDB-B92F-88CA2694DE5B}"/>
              </a:ext>
            </a:extLst>
          </p:cNvPr>
          <p:cNvCxnSpPr>
            <a:cxnSpLocks/>
          </p:cNvCxnSpPr>
          <p:nvPr/>
        </p:nvCxnSpPr>
        <p:spPr>
          <a:xfrm flipH="1">
            <a:off x="4721912" y="3572369"/>
            <a:ext cx="1" cy="252770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E36D8DA0-C401-4C69-B05E-DBB5CED5BDD0}"/>
              </a:ext>
            </a:extLst>
          </p:cNvPr>
          <p:cNvCxnSpPr>
            <a:cxnSpLocks/>
          </p:cNvCxnSpPr>
          <p:nvPr/>
        </p:nvCxnSpPr>
        <p:spPr>
          <a:xfrm flipH="1">
            <a:off x="2047318" y="6148245"/>
            <a:ext cx="267459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DA770090-6C16-4648-9DA0-D21E52343670}"/>
              </a:ext>
            </a:extLst>
          </p:cNvPr>
          <p:cNvSpPr txBox="1"/>
          <p:nvPr/>
        </p:nvSpPr>
        <p:spPr>
          <a:xfrm>
            <a:off x="3242455" y="300255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33" name="直線矢印コネクタ 32">
            <a:extLst>
              <a:ext uri="{FF2B5EF4-FFF2-40B4-BE49-F238E27FC236}">
                <a16:creationId xmlns:a16="http://schemas.microsoft.com/office/drawing/2014/main" id="{DA74A40C-A361-4AF3-A6EE-624AA07AE257}"/>
              </a:ext>
            </a:extLst>
          </p:cNvPr>
          <p:cNvCxnSpPr>
            <a:cxnSpLocks/>
          </p:cNvCxnSpPr>
          <p:nvPr/>
        </p:nvCxnSpPr>
        <p:spPr>
          <a:xfrm>
            <a:off x="2047318" y="2330388"/>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1ADF1167-74F7-42BB-8025-EE87828B4C6A}"/>
              </a:ext>
            </a:extLst>
          </p:cNvPr>
          <p:cNvSpPr txBox="1"/>
          <p:nvPr/>
        </p:nvSpPr>
        <p:spPr>
          <a:xfrm>
            <a:off x="1561850" y="3303620"/>
            <a:ext cx="1387825" cy="523220"/>
          </a:xfrm>
          <a:prstGeom prst="rect">
            <a:avLst/>
          </a:prstGeom>
          <a:noFill/>
        </p:spPr>
        <p:txBody>
          <a:bodyPr wrap="square" rtlCol="0">
            <a:spAutoFit/>
          </a:bodyPr>
          <a:lstStyle/>
          <a:p>
            <a:r>
              <a:rPr kumimoji="1" lang="en-US" altLang="ja-JP" sz="2800" b="1" dirty="0">
                <a:solidFill>
                  <a:schemeClr val="bg1"/>
                </a:solidFill>
              </a:rPr>
              <a:t>0&lt;x</a:t>
            </a:r>
            <a:endParaRPr kumimoji="1" lang="ja-JP" altLang="en-US" sz="2800" b="1" dirty="0">
              <a:solidFill>
                <a:schemeClr val="bg1"/>
              </a:solidFill>
            </a:endParaRPr>
          </a:p>
        </p:txBody>
      </p:sp>
      <p:cxnSp>
        <p:nvCxnSpPr>
          <p:cNvPr id="11" name="直線コネクタ 10">
            <a:extLst>
              <a:ext uri="{FF2B5EF4-FFF2-40B4-BE49-F238E27FC236}">
                <a16:creationId xmlns:a16="http://schemas.microsoft.com/office/drawing/2014/main" id="{8F4B9699-0767-497C-8CFC-A0091C3A69B3}"/>
              </a:ext>
            </a:extLst>
          </p:cNvPr>
          <p:cNvCxnSpPr>
            <a:cxnSpLocks/>
          </p:cNvCxnSpPr>
          <p:nvPr/>
        </p:nvCxnSpPr>
        <p:spPr>
          <a:xfrm>
            <a:off x="2041978" y="2337685"/>
            <a:ext cx="0" cy="124001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2" name="楕円 51">
            <a:extLst>
              <a:ext uri="{FF2B5EF4-FFF2-40B4-BE49-F238E27FC236}">
                <a16:creationId xmlns:a16="http://schemas.microsoft.com/office/drawing/2014/main" id="{877D7519-FB94-44DA-9A56-DBC3D60609A8}"/>
              </a:ext>
            </a:extLst>
          </p:cNvPr>
          <p:cNvSpPr/>
          <p:nvPr/>
        </p:nvSpPr>
        <p:spPr>
          <a:xfrm>
            <a:off x="1722268" y="1864311"/>
            <a:ext cx="683580" cy="656947"/>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51A2BE34-0260-49E6-A593-95A2D69F9A56}"/>
              </a:ext>
            </a:extLst>
          </p:cNvPr>
          <p:cNvSpPr txBox="1"/>
          <p:nvPr/>
        </p:nvSpPr>
        <p:spPr>
          <a:xfrm>
            <a:off x="1750177" y="2008047"/>
            <a:ext cx="743081" cy="369332"/>
          </a:xfrm>
          <a:prstGeom prst="rect">
            <a:avLst/>
          </a:prstGeom>
          <a:noFill/>
        </p:spPr>
        <p:txBody>
          <a:bodyPr wrap="square" rtlCol="0">
            <a:spAutoFit/>
          </a:bodyPr>
          <a:lstStyle/>
          <a:p>
            <a:r>
              <a:rPr lang="en-US" altLang="ja-JP" b="1" dirty="0">
                <a:solidFill>
                  <a:schemeClr val="bg1"/>
                </a:solidFill>
              </a:rPr>
              <a:t>x</a:t>
            </a:r>
            <a:r>
              <a:rPr kumimoji="1" lang="en-US" altLang="ja-JP" b="1" dirty="0">
                <a:solidFill>
                  <a:schemeClr val="bg1"/>
                </a:solidFill>
              </a:rPr>
              <a:t>=1</a:t>
            </a:r>
            <a:endParaRPr kumimoji="1" lang="ja-JP" altLang="en-US" b="1" dirty="0">
              <a:solidFill>
                <a:schemeClr val="bg1"/>
              </a:solidFill>
            </a:endParaRPr>
          </a:p>
        </p:txBody>
      </p:sp>
      <p:cxnSp>
        <p:nvCxnSpPr>
          <p:cNvPr id="32" name="直線コネクタ 31">
            <a:extLst>
              <a:ext uri="{FF2B5EF4-FFF2-40B4-BE49-F238E27FC236}">
                <a16:creationId xmlns:a16="http://schemas.microsoft.com/office/drawing/2014/main" id="{532E21EB-64B3-4CB1-8ECB-8BD9714CF666}"/>
              </a:ext>
            </a:extLst>
          </p:cNvPr>
          <p:cNvCxnSpPr>
            <a:cxnSpLocks/>
          </p:cNvCxnSpPr>
          <p:nvPr/>
        </p:nvCxnSpPr>
        <p:spPr>
          <a:xfrm>
            <a:off x="2048627" y="3622149"/>
            <a:ext cx="0" cy="1629154"/>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503345B9-E508-4048-B61E-38C11153DEC5}"/>
              </a:ext>
            </a:extLst>
          </p:cNvPr>
          <p:cNvCxnSpPr>
            <a:cxnSpLocks/>
          </p:cNvCxnSpPr>
          <p:nvPr/>
        </p:nvCxnSpPr>
        <p:spPr>
          <a:xfrm>
            <a:off x="2050914" y="5251303"/>
            <a:ext cx="0" cy="128266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四角形: 角を丸くする 16">
            <a:extLst>
              <a:ext uri="{FF2B5EF4-FFF2-40B4-BE49-F238E27FC236}">
                <a16:creationId xmlns:a16="http://schemas.microsoft.com/office/drawing/2014/main" id="{35E2CA0A-EE3E-4803-B77D-85CF0AD612E5}"/>
              </a:ext>
            </a:extLst>
          </p:cNvPr>
          <p:cNvSpPr/>
          <p:nvPr/>
        </p:nvSpPr>
        <p:spPr>
          <a:xfrm>
            <a:off x="3346881" y="4989251"/>
            <a:ext cx="1198485" cy="497150"/>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処理実行</a:t>
            </a:r>
          </a:p>
        </p:txBody>
      </p:sp>
      <p:sp>
        <p:nvSpPr>
          <p:cNvPr id="18" name="フレーム 17">
            <a:extLst>
              <a:ext uri="{FF2B5EF4-FFF2-40B4-BE49-F238E27FC236}">
                <a16:creationId xmlns:a16="http://schemas.microsoft.com/office/drawing/2014/main" id="{1B529410-023B-40CA-B5D7-8167F2B78950}"/>
              </a:ext>
            </a:extLst>
          </p:cNvPr>
          <p:cNvSpPr/>
          <p:nvPr/>
        </p:nvSpPr>
        <p:spPr>
          <a:xfrm>
            <a:off x="2379131" y="4182534"/>
            <a:ext cx="1583269" cy="457200"/>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テキスト ボックス 36">
            <a:extLst>
              <a:ext uri="{FF2B5EF4-FFF2-40B4-BE49-F238E27FC236}">
                <a16:creationId xmlns:a16="http://schemas.microsoft.com/office/drawing/2014/main" id="{B9EB9CB5-E04E-45A7-9F69-8E57B1AC3672}"/>
              </a:ext>
            </a:extLst>
          </p:cNvPr>
          <p:cNvSpPr txBox="1"/>
          <p:nvPr/>
        </p:nvSpPr>
        <p:spPr>
          <a:xfrm>
            <a:off x="2394452" y="4212958"/>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sp>
        <p:nvSpPr>
          <p:cNvPr id="42" name="正方形/長方形 41">
            <a:extLst>
              <a:ext uri="{FF2B5EF4-FFF2-40B4-BE49-F238E27FC236}">
                <a16:creationId xmlns:a16="http://schemas.microsoft.com/office/drawing/2014/main" id="{AE32137C-E63E-4453-8FCD-540D274DEEDD}"/>
              </a:ext>
            </a:extLst>
          </p:cNvPr>
          <p:cNvSpPr/>
          <p:nvPr/>
        </p:nvSpPr>
        <p:spPr>
          <a:xfrm>
            <a:off x="5932399" y="4114692"/>
            <a:ext cx="5663698" cy="52495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dirty="0">
                <a:solidFill>
                  <a:schemeClr val="tx1"/>
                </a:solidFill>
              </a:rPr>
              <a:t>x</a:t>
            </a:r>
            <a:r>
              <a:rPr lang="ja-JP" altLang="en-US" sz="2000" dirty="0">
                <a:solidFill>
                  <a:schemeClr val="tx1"/>
                </a:solidFill>
              </a:rPr>
              <a:t>は</a:t>
            </a:r>
            <a:r>
              <a:rPr lang="en-US" altLang="ja-JP" sz="2000" dirty="0">
                <a:solidFill>
                  <a:schemeClr val="tx1"/>
                </a:solidFill>
              </a:rPr>
              <a:t>0</a:t>
            </a:r>
            <a:r>
              <a:rPr lang="ja-JP" altLang="en-US" sz="2000" dirty="0">
                <a:solidFill>
                  <a:schemeClr val="tx1"/>
                </a:solidFill>
              </a:rPr>
              <a:t>よりおおきいです</a:t>
            </a:r>
            <a:endParaRPr kumimoji="1" lang="en-US" altLang="ja-JP" sz="2000" dirty="0">
              <a:solidFill>
                <a:schemeClr val="tx1"/>
              </a:solidFill>
            </a:endParaRPr>
          </a:p>
        </p:txBody>
      </p:sp>
      <p:sp>
        <p:nvSpPr>
          <p:cNvPr id="43" name="コンテンツ プレースホルダー 2">
            <a:extLst>
              <a:ext uri="{FF2B5EF4-FFF2-40B4-BE49-F238E27FC236}">
                <a16:creationId xmlns:a16="http://schemas.microsoft.com/office/drawing/2014/main" id="{31F7CEF1-046E-4638-8DA1-DBE2866A3D65}"/>
              </a:ext>
            </a:extLst>
          </p:cNvPr>
          <p:cNvSpPr txBox="1">
            <a:spLocks/>
          </p:cNvSpPr>
          <p:nvPr/>
        </p:nvSpPr>
        <p:spPr>
          <a:xfrm>
            <a:off x="5878981" y="3554760"/>
            <a:ext cx="2015265" cy="65819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0"/>
              </a:spcBef>
              <a:spcAft>
                <a:spcPts val="0"/>
              </a:spcAft>
            </a:pPr>
            <a:r>
              <a:rPr lang="ja-JP" altLang="en-US" sz="2200" u="sng" dirty="0"/>
              <a:t>出力結果</a:t>
            </a:r>
            <a:endParaRPr lang="en-US" altLang="ja-JP" sz="2200" u="sng" dirty="0"/>
          </a:p>
        </p:txBody>
      </p:sp>
    </p:spTree>
    <p:extLst>
      <p:ext uri="{BB962C8B-B14F-4D97-AF65-F5344CB8AC3E}">
        <p14:creationId xmlns:p14="http://schemas.microsoft.com/office/powerpoint/2010/main" val="391067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up)">
                                      <p:cBhvr>
                                        <p:cTn id="15" dur="500"/>
                                        <p:tgtEl>
                                          <p:spTgt spid="3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up)">
                                      <p:cBhvr>
                                        <p:cTn id="2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直線矢印コネクタ 56">
            <a:extLst>
              <a:ext uri="{FF2B5EF4-FFF2-40B4-BE49-F238E27FC236}">
                <a16:creationId xmlns:a16="http://schemas.microsoft.com/office/drawing/2014/main" id="{04E96A72-AA8E-42A0-898E-9CDA466EB6B7}"/>
              </a:ext>
            </a:extLst>
          </p:cNvPr>
          <p:cNvCxnSpPr>
            <a:cxnSpLocks/>
          </p:cNvCxnSpPr>
          <p:nvPr/>
        </p:nvCxnSpPr>
        <p:spPr>
          <a:xfrm>
            <a:off x="1660473" y="4282424"/>
            <a:ext cx="0" cy="46223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a:t>else</a:t>
            </a:r>
            <a:endParaRPr kumimoji="1" lang="ja-JP" altLang="en-US" dirty="0"/>
          </a:p>
        </p:txBody>
      </p:sp>
      <p:sp>
        <p:nvSpPr>
          <p:cNvPr id="3" name="コンテンツ プレースホルダー 2"/>
          <p:cNvSpPr>
            <a:spLocks noGrp="1"/>
          </p:cNvSpPr>
          <p:nvPr>
            <p:ph idx="1"/>
          </p:nvPr>
        </p:nvSpPr>
        <p:spPr>
          <a:xfrm>
            <a:off x="581192" y="1118110"/>
            <a:ext cx="11029615" cy="740008"/>
          </a:xfrm>
        </p:spPr>
        <p:txBody>
          <a:bodyPr>
            <a:normAutofit/>
          </a:bodyPr>
          <a:lstStyle/>
          <a:p>
            <a:pPr>
              <a:spcBef>
                <a:spcPts val="600"/>
              </a:spcBef>
            </a:pPr>
            <a:r>
              <a:rPr lang="en-US" altLang="ja-JP" dirty="0"/>
              <a:t>else</a:t>
            </a:r>
            <a:r>
              <a:rPr lang="ja-JP" altLang="en-US" dirty="0"/>
              <a:t>：</a:t>
            </a:r>
            <a:r>
              <a:rPr lang="en-US" altLang="ja-JP" dirty="0"/>
              <a:t>if</a:t>
            </a:r>
            <a:r>
              <a:rPr lang="ja-JP" altLang="en-US" dirty="0"/>
              <a:t>文の条件に当てはまらなかった場合に実行</a:t>
            </a:r>
            <a:endParaRPr lang="en-US" altLang="ja-JP" dirty="0"/>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12</a:t>
            </a:fld>
            <a:endParaRPr lang="ja-JP" altLang="en-US" dirty="0"/>
          </a:p>
        </p:txBody>
      </p:sp>
      <p:sp>
        <p:nvSpPr>
          <p:cNvPr id="5" name="コンテンツ プレースホルダー 4"/>
          <p:cNvSpPr>
            <a:spLocks noGrp="1"/>
          </p:cNvSpPr>
          <p:nvPr>
            <p:ph sz="quarter" idx="13"/>
          </p:nvPr>
        </p:nvSpPr>
        <p:spPr/>
        <p:txBody>
          <a:bodyPr>
            <a:normAutofit fontScale="92500" lnSpcReduction="10000"/>
          </a:bodyPr>
          <a:lstStyle/>
          <a:p>
            <a:endParaRPr kumimoji="1" lang="ja-JP" altLang="en-US"/>
          </a:p>
        </p:txBody>
      </p:sp>
      <p:sp>
        <p:nvSpPr>
          <p:cNvPr id="41" name="テキスト ボックス 40">
            <a:extLst>
              <a:ext uri="{FF2B5EF4-FFF2-40B4-BE49-F238E27FC236}">
                <a16:creationId xmlns:a16="http://schemas.microsoft.com/office/drawing/2014/main" id="{3D867524-31D2-41D6-A3AF-84141A5E4E90}"/>
              </a:ext>
            </a:extLst>
          </p:cNvPr>
          <p:cNvSpPr txBox="1"/>
          <p:nvPr/>
        </p:nvSpPr>
        <p:spPr>
          <a:xfrm>
            <a:off x="1394056" y="2215473"/>
            <a:ext cx="949911" cy="461665"/>
          </a:xfrm>
          <a:prstGeom prst="rect">
            <a:avLst/>
          </a:prstGeom>
          <a:noFill/>
        </p:spPr>
        <p:txBody>
          <a:bodyPr wrap="square" rtlCol="0">
            <a:spAutoFit/>
          </a:bodyPr>
          <a:lstStyle/>
          <a:p>
            <a:r>
              <a:rPr lang="en-US" altLang="ja-JP" sz="2400" b="1" dirty="0">
                <a:solidFill>
                  <a:schemeClr val="bg1"/>
                </a:solidFill>
              </a:rPr>
              <a:t>x</a:t>
            </a:r>
            <a:r>
              <a:rPr kumimoji="1" lang="en-US" altLang="ja-JP" sz="2400" b="1" dirty="0">
                <a:solidFill>
                  <a:schemeClr val="bg1"/>
                </a:solidFill>
              </a:rPr>
              <a:t>=0</a:t>
            </a:r>
            <a:endParaRPr kumimoji="1" lang="ja-JP" altLang="en-US" sz="2400" b="1" dirty="0">
              <a:solidFill>
                <a:schemeClr val="bg1"/>
              </a:solidFill>
            </a:endParaRPr>
          </a:p>
        </p:txBody>
      </p:sp>
      <p:cxnSp>
        <p:nvCxnSpPr>
          <p:cNvPr id="42" name="直線コネクタ 41">
            <a:extLst>
              <a:ext uri="{FF2B5EF4-FFF2-40B4-BE49-F238E27FC236}">
                <a16:creationId xmlns:a16="http://schemas.microsoft.com/office/drawing/2014/main" id="{74D877D5-BE91-4A25-BD4B-53D2D63695A7}"/>
              </a:ext>
            </a:extLst>
          </p:cNvPr>
          <p:cNvCxnSpPr>
            <a:cxnSpLocks/>
          </p:cNvCxnSpPr>
          <p:nvPr/>
        </p:nvCxnSpPr>
        <p:spPr>
          <a:xfrm>
            <a:off x="2480605" y="3612742"/>
            <a:ext cx="185446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32AF9264-B752-4942-9635-DBABBEF21C6E}"/>
              </a:ext>
            </a:extLst>
          </p:cNvPr>
          <p:cNvCxnSpPr>
            <a:cxnSpLocks/>
            <a:stCxn id="46" idx="2"/>
          </p:cNvCxnSpPr>
          <p:nvPr/>
        </p:nvCxnSpPr>
        <p:spPr>
          <a:xfrm>
            <a:off x="1660473" y="5858367"/>
            <a:ext cx="0" cy="7167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5" name="フローチャート: 判断 44">
            <a:extLst>
              <a:ext uri="{FF2B5EF4-FFF2-40B4-BE49-F238E27FC236}">
                <a16:creationId xmlns:a16="http://schemas.microsoft.com/office/drawing/2014/main" id="{DC224435-41C8-400F-B87F-BE9647E63F92}"/>
              </a:ext>
            </a:extLst>
          </p:cNvPr>
          <p:cNvSpPr/>
          <p:nvPr/>
        </p:nvSpPr>
        <p:spPr>
          <a:xfrm>
            <a:off x="465336" y="2953011"/>
            <a:ext cx="2390274" cy="131946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46" name="フローチャート: 処理 45">
            <a:extLst>
              <a:ext uri="{FF2B5EF4-FFF2-40B4-BE49-F238E27FC236}">
                <a16:creationId xmlns:a16="http://schemas.microsoft.com/office/drawing/2014/main" id="{3E5448FE-E36A-40B4-A68F-6ED07DB65A85}"/>
              </a:ext>
            </a:extLst>
          </p:cNvPr>
          <p:cNvSpPr/>
          <p:nvPr/>
        </p:nvSpPr>
        <p:spPr>
          <a:xfrm>
            <a:off x="465336" y="4735487"/>
            <a:ext cx="2390274" cy="11228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a:t>処理</a:t>
            </a:r>
            <a:r>
              <a:rPr lang="en-US" altLang="ja-JP" sz="2800" b="1" dirty="0"/>
              <a:t>1</a:t>
            </a:r>
          </a:p>
        </p:txBody>
      </p:sp>
      <p:cxnSp>
        <p:nvCxnSpPr>
          <p:cNvPr id="47" name="直線矢印コネクタ 46">
            <a:extLst>
              <a:ext uri="{FF2B5EF4-FFF2-40B4-BE49-F238E27FC236}">
                <a16:creationId xmlns:a16="http://schemas.microsoft.com/office/drawing/2014/main" id="{F3898C3B-28D6-4EC9-8EA5-3981A31B7AAE}"/>
              </a:ext>
            </a:extLst>
          </p:cNvPr>
          <p:cNvCxnSpPr>
            <a:cxnSpLocks/>
          </p:cNvCxnSpPr>
          <p:nvPr/>
        </p:nvCxnSpPr>
        <p:spPr>
          <a:xfrm>
            <a:off x="4335066" y="3642404"/>
            <a:ext cx="0" cy="107259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1A9A4ECF-FF66-4588-B347-EE6F15EFE3B3}"/>
              </a:ext>
            </a:extLst>
          </p:cNvPr>
          <p:cNvSpPr txBox="1"/>
          <p:nvPr/>
        </p:nvSpPr>
        <p:spPr>
          <a:xfrm>
            <a:off x="2855610" y="3042923"/>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sp>
        <p:nvSpPr>
          <p:cNvPr id="49" name="テキスト ボックス 48">
            <a:extLst>
              <a:ext uri="{FF2B5EF4-FFF2-40B4-BE49-F238E27FC236}">
                <a16:creationId xmlns:a16="http://schemas.microsoft.com/office/drawing/2014/main" id="{BF9C755A-C070-486F-9E00-7BAB029F15C9}"/>
              </a:ext>
            </a:extLst>
          </p:cNvPr>
          <p:cNvSpPr txBox="1"/>
          <p:nvPr/>
        </p:nvSpPr>
        <p:spPr>
          <a:xfrm>
            <a:off x="2007607" y="4253331"/>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50" name="直線矢印コネクタ 49">
            <a:extLst>
              <a:ext uri="{FF2B5EF4-FFF2-40B4-BE49-F238E27FC236}">
                <a16:creationId xmlns:a16="http://schemas.microsoft.com/office/drawing/2014/main" id="{643F831B-6699-4304-BF3B-47325215789A}"/>
              </a:ext>
            </a:extLst>
          </p:cNvPr>
          <p:cNvCxnSpPr>
            <a:cxnSpLocks/>
          </p:cNvCxnSpPr>
          <p:nvPr/>
        </p:nvCxnSpPr>
        <p:spPr>
          <a:xfrm>
            <a:off x="1660473" y="2370761"/>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11AB0676-BA96-4D21-AA9C-31C0AD90C24B}"/>
              </a:ext>
            </a:extLst>
          </p:cNvPr>
          <p:cNvSpPr txBox="1"/>
          <p:nvPr/>
        </p:nvSpPr>
        <p:spPr>
          <a:xfrm>
            <a:off x="1175005" y="3343993"/>
            <a:ext cx="1387825" cy="523220"/>
          </a:xfrm>
          <a:prstGeom prst="rect">
            <a:avLst/>
          </a:prstGeom>
          <a:noFill/>
        </p:spPr>
        <p:txBody>
          <a:bodyPr wrap="square" rtlCol="0">
            <a:spAutoFit/>
          </a:bodyPr>
          <a:lstStyle/>
          <a:p>
            <a:r>
              <a:rPr lang="ja-JP" altLang="en-US" sz="2800" b="1" dirty="0">
                <a:solidFill>
                  <a:schemeClr val="bg1"/>
                </a:solidFill>
              </a:rPr>
              <a:t>条件</a:t>
            </a:r>
            <a:endParaRPr kumimoji="1" lang="ja-JP" altLang="en-US" sz="2800" b="1" dirty="0">
              <a:solidFill>
                <a:schemeClr val="bg1"/>
              </a:solidFill>
            </a:endParaRPr>
          </a:p>
        </p:txBody>
      </p:sp>
      <p:sp>
        <p:nvSpPr>
          <p:cNvPr id="53" name="フローチャート: 処理 52">
            <a:extLst>
              <a:ext uri="{FF2B5EF4-FFF2-40B4-BE49-F238E27FC236}">
                <a16:creationId xmlns:a16="http://schemas.microsoft.com/office/drawing/2014/main" id="{6592F05B-2ED4-441A-A00A-F7888DC38FAB}"/>
              </a:ext>
            </a:extLst>
          </p:cNvPr>
          <p:cNvSpPr/>
          <p:nvPr/>
        </p:nvSpPr>
        <p:spPr>
          <a:xfrm>
            <a:off x="3309682" y="4744657"/>
            <a:ext cx="2390274" cy="11228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a:t>処理</a:t>
            </a:r>
            <a:r>
              <a:rPr lang="en-US" altLang="ja-JP" sz="2800" b="1" dirty="0"/>
              <a:t>2</a:t>
            </a:r>
          </a:p>
        </p:txBody>
      </p:sp>
      <p:sp>
        <p:nvSpPr>
          <p:cNvPr id="55" name="正方形/長方形 54">
            <a:extLst>
              <a:ext uri="{FF2B5EF4-FFF2-40B4-BE49-F238E27FC236}">
                <a16:creationId xmlns:a16="http://schemas.microsoft.com/office/drawing/2014/main" id="{807B81D2-2EC6-4945-8C49-A2279ADCF926}"/>
              </a:ext>
            </a:extLst>
          </p:cNvPr>
          <p:cNvSpPr/>
          <p:nvPr/>
        </p:nvSpPr>
        <p:spPr>
          <a:xfrm>
            <a:off x="5954011" y="3772964"/>
            <a:ext cx="5863715" cy="146698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lang="en-US" altLang="ja-JP" sz="2000" dirty="0">
                <a:solidFill>
                  <a:schemeClr val="tx1"/>
                </a:solidFill>
              </a:rPr>
              <a:t>i</a:t>
            </a:r>
            <a:r>
              <a:rPr kumimoji="1" lang="en-US" altLang="ja-JP" sz="2000" dirty="0">
                <a:solidFill>
                  <a:schemeClr val="tx1"/>
                </a:solidFill>
              </a:rPr>
              <a:t>f </a:t>
            </a:r>
            <a:r>
              <a:rPr lang="ja-JP" altLang="en-US" sz="2000" dirty="0">
                <a:solidFill>
                  <a:schemeClr val="tx1"/>
                </a:solidFill>
              </a:rPr>
              <a:t>条件</a:t>
            </a:r>
            <a:r>
              <a:rPr kumimoji="1" lang="en-US" altLang="ja-JP" sz="2000" dirty="0">
                <a:solidFill>
                  <a:schemeClr val="tx1"/>
                </a:solidFill>
              </a:rPr>
              <a:t>:</a:t>
            </a:r>
          </a:p>
          <a:p>
            <a:r>
              <a:rPr kumimoji="1" lang="en-US" altLang="ja-JP" sz="2000" dirty="0">
                <a:solidFill>
                  <a:schemeClr val="tx1"/>
                </a:solidFill>
              </a:rPr>
              <a:t>    </a:t>
            </a:r>
            <a:r>
              <a:rPr kumimoji="1" lang="ja-JP" altLang="en-US" sz="2000" dirty="0">
                <a:solidFill>
                  <a:schemeClr val="tx1"/>
                </a:solidFill>
              </a:rPr>
              <a:t>処理</a:t>
            </a:r>
            <a:r>
              <a:rPr lang="en-US" altLang="ja-JP" sz="2000" dirty="0">
                <a:solidFill>
                  <a:schemeClr val="tx1"/>
                </a:solidFill>
              </a:rPr>
              <a:t>1</a:t>
            </a:r>
          </a:p>
          <a:p>
            <a:r>
              <a:rPr kumimoji="1" lang="en-US" altLang="ja-JP" sz="2000" dirty="0">
                <a:solidFill>
                  <a:schemeClr val="tx1"/>
                </a:solidFill>
              </a:rPr>
              <a:t>else:</a:t>
            </a:r>
          </a:p>
          <a:p>
            <a:r>
              <a:rPr lang="en-US" altLang="ja-JP" sz="2000" dirty="0">
                <a:solidFill>
                  <a:schemeClr val="tx1"/>
                </a:solidFill>
              </a:rPr>
              <a:t>    </a:t>
            </a:r>
            <a:r>
              <a:rPr lang="ja-JP" altLang="en-US" sz="2000" dirty="0">
                <a:solidFill>
                  <a:schemeClr val="tx1"/>
                </a:solidFill>
              </a:rPr>
              <a:t>処理</a:t>
            </a:r>
            <a:r>
              <a:rPr lang="en-US" altLang="ja-JP" sz="2000" dirty="0">
                <a:solidFill>
                  <a:schemeClr val="tx1"/>
                </a:solidFill>
              </a:rPr>
              <a:t>2</a:t>
            </a:r>
            <a:endParaRPr kumimoji="1" lang="en-US" altLang="ja-JP" sz="2000" dirty="0">
              <a:solidFill>
                <a:schemeClr val="tx1"/>
              </a:solidFill>
            </a:endParaRPr>
          </a:p>
          <a:p>
            <a:r>
              <a:rPr kumimoji="1" lang="en-US" altLang="ja-JP" sz="2000" dirty="0">
                <a:solidFill>
                  <a:schemeClr val="tx1"/>
                </a:solidFill>
              </a:rPr>
              <a:t>     </a:t>
            </a:r>
            <a:endParaRPr kumimoji="1" lang="ja-JP" altLang="en-US" sz="2000" dirty="0">
              <a:solidFill>
                <a:schemeClr val="tx1"/>
              </a:solidFill>
            </a:endParaRPr>
          </a:p>
        </p:txBody>
      </p:sp>
      <p:sp>
        <p:nvSpPr>
          <p:cNvPr id="56" name="コンテンツ プレースホルダー 2">
            <a:extLst>
              <a:ext uri="{FF2B5EF4-FFF2-40B4-BE49-F238E27FC236}">
                <a16:creationId xmlns:a16="http://schemas.microsoft.com/office/drawing/2014/main" id="{AB7BCF2E-EBD1-4083-8674-F4F251D74812}"/>
              </a:ext>
            </a:extLst>
          </p:cNvPr>
          <p:cNvSpPr txBox="1">
            <a:spLocks/>
          </p:cNvSpPr>
          <p:nvPr/>
        </p:nvSpPr>
        <p:spPr>
          <a:xfrm>
            <a:off x="5915985" y="3032956"/>
            <a:ext cx="5942413"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cxnSp>
        <p:nvCxnSpPr>
          <p:cNvPr id="58" name="直線矢印コネクタ 57">
            <a:extLst>
              <a:ext uri="{FF2B5EF4-FFF2-40B4-BE49-F238E27FC236}">
                <a16:creationId xmlns:a16="http://schemas.microsoft.com/office/drawing/2014/main" id="{12B9E7DE-20EC-4E4C-9F2C-64346931AB18}"/>
              </a:ext>
            </a:extLst>
          </p:cNvPr>
          <p:cNvCxnSpPr>
            <a:cxnSpLocks/>
          </p:cNvCxnSpPr>
          <p:nvPr/>
        </p:nvCxnSpPr>
        <p:spPr>
          <a:xfrm>
            <a:off x="4331804" y="5867537"/>
            <a:ext cx="0" cy="7167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3391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線矢印コネクタ 38">
            <a:extLst>
              <a:ext uri="{FF2B5EF4-FFF2-40B4-BE49-F238E27FC236}">
                <a16:creationId xmlns:a16="http://schemas.microsoft.com/office/drawing/2014/main" id="{86B4489F-7018-4A9E-A61A-F18D9196C59D}"/>
              </a:ext>
            </a:extLst>
          </p:cNvPr>
          <p:cNvCxnSpPr>
            <a:cxnSpLocks/>
          </p:cNvCxnSpPr>
          <p:nvPr/>
        </p:nvCxnSpPr>
        <p:spPr>
          <a:xfrm>
            <a:off x="1660473" y="4282424"/>
            <a:ext cx="0" cy="46223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B566452C-52E8-4D25-8A82-91629498F501}"/>
              </a:ext>
            </a:extLst>
          </p:cNvPr>
          <p:cNvCxnSpPr>
            <a:cxnSpLocks/>
          </p:cNvCxnSpPr>
          <p:nvPr/>
        </p:nvCxnSpPr>
        <p:spPr>
          <a:xfrm>
            <a:off x="2480605" y="3612742"/>
            <a:ext cx="185446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C3245E52-B2CF-4B7B-9C35-FD3D10A1298D}"/>
              </a:ext>
            </a:extLst>
          </p:cNvPr>
          <p:cNvCxnSpPr>
            <a:cxnSpLocks/>
            <a:stCxn id="8" idx="2"/>
          </p:cNvCxnSpPr>
          <p:nvPr/>
        </p:nvCxnSpPr>
        <p:spPr>
          <a:xfrm>
            <a:off x="1660473" y="5858367"/>
            <a:ext cx="0" cy="7167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a:t>else</a:t>
            </a:r>
            <a:endParaRPr kumimoji="1" lang="ja-JP" altLang="en-US" dirty="0"/>
          </a:p>
        </p:txBody>
      </p:sp>
      <p:sp>
        <p:nvSpPr>
          <p:cNvPr id="3" name="コンテンツ プレースホルダー 2"/>
          <p:cNvSpPr>
            <a:spLocks noGrp="1"/>
          </p:cNvSpPr>
          <p:nvPr>
            <p:ph idx="1"/>
          </p:nvPr>
        </p:nvSpPr>
        <p:spPr>
          <a:xfrm>
            <a:off x="233054" y="1209177"/>
            <a:ext cx="11707494" cy="658198"/>
          </a:xfrm>
        </p:spPr>
        <p:txBody>
          <a:bodyPr>
            <a:normAutofit/>
          </a:bodyPr>
          <a:lstStyle/>
          <a:p>
            <a:pPr>
              <a:spcBef>
                <a:spcPts val="0"/>
              </a:spcBef>
              <a:spcAft>
                <a:spcPts val="0"/>
              </a:spcAft>
            </a:pPr>
            <a:r>
              <a:rPr lang="ja-JP" altLang="en-US" sz="2200" u="sng" dirty="0"/>
              <a:t>例）</a:t>
            </a:r>
            <a:r>
              <a:rPr lang="en-US" altLang="ja-JP" sz="2200" u="sng" dirty="0"/>
              <a:t>0&lt;x</a:t>
            </a:r>
            <a:r>
              <a:rPr lang="ja-JP" altLang="en-US" sz="2200" u="sng" dirty="0"/>
              <a:t>ならば</a:t>
            </a:r>
            <a:r>
              <a:rPr lang="en-US" altLang="ja-JP" sz="2200" u="sng" dirty="0"/>
              <a:t>”x</a:t>
            </a:r>
            <a:r>
              <a:rPr lang="ja-JP" altLang="en-US" sz="2200" u="sng" dirty="0"/>
              <a:t>は</a:t>
            </a:r>
            <a:r>
              <a:rPr lang="en-US" altLang="ja-JP" sz="2200" u="sng" dirty="0"/>
              <a:t>0</a:t>
            </a:r>
            <a:r>
              <a:rPr lang="ja-JP" altLang="en-US" sz="2200" u="sng" dirty="0"/>
              <a:t>よりおおきいです</a:t>
            </a:r>
            <a:r>
              <a:rPr lang="en-US" altLang="ja-JP" sz="2200" u="sng" dirty="0"/>
              <a:t>”</a:t>
            </a:r>
            <a:r>
              <a:rPr lang="ja-JP" altLang="en-US" sz="2200" u="sng" dirty="0"/>
              <a:t>と出力、そうでなければ</a:t>
            </a:r>
            <a:r>
              <a:rPr lang="en-US" altLang="ja-JP" sz="2200" u="sng" dirty="0"/>
              <a:t>”x</a:t>
            </a:r>
            <a:r>
              <a:rPr lang="ja-JP" altLang="en-US" sz="2200" u="sng" dirty="0"/>
              <a:t>は</a:t>
            </a:r>
            <a:r>
              <a:rPr lang="en-US" altLang="ja-JP" sz="2200" u="sng" dirty="0"/>
              <a:t>0</a:t>
            </a:r>
            <a:r>
              <a:rPr lang="ja-JP" altLang="en-US" sz="2200" u="sng" dirty="0"/>
              <a:t>以下です</a:t>
            </a:r>
            <a:r>
              <a:rPr lang="en-US" altLang="ja-JP" sz="2200" u="sng" dirty="0"/>
              <a:t>”</a:t>
            </a:r>
            <a:r>
              <a:rPr lang="ja-JP" altLang="en-US" sz="2200" u="sng" dirty="0"/>
              <a:t>と出力</a:t>
            </a:r>
            <a:endParaRPr lang="en-US" altLang="ja-JP" sz="2200" u="sng" dirty="0"/>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13</a:t>
            </a:fld>
            <a:endParaRPr lang="ja-JP" altLang="en-US" dirty="0"/>
          </a:p>
        </p:txBody>
      </p:sp>
      <p:sp>
        <p:nvSpPr>
          <p:cNvPr id="5" name="コンテンツ プレースホルダー 4"/>
          <p:cNvSpPr>
            <a:spLocks noGrp="1"/>
          </p:cNvSpPr>
          <p:nvPr>
            <p:ph sz="quarter" idx="13"/>
          </p:nvPr>
        </p:nvSpPr>
        <p:spPr/>
        <p:txBody>
          <a:bodyPr>
            <a:normAutofit fontScale="92500" lnSpcReduction="10000"/>
          </a:bodyPr>
          <a:lstStyle/>
          <a:p>
            <a:endParaRPr kumimoji="1" lang="ja-JP" altLang="en-US"/>
          </a:p>
        </p:txBody>
      </p:sp>
      <p:sp>
        <p:nvSpPr>
          <p:cNvPr id="6" name="フローチャート: 判断 5">
            <a:extLst>
              <a:ext uri="{FF2B5EF4-FFF2-40B4-BE49-F238E27FC236}">
                <a16:creationId xmlns:a16="http://schemas.microsoft.com/office/drawing/2014/main" id="{05730078-F3C9-4D2A-B13C-4FA010AF528D}"/>
              </a:ext>
            </a:extLst>
          </p:cNvPr>
          <p:cNvSpPr/>
          <p:nvPr/>
        </p:nvSpPr>
        <p:spPr>
          <a:xfrm>
            <a:off x="465336" y="2953011"/>
            <a:ext cx="2390274" cy="131946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8" name="フローチャート: 処理 7">
            <a:extLst>
              <a:ext uri="{FF2B5EF4-FFF2-40B4-BE49-F238E27FC236}">
                <a16:creationId xmlns:a16="http://schemas.microsoft.com/office/drawing/2014/main" id="{162591D7-9BBD-4203-8165-AE8FC4B5BCFE}"/>
              </a:ext>
            </a:extLst>
          </p:cNvPr>
          <p:cNvSpPr/>
          <p:nvPr/>
        </p:nvSpPr>
        <p:spPr>
          <a:xfrm>
            <a:off x="465336" y="4735487"/>
            <a:ext cx="2390274" cy="11228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print(“x</a:t>
            </a:r>
            <a:r>
              <a:rPr lang="ja-JP" altLang="en-US" sz="2000" b="1" dirty="0"/>
              <a:t>は</a:t>
            </a:r>
            <a:r>
              <a:rPr lang="en-US" altLang="ja-JP" sz="2000" b="1" dirty="0"/>
              <a:t>0</a:t>
            </a:r>
            <a:r>
              <a:rPr lang="ja-JP" altLang="en-US" sz="2000" b="1" dirty="0"/>
              <a:t>よりおおきいです</a:t>
            </a:r>
            <a:r>
              <a:rPr lang="en-US" altLang="ja-JP" sz="2000" b="1" dirty="0"/>
              <a:t>”</a:t>
            </a:r>
            <a:r>
              <a:rPr lang="ja-JP" altLang="en-US" sz="2000" b="1" dirty="0"/>
              <a:t>）</a:t>
            </a:r>
            <a:endParaRPr lang="en-US" altLang="ja-JP" sz="2000" b="1" dirty="0"/>
          </a:p>
        </p:txBody>
      </p:sp>
      <p:cxnSp>
        <p:nvCxnSpPr>
          <p:cNvPr id="23" name="直線矢印コネクタ 22">
            <a:extLst>
              <a:ext uri="{FF2B5EF4-FFF2-40B4-BE49-F238E27FC236}">
                <a16:creationId xmlns:a16="http://schemas.microsoft.com/office/drawing/2014/main" id="{E36D8DA0-C401-4C69-B05E-DBB5CED5BDD0}"/>
              </a:ext>
            </a:extLst>
          </p:cNvPr>
          <p:cNvCxnSpPr>
            <a:cxnSpLocks/>
          </p:cNvCxnSpPr>
          <p:nvPr/>
        </p:nvCxnSpPr>
        <p:spPr>
          <a:xfrm>
            <a:off x="4335066" y="3642404"/>
            <a:ext cx="0" cy="107259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DA770090-6C16-4648-9DA0-D21E52343670}"/>
              </a:ext>
            </a:extLst>
          </p:cNvPr>
          <p:cNvSpPr txBox="1"/>
          <p:nvPr/>
        </p:nvSpPr>
        <p:spPr>
          <a:xfrm>
            <a:off x="2855610" y="3042923"/>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sp>
        <p:nvSpPr>
          <p:cNvPr id="29" name="テキスト ボックス 28">
            <a:extLst>
              <a:ext uri="{FF2B5EF4-FFF2-40B4-BE49-F238E27FC236}">
                <a16:creationId xmlns:a16="http://schemas.microsoft.com/office/drawing/2014/main" id="{28F6A2C3-3067-41E6-B82E-383A36B75175}"/>
              </a:ext>
            </a:extLst>
          </p:cNvPr>
          <p:cNvSpPr txBox="1"/>
          <p:nvPr/>
        </p:nvSpPr>
        <p:spPr>
          <a:xfrm>
            <a:off x="2007607" y="4253331"/>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33" name="直線矢印コネクタ 32">
            <a:extLst>
              <a:ext uri="{FF2B5EF4-FFF2-40B4-BE49-F238E27FC236}">
                <a16:creationId xmlns:a16="http://schemas.microsoft.com/office/drawing/2014/main" id="{DA74A40C-A361-4AF3-A6EE-624AA07AE257}"/>
              </a:ext>
            </a:extLst>
          </p:cNvPr>
          <p:cNvCxnSpPr>
            <a:cxnSpLocks/>
          </p:cNvCxnSpPr>
          <p:nvPr/>
        </p:nvCxnSpPr>
        <p:spPr>
          <a:xfrm>
            <a:off x="1660473" y="2370761"/>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1ADF1167-74F7-42BB-8025-EE87828B4C6A}"/>
              </a:ext>
            </a:extLst>
          </p:cNvPr>
          <p:cNvSpPr txBox="1"/>
          <p:nvPr/>
        </p:nvSpPr>
        <p:spPr>
          <a:xfrm>
            <a:off x="1175005" y="3343993"/>
            <a:ext cx="1387825" cy="523220"/>
          </a:xfrm>
          <a:prstGeom prst="rect">
            <a:avLst/>
          </a:prstGeom>
          <a:noFill/>
        </p:spPr>
        <p:txBody>
          <a:bodyPr wrap="square" rtlCol="0">
            <a:spAutoFit/>
          </a:bodyPr>
          <a:lstStyle/>
          <a:p>
            <a:r>
              <a:rPr kumimoji="1" lang="en-US" altLang="ja-JP" sz="2800" b="1" dirty="0">
                <a:solidFill>
                  <a:schemeClr val="bg1"/>
                </a:solidFill>
              </a:rPr>
              <a:t>0&lt;x</a:t>
            </a:r>
            <a:endParaRPr kumimoji="1" lang="ja-JP" altLang="en-US" sz="2800" b="1" dirty="0">
              <a:solidFill>
                <a:schemeClr val="bg1"/>
              </a:solidFill>
            </a:endParaRPr>
          </a:p>
        </p:txBody>
      </p:sp>
      <p:sp>
        <p:nvSpPr>
          <p:cNvPr id="21" name="フローチャート: 処理 20">
            <a:extLst>
              <a:ext uri="{FF2B5EF4-FFF2-40B4-BE49-F238E27FC236}">
                <a16:creationId xmlns:a16="http://schemas.microsoft.com/office/drawing/2014/main" id="{689E798D-D76E-4C35-8A51-D623C7891ABD}"/>
              </a:ext>
            </a:extLst>
          </p:cNvPr>
          <p:cNvSpPr/>
          <p:nvPr/>
        </p:nvSpPr>
        <p:spPr>
          <a:xfrm>
            <a:off x="3309682" y="4744657"/>
            <a:ext cx="2390274" cy="11228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print(“x</a:t>
            </a:r>
            <a:r>
              <a:rPr lang="ja-JP" altLang="en-US" sz="2000" b="1" dirty="0"/>
              <a:t>は</a:t>
            </a:r>
            <a:r>
              <a:rPr lang="en-US" altLang="ja-JP" sz="2000" b="1" dirty="0"/>
              <a:t>0</a:t>
            </a:r>
            <a:r>
              <a:rPr lang="ja-JP" altLang="en-US" sz="2000" b="1" dirty="0"/>
              <a:t>以下です</a:t>
            </a:r>
            <a:r>
              <a:rPr lang="en-US" altLang="ja-JP" sz="2000" b="1" dirty="0"/>
              <a:t>”</a:t>
            </a:r>
            <a:r>
              <a:rPr lang="ja-JP" altLang="en-US" sz="2000" b="1" dirty="0"/>
              <a:t>）</a:t>
            </a:r>
            <a:endParaRPr lang="en-US" altLang="ja-JP" sz="2000" b="1" dirty="0"/>
          </a:p>
        </p:txBody>
      </p:sp>
      <p:cxnSp>
        <p:nvCxnSpPr>
          <p:cNvPr id="22" name="直線矢印コネクタ 21">
            <a:extLst>
              <a:ext uri="{FF2B5EF4-FFF2-40B4-BE49-F238E27FC236}">
                <a16:creationId xmlns:a16="http://schemas.microsoft.com/office/drawing/2014/main" id="{441AB5D6-9A66-4A64-B421-56C368A4FE30}"/>
              </a:ext>
            </a:extLst>
          </p:cNvPr>
          <p:cNvCxnSpPr>
            <a:cxnSpLocks/>
          </p:cNvCxnSpPr>
          <p:nvPr/>
        </p:nvCxnSpPr>
        <p:spPr>
          <a:xfrm>
            <a:off x="4331804" y="5867537"/>
            <a:ext cx="0" cy="7167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9C0707A0-F29C-4CD3-A12E-767F7759F3E2}"/>
              </a:ext>
            </a:extLst>
          </p:cNvPr>
          <p:cNvSpPr/>
          <p:nvPr/>
        </p:nvSpPr>
        <p:spPr>
          <a:xfrm>
            <a:off x="5954011" y="3772964"/>
            <a:ext cx="5863715" cy="146698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lang="en-US" altLang="ja-JP" sz="2000" dirty="0">
                <a:solidFill>
                  <a:schemeClr val="tx1"/>
                </a:solidFill>
              </a:rPr>
              <a:t>i</a:t>
            </a:r>
            <a:r>
              <a:rPr kumimoji="1" lang="en-US" altLang="ja-JP" sz="2000" dirty="0">
                <a:solidFill>
                  <a:schemeClr val="tx1"/>
                </a:solidFill>
              </a:rPr>
              <a:t>f 0&lt;x:</a:t>
            </a:r>
          </a:p>
          <a:p>
            <a:r>
              <a:rPr kumimoji="1" lang="en-US" altLang="ja-JP" sz="2000" dirty="0">
                <a:solidFill>
                  <a:schemeClr val="tx1"/>
                </a:solidFill>
              </a:rPr>
              <a:t>    </a:t>
            </a:r>
            <a:r>
              <a:rPr lang="en-US" altLang="ja-JP" sz="2000" dirty="0">
                <a:solidFill>
                  <a:schemeClr val="tx1"/>
                </a:solidFill>
              </a:rPr>
              <a:t>print(“x</a:t>
            </a:r>
            <a:r>
              <a:rPr lang="ja-JP" altLang="en-US" sz="2000" dirty="0">
                <a:solidFill>
                  <a:schemeClr val="tx1"/>
                </a:solidFill>
              </a:rPr>
              <a:t>は</a:t>
            </a:r>
            <a:r>
              <a:rPr lang="en-US" altLang="ja-JP" sz="2000" dirty="0">
                <a:solidFill>
                  <a:schemeClr val="tx1"/>
                </a:solidFill>
              </a:rPr>
              <a:t>0</a:t>
            </a:r>
            <a:r>
              <a:rPr lang="ja-JP" altLang="en-US" sz="2000" dirty="0">
                <a:solidFill>
                  <a:schemeClr val="tx1"/>
                </a:solidFill>
              </a:rPr>
              <a:t>よりおおきいです</a:t>
            </a:r>
            <a:r>
              <a:rPr lang="en-US" altLang="ja-JP" sz="2000" dirty="0">
                <a:solidFill>
                  <a:schemeClr val="tx1"/>
                </a:solidFill>
              </a:rPr>
              <a:t>”)</a:t>
            </a:r>
          </a:p>
          <a:p>
            <a:r>
              <a:rPr kumimoji="1" lang="en-US" altLang="ja-JP" sz="2000" dirty="0">
                <a:solidFill>
                  <a:schemeClr val="tx1"/>
                </a:solidFill>
              </a:rPr>
              <a:t>else:</a:t>
            </a:r>
          </a:p>
          <a:p>
            <a:r>
              <a:rPr lang="en-US" altLang="ja-JP" sz="2000" dirty="0">
                <a:solidFill>
                  <a:schemeClr val="tx1"/>
                </a:solidFill>
              </a:rPr>
              <a:t>    print(“x</a:t>
            </a:r>
            <a:r>
              <a:rPr lang="ja-JP" altLang="en-US" sz="2000" dirty="0">
                <a:solidFill>
                  <a:schemeClr val="tx1"/>
                </a:solidFill>
              </a:rPr>
              <a:t>は</a:t>
            </a:r>
            <a:r>
              <a:rPr lang="en-US" altLang="ja-JP" sz="2000" dirty="0">
                <a:solidFill>
                  <a:schemeClr val="tx1"/>
                </a:solidFill>
              </a:rPr>
              <a:t>0</a:t>
            </a:r>
            <a:r>
              <a:rPr lang="ja-JP" altLang="en-US" sz="2000" dirty="0">
                <a:solidFill>
                  <a:schemeClr val="tx1"/>
                </a:solidFill>
              </a:rPr>
              <a:t>以下です</a:t>
            </a:r>
            <a:r>
              <a:rPr lang="en-US" altLang="ja-JP" sz="2000" dirty="0">
                <a:solidFill>
                  <a:schemeClr val="tx1"/>
                </a:solidFill>
              </a:rPr>
              <a:t>”)</a:t>
            </a:r>
            <a:endParaRPr kumimoji="1" lang="en-US" altLang="ja-JP" sz="2000" dirty="0">
              <a:solidFill>
                <a:schemeClr val="tx1"/>
              </a:solidFill>
            </a:endParaRPr>
          </a:p>
          <a:p>
            <a:r>
              <a:rPr kumimoji="1" lang="en-US" altLang="ja-JP" sz="2000" dirty="0">
                <a:solidFill>
                  <a:schemeClr val="tx1"/>
                </a:solidFill>
              </a:rPr>
              <a:t>     </a:t>
            </a:r>
            <a:endParaRPr kumimoji="1" lang="ja-JP" altLang="en-US" sz="2000" dirty="0">
              <a:solidFill>
                <a:schemeClr val="tx1"/>
              </a:solidFill>
            </a:endParaRPr>
          </a:p>
        </p:txBody>
      </p:sp>
      <p:sp>
        <p:nvSpPr>
          <p:cNvPr id="38" name="コンテンツ プレースホルダー 2">
            <a:extLst>
              <a:ext uri="{FF2B5EF4-FFF2-40B4-BE49-F238E27FC236}">
                <a16:creationId xmlns:a16="http://schemas.microsoft.com/office/drawing/2014/main" id="{0B62E94E-95F7-46F0-BB03-A33F42128D06}"/>
              </a:ext>
            </a:extLst>
          </p:cNvPr>
          <p:cNvSpPr txBox="1">
            <a:spLocks/>
          </p:cNvSpPr>
          <p:nvPr/>
        </p:nvSpPr>
        <p:spPr>
          <a:xfrm>
            <a:off x="5915985" y="3032956"/>
            <a:ext cx="5942413"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spTree>
    <p:extLst>
      <p:ext uri="{BB962C8B-B14F-4D97-AF65-F5344CB8AC3E}">
        <p14:creationId xmlns:p14="http://schemas.microsoft.com/office/powerpoint/2010/main" val="941922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直線矢印コネクタ 37">
            <a:extLst>
              <a:ext uri="{FF2B5EF4-FFF2-40B4-BE49-F238E27FC236}">
                <a16:creationId xmlns:a16="http://schemas.microsoft.com/office/drawing/2014/main" id="{33A680AD-1941-464E-8E2B-C580C10A0A5A}"/>
              </a:ext>
            </a:extLst>
          </p:cNvPr>
          <p:cNvCxnSpPr>
            <a:cxnSpLocks/>
          </p:cNvCxnSpPr>
          <p:nvPr/>
        </p:nvCxnSpPr>
        <p:spPr>
          <a:xfrm>
            <a:off x="1660473" y="4282424"/>
            <a:ext cx="0" cy="46223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B566452C-52E8-4D25-8A82-91629498F501}"/>
              </a:ext>
            </a:extLst>
          </p:cNvPr>
          <p:cNvCxnSpPr>
            <a:cxnSpLocks/>
          </p:cNvCxnSpPr>
          <p:nvPr/>
        </p:nvCxnSpPr>
        <p:spPr>
          <a:xfrm>
            <a:off x="2480605" y="3612742"/>
            <a:ext cx="185446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C3245E52-B2CF-4B7B-9C35-FD3D10A1298D}"/>
              </a:ext>
            </a:extLst>
          </p:cNvPr>
          <p:cNvCxnSpPr>
            <a:cxnSpLocks/>
            <a:stCxn id="8" idx="2"/>
          </p:cNvCxnSpPr>
          <p:nvPr/>
        </p:nvCxnSpPr>
        <p:spPr>
          <a:xfrm>
            <a:off x="1660473" y="5858367"/>
            <a:ext cx="0" cy="7167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a:t>else</a:t>
            </a:r>
            <a:endParaRPr kumimoji="1" lang="ja-JP" altLang="en-US" dirty="0"/>
          </a:p>
        </p:txBody>
      </p:sp>
      <p:sp>
        <p:nvSpPr>
          <p:cNvPr id="3" name="コンテンツ プレースホルダー 2"/>
          <p:cNvSpPr>
            <a:spLocks noGrp="1"/>
          </p:cNvSpPr>
          <p:nvPr>
            <p:ph idx="1"/>
          </p:nvPr>
        </p:nvSpPr>
        <p:spPr>
          <a:xfrm>
            <a:off x="233054" y="1209177"/>
            <a:ext cx="11707494" cy="658198"/>
          </a:xfrm>
        </p:spPr>
        <p:txBody>
          <a:bodyPr>
            <a:normAutofit/>
          </a:bodyPr>
          <a:lstStyle/>
          <a:p>
            <a:pPr>
              <a:spcBef>
                <a:spcPts val="0"/>
              </a:spcBef>
              <a:spcAft>
                <a:spcPts val="0"/>
              </a:spcAft>
            </a:pPr>
            <a:r>
              <a:rPr lang="en-US" altLang="ja-JP" sz="2200" dirty="0"/>
              <a:t>1) x = 0</a:t>
            </a:r>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14</a:t>
            </a:fld>
            <a:endParaRPr lang="ja-JP" altLang="en-US" dirty="0"/>
          </a:p>
        </p:txBody>
      </p:sp>
      <p:sp>
        <p:nvSpPr>
          <p:cNvPr id="5" name="コンテンツ プレースホルダー 4"/>
          <p:cNvSpPr>
            <a:spLocks noGrp="1"/>
          </p:cNvSpPr>
          <p:nvPr>
            <p:ph sz="quarter" idx="13"/>
          </p:nvPr>
        </p:nvSpPr>
        <p:spPr/>
        <p:txBody>
          <a:bodyPr>
            <a:normAutofit fontScale="92500" lnSpcReduction="10000"/>
          </a:bodyPr>
          <a:lstStyle/>
          <a:p>
            <a:endParaRPr kumimoji="1" lang="ja-JP" altLang="en-US"/>
          </a:p>
        </p:txBody>
      </p:sp>
      <p:sp>
        <p:nvSpPr>
          <p:cNvPr id="6" name="フローチャート: 判断 5">
            <a:extLst>
              <a:ext uri="{FF2B5EF4-FFF2-40B4-BE49-F238E27FC236}">
                <a16:creationId xmlns:a16="http://schemas.microsoft.com/office/drawing/2014/main" id="{05730078-F3C9-4D2A-B13C-4FA010AF528D}"/>
              </a:ext>
            </a:extLst>
          </p:cNvPr>
          <p:cNvSpPr/>
          <p:nvPr/>
        </p:nvSpPr>
        <p:spPr>
          <a:xfrm>
            <a:off x="465336" y="2953011"/>
            <a:ext cx="2390274" cy="131946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8" name="フローチャート: 処理 7">
            <a:extLst>
              <a:ext uri="{FF2B5EF4-FFF2-40B4-BE49-F238E27FC236}">
                <a16:creationId xmlns:a16="http://schemas.microsoft.com/office/drawing/2014/main" id="{162591D7-9BBD-4203-8165-AE8FC4B5BCFE}"/>
              </a:ext>
            </a:extLst>
          </p:cNvPr>
          <p:cNvSpPr/>
          <p:nvPr/>
        </p:nvSpPr>
        <p:spPr>
          <a:xfrm>
            <a:off x="465336" y="4735487"/>
            <a:ext cx="2390274" cy="11228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print(“x</a:t>
            </a:r>
            <a:r>
              <a:rPr lang="ja-JP" altLang="en-US" sz="2000" b="1" dirty="0"/>
              <a:t>は</a:t>
            </a:r>
            <a:r>
              <a:rPr lang="en-US" altLang="ja-JP" sz="2000" b="1" dirty="0"/>
              <a:t>0</a:t>
            </a:r>
            <a:r>
              <a:rPr lang="ja-JP" altLang="en-US" sz="2000" b="1" dirty="0"/>
              <a:t>よりおおきいです</a:t>
            </a:r>
            <a:r>
              <a:rPr lang="en-US" altLang="ja-JP" sz="2000" b="1" dirty="0"/>
              <a:t>”</a:t>
            </a:r>
            <a:r>
              <a:rPr lang="ja-JP" altLang="en-US" sz="2000" b="1" dirty="0"/>
              <a:t>）</a:t>
            </a:r>
            <a:endParaRPr lang="en-US" altLang="ja-JP" sz="2000" b="1" dirty="0"/>
          </a:p>
        </p:txBody>
      </p:sp>
      <p:cxnSp>
        <p:nvCxnSpPr>
          <p:cNvPr id="23" name="直線矢印コネクタ 22">
            <a:extLst>
              <a:ext uri="{FF2B5EF4-FFF2-40B4-BE49-F238E27FC236}">
                <a16:creationId xmlns:a16="http://schemas.microsoft.com/office/drawing/2014/main" id="{E36D8DA0-C401-4C69-B05E-DBB5CED5BDD0}"/>
              </a:ext>
            </a:extLst>
          </p:cNvPr>
          <p:cNvCxnSpPr>
            <a:cxnSpLocks/>
          </p:cNvCxnSpPr>
          <p:nvPr/>
        </p:nvCxnSpPr>
        <p:spPr>
          <a:xfrm>
            <a:off x="4335066" y="3642404"/>
            <a:ext cx="0" cy="107259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DA770090-6C16-4648-9DA0-D21E52343670}"/>
              </a:ext>
            </a:extLst>
          </p:cNvPr>
          <p:cNvSpPr txBox="1"/>
          <p:nvPr/>
        </p:nvSpPr>
        <p:spPr>
          <a:xfrm>
            <a:off x="2855610" y="3042923"/>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sp>
        <p:nvSpPr>
          <p:cNvPr id="29" name="テキスト ボックス 28">
            <a:extLst>
              <a:ext uri="{FF2B5EF4-FFF2-40B4-BE49-F238E27FC236}">
                <a16:creationId xmlns:a16="http://schemas.microsoft.com/office/drawing/2014/main" id="{28F6A2C3-3067-41E6-B82E-383A36B75175}"/>
              </a:ext>
            </a:extLst>
          </p:cNvPr>
          <p:cNvSpPr txBox="1"/>
          <p:nvPr/>
        </p:nvSpPr>
        <p:spPr>
          <a:xfrm>
            <a:off x="2007607" y="4253331"/>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33" name="直線矢印コネクタ 32">
            <a:extLst>
              <a:ext uri="{FF2B5EF4-FFF2-40B4-BE49-F238E27FC236}">
                <a16:creationId xmlns:a16="http://schemas.microsoft.com/office/drawing/2014/main" id="{DA74A40C-A361-4AF3-A6EE-624AA07AE257}"/>
              </a:ext>
            </a:extLst>
          </p:cNvPr>
          <p:cNvCxnSpPr>
            <a:cxnSpLocks/>
          </p:cNvCxnSpPr>
          <p:nvPr/>
        </p:nvCxnSpPr>
        <p:spPr>
          <a:xfrm>
            <a:off x="1660473" y="2370761"/>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1ADF1167-74F7-42BB-8025-EE87828B4C6A}"/>
              </a:ext>
            </a:extLst>
          </p:cNvPr>
          <p:cNvSpPr txBox="1"/>
          <p:nvPr/>
        </p:nvSpPr>
        <p:spPr>
          <a:xfrm>
            <a:off x="1175005" y="3343993"/>
            <a:ext cx="1387825" cy="523220"/>
          </a:xfrm>
          <a:prstGeom prst="rect">
            <a:avLst/>
          </a:prstGeom>
          <a:noFill/>
        </p:spPr>
        <p:txBody>
          <a:bodyPr wrap="square" rtlCol="0">
            <a:spAutoFit/>
          </a:bodyPr>
          <a:lstStyle/>
          <a:p>
            <a:r>
              <a:rPr kumimoji="1" lang="en-US" altLang="ja-JP" sz="2800" b="1" dirty="0">
                <a:solidFill>
                  <a:schemeClr val="bg1"/>
                </a:solidFill>
              </a:rPr>
              <a:t>0&lt;x</a:t>
            </a:r>
            <a:endParaRPr kumimoji="1" lang="ja-JP" altLang="en-US" sz="2800" b="1" dirty="0">
              <a:solidFill>
                <a:schemeClr val="bg1"/>
              </a:solidFill>
            </a:endParaRPr>
          </a:p>
        </p:txBody>
      </p:sp>
      <p:sp>
        <p:nvSpPr>
          <p:cNvPr id="21" name="フローチャート: 処理 20">
            <a:extLst>
              <a:ext uri="{FF2B5EF4-FFF2-40B4-BE49-F238E27FC236}">
                <a16:creationId xmlns:a16="http://schemas.microsoft.com/office/drawing/2014/main" id="{689E798D-D76E-4C35-8A51-D623C7891ABD}"/>
              </a:ext>
            </a:extLst>
          </p:cNvPr>
          <p:cNvSpPr/>
          <p:nvPr/>
        </p:nvSpPr>
        <p:spPr>
          <a:xfrm>
            <a:off x="3309682" y="4744657"/>
            <a:ext cx="2390274" cy="11228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print(“x</a:t>
            </a:r>
            <a:r>
              <a:rPr lang="ja-JP" altLang="en-US" sz="2000" b="1" dirty="0"/>
              <a:t>は</a:t>
            </a:r>
            <a:r>
              <a:rPr lang="en-US" altLang="ja-JP" sz="2000" b="1" dirty="0"/>
              <a:t>0</a:t>
            </a:r>
            <a:r>
              <a:rPr lang="ja-JP" altLang="en-US" sz="2000" b="1" dirty="0"/>
              <a:t>以下です</a:t>
            </a:r>
            <a:r>
              <a:rPr lang="en-US" altLang="ja-JP" sz="2000" b="1" dirty="0"/>
              <a:t>”</a:t>
            </a:r>
            <a:r>
              <a:rPr lang="ja-JP" altLang="en-US" sz="2000" b="1" dirty="0"/>
              <a:t>）</a:t>
            </a:r>
            <a:endParaRPr lang="en-US" altLang="ja-JP" sz="2000" b="1" dirty="0"/>
          </a:p>
        </p:txBody>
      </p:sp>
      <p:cxnSp>
        <p:nvCxnSpPr>
          <p:cNvPr id="22" name="直線矢印コネクタ 21">
            <a:extLst>
              <a:ext uri="{FF2B5EF4-FFF2-40B4-BE49-F238E27FC236}">
                <a16:creationId xmlns:a16="http://schemas.microsoft.com/office/drawing/2014/main" id="{441AB5D6-9A66-4A64-B421-56C368A4FE30}"/>
              </a:ext>
            </a:extLst>
          </p:cNvPr>
          <p:cNvCxnSpPr>
            <a:cxnSpLocks/>
          </p:cNvCxnSpPr>
          <p:nvPr/>
        </p:nvCxnSpPr>
        <p:spPr>
          <a:xfrm>
            <a:off x="4331804" y="5867537"/>
            <a:ext cx="0" cy="7167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楕円 24">
            <a:extLst>
              <a:ext uri="{FF2B5EF4-FFF2-40B4-BE49-F238E27FC236}">
                <a16:creationId xmlns:a16="http://schemas.microsoft.com/office/drawing/2014/main" id="{BFD0E6D1-581E-489D-80F2-3E0DB0F1BF71}"/>
              </a:ext>
            </a:extLst>
          </p:cNvPr>
          <p:cNvSpPr/>
          <p:nvPr/>
        </p:nvSpPr>
        <p:spPr>
          <a:xfrm>
            <a:off x="1324027" y="1839657"/>
            <a:ext cx="683580" cy="656947"/>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0A00F5C3-63F8-44C4-90C3-2BE990403C4B}"/>
              </a:ext>
            </a:extLst>
          </p:cNvPr>
          <p:cNvSpPr txBox="1"/>
          <p:nvPr/>
        </p:nvSpPr>
        <p:spPr>
          <a:xfrm>
            <a:off x="1383192" y="1979779"/>
            <a:ext cx="743081" cy="369332"/>
          </a:xfrm>
          <a:prstGeom prst="rect">
            <a:avLst/>
          </a:prstGeom>
          <a:noFill/>
        </p:spPr>
        <p:txBody>
          <a:bodyPr wrap="square" rtlCol="0">
            <a:spAutoFit/>
          </a:bodyPr>
          <a:lstStyle/>
          <a:p>
            <a:r>
              <a:rPr lang="en-US" altLang="ja-JP" b="1" dirty="0">
                <a:solidFill>
                  <a:schemeClr val="bg1"/>
                </a:solidFill>
              </a:rPr>
              <a:t>x</a:t>
            </a:r>
            <a:r>
              <a:rPr kumimoji="1" lang="en-US" altLang="ja-JP" b="1" dirty="0">
                <a:solidFill>
                  <a:schemeClr val="bg1"/>
                </a:solidFill>
              </a:rPr>
              <a:t>=0</a:t>
            </a:r>
            <a:endParaRPr kumimoji="1" lang="ja-JP" altLang="en-US" b="1" dirty="0">
              <a:solidFill>
                <a:schemeClr val="bg1"/>
              </a:solidFill>
            </a:endParaRPr>
          </a:p>
        </p:txBody>
      </p:sp>
      <p:cxnSp>
        <p:nvCxnSpPr>
          <p:cNvPr id="27" name="直線コネクタ 26">
            <a:extLst>
              <a:ext uri="{FF2B5EF4-FFF2-40B4-BE49-F238E27FC236}">
                <a16:creationId xmlns:a16="http://schemas.microsoft.com/office/drawing/2014/main" id="{343C95A6-B407-456D-A928-28027C2B8D87}"/>
              </a:ext>
            </a:extLst>
          </p:cNvPr>
          <p:cNvCxnSpPr>
            <a:cxnSpLocks/>
          </p:cNvCxnSpPr>
          <p:nvPr/>
        </p:nvCxnSpPr>
        <p:spPr>
          <a:xfrm>
            <a:off x="1660473" y="2513020"/>
            <a:ext cx="0" cy="109972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532F7BAE-AF15-43E3-B60E-80CCFD845ADE}"/>
              </a:ext>
            </a:extLst>
          </p:cNvPr>
          <p:cNvCxnSpPr>
            <a:cxnSpLocks/>
          </p:cNvCxnSpPr>
          <p:nvPr/>
        </p:nvCxnSpPr>
        <p:spPr>
          <a:xfrm>
            <a:off x="1660473" y="3612742"/>
            <a:ext cx="267459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D225614E-A322-4E9E-88D9-40A3B32F045B}"/>
              </a:ext>
            </a:extLst>
          </p:cNvPr>
          <p:cNvCxnSpPr>
            <a:cxnSpLocks/>
          </p:cNvCxnSpPr>
          <p:nvPr/>
        </p:nvCxnSpPr>
        <p:spPr>
          <a:xfrm>
            <a:off x="4331804" y="5301208"/>
            <a:ext cx="0" cy="128266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97852A89-DE87-4B00-B525-481CA0E1BB79}"/>
              </a:ext>
            </a:extLst>
          </p:cNvPr>
          <p:cNvCxnSpPr>
            <a:cxnSpLocks/>
          </p:cNvCxnSpPr>
          <p:nvPr/>
        </p:nvCxnSpPr>
        <p:spPr>
          <a:xfrm>
            <a:off x="4335880" y="3642404"/>
            <a:ext cx="0" cy="183629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フレーム 34">
            <a:extLst>
              <a:ext uri="{FF2B5EF4-FFF2-40B4-BE49-F238E27FC236}">
                <a16:creationId xmlns:a16="http://schemas.microsoft.com/office/drawing/2014/main" id="{289A51EF-C1EF-4546-A3D3-10A6F84EA047}"/>
              </a:ext>
            </a:extLst>
          </p:cNvPr>
          <p:cNvSpPr/>
          <p:nvPr/>
        </p:nvSpPr>
        <p:spPr>
          <a:xfrm>
            <a:off x="2778414" y="2969628"/>
            <a:ext cx="1811867" cy="516466"/>
          </a:xfrm>
          <a:prstGeom prst="frame">
            <a:avLst>
              <a:gd name="adj1" fmla="val 11168"/>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四角形: 角を丸くする 35">
            <a:extLst>
              <a:ext uri="{FF2B5EF4-FFF2-40B4-BE49-F238E27FC236}">
                <a16:creationId xmlns:a16="http://schemas.microsoft.com/office/drawing/2014/main" id="{AE917DFF-FB5A-4C3F-B00F-0333C3824FBF}"/>
              </a:ext>
            </a:extLst>
          </p:cNvPr>
          <p:cNvSpPr/>
          <p:nvPr/>
        </p:nvSpPr>
        <p:spPr>
          <a:xfrm>
            <a:off x="4504819" y="4135765"/>
            <a:ext cx="1309696" cy="497150"/>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処理</a:t>
            </a:r>
            <a:r>
              <a:rPr kumimoji="1" lang="en-US" altLang="ja-JP" b="1" dirty="0"/>
              <a:t>2</a:t>
            </a:r>
            <a:r>
              <a:rPr kumimoji="1" lang="ja-JP" altLang="en-US" b="1" dirty="0"/>
              <a:t>実行</a:t>
            </a:r>
          </a:p>
        </p:txBody>
      </p:sp>
      <p:sp>
        <p:nvSpPr>
          <p:cNvPr id="31" name="正方形/長方形 30">
            <a:extLst>
              <a:ext uri="{FF2B5EF4-FFF2-40B4-BE49-F238E27FC236}">
                <a16:creationId xmlns:a16="http://schemas.microsoft.com/office/drawing/2014/main" id="{6C6CA805-FADF-4FCD-AF4F-E9DBA52BD304}"/>
              </a:ext>
            </a:extLst>
          </p:cNvPr>
          <p:cNvSpPr/>
          <p:nvPr/>
        </p:nvSpPr>
        <p:spPr>
          <a:xfrm>
            <a:off x="6336958" y="3916924"/>
            <a:ext cx="5663698" cy="52495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dirty="0">
                <a:solidFill>
                  <a:schemeClr val="tx1"/>
                </a:solidFill>
              </a:rPr>
              <a:t>x</a:t>
            </a:r>
            <a:r>
              <a:rPr lang="ja-JP" altLang="en-US" sz="2000" dirty="0">
                <a:solidFill>
                  <a:schemeClr val="tx1"/>
                </a:solidFill>
              </a:rPr>
              <a:t>は</a:t>
            </a:r>
            <a:r>
              <a:rPr lang="en-US" altLang="ja-JP" sz="2000" dirty="0">
                <a:solidFill>
                  <a:schemeClr val="tx1"/>
                </a:solidFill>
              </a:rPr>
              <a:t>0</a:t>
            </a:r>
            <a:r>
              <a:rPr lang="ja-JP" altLang="en-US" sz="2000" dirty="0">
                <a:solidFill>
                  <a:schemeClr val="tx1"/>
                </a:solidFill>
              </a:rPr>
              <a:t>以下です</a:t>
            </a:r>
            <a:endParaRPr kumimoji="1" lang="en-US" altLang="ja-JP" sz="2000" dirty="0">
              <a:solidFill>
                <a:schemeClr val="tx1"/>
              </a:solidFill>
            </a:endParaRPr>
          </a:p>
        </p:txBody>
      </p:sp>
      <p:sp>
        <p:nvSpPr>
          <p:cNvPr id="37" name="コンテンツ プレースホルダー 2">
            <a:extLst>
              <a:ext uri="{FF2B5EF4-FFF2-40B4-BE49-F238E27FC236}">
                <a16:creationId xmlns:a16="http://schemas.microsoft.com/office/drawing/2014/main" id="{7E8BD935-0E90-44C4-9AD6-0E71D1B8304E}"/>
              </a:ext>
            </a:extLst>
          </p:cNvPr>
          <p:cNvSpPr txBox="1">
            <a:spLocks/>
          </p:cNvSpPr>
          <p:nvPr/>
        </p:nvSpPr>
        <p:spPr>
          <a:xfrm>
            <a:off x="6283540" y="3356992"/>
            <a:ext cx="2015265" cy="65819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0"/>
              </a:spcBef>
              <a:spcAft>
                <a:spcPts val="0"/>
              </a:spcAft>
            </a:pPr>
            <a:r>
              <a:rPr lang="ja-JP" altLang="en-US" sz="2200" u="sng" dirty="0"/>
              <a:t>出力結果</a:t>
            </a:r>
            <a:endParaRPr lang="en-US" altLang="ja-JP" sz="2200" u="sng" dirty="0"/>
          </a:p>
        </p:txBody>
      </p:sp>
    </p:spTree>
    <p:extLst>
      <p:ext uri="{BB962C8B-B14F-4D97-AF65-F5344CB8AC3E}">
        <p14:creationId xmlns:p14="http://schemas.microsoft.com/office/powerpoint/2010/main" val="2395267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left)">
                                      <p:cBhvr>
                                        <p:cTn id="15" dur="500"/>
                                        <p:tgtEl>
                                          <p:spTgt spid="30"/>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up)">
                                      <p:cBhvr>
                                        <p:cTn id="19" dur="500"/>
                                        <p:tgtEl>
                                          <p:spTgt spid="3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wipe(up)">
                                      <p:cBhvr>
                                        <p:cTn id="2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線矢印コネクタ 38">
            <a:extLst>
              <a:ext uri="{FF2B5EF4-FFF2-40B4-BE49-F238E27FC236}">
                <a16:creationId xmlns:a16="http://schemas.microsoft.com/office/drawing/2014/main" id="{D711AA28-9316-4CDB-87C4-C69A3ADE88A9}"/>
              </a:ext>
            </a:extLst>
          </p:cNvPr>
          <p:cNvCxnSpPr>
            <a:cxnSpLocks/>
          </p:cNvCxnSpPr>
          <p:nvPr/>
        </p:nvCxnSpPr>
        <p:spPr>
          <a:xfrm>
            <a:off x="4331804" y="5867537"/>
            <a:ext cx="0" cy="7167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0738A01A-2F0F-4485-83FD-5E9A09B943F9}"/>
              </a:ext>
            </a:extLst>
          </p:cNvPr>
          <p:cNvCxnSpPr>
            <a:cxnSpLocks/>
          </p:cNvCxnSpPr>
          <p:nvPr/>
        </p:nvCxnSpPr>
        <p:spPr>
          <a:xfrm>
            <a:off x="1660473" y="4282424"/>
            <a:ext cx="0" cy="46223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B566452C-52E8-4D25-8A82-91629498F501}"/>
              </a:ext>
            </a:extLst>
          </p:cNvPr>
          <p:cNvCxnSpPr>
            <a:cxnSpLocks/>
          </p:cNvCxnSpPr>
          <p:nvPr/>
        </p:nvCxnSpPr>
        <p:spPr>
          <a:xfrm>
            <a:off x="2480605" y="3612742"/>
            <a:ext cx="185446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C3245E52-B2CF-4B7B-9C35-FD3D10A1298D}"/>
              </a:ext>
            </a:extLst>
          </p:cNvPr>
          <p:cNvCxnSpPr>
            <a:cxnSpLocks/>
            <a:stCxn id="8" idx="2"/>
          </p:cNvCxnSpPr>
          <p:nvPr/>
        </p:nvCxnSpPr>
        <p:spPr>
          <a:xfrm>
            <a:off x="1660473" y="5858367"/>
            <a:ext cx="0" cy="7167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a:t>else</a:t>
            </a:r>
            <a:endParaRPr kumimoji="1" lang="ja-JP" altLang="en-US" dirty="0"/>
          </a:p>
        </p:txBody>
      </p:sp>
      <p:sp>
        <p:nvSpPr>
          <p:cNvPr id="3" name="コンテンツ プレースホルダー 2"/>
          <p:cNvSpPr>
            <a:spLocks noGrp="1"/>
          </p:cNvSpPr>
          <p:nvPr>
            <p:ph idx="1"/>
          </p:nvPr>
        </p:nvSpPr>
        <p:spPr>
          <a:xfrm>
            <a:off x="233054" y="1209177"/>
            <a:ext cx="11707494" cy="658198"/>
          </a:xfrm>
        </p:spPr>
        <p:txBody>
          <a:bodyPr>
            <a:normAutofit/>
          </a:bodyPr>
          <a:lstStyle/>
          <a:p>
            <a:pPr>
              <a:spcBef>
                <a:spcPts val="0"/>
              </a:spcBef>
              <a:spcAft>
                <a:spcPts val="0"/>
              </a:spcAft>
            </a:pPr>
            <a:r>
              <a:rPr lang="en-US" altLang="ja-JP" sz="2200" dirty="0"/>
              <a:t>2) x =1</a:t>
            </a:r>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15</a:t>
            </a:fld>
            <a:endParaRPr lang="ja-JP" altLang="en-US" dirty="0"/>
          </a:p>
        </p:txBody>
      </p:sp>
      <p:sp>
        <p:nvSpPr>
          <p:cNvPr id="5" name="コンテンツ プレースホルダー 4"/>
          <p:cNvSpPr>
            <a:spLocks noGrp="1"/>
          </p:cNvSpPr>
          <p:nvPr>
            <p:ph sz="quarter" idx="13"/>
          </p:nvPr>
        </p:nvSpPr>
        <p:spPr/>
        <p:txBody>
          <a:bodyPr>
            <a:normAutofit fontScale="92500" lnSpcReduction="10000"/>
          </a:bodyPr>
          <a:lstStyle/>
          <a:p>
            <a:endParaRPr kumimoji="1" lang="ja-JP" altLang="en-US"/>
          </a:p>
        </p:txBody>
      </p:sp>
      <p:sp>
        <p:nvSpPr>
          <p:cNvPr id="6" name="フローチャート: 判断 5">
            <a:extLst>
              <a:ext uri="{FF2B5EF4-FFF2-40B4-BE49-F238E27FC236}">
                <a16:creationId xmlns:a16="http://schemas.microsoft.com/office/drawing/2014/main" id="{05730078-F3C9-4D2A-B13C-4FA010AF528D}"/>
              </a:ext>
            </a:extLst>
          </p:cNvPr>
          <p:cNvSpPr/>
          <p:nvPr/>
        </p:nvSpPr>
        <p:spPr>
          <a:xfrm>
            <a:off x="465336" y="2953011"/>
            <a:ext cx="2390274" cy="131946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8" name="フローチャート: 処理 7">
            <a:extLst>
              <a:ext uri="{FF2B5EF4-FFF2-40B4-BE49-F238E27FC236}">
                <a16:creationId xmlns:a16="http://schemas.microsoft.com/office/drawing/2014/main" id="{162591D7-9BBD-4203-8165-AE8FC4B5BCFE}"/>
              </a:ext>
            </a:extLst>
          </p:cNvPr>
          <p:cNvSpPr/>
          <p:nvPr/>
        </p:nvSpPr>
        <p:spPr>
          <a:xfrm>
            <a:off x="465336" y="4735487"/>
            <a:ext cx="2390274" cy="11228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print(“x</a:t>
            </a:r>
            <a:r>
              <a:rPr lang="ja-JP" altLang="en-US" sz="2000" b="1" dirty="0"/>
              <a:t>は</a:t>
            </a:r>
            <a:r>
              <a:rPr lang="en-US" altLang="ja-JP" sz="2000" b="1" dirty="0"/>
              <a:t>0</a:t>
            </a:r>
            <a:r>
              <a:rPr lang="ja-JP" altLang="en-US" sz="2000" b="1" dirty="0"/>
              <a:t>よりおおきいです</a:t>
            </a:r>
            <a:r>
              <a:rPr lang="en-US" altLang="ja-JP" sz="2000" b="1" dirty="0"/>
              <a:t>”</a:t>
            </a:r>
            <a:r>
              <a:rPr lang="ja-JP" altLang="en-US" sz="2000" b="1" dirty="0"/>
              <a:t>）</a:t>
            </a:r>
            <a:endParaRPr lang="en-US" altLang="ja-JP" sz="2000" b="1" dirty="0"/>
          </a:p>
        </p:txBody>
      </p:sp>
      <p:cxnSp>
        <p:nvCxnSpPr>
          <p:cNvPr id="23" name="直線矢印コネクタ 22">
            <a:extLst>
              <a:ext uri="{FF2B5EF4-FFF2-40B4-BE49-F238E27FC236}">
                <a16:creationId xmlns:a16="http://schemas.microsoft.com/office/drawing/2014/main" id="{E36D8DA0-C401-4C69-B05E-DBB5CED5BDD0}"/>
              </a:ext>
            </a:extLst>
          </p:cNvPr>
          <p:cNvCxnSpPr>
            <a:cxnSpLocks/>
          </p:cNvCxnSpPr>
          <p:nvPr/>
        </p:nvCxnSpPr>
        <p:spPr>
          <a:xfrm>
            <a:off x="4335066" y="3642404"/>
            <a:ext cx="0" cy="107259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DA770090-6C16-4648-9DA0-D21E52343670}"/>
              </a:ext>
            </a:extLst>
          </p:cNvPr>
          <p:cNvSpPr txBox="1"/>
          <p:nvPr/>
        </p:nvSpPr>
        <p:spPr>
          <a:xfrm>
            <a:off x="2855610" y="3042923"/>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sp>
        <p:nvSpPr>
          <p:cNvPr id="29" name="テキスト ボックス 28">
            <a:extLst>
              <a:ext uri="{FF2B5EF4-FFF2-40B4-BE49-F238E27FC236}">
                <a16:creationId xmlns:a16="http://schemas.microsoft.com/office/drawing/2014/main" id="{28F6A2C3-3067-41E6-B82E-383A36B75175}"/>
              </a:ext>
            </a:extLst>
          </p:cNvPr>
          <p:cNvSpPr txBox="1"/>
          <p:nvPr/>
        </p:nvSpPr>
        <p:spPr>
          <a:xfrm>
            <a:off x="2007607" y="4253331"/>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33" name="直線矢印コネクタ 32">
            <a:extLst>
              <a:ext uri="{FF2B5EF4-FFF2-40B4-BE49-F238E27FC236}">
                <a16:creationId xmlns:a16="http://schemas.microsoft.com/office/drawing/2014/main" id="{DA74A40C-A361-4AF3-A6EE-624AA07AE257}"/>
              </a:ext>
            </a:extLst>
          </p:cNvPr>
          <p:cNvCxnSpPr>
            <a:cxnSpLocks/>
          </p:cNvCxnSpPr>
          <p:nvPr/>
        </p:nvCxnSpPr>
        <p:spPr>
          <a:xfrm>
            <a:off x="1660473" y="2370761"/>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1ADF1167-74F7-42BB-8025-EE87828B4C6A}"/>
              </a:ext>
            </a:extLst>
          </p:cNvPr>
          <p:cNvSpPr txBox="1"/>
          <p:nvPr/>
        </p:nvSpPr>
        <p:spPr>
          <a:xfrm>
            <a:off x="1175005" y="3343993"/>
            <a:ext cx="1387825" cy="523220"/>
          </a:xfrm>
          <a:prstGeom prst="rect">
            <a:avLst/>
          </a:prstGeom>
          <a:noFill/>
        </p:spPr>
        <p:txBody>
          <a:bodyPr wrap="square" rtlCol="0">
            <a:spAutoFit/>
          </a:bodyPr>
          <a:lstStyle/>
          <a:p>
            <a:r>
              <a:rPr kumimoji="1" lang="en-US" altLang="ja-JP" sz="2800" b="1" dirty="0">
                <a:solidFill>
                  <a:schemeClr val="bg1"/>
                </a:solidFill>
              </a:rPr>
              <a:t>0&lt;x</a:t>
            </a:r>
            <a:endParaRPr kumimoji="1" lang="ja-JP" altLang="en-US" sz="2800" b="1" dirty="0">
              <a:solidFill>
                <a:schemeClr val="bg1"/>
              </a:solidFill>
            </a:endParaRPr>
          </a:p>
        </p:txBody>
      </p:sp>
      <p:sp>
        <p:nvSpPr>
          <p:cNvPr id="21" name="フローチャート: 処理 20">
            <a:extLst>
              <a:ext uri="{FF2B5EF4-FFF2-40B4-BE49-F238E27FC236}">
                <a16:creationId xmlns:a16="http://schemas.microsoft.com/office/drawing/2014/main" id="{689E798D-D76E-4C35-8A51-D623C7891ABD}"/>
              </a:ext>
            </a:extLst>
          </p:cNvPr>
          <p:cNvSpPr/>
          <p:nvPr/>
        </p:nvSpPr>
        <p:spPr>
          <a:xfrm>
            <a:off x="3309682" y="4744657"/>
            <a:ext cx="2390274" cy="11228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print(“x</a:t>
            </a:r>
            <a:r>
              <a:rPr lang="ja-JP" altLang="en-US" sz="2000" b="1" dirty="0"/>
              <a:t>は</a:t>
            </a:r>
            <a:r>
              <a:rPr lang="en-US" altLang="ja-JP" sz="2000" b="1" dirty="0"/>
              <a:t>0</a:t>
            </a:r>
            <a:r>
              <a:rPr lang="ja-JP" altLang="en-US" sz="2000" b="1" dirty="0"/>
              <a:t>以下です</a:t>
            </a:r>
            <a:r>
              <a:rPr lang="en-US" altLang="ja-JP" sz="2000" b="1" dirty="0"/>
              <a:t>”</a:t>
            </a:r>
            <a:r>
              <a:rPr lang="ja-JP" altLang="en-US" sz="2000" b="1" dirty="0"/>
              <a:t>）</a:t>
            </a:r>
            <a:endParaRPr lang="en-US" altLang="ja-JP" sz="2000" b="1" dirty="0"/>
          </a:p>
        </p:txBody>
      </p:sp>
      <p:sp>
        <p:nvSpPr>
          <p:cNvPr id="25" name="楕円 24">
            <a:extLst>
              <a:ext uri="{FF2B5EF4-FFF2-40B4-BE49-F238E27FC236}">
                <a16:creationId xmlns:a16="http://schemas.microsoft.com/office/drawing/2014/main" id="{B6016825-1178-4C34-A090-C9CDC2198330}"/>
              </a:ext>
            </a:extLst>
          </p:cNvPr>
          <p:cNvSpPr/>
          <p:nvPr/>
        </p:nvSpPr>
        <p:spPr>
          <a:xfrm>
            <a:off x="1324027" y="1839657"/>
            <a:ext cx="683580" cy="656947"/>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95504C61-DE4B-41D7-A68E-ACE989BA4086}"/>
              </a:ext>
            </a:extLst>
          </p:cNvPr>
          <p:cNvSpPr txBox="1"/>
          <p:nvPr/>
        </p:nvSpPr>
        <p:spPr>
          <a:xfrm>
            <a:off x="1383192" y="1979779"/>
            <a:ext cx="743081" cy="369332"/>
          </a:xfrm>
          <a:prstGeom prst="rect">
            <a:avLst/>
          </a:prstGeom>
          <a:noFill/>
        </p:spPr>
        <p:txBody>
          <a:bodyPr wrap="square" rtlCol="0">
            <a:spAutoFit/>
          </a:bodyPr>
          <a:lstStyle/>
          <a:p>
            <a:r>
              <a:rPr lang="en-US" altLang="ja-JP" b="1" dirty="0">
                <a:solidFill>
                  <a:schemeClr val="bg1"/>
                </a:solidFill>
              </a:rPr>
              <a:t>x</a:t>
            </a:r>
            <a:r>
              <a:rPr kumimoji="1" lang="en-US" altLang="ja-JP" b="1" dirty="0">
                <a:solidFill>
                  <a:schemeClr val="bg1"/>
                </a:solidFill>
              </a:rPr>
              <a:t>=1</a:t>
            </a:r>
            <a:endParaRPr kumimoji="1" lang="ja-JP" altLang="en-US" b="1" dirty="0">
              <a:solidFill>
                <a:schemeClr val="bg1"/>
              </a:solidFill>
            </a:endParaRPr>
          </a:p>
        </p:txBody>
      </p:sp>
      <p:cxnSp>
        <p:nvCxnSpPr>
          <p:cNvPr id="27" name="直線コネクタ 26">
            <a:extLst>
              <a:ext uri="{FF2B5EF4-FFF2-40B4-BE49-F238E27FC236}">
                <a16:creationId xmlns:a16="http://schemas.microsoft.com/office/drawing/2014/main" id="{162F0C0C-168D-4E45-BC96-7BA282236F7B}"/>
              </a:ext>
            </a:extLst>
          </p:cNvPr>
          <p:cNvCxnSpPr>
            <a:cxnSpLocks/>
          </p:cNvCxnSpPr>
          <p:nvPr/>
        </p:nvCxnSpPr>
        <p:spPr>
          <a:xfrm>
            <a:off x="1660473" y="2513020"/>
            <a:ext cx="0" cy="109972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0EDFE9D-6CB9-44C7-819F-FACA4C299C6C}"/>
              </a:ext>
            </a:extLst>
          </p:cNvPr>
          <p:cNvCxnSpPr>
            <a:cxnSpLocks/>
          </p:cNvCxnSpPr>
          <p:nvPr/>
        </p:nvCxnSpPr>
        <p:spPr>
          <a:xfrm flipH="1">
            <a:off x="1657546" y="3641263"/>
            <a:ext cx="2927" cy="169227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17ED1F27-96AB-46ED-901C-2B86468FF1A0}"/>
              </a:ext>
            </a:extLst>
          </p:cNvPr>
          <p:cNvCxnSpPr>
            <a:cxnSpLocks/>
          </p:cNvCxnSpPr>
          <p:nvPr/>
        </p:nvCxnSpPr>
        <p:spPr>
          <a:xfrm>
            <a:off x="1660473" y="5292454"/>
            <a:ext cx="0" cy="128266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フレーム 33">
            <a:extLst>
              <a:ext uri="{FF2B5EF4-FFF2-40B4-BE49-F238E27FC236}">
                <a16:creationId xmlns:a16="http://schemas.microsoft.com/office/drawing/2014/main" id="{C01A386E-1583-4880-B32E-02EDC30799B8}"/>
              </a:ext>
            </a:extLst>
          </p:cNvPr>
          <p:cNvSpPr/>
          <p:nvPr/>
        </p:nvSpPr>
        <p:spPr>
          <a:xfrm>
            <a:off x="1957140" y="4181275"/>
            <a:ext cx="1811867" cy="516466"/>
          </a:xfrm>
          <a:prstGeom prst="frame">
            <a:avLst>
              <a:gd name="adj1" fmla="val 11168"/>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四角形: 角を丸くする 34">
            <a:extLst>
              <a:ext uri="{FF2B5EF4-FFF2-40B4-BE49-F238E27FC236}">
                <a16:creationId xmlns:a16="http://schemas.microsoft.com/office/drawing/2014/main" id="{BFEE300A-5F18-40F0-8737-C397F656D3F5}"/>
              </a:ext>
            </a:extLst>
          </p:cNvPr>
          <p:cNvSpPr/>
          <p:nvPr/>
        </p:nvSpPr>
        <p:spPr>
          <a:xfrm>
            <a:off x="76833" y="4178700"/>
            <a:ext cx="1309696" cy="497150"/>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処理</a:t>
            </a:r>
            <a:r>
              <a:rPr kumimoji="1" lang="en-US" altLang="ja-JP" b="1" dirty="0"/>
              <a:t>1</a:t>
            </a:r>
            <a:r>
              <a:rPr kumimoji="1" lang="ja-JP" altLang="en-US" b="1" dirty="0"/>
              <a:t>実行</a:t>
            </a:r>
          </a:p>
        </p:txBody>
      </p:sp>
      <p:sp>
        <p:nvSpPr>
          <p:cNvPr id="36" name="正方形/長方形 35">
            <a:extLst>
              <a:ext uri="{FF2B5EF4-FFF2-40B4-BE49-F238E27FC236}">
                <a16:creationId xmlns:a16="http://schemas.microsoft.com/office/drawing/2014/main" id="{A5326768-CBC2-4E1A-BD51-C9D8F274801D}"/>
              </a:ext>
            </a:extLst>
          </p:cNvPr>
          <p:cNvSpPr/>
          <p:nvPr/>
        </p:nvSpPr>
        <p:spPr>
          <a:xfrm>
            <a:off x="6336958" y="3916924"/>
            <a:ext cx="5663698" cy="52495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dirty="0">
                <a:solidFill>
                  <a:schemeClr val="tx1"/>
                </a:solidFill>
              </a:rPr>
              <a:t>x</a:t>
            </a:r>
            <a:r>
              <a:rPr lang="ja-JP" altLang="en-US" sz="2000" dirty="0">
                <a:solidFill>
                  <a:schemeClr val="tx1"/>
                </a:solidFill>
              </a:rPr>
              <a:t>は</a:t>
            </a:r>
            <a:r>
              <a:rPr lang="en-US" altLang="ja-JP" sz="2000" dirty="0">
                <a:solidFill>
                  <a:schemeClr val="tx1"/>
                </a:solidFill>
              </a:rPr>
              <a:t>0</a:t>
            </a:r>
            <a:r>
              <a:rPr lang="ja-JP" altLang="en-US" sz="2000" dirty="0">
                <a:solidFill>
                  <a:schemeClr val="tx1"/>
                </a:solidFill>
              </a:rPr>
              <a:t>よりおおきいです</a:t>
            </a:r>
            <a:endParaRPr kumimoji="1" lang="en-US" altLang="ja-JP" sz="2000" dirty="0">
              <a:solidFill>
                <a:schemeClr val="tx1"/>
              </a:solidFill>
            </a:endParaRPr>
          </a:p>
        </p:txBody>
      </p:sp>
      <p:sp>
        <p:nvSpPr>
          <p:cNvPr id="37" name="コンテンツ プレースホルダー 2">
            <a:extLst>
              <a:ext uri="{FF2B5EF4-FFF2-40B4-BE49-F238E27FC236}">
                <a16:creationId xmlns:a16="http://schemas.microsoft.com/office/drawing/2014/main" id="{D81892F8-BF8A-4166-8E8E-A9BB844D1BB8}"/>
              </a:ext>
            </a:extLst>
          </p:cNvPr>
          <p:cNvSpPr txBox="1">
            <a:spLocks/>
          </p:cNvSpPr>
          <p:nvPr/>
        </p:nvSpPr>
        <p:spPr>
          <a:xfrm>
            <a:off x="6283540" y="3356992"/>
            <a:ext cx="2015265" cy="65819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0"/>
              </a:spcBef>
              <a:spcAft>
                <a:spcPts val="0"/>
              </a:spcAft>
            </a:pPr>
            <a:r>
              <a:rPr lang="ja-JP" altLang="en-US" sz="2200" u="sng" dirty="0"/>
              <a:t>出力結果</a:t>
            </a:r>
            <a:endParaRPr lang="en-US" altLang="ja-JP" sz="2200" u="sng" dirty="0"/>
          </a:p>
        </p:txBody>
      </p:sp>
    </p:spTree>
    <p:extLst>
      <p:ext uri="{BB962C8B-B14F-4D97-AF65-F5344CB8AC3E}">
        <p14:creationId xmlns:p14="http://schemas.microsoft.com/office/powerpoint/2010/main" val="235867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fade">
                                      <p:cBhvr>
                                        <p:cTn id="11" dur="500"/>
                                        <p:tgtEl>
                                          <p:spTgt spid="34"/>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up)">
                                      <p:cBhvr>
                                        <p:cTn id="15" dur="500"/>
                                        <p:tgtEl>
                                          <p:spTgt spid="3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up)">
                                      <p:cBhvr>
                                        <p:cTn id="2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3" name="直線コネクタ 112">
            <a:extLst>
              <a:ext uri="{FF2B5EF4-FFF2-40B4-BE49-F238E27FC236}">
                <a16:creationId xmlns:a16="http://schemas.microsoft.com/office/drawing/2014/main" id="{42D4E2B7-5ECB-4A08-932F-BCFD7E0A0661}"/>
              </a:ext>
            </a:extLst>
          </p:cNvPr>
          <p:cNvCxnSpPr>
            <a:cxnSpLocks/>
          </p:cNvCxnSpPr>
          <p:nvPr/>
        </p:nvCxnSpPr>
        <p:spPr>
          <a:xfrm flipV="1">
            <a:off x="2400002" y="4211520"/>
            <a:ext cx="1050050" cy="806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643F831B-6699-4304-BF3B-47325215789A}"/>
              </a:ext>
            </a:extLst>
          </p:cNvPr>
          <p:cNvCxnSpPr>
            <a:cxnSpLocks/>
          </p:cNvCxnSpPr>
          <p:nvPr/>
        </p:nvCxnSpPr>
        <p:spPr>
          <a:xfrm>
            <a:off x="4205495" y="3335322"/>
            <a:ext cx="0" cy="45452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D1439811-FEAE-4542-B497-A16248CC1E3B}"/>
              </a:ext>
            </a:extLst>
          </p:cNvPr>
          <p:cNvCxnSpPr>
            <a:cxnSpLocks/>
          </p:cNvCxnSpPr>
          <p:nvPr/>
        </p:nvCxnSpPr>
        <p:spPr>
          <a:xfrm>
            <a:off x="4205495" y="5697199"/>
            <a:ext cx="0" cy="116080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EC5D1E06-0C60-492C-A1B4-ECE9443400A8}"/>
              </a:ext>
            </a:extLst>
          </p:cNvPr>
          <p:cNvCxnSpPr>
            <a:cxnSpLocks/>
          </p:cNvCxnSpPr>
          <p:nvPr/>
        </p:nvCxnSpPr>
        <p:spPr>
          <a:xfrm>
            <a:off x="2400002" y="4252417"/>
            <a:ext cx="0" cy="46367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E9497FB9-8EC3-492C-A5B0-4F6935DC9D41}"/>
              </a:ext>
            </a:extLst>
          </p:cNvPr>
          <p:cNvCxnSpPr>
            <a:cxnSpLocks/>
          </p:cNvCxnSpPr>
          <p:nvPr/>
        </p:nvCxnSpPr>
        <p:spPr>
          <a:xfrm>
            <a:off x="4209323" y="2096852"/>
            <a:ext cx="0" cy="4061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C78CAC9A-1069-4068-A4B4-E913BADCCC5A}"/>
              </a:ext>
            </a:extLst>
          </p:cNvPr>
          <p:cNvCxnSpPr>
            <a:cxnSpLocks/>
          </p:cNvCxnSpPr>
          <p:nvPr/>
        </p:nvCxnSpPr>
        <p:spPr>
          <a:xfrm>
            <a:off x="1055440" y="2937013"/>
            <a:ext cx="0" cy="52152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err="1"/>
              <a:t>elif</a:t>
            </a:r>
            <a:endParaRPr kumimoji="1" lang="ja-JP" altLang="en-US" dirty="0"/>
          </a:p>
        </p:txBody>
      </p:sp>
      <p:sp>
        <p:nvSpPr>
          <p:cNvPr id="3" name="コンテンツ プレースホルダー 2"/>
          <p:cNvSpPr>
            <a:spLocks noGrp="1"/>
          </p:cNvSpPr>
          <p:nvPr>
            <p:ph idx="1"/>
          </p:nvPr>
        </p:nvSpPr>
        <p:spPr>
          <a:xfrm>
            <a:off x="581192" y="1118109"/>
            <a:ext cx="11029615" cy="1204997"/>
          </a:xfrm>
        </p:spPr>
        <p:txBody>
          <a:bodyPr>
            <a:normAutofit fontScale="77500" lnSpcReduction="20000"/>
          </a:bodyPr>
          <a:lstStyle/>
          <a:p>
            <a:pPr>
              <a:spcBef>
                <a:spcPts val="0"/>
              </a:spcBef>
              <a:spcAft>
                <a:spcPts val="0"/>
              </a:spcAft>
            </a:pPr>
            <a:r>
              <a:rPr lang="en-US" altLang="ja-JP" dirty="0" err="1"/>
              <a:t>elif</a:t>
            </a:r>
            <a:r>
              <a:rPr lang="ja-JP" altLang="en-US" dirty="0"/>
              <a:t>：</a:t>
            </a:r>
            <a:r>
              <a:rPr lang="en-US" altLang="ja-JP" dirty="0"/>
              <a:t>【</a:t>
            </a:r>
            <a:r>
              <a:rPr lang="ja-JP" altLang="en-US" dirty="0"/>
              <a:t>条件</a:t>
            </a:r>
            <a:r>
              <a:rPr lang="en-US" altLang="ja-JP" dirty="0"/>
              <a:t>A</a:t>
            </a:r>
            <a:r>
              <a:rPr lang="ja-JP" altLang="en-US" dirty="0"/>
              <a:t>にあてはまらなかったら条件</a:t>
            </a:r>
            <a:r>
              <a:rPr lang="en-US" altLang="ja-JP" dirty="0"/>
              <a:t>B</a:t>
            </a:r>
            <a:r>
              <a:rPr lang="ja-JP" altLang="en-US" dirty="0" err="1"/>
              <a:t>、</a:t>
            </a:r>
            <a:r>
              <a:rPr lang="ja-JP" altLang="en-US" dirty="0"/>
              <a:t>条件</a:t>
            </a:r>
            <a:r>
              <a:rPr lang="en-US" altLang="ja-JP" dirty="0"/>
              <a:t>B</a:t>
            </a:r>
            <a:r>
              <a:rPr lang="ja-JP" altLang="en-US" dirty="0"/>
              <a:t>に当てはまらなかったら条件</a:t>
            </a:r>
            <a:r>
              <a:rPr lang="en-US" altLang="ja-JP" dirty="0"/>
              <a:t>C…】</a:t>
            </a:r>
          </a:p>
          <a:p>
            <a:pPr>
              <a:spcBef>
                <a:spcPts val="0"/>
              </a:spcBef>
              <a:spcAft>
                <a:spcPts val="0"/>
              </a:spcAft>
            </a:pPr>
            <a:r>
              <a:rPr lang="ja-JP" altLang="en-US" dirty="0"/>
              <a:t>というような処理を実行したい時に使用（下図は条件が二つ）</a:t>
            </a:r>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16</a:t>
            </a:fld>
            <a:endParaRPr lang="ja-JP" altLang="en-US" dirty="0"/>
          </a:p>
        </p:txBody>
      </p:sp>
      <p:sp>
        <p:nvSpPr>
          <p:cNvPr id="5" name="コンテンツ プレースホルダー 4"/>
          <p:cNvSpPr>
            <a:spLocks noGrp="1"/>
          </p:cNvSpPr>
          <p:nvPr>
            <p:ph sz="quarter" idx="13"/>
          </p:nvPr>
        </p:nvSpPr>
        <p:spPr/>
        <p:txBody>
          <a:bodyPr>
            <a:normAutofit fontScale="92500" lnSpcReduction="10000"/>
          </a:bodyPr>
          <a:lstStyle/>
          <a:p>
            <a:endParaRPr kumimoji="1" lang="ja-JP" altLang="en-US"/>
          </a:p>
        </p:txBody>
      </p:sp>
      <p:sp>
        <p:nvSpPr>
          <p:cNvPr id="41" name="テキスト ボックス 40">
            <a:extLst>
              <a:ext uri="{FF2B5EF4-FFF2-40B4-BE49-F238E27FC236}">
                <a16:creationId xmlns:a16="http://schemas.microsoft.com/office/drawing/2014/main" id="{3D867524-31D2-41D6-A3AF-84141A5E4E90}"/>
              </a:ext>
            </a:extLst>
          </p:cNvPr>
          <p:cNvSpPr txBox="1"/>
          <p:nvPr/>
        </p:nvSpPr>
        <p:spPr>
          <a:xfrm>
            <a:off x="1394056" y="2024844"/>
            <a:ext cx="949911" cy="461665"/>
          </a:xfrm>
          <a:prstGeom prst="rect">
            <a:avLst/>
          </a:prstGeom>
          <a:noFill/>
        </p:spPr>
        <p:txBody>
          <a:bodyPr wrap="square" rtlCol="0">
            <a:spAutoFit/>
          </a:bodyPr>
          <a:lstStyle/>
          <a:p>
            <a:r>
              <a:rPr lang="en-US" altLang="ja-JP" sz="2400" b="1" dirty="0">
                <a:solidFill>
                  <a:schemeClr val="bg1"/>
                </a:solidFill>
              </a:rPr>
              <a:t>x</a:t>
            </a:r>
            <a:r>
              <a:rPr kumimoji="1" lang="en-US" altLang="ja-JP" sz="2400" b="1" dirty="0">
                <a:solidFill>
                  <a:schemeClr val="bg1"/>
                </a:solidFill>
              </a:rPr>
              <a:t>=0</a:t>
            </a:r>
            <a:endParaRPr kumimoji="1" lang="ja-JP" altLang="en-US" sz="2400" b="1" dirty="0">
              <a:solidFill>
                <a:schemeClr val="bg1"/>
              </a:solidFill>
            </a:endParaRPr>
          </a:p>
        </p:txBody>
      </p:sp>
      <p:cxnSp>
        <p:nvCxnSpPr>
          <p:cNvPr id="42" name="直線コネクタ 41">
            <a:extLst>
              <a:ext uri="{FF2B5EF4-FFF2-40B4-BE49-F238E27FC236}">
                <a16:creationId xmlns:a16="http://schemas.microsoft.com/office/drawing/2014/main" id="{74D877D5-BE91-4A25-BD4B-53D2D63695A7}"/>
              </a:ext>
            </a:extLst>
          </p:cNvPr>
          <p:cNvCxnSpPr>
            <a:cxnSpLocks/>
          </p:cNvCxnSpPr>
          <p:nvPr/>
        </p:nvCxnSpPr>
        <p:spPr>
          <a:xfrm>
            <a:off x="1055440" y="2937013"/>
            <a:ext cx="2350339" cy="471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5" name="フローチャート: 判断 44">
            <a:extLst>
              <a:ext uri="{FF2B5EF4-FFF2-40B4-BE49-F238E27FC236}">
                <a16:creationId xmlns:a16="http://schemas.microsoft.com/office/drawing/2014/main" id="{DC224435-41C8-400F-B87F-BE9647E63F92}"/>
              </a:ext>
            </a:extLst>
          </p:cNvPr>
          <p:cNvSpPr/>
          <p:nvPr/>
        </p:nvSpPr>
        <p:spPr>
          <a:xfrm>
            <a:off x="3405779" y="2512874"/>
            <a:ext cx="1610097" cy="84827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48" name="テキスト ボックス 47">
            <a:extLst>
              <a:ext uri="{FF2B5EF4-FFF2-40B4-BE49-F238E27FC236}">
                <a16:creationId xmlns:a16="http://schemas.microsoft.com/office/drawing/2014/main" id="{1A9A4ECF-FF66-4588-B347-EE6F15EFE3B3}"/>
              </a:ext>
            </a:extLst>
          </p:cNvPr>
          <p:cNvSpPr txBox="1"/>
          <p:nvPr/>
        </p:nvSpPr>
        <p:spPr>
          <a:xfrm>
            <a:off x="4441903" y="3335322"/>
            <a:ext cx="1327404" cy="338554"/>
          </a:xfrm>
          <a:prstGeom prst="rect">
            <a:avLst/>
          </a:prstGeom>
          <a:noFill/>
        </p:spPr>
        <p:txBody>
          <a:bodyPr wrap="square" rtlCol="0">
            <a:spAutoFit/>
          </a:bodyPr>
          <a:lstStyle/>
          <a:p>
            <a:r>
              <a:rPr kumimoji="1" lang="en-US" altLang="ja-JP" sz="1600" b="1" dirty="0">
                <a:solidFill>
                  <a:srgbClr val="27A400"/>
                </a:solidFill>
              </a:rPr>
              <a:t>False</a:t>
            </a:r>
            <a:r>
              <a:rPr kumimoji="1" lang="ja-JP" altLang="en-US" sz="1600" b="1" dirty="0">
                <a:solidFill>
                  <a:srgbClr val="27A400"/>
                </a:solidFill>
              </a:rPr>
              <a:t>（偽）</a:t>
            </a:r>
          </a:p>
        </p:txBody>
      </p:sp>
      <p:sp>
        <p:nvSpPr>
          <p:cNvPr id="49" name="テキスト ボックス 48">
            <a:extLst>
              <a:ext uri="{FF2B5EF4-FFF2-40B4-BE49-F238E27FC236}">
                <a16:creationId xmlns:a16="http://schemas.microsoft.com/office/drawing/2014/main" id="{BF9C755A-C070-486F-9E00-7BAB029F15C9}"/>
              </a:ext>
            </a:extLst>
          </p:cNvPr>
          <p:cNvSpPr txBox="1"/>
          <p:nvPr/>
        </p:nvSpPr>
        <p:spPr>
          <a:xfrm>
            <a:off x="2213812" y="2574501"/>
            <a:ext cx="1277414" cy="338554"/>
          </a:xfrm>
          <a:prstGeom prst="rect">
            <a:avLst/>
          </a:prstGeom>
          <a:noFill/>
        </p:spPr>
        <p:txBody>
          <a:bodyPr wrap="square" rtlCol="0">
            <a:spAutoFit/>
          </a:bodyPr>
          <a:lstStyle/>
          <a:p>
            <a:r>
              <a:rPr kumimoji="1" lang="en-US" altLang="ja-JP" sz="1600" b="1" dirty="0">
                <a:solidFill>
                  <a:srgbClr val="27A400"/>
                </a:solidFill>
              </a:rPr>
              <a:t>True</a:t>
            </a:r>
            <a:r>
              <a:rPr kumimoji="1" lang="ja-JP" altLang="en-US" sz="1600" b="1" dirty="0">
                <a:solidFill>
                  <a:srgbClr val="27A400"/>
                </a:solidFill>
              </a:rPr>
              <a:t>（真）</a:t>
            </a:r>
          </a:p>
        </p:txBody>
      </p:sp>
      <p:sp>
        <p:nvSpPr>
          <p:cNvPr id="52" name="テキスト ボックス 51">
            <a:extLst>
              <a:ext uri="{FF2B5EF4-FFF2-40B4-BE49-F238E27FC236}">
                <a16:creationId xmlns:a16="http://schemas.microsoft.com/office/drawing/2014/main" id="{11AB0676-BA96-4D21-AA9C-31C0AD90C24B}"/>
              </a:ext>
            </a:extLst>
          </p:cNvPr>
          <p:cNvSpPr txBox="1"/>
          <p:nvPr/>
        </p:nvSpPr>
        <p:spPr>
          <a:xfrm>
            <a:off x="3756306" y="2771993"/>
            <a:ext cx="909041" cy="400110"/>
          </a:xfrm>
          <a:prstGeom prst="rect">
            <a:avLst/>
          </a:prstGeom>
          <a:noFill/>
        </p:spPr>
        <p:txBody>
          <a:bodyPr wrap="square" rtlCol="0">
            <a:spAutoFit/>
          </a:bodyPr>
          <a:lstStyle/>
          <a:p>
            <a:r>
              <a:rPr lang="ja-JP" altLang="en-US" sz="2000" b="1" dirty="0">
                <a:solidFill>
                  <a:schemeClr val="bg1"/>
                </a:solidFill>
              </a:rPr>
              <a:t>条件</a:t>
            </a:r>
            <a:r>
              <a:rPr lang="en-US" altLang="ja-JP" sz="2000" b="1" dirty="0">
                <a:solidFill>
                  <a:schemeClr val="bg1"/>
                </a:solidFill>
              </a:rPr>
              <a:t>A</a:t>
            </a:r>
            <a:endParaRPr kumimoji="1" lang="ja-JP" altLang="en-US" sz="2000" b="1" dirty="0">
              <a:solidFill>
                <a:schemeClr val="bg1"/>
              </a:solidFill>
            </a:endParaRPr>
          </a:p>
        </p:txBody>
      </p:sp>
      <p:sp>
        <p:nvSpPr>
          <p:cNvPr id="55" name="正方形/長方形 54">
            <a:extLst>
              <a:ext uri="{FF2B5EF4-FFF2-40B4-BE49-F238E27FC236}">
                <a16:creationId xmlns:a16="http://schemas.microsoft.com/office/drawing/2014/main" id="{807B81D2-2EC6-4945-8C49-A2279ADCF926}"/>
              </a:ext>
            </a:extLst>
          </p:cNvPr>
          <p:cNvSpPr/>
          <p:nvPr/>
        </p:nvSpPr>
        <p:spPr>
          <a:xfrm>
            <a:off x="5954011" y="3592944"/>
            <a:ext cx="5863715" cy="209903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lang="en-US" altLang="ja-JP" sz="2000" dirty="0">
                <a:solidFill>
                  <a:schemeClr val="tx1"/>
                </a:solidFill>
              </a:rPr>
              <a:t>i</a:t>
            </a:r>
            <a:r>
              <a:rPr kumimoji="1" lang="en-US" altLang="ja-JP" sz="2000" dirty="0">
                <a:solidFill>
                  <a:schemeClr val="tx1"/>
                </a:solidFill>
              </a:rPr>
              <a:t>f </a:t>
            </a:r>
            <a:r>
              <a:rPr lang="ja-JP" altLang="en-US" sz="2000" dirty="0">
                <a:solidFill>
                  <a:schemeClr val="tx1"/>
                </a:solidFill>
              </a:rPr>
              <a:t>条件</a:t>
            </a:r>
            <a:r>
              <a:rPr lang="en-US" altLang="ja-JP" sz="2000" dirty="0">
                <a:solidFill>
                  <a:schemeClr val="tx1"/>
                </a:solidFill>
              </a:rPr>
              <a:t>A</a:t>
            </a:r>
            <a:r>
              <a:rPr kumimoji="1" lang="en-US" altLang="ja-JP" sz="2000" dirty="0">
                <a:solidFill>
                  <a:schemeClr val="tx1"/>
                </a:solidFill>
              </a:rPr>
              <a:t>:</a:t>
            </a:r>
          </a:p>
          <a:p>
            <a:r>
              <a:rPr kumimoji="1" lang="en-US" altLang="ja-JP" sz="2000" dirty="0">
                <a:solidFill>
                  <a:schemeClr val="tx1"/>
                </a:solidFill>
              </a:rPr>
              <a:t>    </a:t>
            </a:r>
            <a:r>
              <a:rPr kumimoji="1" lang="ja-JP" altLang="en-US" sz="2000" dirty="0">
                <a:solidFill>
                  <a:schemeClr val="tx1"/>
                </a:solidFill>
              </a:rPr>
              <a:t>処理</a:t>
            </a:r>
            <a:r>
              <a:rPr lang="en-US" altLang="ja-JP" sz="2000" dirty="0">
                <a:solidFill>
                  <a:schemeClr val="tx1"/>
                </a:solidFill>
              </a:rPr>
              <a:t>1</a:t>
            </a:r>
          </a:p>
          <a:p>
            <a:r>
              <a:rPr kumimoji="1" lang="en-US" altLang="ja-JP" sz="2000" dirty="0" err="1">
                <a:solidFill>
                  <a:schemeClr val="tx1"/>
                </a:solidFill>
              </a:rPr>
              <a:t>elif</a:t>
            </a:r>
            <a:r>
              <a:rPr kumimoji="1" lang="en-US" altLang="ja-JP" sz="2000" dirty="0">
                <a:solidFill>
                  <a:schemeClr val="tx1"/>
                </a:solidFill>
              </a:rPr>
              <a:t> </a:t>
            </a:r>
            <a:r>
              <a:rPr kumimoji="1" lang="ja-JP" altLang="en-US" sz="2000" dirty="0">
                <a:solidFill>
                  <a:schemeClr val="tx1"/>
                </a:solidFill>
              </a:rPr>
              <a:t>条件</a:t>
            </a:r>
            <a:r>
              <a:rPr kumimoji="1" lang="en-US" altLang="ja-JP" sz="2000" dirty="0">
                <a:solidFill>
                  <a:schemeClr val="tx1"/>
                </a:solidFill>
              </a:rPr>
              <a:t>B:</a:t>
            </a:r>
          </a:p>
          <a:p>
            <a:r>
              <a:rPr lang="en-US" altLang="ja-JP" sz="2000" dirty="0">
                <a:solidFill>
                  <a:schemeClr val="tx1"/>
                </a:solidFill>
              </a:rPr>
              <a:t>    </a:t>
            </a:r>
            <a:r>
              <a:rPr lang="ja-JP" altLang="en-US" sz="2000" dirty="0">
                <a:solidFill>
                  <a:schemeClr val="tx1"/>
                </a:solidFill>
              </a:rPr>
              <a:t>処理</a:t>
            </a:r>
            <a:r>
              <a:rPr lang="en-US" altLang="ja-JP" sz="2000" dirty="0">
                <a:solidFill>
                  <a:schemeClr val="tx1"/>
                </a:solidFill>
              </a:rPr>
              <a:t>2</a:t>
            </a:r>
          </a:p>
          <a:p>
            <a:r>
              <a:rPr kumimoji="1" lang="en-US" altLang="ja-JP" sz="2000" dirty="0">
                <a:solidFill>
                  <a:schemeClr val="tx1"/>
                </a:solidFill>
              </a:rPr>
              <a:t>else:</a:t>
            </a:r>
          </a:p>
          <a:p>
            <a:r>
              <a:rPr kumimoji="1" lang="en-US" altLang="ja-JP" sz="2000" dirty="0">
                <a:solidFill>
                  <a:schemeClr val="tx1"/>
                </a:solidFill>
              </a:rPr>
              <a:t> </a:t>
            </a:r>
            <a:r>
              <a:rPr kumimoji="1" lang="ja-JP" altLang="en-US" sz="2000" dirty="0">
                <a:solidFill>
                  <a:schemeClr val="tx1"/>
                </a:solidFill>
              </a:rPr>
              <a:t>   処理</a:t>
            </a:r>
            <a:r>
              <a:rPr kumimoji="1" lang="en-US" altLang="ja-JP" sz="2000" dirty="0">
                <a:solidFill>
                  <a:schemeClr val="tx1"/>
                </a:solidFill>
              </a:rPr>
              <a:t>3</a:t>
            </a:r>
          </a:p>
          <a:p>
            <a:r>
              <a:rPr kumimoji="1" lang="en-US" altLang="ja-JP" sz="2000" dirty="0">
                <a:solidFill>
                  <a:schemeClr val="tx1"/>
                </a:solidFill>
              </a:rPr>
              <a:t>     </a:t>
            </a:r>
            <a:endParaRPr kumimoji="1" lang="ja-JP" altLang="en-US" sz="2000" dirty="0">
              <a:solidFill>
                <a:schemeClr val="tx1"/>
              </a:solidFill>
            </a:endParaRPr>
          </a:p>
        </p:txBody>
      </p:sp>
      <p:sp>
        <p:nvSpPr>
          <p:cNvPr id="56" name="コンテンツ プレースホルダー 2">
            <a:extLst>
              <a:ext uri="{FF2B5EF4-FFF2-40B4-BE49-F238E27FC236}">
                <a16:creationId xmlns:a16="http://schemas.microsoft.com/office/drawing/2014/main" id="{AB7BCF2E-EBD1-4083-8674-F4F251D74812}"/>
              </a:ext>
            </a:extLst>
          </p:cNvPr>
          <p:cNvSpPr txBox="1">
            <a:spLocks/>
          </p:cNvSpPr>
          <p:nvPr/>
        </p:nvSpPr>
        <p:spPr>
          <a:xfrm>
            <a:off x="5915985" y="2852936"/>
            <a:ext cx="5942413"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cxnSp>
        <p:nvCxnSpPr>
          <p:cNvPr id="29" name="直線コネクタ 28">
            <a:extLst>
              <a:ext uri="{FF2B5EF4-FFF2-40B4-BE49-F238E27FC236}">
                <a16:creationId xmlns:a16="http://schemas.microsoft.com/office/drawing/2014/main" id="{70F4B535-457D-4322-8954-5985F8F5F96E}"/>
              </a:ext>
            </a:extLst>
          </p:cNvPr>
          <p:cNvCxnSpPr>
            <a:cxnSpLocks/>
          </p:cNvCxnSpPr>
          <p:nvPr/>
        </p:nvCxnSpPr>
        <p:spPr>
          <a:xfrm flipH="1">
            <a:off x="1055440" y="4138568"/>
            <a:ext cx="9930" cy="213474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74A54E21-9999-430A-BD8F-8599FF5717FA}"/>
              </a:ext>
            </a:extLst>
          </p:cNvPr>
          <p:cNvCxnSpPr>
            <a:cxnSpLocks/>
          </p:cNvCxnSpPr>
          <p:nvPr/>
        </p:nvCxnSpPr>
        <p:spPr>
          <a:xfrm>
            <a:off x="2426796" y="5949280"/>
            <a:ext cx="172498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5300D1FE-93E9-4495-98E4-BC8C2CEAA88D}"/>
              </a:ext>
            </a:extLst>
          </p:cNvPr>
          <p:cNvSpPr txBox="1"/>
          <p:nvPr/>
        </p:nvSpPr>
        <p:spPr>
          <a:xfrm>
            <a:off x="4479929" y="4584175"/>
            <a:ext cx="1327404" cy="338554"/>
          </a:xfrm>
          <a:prstGeom prst="rect">
            <a:avLst/>
          </a:prstGeom>
          <a:noFill/>
        </p:spPr>
        <p:txBody>
          <a:bodyPr wrap="square" rtlCol="0">
            <a:spAutoFit/>
          </a:bodyPr>
          <a:lstStyle/>
          <a:p>
            <a:r>
              <a:rPr kumimoji="1" lang="en-US" altLang="ja-JP" sz="1600" b="1" dirty="0">
                <a:solidFill>
                  <a:srgbClr val="27A400"/>
                </a:solidFill>
              </a:rPr>
              <a:t>False</a:t>
            </a:r>
            <a:r>
              <a:rPr kumimoji="1" lang="ja-JP" altLang="en-US" sz="1600" b="1" dirty="0">
                <a:solidFill>
                  <a:srgbClr val="27A400"/>
                </a:solidFill>
              </a:rPr>
              <a:t>（偽）</a:t>
            </a:r>
          </a:p>
        </p:txBody>
      </p:sp>
      <p:sp>
        <p:nvSpPr>
          <p:cNvPr id="69" name="テキスト ボックス 68">
            <a:extLst>
              <a:ext uri="{FF2B5EF4-FFF2-40B4-BE49-F238E27FC236}">
                <a16:creationId xmlns:a16="http://schemas.microsoft.com/office/drawing/2014/main" id="{80E551F4-A411-4287-A936-148A8071E326}"/>
              </a:ext>
            </a:extLst>
          </p:cNvPr>
          <p:cNvSpPr txBox="1"/>
          <p:nvPr/>
        </p:nvSpPr>
        <p:spPr>
          <a:xfrm>
            <a:off x="2426796" y="3893837"/>
            <a:ext cx="1277414" cy="338554"/>
          </a:xfrm>
          <a:prstGeom prst="rect">
            <a:avLst/>
          </a:prstGeom>
          <a:noFill/>
        </p:spPr>
        <p:txBody>
          <a:bodyPr wrap="square" rtlCol="0">
            <a:spAutoFit/>
          </a:bodyPr>
          <a:lstStyle/>
          <a:p>
            <a:r>
              <a:rPr kumimoji="1" lang="en-US" altLang="ja-JP" sz="1600" b="1" dirty="0">
                <a:solidFill>
                  <a:srgbClr val="27A400"/>
                </a:solidFill>
              </a:rPr>
              <a:t>True</a:t>
            </a:r>
            <a:r>
              <a:rPr kumimoji="1" lang="ja-JP" altLang="en-US" sz="1600" b="1" dirty="0">
                <a:solidFill>
                  <a:srgbClr val="27A400"/>
                </a:solidFill>
              </a:rPr>
              <a:t>（真）</a:t>
            </a:r>
          </a:p>
        </p:txBody>
      </p:sp>
      <p:sp>
        <p:nvSpPr>
          <p:cNvPr id="72" name="フローチャート: 判断 71">
            <a:extLst>
              <a:ext uri="{FF2B5EF4-FFF2-40B4-BE49-F238E27FC236}">
                <a16:creationId xmlns:a16="http://schemas.microsoft.com/office/drawing/2014/main" id="{34CC9070-8AFC-4659-8DCF-2DA531DD33DE}"/>
              </a:ext>
            </a:extLst>
          </p:cNvPr>
          <p:cNvSpPr/>
          <p:nvPr/>
        </p:nvSpPr>
        <p:spPr>
          <a:xfrm>
            <a:off x="3395115" y="3793989"/>
            <a:ext cx="1620761" cy="82837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95" name="テキスト ボックス 94">
            <a:extLst>
              <a:ext uri="{FF2B5EF4-FFF2-40B4-BE49-F238E27FC236}">
                <a16:creationId xmlns:a16="http://schemas.microsoft.com/office/drawing/2014/main" id="{0AF33104-09E8-4DA6-A4EA-29CC4A1A22DD}"/>
              </a:ext>
            </a:extLst>
          </p:cNvPr>
          <p:cNvSpPr txBox="1"/>
          <p:nvPr/>
        </p:nvSpPr>
        <p:spPr>
          <a:xfrm>
            <a:off x="3777710" y="4052362"/>
            <a:ext cx="909041" cy="400110"/>
          </a:xfrm>
          <a:prstGeom prst="rect">
            <a:avLst/>
          </a:prstGeom>
          <a:noFill/>
        </p:spPr>
        <p:txBody>
          <a:bodyPr wrap="square" rtlCol="0">
            <a:spAutoFit/>
          </a:bodyPr>
          <a:lstStyle/>
          <a:p>
            <a:r>
              <a:rPr lang="ja-JP" altLang="en-US" sz="2000" b="1" dirty="0">
                <a:solidFill>
                  <a:schemeClr val="bg1"/>
                </a:solidFill>
              </a:rPr>
              <a:t>条件</a:t>
            </a:r>
            <a:r>
              <a:rPr lang="en-US" altLang="ja-JP" sz="2000" b="1" dirty="0">
                <a:solidFill>
                  <a:schemeClr val="bg1"/>
                </a:solidFill>
              </a:rPr>
              <a:t>B</a:t>
            </a:r>
            <a:endParaRPr kumimoji="1" lang="ja-JP" altLang="en-US" sz="2000" b="1" dirty="0">
              <a:solidFill>
                <a:schemeClr val="bg1"/>
              </a:solidFill>
            </a:endParaRPr>
          </a:p>
        </p:txBody>
      </p:sp>
      <p:cxnSp>
        <p:nvCxnSpPr>
          <p:cNvPr id="96" name="直線矢印コネクタ 95">
            <a:extLst>
              <a:ext uri="{FF2B5EF4-FFF2-40B4-BE49-F238E27FC236}">
                <a16:creationId xmlns:a16="http://schemas.microsoft.com/office/drawing/2014/main" id="{B86421A1-8C13-477D-8020-599EF6B6EB4F}"/>
              </a:ext>
            </a:extLst>
          </p:cNvPr>
          <p:cNvCxnSpPr>
            <a:cxnSpLocks/>
          </p:cNvCxnSpPr>
          <p:nvPr/>
        </p:nvCxnSpPr>
        <p:spPr>
          <a:xfrm flipH="1">
            <a:off x="4205495" y="4634230"/>
            <a:ext cx="1" cy="3910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8" name="フローチャート: 処理 97">
            <a:extLst>
              <a:ext uri="{FF2B5EF4-FFF2-40B4-BE49-F238E27FC236}">
                <a16:creationId xmlns:a16="http://schemas.microsoft.com/office/drawing/2014/main" id="{4D5279C7-A6A9-4C60-A08E-63C69DD079F7}"/>
              </a:ext>
            </a:extLst>
          </p:cNvPr>
          <p:cNvSpPr/>
          <p:nvPr/>
        </p:nvSpPr>
        <p:spPr>
          <a:xfrm>
            <a:off x="414446" y="3458540"/>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処理</a:t>
            </a:r>
            <a:r>
              <a:rPr lang="en-US" altLang="ja-JP" sz="2400" b="1" dirty="0"/>
              <a:t>1</a:t>
            </a:r>
          </a:p>
        </p:txBody>
      </p:sp>
      <p:sp>
        <p:nvSpPr>
          <p:cNvPr id="109" name="フローチャート: 処理 108">
            <a:extLst>
              <a:ext uri="{FF2B5EF4-FFF2-40B4-BE49-F238E27FC236}">
                <a16:creationId xmlns:a16="http://schemas.microsoft.com/office/drawing/2014/main" id="{B3761574-9361-4AB8-93AA-1F3C3B6CFB08}"/>
              </a:ext>
            </a:extLst>
          </p:cNvPr>
          <p:cNvSpPr/>
          <p:nvPr/>
        </p:nvSpPr>
        <p:spPr>
          <a:xfrm>
            <a:off x="3533921" y="5046540"/>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処理</a:t>
            </a:r>
            <a:r>
              <a:rPr lang="en-US" altLang="ja-JP" sz="2400" b="1" dirty="0"/>
              <a:t>3</a:t>
            </a:r>
          </a:p>
        </p:txBody>
      </p:sp>
      <p:sp>
        <p:nvSpPr>
          <p:cNvPr id="120" name="フローチャート: 処理 119">
            <a:extLst>
              <a:ext uri="{FF2B5EF4-FFF2-40B4-BE49-F238E27FC236}">
                <a16:creationId xmlns:a16="http://schemas.microsoft.com/office/drawing/2014/main" id="{3FED6D78-0EBF-4E0B-8462-C5DED3CB7638}"/>
              </a:ext>
            </a:extLst>
          </p:cNvPr>
          <p:cNvSpPr/>
          <p:nvPr/>
        </p:nvSpPr>
        <p:spPr>
          <a:xfrm>
            <a:off x="1701693" y="4719082"/>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処理</a:t>
            </a:r>
            <a:r>
              <a:rPr lang="en-US" altLang="ja-JP" sz="2400" b="1" dirty="0"/>
              <a:t>2</a:t>
            </a:r>
          </a:p>
        </p:txBody>
      </p:sp>
      <p:cxnSp>
        <p:nvCxnSpPr>
          <p:cNvPr id="130" name="直線矢印コネクタ 129">
            <a:extLst>
              <a:ext uri="{FF2B5EF4-FFF2-40B4-BE49-F238E27FC236}">
                <a16:creationId xmlns:a16="http://schemas.microsoft.com/office/drawing/2014/main" id="{81997A1A-7F8C-492C-86D9-DE42D613E932}"/>
              </a:ext>
            </a:extLst>
          </p:cNvPr>
          <p:cNvCxnSpPr>
            <a:cxnSpLocks/>
          </p:cNvCxnSpPr>
          <p:nvPr/>
        </p:nvCxnSpPr>
        <p:spPr>
          <a:xfrm>
            <a:off x="1055440" y="6273316"/>
            <a:ext cx="309634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5" name="直線コネクタ 134">
            <a:extLst>
              <a:ext uri="{FF2B5EF4-FFF2-40B4-BE49-F238E27FC236}">
                <a16:creationId xmlns:a16="http://schemas.microsoft.com/office/drawing/2014/main" id="{BCF68C6B-8C76-4138-9728-95E6E56F061E}"/>
              </a:ext>
            </a:extLst>
          </p:cNvPr>
          <p:cNvCxnSpPr>
            <a:cxnSpLocks/>
          </p:cNvCxnSpPr>
          <p:nvPr/>
        </p:nvCxnSpPr>
        <p:spPr>
          <a:xfrm>
            <a:off x="2400002" y="5361881"/>
            <a:ext cx="0" cy="587399"/>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5702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3" name="直線コネクタ 112">
            <a:extLst>
              <a:ext uri="{FF2B5EF4-FFF2-40B4-BE49-F238E27FC236}">
                <a16:creationId xmlns:a16="http://schemas.microsoft.com/office/drawing/2014/main" id="{42D4E2B7-5ECB-4A08-932F-BCFD7E0A0661}"/>
              </a:ext>
            </a:extLst>
          </p:cNvPr>
          <p:cNvCxnSpPr>
            <a:cxnSpLocks/>
          </p:cNvCxnSpPr>
          <p:nvPr/>
        </p:nvCxnSpPr>
        <p:spPr>
          <a:xfrm flipV="1">
            <a:off x="2400002" y="4211520"/>
            <a:ext cx="1050050" cy="806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643F831B-6699-4304-BF3B-47325215789A}"/>
              </a:ext>
            </a:extLst>
          </p:cNvPr>
          <p:cNvCxnSpPr>
            <a:cxnSpLocks/>
          </p:cNvCxnSpPr>
          <p:nvPr/>
        </p:nvCxnSpPr>
        <p:spPr>
          <a:xfrm>
            <a:off x="4205495" y="3335322"/>
            <a:ext cx="0" cy="45452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D1439811-FEAE-4542-B497-A16248CC1E3B}"/>
              </a:ext>
            </a:extLst>
          </p:cNvPr>
          <p:cNvCxnSpPr>
            <a:cxnSpLocks/>
          </p:cNvCxnSpPr>
          <p:nvPr/>
        </p:nvCxnSpPr>
        <p:spPr>
          <a:xfrm>
            <a:off x="4205495" y="5697199"/>
            <a:ext cx="0" cy="116080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EC5D1E06-0C60-492C-A1B4-ECE9443400A8}"/>
              </a:ext>
            </a:extLst>
          </p:cNvPr>
          <p:cNvCxnSpPr>
            <a:cxnSpLocks/>
          </p:cNvCxnSpPr>
          <p:nvPr/>
        </p:nvCxnSpPr>
        <p:spPr>
          <a:xfrm>
            <a:off x="2400002" y="4252417"/>
            <a:ext cx="0" cy="46367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E9497FB9-8EC3-492C-A5B0-4F6935DC9D41}"/>
              </a:ext>
            </a:extLst>
          </p:cNvPr>
          <p:cNvCxnSpPr>
            <a:cxnSpLocks/>
          </p:cNvCxnSpPr>
          <p:nvPr/>
        </p:nvCxnSpPr>
        <p:spPr>
          <a:xfrm>
            <a:off x="4209323" y="2096852"/>
            <a:ext cx="0" cy="4061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C78CAC9A-1069-4068-A4B4-E913BADCCC5A}"/>
              </a:ext>
            </a:extLst>
          </p:cNvPr>
          <p:cNvCxnSpPr>
            <a:cxnSpLocks/>
          </p:cNvCxnSpPr>
          <p:nvPr/>
        </p:nvCxnSpPr>
        <p:spPr>
          <a:xfrm>
            <a:off x="1055440" y="2937013"/>
            <a:ext cx="0" cy="52152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err="1"/>
              <a:t>elif</a:t>
            </a:r>
            <a:endParaRPr kumimoji="1" lang="ja-JP" altLang="en-US" dirty="0"/>
          </a:p>
        </p:txBody>
      </p:sp>
      <p:sp>
        <p:nvSpPr>
          <p:cNvPr id="3" name="コンテンツ プレースホルダー 2"/>
          <p:cNvSpPr>
            <a:spLocks noGrp="1"/>
          </p:cNvSpPr>
          <p:nvPr>
            <p:ph idx="1"/>
          </p:nvPr>
        </p:nvSpPr>
        <p:spPr>
          <a:xfrm>
            <a:off x="581192" y="1118110"/>
            <a:ext cx="11029615" cy="1013513"/>
          </a:xfrm>
        </p:spPr>
        <p:txBody>
          <a:bodyPr>
            <a:normAutofit fontScale="77500" lnSpcReduction="20000"/>
          </a:bodyPr>
          <a:lstStyle/>
          <a:p>
            <a:pPr>
              <a:spcBef>
                <a:spcPts val="0"/>
              </a:spcBef>
              <a:spcAft>
                <a:spcPts val="0"/>
              </a:spcAft>
            </a:pPr>
            <a:r>
              <a:rPr lang="ja-JP" altLang="en-US" dirty="0"/>
              <a:t>例）</a:t>
            </a:r>
            <a:r>
              <a:rPr lang="en-US" altLang="ja-JP" dirty="0"/>
              <a:t>0&lt;x</a:t>
            </a:r>
            <a:r>
              <a:rPr lang="ja-JP" altLang="en-US" dirty="0"/>
              <a:t>ならば、</a:t>
            </a:r>
            <a:r>
              <a:rPr lang="en-US" altLang="ja-JP" dirty="0"/>
              <a:t>”x</a:t>
            </a:r>
            <a:r>
              <a:rPr lang="ja-JP" altLang="en-US" dirty="0"/>
              <a:t>は</a:t>
            </a:r>
            <a:r>
              <a:rPr lang="en-US" altLang="ja-JP" dirty="0"/>
              <a:t>0</a:t>
            </a:r>
            <a:r>
              <a:rPr lang="ja-JP" altLang="en-US" dirty="0"/>
              <a:t>より大きいです</a:t>
            </a:r>
            <a:r>
              <a:rPr lang="en-US" altLang="ja-JP" dirty="0"/>
              <a:t>”</a:t>
            </a:r>
            <a:r>
              <a:rPr lang="ja-JP" altLang="en-US" dirty="0" err="1"/>
              <a:t>、</a:t>
            </a:r>
            <a:r>
              <a:rPr lang="en-US" altLang="ja-JP" dirty="0"/>
              <a:t>x&lt;0</a:t>
            </a:r>
            <a:r>
              <a:rPr lang="ja-JP" altLang="en-US" dirty="0"/>
              <a:t>ならば、</a:t>
            </a:r>
            <a:r>
              <a:rPr lang="en-US" altLang="ja-JP" dirty="0"/>
              <a:t>”x</a:t>
            </a:r>
            <a:r>
              <a:rPr lang="ja-JP" altLang="en-US" dirty="0"/>
              <a:t>は</a:t>
            </a:r>
            <a:r>
              <a:rPr lang="en-US" altLang="ja-JP" dirty="0"/>
              <a:t>0</a:t>
            </a:r>
            <a:r>
              <a:rPr lang="ja-JP" altLang="en-US" dirty="0"/>
              <a:t>未満です</a:t>
            </a:r>
            <a:r>
              <a:rPr lang="en-US" altLang="ja-JP" dirty="0"/>
              <a:t>”</a:t>
            </a:r>
          </a:p>
          <a:p>
            <a:pPr>
              <a:spcBef>
                <a:spcPts val="0"/>
              </a:spcBef>
              <a:spcAft>
                <a:spcPts val="0"/>
              </a:spcAft>
            </a:pPr>
            <a:r>
              <a:rPr lang="ja-JP" altLang="en-US" dirty="0"/>
              <a:t>それ以外ならば、</a:t>
            </a:r>
            <a:r>
              <a:rPr lang="en-US" altLang="ja-JP" dirty="0"/>
              <a:t>”x</a:t>
            </a:r>
            <a:r>
              <a:rPr lang="ja-JP" altLang="en-US" dirty="0"/>
              <a:t>は</a:t>
            </a:r>
            <a:r>
              <a:rPr lang="en-US" altLang="ja-JP" dirty="0"/>
              <a:t>0</a:t>
            </a:r>
            <a:r>
              <a:rPr lang="ja-JP" altLang="en-US" dirty="0" err="1"/>
              <a:t>です</a:t>
            </a:r>
            <a:r>
              <a:rPr lang="en-US" altLang="ja-JP" dirty="0"/>
              <a:t>”</a:t>
            </a:r>
            <a:r>
              <a:rPr lang="ja-JP" altLang="en-US" dirty="0"/>
              <a:t>と表示</a:t>
            </a:r>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17</a:t>
            </a:fld>
            <a:endParaRPr lang="ja-JP" altLang="en-US" dirty="0"/>
          </a:p>
        </p:txBody>
      </p:sp>
      <p:sp>
        <p:nvSpPr>
          <p:cNvPr id="5" name="コンテンツ プレースホルダー 4"/>
          <p:cNvSpPr>
            <a:spLocks noGrp="1"/>
          </p:cNvSpPr>
          <p:nvPr>
            <p:ph sz="quarter" idx="13"/>
          </p:nvPr>
        </p:nvSpPr>
        <p:spPr/>
        <p:txBody>
          <a:bodyPr>
            <a:normAutofit fontScale="92500" lnSpcReduction="10000"/>
          </a:bodyPr>
          <a:lstStyle/>
          <a:p>
            <a:endParaRPr kumimoji="1" lang="ja-JP" altLang="en-US"/>
          </a:p>
        </p:txBody>
      </p:sp>
      <p:sp>
        <p:nvSpPr>
          <p:cNvPr id="41" name="テキスト ボックス 40">
            <a:extLst>
              <a:ext uri="{FF2B5EF4-FFF2-40B4-BE49-F238E27FC236}">
                <a16:creationId xmlns:a16="http://schemas.microsoft.com/office/drawing/2014/main" id="{3D867524-31D2-41D6-A3AF-84141A5E4E90}"/>
              </a:ext>
            </a:extLst>
          </p:cNvPr>
          <p:cNvSpPr txBox="1"/>
          <p:nvPr/>
        </p:nvSpPr>
        <p:spPr>
          <a:xfrm>
            <a:off x="1394056" y="2024844"/>
            <a:ext cx="949911" cy="461665"/>
          </a:xfrm>
          <a:prstGeom prst="rect">
            <a:avLst/>
          </a:prstGeom>
          <a:noFill/>
        </p:spPr>
        <p:txBody>
          <a:bodyPr wrap="square" rtlCol="0">
            <a:spAutoFit/>
          </a:bodyPr>
          <a:lstStyle/>
          <a:p>
            <a:r>
              <a:rPr lang="en-US" altLang="ja-JP" sz="2400" b="1" dirty="0">
                <a:solidFill>
                  <a:schemeClr val="bg1"/>
                </a:solidFill>
              </a:rPr>
              <a:t>x</a:t>
            </a:r>
            <a:r>
              <a:rPr kumimoji="1" lang="en-US" altLang="ja-JP" sz="2400" b="1" dirty="0">
                <a:solidFill>
                  <a:schemeClr val="bg1"/>
                </a:solidFill>
              </a:rPr>
              <a:t>=0</a:t>
            </a:r>
            <a:endParaRPr kumimoji="1" lang="ja-JP" altLang="en-US" sz="2400" b="1" dirty="0">
              <a:solidFill>
                <a:schemeClr val="bg1"/>
              </a:solidFill>
            </a:endParaRPr>
          </a:p>
        </p:txBody>
      </p:sp>
      <p:cxnSp>
        <p:nvCxnSpPr>
          <p:cNvPr id="42" name="直線コネクタ 41">
            <a:extLst>
              <a:ext uri="{FF2B5EF4-FFF2-40B4-BE49-F238E27FC236}">
                <a16:creationId xmlns:a16="http://schemas.microsoft.com/office/drawing/2014/main" id="{74D877D5-BE91-4A25-BD4B-53D2D63695A7}"/>
              </a:ext>
            </a:extLst>
          </p:cNvPr>
          <p:cNvCxnSpPr>
            <a:cxnSpLocks/>
          </p:cNvCxnSpPr>
          <p:nvPr/>
        </p:nvCxnSpPr>
        <p:spPr>
          <a:xfrm>
            <a:off x="1055440" y="2937013"/>
            <a:ext cx="2350339" cy="471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5" name="フローチャート: 判断 44">
            <a:extLst>
              <a:ext uri="{FF2B5EF4-FFF2-40B4-BE49-F238E27FC236}">
                <a16:creationId xmlns:a16="http://schemas.microsoft.com/office/drawing/2014/main" id="{DC224435-41C8-400F-B87F-BE9647E63F92}"/>
              </a:ext>
            </a:extLst>
          </p:cNvPr>
          <p:cNvSpPr/>
          <p:nvPr/>
        </p:nvSpPr>
        <p:spPr>
          <a:xfrm>
            <a:off x="3405779" y="2512874"/>
            <a:ext cx="1610097" cy="84827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49" name="テキスト ボックス 48">
            <a:extLst>
              <a:ext uri="{FF2B5EF4-FFF2-40B4-BE49-F238E27FC236}">
                <a16:creationId xmlns:a16="http://schemas.microsoft.com/office/drawing/2014/main" id="{BF9C755A-C070-486F-9E00-7BAB029F15C9}"/>
              </a:ext>
            </a:extLst>
          </p:cNvPr>
          <p:cNvSpPr txBox="1"/>
          <p:nvPr/>
        </p:nvSpPr>
        <p:spPr>
          <a:xfrm>
            <a:off x="2213812" y="2574501"/>
            <a:ext cx="1277414" cy="338554"/>
          </a:xfrm>
          <a:prstGeom prst="rect">
            <a:avLst/>
          </a:prstGeom>
          <a:noFill/>
        </p:spPr>
        <p:txBody>
          <a:bodyPr wrap="square" rtlCol="0">
            <a:spAutoFit/>
          </a:bodyPr>
          <a:lstStyle/>
          <a:p>
            <a:r>
              <a:rPr kumimoji="1" lang="en-US" altLang="ja-JP" sz="1600" b="1" dirty="0">
                <a:solidFill>
                  <a:srgbClr val="27A400"/>
                </a:solidFill>
              </a:rPr>
              <a:t>True</a:t>
            </a:r>
            <a:r>
              <a:rPr kumimoji="1" lang="ja-JP" altLang="en-US" sz="1600" b="1" dirty="0">
                <a:solidFill>
                  <a:srgbClr val="27A400"/>
                </a:solidFill>
              </a:rPr>
              <a:t>（真）</a:t>
            </a:r>
          </a:p>
        </p:txBody>
      </p:sp>
      <p:sp>
        <p:nvSpPr>
          <p:cNvPr id="52" name="テキスト ボックス 51">
            <a:extLst>
              <a:ext uri="{FF2B5EF4-FFF2-40B4-BE49-F238E27FC236}">
                <a16:creationId xmlns:a16="http://schemas.microsoft.com/office/drawing/2014/main" id="{11AB0676-BA96-4D21-AA9C-31C0AD90C24B}"/>
              </a:ext>
            </a:extLst>
          </p:cNvPr>
          <p:cNvSpPr txBox="1"/>
          <p:nvPr/>
        </p:nvSpPr>
        <p:spPr>
          <a:xfrm>
            <a:off x="3851367" y="2732934"/>
            <a:ext cx="909041" cy="400110"/>
          </a:xfrm>
          <a:prstGeom prst="rect">
            <a:avLst/>
          </a:prstGeom>
          <a:noFill/>
        </p:spPr>
        <p:txBody>
          <a:bodyPr wrap="square" rtlCol="0">
            <a:spAutoFit/>
          </a:bodyPr>
          <a:lstStyle/>
          <a:p>
            <a:r>
              <a:rPr lang="en-US" altLang="ja-JP" sz="2000" b="1" dirty="0">
                <a:solidFill>
                  <a:schemeClr val="bg1"/>
                </a:solidFill>
              </a:rPr>
              <a:t>0&lt;x</a:t>
            </a:r>
            <a:endParaRPr kumimoji="1" lang="ja-JP" altLang="en-US" sz="2000" b="1" dirty="0">
              <a:solidFill>
                <a:schemeClr val="bg1"/>
              </a:solidFill>
            </a:endParaRPr>
          </a:p>
        </p:txBody>
      </p:sp>
      <p:sp>
        <p:nvSpPr>
          <p:cNvPr id="55" name="正方形/長方形 54">
            <a:extLst>
              <a:ext uri="{FF2B5EF4-FFF2-40B4-BE49-F238E27FC236}">
                <a16:creationId xmlns:a16="http://schemas.microsoft.com/office/drawing/2014/main" id="{807B81D2-2EC6-4945-8C49-A2279ADCF926}"/>
              </a:ext>
            </a:extLst>
          </p:cNvPr>
          <p:cNvSpPr/>
          <p:nvPr/>
        </p:nvSpPr>
        <p:spPr>
          <a:xfrm>
            <a:off x="5954011" y="3592944"/>
            <a:ext cx="5863715" cy="209903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lang="en-US" altLang="ja-JP" sz="2000" dirty="0">
                <a:solidFill>
                  <a:schemeClr val="tx1"/>
                </a:solidFill>
              </a:rPr>
              <a:t>i</a:t>
            </a:r>
            <a:r>
              <a:rPr kumimoji="1" lang="en-US" altLang="ja-JP" sz="2000" dirty="0">
                <a:solidFill>
                  <a:schemeClr val="tx1"/>
                </a:solidFill>
              </a:rPr>
              <a:t>f 0&lt;x:</a:t>
            </a:r>
          </a:p>
          <a:p>
            <a:r>
              <a:rPr kumimoji="1" lang="en-US" altLang="ja-JP" sz="2000" dirty="0">
                <a:solidFill>
                  <a:schemeClr val="tx1"/>
                </a:solidFill>
              </a:rPr>
              <a:t>    print(“x</a:t>
            </a:r>
            <a:r>
              <a:rPr kumimoji="1" lang="ja-JP" altLang="en-US" sz="2000" dirty="0">
                <a:solidFill>
                  <a:schemeClr val="tx1"/>
                </a:solidFill>
              </a:rPr>
              <a:t>は</a:t>
            </a:r>
            <a:r>
              <a:rPr kumimoji="1" lang="en-US" altLang="ja-JP" sz="2000" dirty="0">
                <a:solidFill>
                  <a:schemeClr val="tx1"/>
                </a:solidFill>
              </a:rPr>
              <a:t>0</a:t>
            </a:r>
            <a:r>
              <a:rPr kumimoji="1" lang="ja-JP" altLang="en-US" sz="2000" dirty="0">
                <a:solidFill>
                  <a:schemeClr val="tx1"/>
                </a:solidFill>
              </a:rPr>
              <a:t>よりおおきいです</a:t>
            </a:r>
            <a:r>
              <a:rPr kumimoji="1" lang="en-US" altLang="ja-JP" sz="2000" dirty="0">
                <a:solidFill>
                  <a:schemeClr val="tx1"/>
                </a:solidFill>
              </a:rPr>
              <a:t>”)</a:t>
            </a:r>
            <a:endParaRPr lang="en-US" altLang="ja-JP" sz="2000" dirty="0">
              <a:solidFill>
                <a:schemeClr val="tx1"/>
              </a:solidFill>
            </a:endParaRPr>
          </a:p>
          <a:p>
            <a:r>
              <a:rPr kumimoji="1" lang="en-US" altLang="ja-JP" sz="2000" dirty="0" err="1">
                <a:solidFill>
                  <a:schemeClr val="tx1"/>
                </a:solidFill>
              </a:rPr>
              <a:t>elif</a:t>
            </a:r>
            <a:r>
              <a:rPr kumimoji="1" lang="en-US" altLang="ja-JP" sz="2000" dirty="0">
                <a:solidFill>
                  <a:schemeClr val="tx1"/>
                </a:solidFill>
              </a:rPr>
              <a:t> x&lt;0:</a:t>
            </a:r>
          </a:p>
          <a:p>
            <a:r>
              <a:rPr lang="en-US" altLang="ja-JP" sz="2000" dirty="0">
                <a:solidFill>
                  <a:schemeClr val="tx1"/>
                </a:solidFill>
              </a:rPr>
              <a:t>    print(“x</a:t>
            </a:r>
            <a:r>
              <a:rPr lang="ja-JP" altLang="en-US" sz="2000" dirty="0">
                <a:solidFill>
                  <a:schemeClr val="tx1"/>
                </a:solidFill>
              </a:rPr>
              <a:t>は</a:t>
            </a:r>
            <a:r>
              <a:rPr lang="en-US" altLang="ja-JP" sz="2000" dirty="0">
                <a:solidFill>
                  <a:schemeClr val="tx1"/>
                </a:solidFill>
              </a:rPr>
              <a:t>0</a:t>
            </a:r>
            <a:r>
              <a:rPr lang="ja-JP" altLang="en-US" sz="2000" dirty="0">
                <a:solidFill>
                  <a:schemeClr val="tx1"/>
                </a:solidFill>
              </a:rPr>
              <a:t>未満です</a:t>
            </a:r>
            <a:r>
              <a:rPr lang="en-US" altLang="ja-JP" sz="2000" dirty="0">
                <a:solidFill>
                  <a:schemeClr val="tx1"/>
                </a:solidFill>
              </a:rPr>
              <a:t>”)</a:t>
            </a:r>
          </a:p>
          <a:p>
            <a:r>
              <a:rPr kumimoji="1" lang="en-US" altLang="ja-JP" sz="2000" dirty="0">
                <a:solidFill>
                  <a:schemeClr val="tx1"/>
                </a:solidFill>
              </a:rPr>
              <a:t>else:</a:t>
            </a:r>
          </a:p>
          <a:p>
            <a:r>
              <a:rPr kumimoji="1" lang="en-US" altLang="ja-JP" sz="2000" dirty="0">
                <a:solidFill>
                  <a:schemeClr val="tx1"/>
                </a:solidFill>
              </a:rPr>
              <a:t> </a:t>
            </a:r>
            <a:r>
              <a:rPr kumimoji="1" lang="ja-JP" altLang="en-US" sz="2000" dirty="0">
                <a:solidFill>
                  <a:schemeClr val="tx1"/>
                </a:solidFill>
              </a:rPr>
              <a:t>   </a:t>
            </a:r>
            <a:r>
              <a:rPr lang="en-US" altLang="ja-JP" sz="2000" dirty="0">
                <a:solidFill>
                  <a:schemeClr val="tx1"/>
                </a:solidFill>
              </a:rPr>
              <a:t>print(“x</a:t>
            </a:r>
            <a:r>
              <a:rPr lang="ja-JP" altLang="en-US" sz="2000" dirty="0">
                <a:solidFill>
                  <a:schemeClr val="tx1"/>
                </a:solidFill>
              </a:rPr>
              <a:t>は</a:t>
            </a:r>
            <a:r>
              <a:rPr lang="en-US" altLang="ja-JP" sz="2000" dirty="0">
                <a:solidFill>
                  <a:schemeClr val="tx1"/>
                </a:solidFill>
              </a:rPr>
              <a:t>0</a:t>
            </a:r>
            <a:r>
              <a:rPr lang="ja-JP" altLang="en-US" sz="2000" dirty="0" err="1">
                <a:solidFill>
                  <a:schemeClr val="tx1"/>
                </a:solidFill>
              </a:rPr>
              <a:t>です</a:t>
            </a:r>
            <a:r>
              <a:rPr lang="en-US" altLang="ja-JP" sz="2000" dirty="0">
                <a:solidFill>
                  <a:schemeClr val="tx1"/>
                </a:solidFill>
              </a:rPr>
              <a:t>”)</a:t>
            </a:r>
            <a:endParaRPr kumimoji="1" lang="en-US" altLang="ja-JP" sz="2000" dirty="0">
              <a:solidFill>
                <a:schemeClr val="tx1"/>
              </a:solidFill>
            </a:endParaRPr>
          </a:p>
          <a:p>
            <a:r>
              <a:rPr kumimoji="1" lang="en-US" altLang="ja-JP" sz="2000" dirty="0">
                <a:solidFill>
                  <a:schemeClr val="tx1"/>
                </a:solidFill>
              </a:rPr>
              <a:t>     </a:t>
            </a:r>
            <a:endParaRPr kumimoji="1" lang="ja-JP" altLang="en-US" sz="2000" dirty="0">
              <a:solidFill>
                <a:schemeClr val="tx1"/>
              </a:solidFill>
            </a:endParaRPr>
          </a:p>
        </p:txBody>
      </p:sp>
      <p:sp>
        <p:nvSpPr>
          <p:cNvPr id="56" name="コンテンツ プレースホルダー 2">
            <a:extLst>
              <a:ext uri="{FF2B5EF4-FFF2-40B4-BE49-F238E27FC236}">
                <a16:creationId xmlns:a16="http://schemas.microsoft.com/office/drawing/2014/main" id="{AB7BCF2E-EBD1-4083-8674-F4F251D74812}"/>
              </a:ext>
            </a:extLst>
          </p:cNvPr>
          <p:cNvSpPr txBox="1">
            <a:spLocks/>
          </p:cNvSpPr>
          <p:nvPr/>
        </p:nvSpPr>
        <p:spPr>
          <a:xfrm>
            <a:off x="5915985" y="2852936"/>
            <a:ext cx="5942413"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cxnSp>
        <p:nvCxnSpPr>
          <p:cNvPr id="29" name="直線コネクタ 28">
            <a:extLst>
              <a:ext uri="{FF2B5EF4-FFF2-40B4-BE49-F238E27FC236}">
                <a16:creationId xmlns:a16="http://schemas.microsoft.com/office/drawing/2014/main" id="{70F4B535-457D-4322-8954-5985F8F5F96E}"/>
              </a:ext>
            </a:extLst>
          </p:cNvPr>
          <p:cNvCxnSpPr>
            <a:cxnSpLocks/>
          </p:cNvCxnSpPr>
          <p:nvPr/>
        </p:nvCxnSpPr>
        <p:spPr>
          <a:xfrm flipH="1">
            <a:off x="1055440" y="4138568"/>
            <a:ext cx="9930" cy="213474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74A54E21-9999-430A-BD8F-8599FF5717FA}"/>
              </a:ext>
            </a:extLst>
          </p:cNvPr>
          <p:cNvCxnSpPr>
            <a:cxnSpLocks/>
          </p:cNvCxnSpPr>
          <p:nvPr/>
        </p:nvCxnSpPr>
        <p:spPr>
          <a:xfrm>
            <a:off x="2426796" y="5949280"/>
            <a:ext cx="172498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2" name="フローチャート: 判断 71">
            <a:extLst>
              <a:ext uri="{FF2B5EF4-FFF2-40B4-BE49-F238E27FC236}">
                <a16:creationId xmlns:a16="http://schemas.microsoft.com/office/drawing/2014/main" id="{34CC9070-8AFC-4659-8DCF-2DA531DD33DE}"/>
              </a:ext>
            </a:extLst>
          </p:cNvPr>
          <p:cNvSpPr/>
          <p:nvPr/>
        </p:nvSpPr>
        <p:spPr>
          <a:xfrm>
            <a:off x="3395115" y="3793989"/>
            <a:ext cx="1620761" cy="82837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95" name="テキスト ボックス 94">
            <a:extLst>
              <a:ext uri="{FF2B5EF4-FFF2-40B4-BE49-F238E27FC236}">
                <a16:creationId xmlns:a16="http://schemas.microsoft.com/office/drawing/2014/main" id="{0AF33104-09E8-4DA6-A4EA-29CC4A1A22DD}"/>
              </a:ext>
            </a:extLst>
          </p:cNvPr>
          <p:cNvSpPr txBox="1"/>
          <p:nvPr/>
        </p:nvSpPr>
        <p:spPr>
          <a:xfrm>
            <a:off x="3892590" y="3985309"/>
            <a:ext cx="909041" cy="400110"/>
          </a:xfrm>
          <a:prstGeom prst="rect">
            <a:avLst/>
          </a:prstGeom>
          <a:noFill/>
        </p:spPr>
        <p:txBody>
          <a:bodyPr wrap="square" rtlCol="0">
            <a:spAutoFit/>
          </a:bodyPr>
          <a:lstStyle/>
          <a:p>
            <a:r>
              <a:rPr kumimoji="1" lang="en-US" altLang="ja-JP" sz="2000" b="1" dirty="0">
                <a:solidFill>
                  <a:schemeClr val="bg1"/>
                </a:solidFill>
              </a:rPr>
              <a:t>x&lt;0</a:t>
            </a:r>
            <a:endParaRPr kumimoji="1" lang="ja-JP" altLang="en-US" sz="2000" b="1" dirty="0">
              <a:solidFill>
                <a:schemeClr val="bg1"/>
              </a:solidFill>
            </a:endParaRPr>
          </a:p>
        </p:txBody>
      </p:sp>
      <p:cxnSp>
        <p:nvCxnSpPr>
          <p:cNvPr id="96" name="直線矢印コネクタ 95">
            <a:extLst>
              <a:ext uri="{FF2B5EF4-FFF2-40B4-BE49-F238E27FC236}">
                <a16:creationId xmlns:a16="http://schemas.microsoft.com/office/drawing/2014/main" id="{B86421A1-8C13-477D-8020-599EF6B6EB4F}"/>
              </a:ext>
            </a:extLst>
          </p:cNvPr>
          <p:cNvCxnSpPr>
            <a:cxnSpLocks/>
          </p:cNvCxnSpPr>
          <p:nvPr/>
        </p:nvCxnSpPr>
        <p:spPr>
          <a:xfrm flipH="1">
            <a:off x="4205495" y="4634230"/>
            <a:ext cx="1" cy="3910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8" name="フローチャート: 処理 97">
            <a:extLst>
              <a:ext uri="{FF2B5EF4-FFF2-40B4-BE49-F238E27FC236}">
                <a16:creationId xmlns:a16="http://schemas.microsoft.com/office/drawing/2014/main" id="{4D5279C7-A6A9-4C60-A08E-63C69DD079F7}"/>
              </a:ext>
            </a:extLst>
          </p:cNvPr>
          <p:cNvSpPr/>
          <p:nvPr/>
        </p:nvSpPr>
        <p:spPr>
          <a:xfrm>
            <a:off x="414446" y="3458540"/>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t>print(“x</a:t>
            </a:r>
            <a:r>
              <a:rPr lang="ja-JP" altLang="en-US" sz="1200" b="1" dirty="0"/>
              <a:t>は</a:t>
            </a:r>
            <a:r>
              <a:rPr lang="en-US" altLang="ja-JP" sz="1200" b="1" dirty="0"/>
              <a:t>0</a:t>
            </a:r>
            <a:r>
              <a:rPr lang="ja-JP" altLang="en-US" sz="1200" b="1" dirty="0"/>
              <a:t>よりおおきいです</a:t>
            </a:r>
            <a:r>
              <a:rPr lang="en-US" altLang="ja-JP" sz="1200" b="1" dirty="0"/>
              <a:t>”)</a:t>
            </a:r>
          </a:p>
        </p:txBody>
      </p:sp>
      <p:sp>
        <p:nvSpPr>
          <p:cNvPr id="109" name="フローチャート: 処理 108">
            <a:extLst>
              <a:ext uri="{FF2B5EF4-FFF2-40B4-BE49-F238E27FC236}">
                <a16:creationId xmlns:a16="http://schemas.microsoft.com/office/drawing/2014/main" id="{B3761574-9361-4AB8-93AA-1F3C3B6CFB08}"/>
              </a:ext>
            </a:extLst>
          </p:cNvPr>
          <p:cNvSpPr/>
          <p:nvPr/>
        </p:nvSpPr>
        <p:spPr>
          <a:xfrm>
            <a:off x="3533921" y="5046540"/>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a:t>print(“x</a:t>
            </a:r>
            <a:r>
              <a:rPr lang="ja-JP" altLang="en-US" sz="1400" b="1" dirty="0"/>
              <a:t>は</a:t>
            </a:r>
            <a:r>
              <a:rPr lang="en-US" altLang="ja-JP" sz="1400" b="1" dirty="0"/>
              <a:t>0</a:t>
            </a:r>
            <a:r>
              <a:rPr lang="ja-JP" altLang="en-US" sz="1400" b="1" dirty="0" err="1"/>
              <a:t>です</a:t>
            </a:r>
            <a:r>
              <a:rPr lang="en-US" altLang="ja-JP" sz="1400" b="1" dirty="0"/>
              <a:t>”)</a:t>
            </a:r>
          </a:p>
        </p:txBody>
      </p:sp>
      <p:sp>
        <p:nvSpPr>
          <p:cNvPr id="120" name="フローチャート: 処理 119">
            <a:extLst>
              <a:ext uri="{FF2B5EF4-FFF2-40B4-BE49-F238E27FC236}">
                <a16:creationId xmlns:a16="http://schemas.microsoft.com/office/drawing/2014/main" id="{3FED6D78-0EBF-4E0B-8462-C5DED3CB7638}"/>
              </a:ext>
            </a:extLst>
          </p:cNvPr>
          <p:cNvSpPr/>
          <p:nvPr/>
        </p:nvSpPr>
        <p:spPr>
          <a:xfrm>
            <a:off x="1701693" y="4719082"/>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a:t>print(“x</a:t>
            </a:r>
            <a:r>
              <a:rPr lang="ja-JP" altLang="en-US" sz="1400" b="1" dirty="0"/>
              <a:t>は</a:t>
            </a:r>
            <a:r>
              <a:rPr lang="en-US" altLang="ja-JP" sz="1400" b="1" dirty="0"/>
              <a:t>0</a:t>
            </a:r>
            <a:r>
              <a:rPr lang="ja-JP" altLang="en-US" sz="1400" b="1" dirty="0"/>
              <a:t>未満です</a:t>
            </a:r>
            <a:r>
              <a:rPr lang="en-US" altLang="ja-JP" sz="1400" b="1" dirty="0"/>
              <a:t>”)</a:t>
            </a:r>
          </a:p>
        </p:txBody>
      </p:sp>
      <p:cxnSp>
        <p:nvCxnSpPr>
          <p:cNvPr id="130" name="直線矢印コネクタ 129">
            <a:extLst>
              <a:ext uri="{FF2B5EF4-FFF2-40B4-BE49-F238E27FC236}">
                <a16:creationId xmlns:a16="http://schemas.microsoft.com/office/drawing/2014/main" id="{81997A1A-7F8C-492C-86D9-DE42D613E932}"/>
              </a:ext>
            </a:extLst>
          </p:cNvPr>
          <p:cNvCxnSpPr>
            <a:cxnSpLocks/>
          </p:cNvCxnSpPr>
          <p:nvPr/>
        </p:nvCxnSpPr>
        <p:spPr>
          <a:xfrm>
            <a:off x="1055440" y="6273316"/>
            <a:ext cx="309634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221A9856-61FB-429E-AA0F-6A83E4395B9E}"/>
              </a:ext>
            </a:extLst>
          </p:cNvPr>
          <p:cNvSpPr txBox="1"/>
          <p:nvPr/>
        </p:nvSpPr>
        <p:spPr>
          <a:xfrm>
            <a:off x="4441903" y="3335322"/>
            <a:ext cx="1327404" cy="338554"/>
          </a:xfrm>
          <a:prstGeom prst="rect">
            <a:avLst/>
          </a:prstGeom>
          <a:noFill/>
        </p:spPr>
        <p:txBody>
          <a:bodyPr wrap="square" rtlCol="0">
            <a:spAutoFit/>
          </a:bodyPr>
          <a:lstStyle/>
          <a:p>
            <a:r>
              <a:rPr kumimoji="1" lang="en-US" altLang="ja-JP" sz="1600" b="1" dirty="0">
                <a:solidFill>
                  <a:srgbClr val="27A400"/>
                </a:solidFill>
              </a:rPr>
              <a:t>False</a:t>
            </a:r>
            <a:r>
              <a:rPr kumimoji="1" lang="ja-JP" altLang="en-US" sz="1600" b="1" dirty="0">
                <a:solidFill>
                  <a:srgbClr val="27A400"/>
                </a:solidFill>
              </a:rPr>
              <a:t>（偽）</a:t>
            </a:r>
          </a:p>
        </p:txBody>
      </p:sp>
      <p:sp>
        <p:nvSpPr>
          <p:cNvPr id="33" name="テキスト ボックス 32">
            <a:extLst>
              <a:ext uri="{FF2B5EF4-FFF2-40B4-BE49-F238E27FC236}">
                <a16:creationId xmlns:a16="http://schemas.microsoft.com/office/drawing/2014/main" id="{E23DC205-5873-45F6-9679-38C879632E94}"/>
              </a:ext>
            </a:extLst>
          </p:cNvPr>
          <p:cNvSpPr txBox="1"/>
          <p:nvPr/>
        </p:nvSpPr>
        <p:spPr>
          <a:xfrm>
            <a:off x="4479929" y="4584175"/>
            <a:ext cx="1327404" cy="338554"/>
          </a:xfrm>
          <a:prstGeom prst="rect">
            <a:avLst/>
          </a:prstGeom>
          <a:noFill/>
        </p:spPr>
        <p:txBody>
          <a:bodyPr wrap="square" rtlCol="0">
            <a:spAutoFit/>
          </a:bodyPr>
          <a:lstStyle/>
          <a:p>
            <a:r>
              <a:rPr kumimoji="1" lang="en-US" altLang="ja-JP" sz="1600" b="1" dirty="0">
                <a:solidFill>
                  <a:srgbClr val="27A400"/>
                </a:solidFill>
              </a:rPr>
              <a:t>False</a:t>
            </a:r>
            <a:r>
              <a:rPr kumimoji="1" lang="ja-JP" altLang="en-US" sz="1600" b="1" dirty="0">
                <a:solidFill>
                  <a:srgbClr val="27A400"/>
                </a:solidFill>
              </a:rPr>
              <a:t>（偽）</a:t>
            </a:r>
          </a:p>
        </p:txBody>
      </p:sp>
      <p:sp>
        <p:nvSpPr>
          <p:cNvPr id="35" name="テキスト ボックス 34">
            <a:extLst>
              <a:ext uri="{FF2B5EF4-FFF2-40B4-BE49-F238E27FC236}">
                <a16:creationId xmlns:a16="http://schemas.microsoft.com/office/drawing/2014/main" id="{7FD3A517-B82A-464F-B87F-4E33F5852712}"/>
              </a:ext>
            </a:extLst>
          </p:cNvPr>
          <p:cNvSpPr txBox="1"/>
          <p:nvPr/>
        </p:nvSpPr>
        <p:spPr>
          <a:xfrm>
            <a:off x="2365902" y="3786676"/>
            <a:ext cx="1277414" cy="338554"/>
          </a:xfrm>
          <a:prstGeom prst="rect">
            <a:avLst/>
          </a:prstGeom>
          <a:noFill/>
        </p:spPr>
        <p:txBody>
          <a:bodyPr wrap="square" rtlCol="0">
            <a:spAutoFit/>
          </a:bodyPr>
          <a:lstStyle/>
          <a:p>
            <a:r>
              <a:rPr kumimoji="1" lang="en-US" altLang="ja-JP" sz="1600" b="1" dirty="0">
                <a:solidFill>
                  <a:srgbClr val="27A400"/>
                </a:solidFill>
              </a:rPr>
              <a:t>True</a:t>
            </a:r>
            <a:r>
              <a:rPr kumimoji="1" lang="ja-JP" altLang="en-US" sz="1600" b="1" dirty="0">
                <a:solidFill>
                  <a:srgbClr val="27A400"/>
                </a:solidFill>
              </a:rPr>
              <a:t>（真）</a:t>
            </a:r>
          </a:p>
        </p:txBody>
      </p:sp>
      <p:cxnSp>
        <p:nvCxnSpPr>
          <p:cNvPr id="36" name="直線コネクタ 35">
            <a:extLst>
              <a:ext uri="{FF2B5EF4-FFF2-40B4-BE49-F238E27FC236}">
                <a16:creationId xmlns:a16="http://schemas.microsoft.com/office/drawing/2014/main" id="{C6B8EB64-5C41-4F4A-B12E-D34D8BFE6C01}"/>
              </a:ext>
            </a:extLst>
          </p:cNvPr>
          <p:cNvCxnSpPr>
            <a:cxnSpLocks/>
          </p:cNvCxnSpPr>
          <p:nvPr/>
        </p:nvCxnSpPr>
        <p:spPr>
          <a:xfrm>
            <a:off x="2400002" y="5361881"/>
            <a:ext cx="0" cy="587399"/>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698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3" name="直線コネクタ 112">
            <a:extLst>
              <a:ext uri="{FF2B5EF4-FFF2-40B4-BE49-F238E27FC236}">
                <a16:creationId xmlns:a16="http://schemas.microsoft.com/office/drawing/2014/main" id="{42D4E2B7-5ECB-4A08-932F-BCFD7E0A0661}"/>
              </a:ext>
            </a:extLst>
          </p:cNvPr>
          <p:cNvCxnSpPr>
            <a:cxnSpLocks/>
          </p:cNvCxnSpPr>
          <p:nvPr/>
        </p:nvCxnSpPr>
        <p:spPr>
          <a:xfrm flipV="1">
            <a:off x="2400002" y="4211520"/>
            <a:ext cx="1050050" cy="806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643F831B-6699-4304-BF3B-47325215789A}"/>
              </a:ext>
            </a:extLst>
          </p:cNvPr>
          <p:cNvCxnSpPr>
            <a:cxnSpLocks/>
          </p:cNvCxnSpPr>
          <p:nvPr/>
        </p:nvCxnSpPr>
        <p:spPr>
          <a:xfrm>
            <a:off x="4205495" y="3335322"/>
            <a:ext cx="0" cy="45452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D1439811-FEAE-4542-B497-A16248CC1E3B}"/>
              </a:ext>
            </a:extLst>
          </p:cNvPr>
          <p:cNvCxnSpPr>
            <a:cxnSpLocks/>
          </p:cNvCxnSpPr>
          <p:nvPr/>
        </p:nvCxnSpPr>
        <p:spPr>
          <a:xfrm>
            <a:off x="4205495" y="5697199"/>
            <a:ext cx="0" cy="116080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EC5D1E06-0C60-492C-A1B4-ECE9443400A8}"/>
              </a:ext>
            </a:extLst>
          </p:cNvPr>
          <p:cNvCxnSpPr>
            <a:cxnSpLocks/>
          </p:cNvCxnSpPr>
          <p:nvPr/>
        </p:nvCxnSpPr>
        <p:spPr>
          <a:xfrm>
            <a:off x="2400002" y="4252417"/>
            <a:ext cx="0" cy="46367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E9497FB9-8EC3-492C-A5B0-4F6935DC9D41}"/>
              </a:ext>
            </a:extLst>
          </p:cNvPr>
          <p:cNvCxnSpPr>
            <a:cxnSpLocks/>
          </p:cNvCxnSpPr>
          <p:nvPr/>
        </p:nvCxnSpPr>
        <p:spPr>
          <a:xfrm>
            <a:off x="4209323" y="2096852"/>
            <a:ext cx="0" cy="4061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C78CAC9A-1069-4068-A4B4-E913BADCCC5A}"/>
              </a:ext>
            </a:extLst>
          </p:cNvPr>
          <p:cNvCxnSpPr>
            <a:cxnSpLocks/>
          </p:cNvCxnSpPr>
          <p:nvPr/>
        </p:nvCxnSpPr>
        <p:spPr>
          <a:xfrm>
            <a:off x="1055440" y="2937013"/>
            <a:ext cx="0" cy="52152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err="1"/>
              <a:t>elif</a:t>
            </a:r>
            <a:endParaRPr kumimoji="1" lang="ja-JP" altLang="en-US" dirty="0"/>
          </a:p>
        </p:txBody>
      </p:sp>
      <p:sp>
        <p:nvSpPr>
          <p:cNvPr id="3" name="コンテンツ プレースホルダー 2"/>
          <p:cNvSpPr>
            <a:spLocks noGrp="1"/>
          </p:cNvSpPr>
          <p:nvPr>
            <p:ph idx="1"/>
          </p:nvPr>
        </p:nvSpPr>
        <p:spPr>
          <a:xfrm>
            <a:off x="581192" y="1118110"/>
            <a:ext cx="11029615" cy="1013513"/>
          </a:xfrm>
        </p:spPr>
        <p:txBody>
          <a:bodyPr>
            <a:normAutofit/>
          </a:bodyPr>
          <a:lstStyle/>
          <a:p>
            <a:pPr>
              <a:spcBef>
                <a:spcPts val="0"/>
              </a:spcBef>
              <a:spcAft>
                <a:spcPts val="0"/>
              </a:spcAft>
            </a:pPr>
            <a:r>
              <a:rPr lang="en-US" altLang="ja-JP" dirty="0"/>
              <a:t>1)</a:t>
            </a:r>
            <a:r>
              <a:rPr lang="ja-JP" altLang="en-US" dirty="0"/>
              <a:t> </a:t>
            </a:r>
            <a:r>
              <a:rPr lang="en-US" altLang="ja-JP" dirty="0"/>
              <a:t>x = 0</a:t>
            </a:r>
            <a:endParaRPr lang="ja-JP" altLang="en-US" dirty="0"/>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18</a:t>
            </a:fld>
            <a:endParaRPr lang="ja-JP" altLang="en-US" dirty="0"/>
          </a:p>
        </p:txBody>
      </p:sp>
      <p:sp>
        <p:nvSpPr>
          <p:cNvPr id="5" name="コンテンツ プレースホルダー 4"/>
          <p:cNvSpPr>
            <a:spLocks noGrp="1"/>
          </p:cNvSpPr>
          <p:nvPr>
            <p:ph sz="quarter" idx="13"/>
          </p:nvPr>
        </p:nvSpPr>
        <p:spPr/>
        <p:txBody>
          <a:bodyPr>
            <a:normAutofit fontScale="92500" lnSpcReduction="10000"/>
          </a:bodyPr>
          <a:lstStyle/>
          <a:p>
            <a:endParaRPr kumimoji="1" lang="ja-JP" altLang="en-US"/>
          </a:p>
        </p:txBody>
      </p:sp>
      <p:sp>
        <p:nvSpPr>
          <p:cNvPr id="41" name="テキスト ボックス 40">
            <a:extLst>
              <a:ext uri="{FF2B5EF4-FFF2-40B4-BE49-F238E27FC236}">
                <a16:creationId xmlns:a16="http://schemas.microsoft.com/office/drawing/2014/main" id="{3D867524-31D2-41D6-A3AF-84141A5E4E90}"/>
              </a:ext>
            </a:extLst>
          </p:cNvPr>
          <p:cNvSpPr txBox="1"/>
          <p:nvPr/>
        </p:nvSpPr>
        <p:spPr>
          <a:xfrm>
            <a:off x="1394056" y="2024844"/>
            <a:ext cx="949911" cy="461665"/>
          </a:xfrm>
          <a:prstGeom prst="rect">
            <a:avLst/>
          </a:prstGeom>
          <a:noFill/>
        </p:spPr>
        <p:txBody>
          <a:bodyPr wrap="square" rtlCol="0">
            <a:spAutoFit/>
          </a:bodyPr>
          <a:lstStyle/>
          <a:p>
            <a:r>
              <a:rPr lang="en-US" altLang="ja-JP" sz="2400" b="1" dirty="0">
                <a:solidFill>
                  <a:schemeClr val="bg1"/>
                </a:solidFill>
              </a:rPr>
              <a:t>x</a:t>
            </a:r>
            <a:r>
              <a:rPr kumimoji="1" lang="en-US" altLang="ja-JP" sz="2400" b="1" dirty="0">
                <a:solidFill>
                  <a:schemeClr val="bg1"/>
                </a:solidFill>
              </a:rPr>
              <a:t>=0</a:t>
            </a:r>
            <a:endParaRPr kumimoji="1" lang="ja-JP" altLang="en-US" sz="2400" b="1" dirty="0">
              <a:solidFill>
                <a:schemeClr val="bg1"/>
              </a:solidFill>
            </a:endParaRPr>
          </a:p>
        </p:txBody>
      </p:sp>
      <p:cxnSp>
        <p:nvCxnSpPr>
          <p:cNvPr id="42" name="直線コネクタ 41">
            <a:extLst>
              <a:ext uri="{FF2B5EF4-FFF2-40B4-BE49-F238E27FC236}">
                <a16:creationId xmlns:a16="http://schemas.microsoft.com/office/drawing/2014/main" id="{74D877D5-BE91-4A25-BD4B-53D2D63695A7}"/>
              </a:ext>
            </a:extLst>
          </p:cNvPr>
          <p:cNvCxnSpPr>
            <a:cxnSpLocks/>
          </p:cNvCxnSpPr>
          <p:nvPr/>
        </p:nvCxnSpPr>
        <p:spPr>
          <a:xfrm>
            <a:off x="1055440" y="2937013"/>
            <a:ext cx="2350339" cy="471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5" name="フローチャート: 判断 44">
            <a:extLst>
              <a:ext uri="{FF2B5EF4-FFF2-40B4-BE49-F238E27FC236}">
                <a16:creationId xmlns:a16="http://schemas.microsoft.com/office/drawing/2014/main" id="{DC224435-41C8-400F-B87F-BE9647E63F92}"/>
              </a:ext>
            </a:extLst>
          </p:cNvPr>
          <p:cNvSpPr/>
          <p:nvPr/>
        </p:nvSpPr>
        <p:spPr>
          <a:xfrm>
            <a:off x="3405779" y="2512874"/>
            <a:ext cx="1610097" cy="84827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49" name="テキスト ボックス 48">
            <a:extLst>
              <a:ext uri="{FF2B5EF4-FFF2-40B4-BE49-F238E27FC236}">
                <a16:creationId xmlns:a16="http://schemas.microsoft.com/office/drawing/2014/main" id="{BF9C755A-C070-486F-9E00-7BAB029F15C9}"/>
              </a:ext>
            </a:extLst>
          </p:cNvPr>
          <p:cNvSpPr txBox="1"/>
          <p:nvPr/>
        </p:nvSpPr>
        <p:spPr>
          <a:xfrm>
            <a:off x="2213812" y="2574501"/>
            <a:ext cx="1277414" cy="338554"/>
          </a:xfrm>
          <a:prstGeom prst="rect">
            <a:avLst/>
          </a:prstGeom>
          <a:noFill/>
        </p:spPr>
        <p:txBody>
          <a:bodyPr wrap="square" rtlCol="0">
            <a:spAutoFit/>
          </a:bodyPr>
          <a:lstStyle/>
          <a:p>
            <a:r>
              <a:rPr kumimoji="1" lang="en-US" altLang="ja-JP" sz="1600" b="1" dirty="0">
                <a:solidFill>
                  <a:srgbClr val="27A400"/>
                </a:solidFill>
              </a:rPr>
              <a:t>True</a:t>
            </a:r>
            <a:r>
              <a:rPr kumimoji="1" lang="ja-JP" altLang="en-US" sz="1600" b="1" dirty="0">
                <a:solidFill>
                  <a:srgbClr val="27A400"/>
                </a:solidFill>
              </a:rPr>
              <a:t>（真）</a:t>
            </a:r>
          </a:p>
        </p:txBody>
      </p:sp>
      <p:sp>
        <p:nvSpPr>
          <p:cNvPr id="52" name="テキスト ボックス 51">
            <a:extLst>
              <a:ext uri="{FF2B5EF4-FFF2-40B4-BE49-F238E27FC236}">
                <a16:creationId xmlns:a16="http://schemas.microsoft.com/office/drawing/2014/main" id="{11AB0676-BA96-4D21-AA9C-31C0AD90C24B}"/>
              </a:ext>
            </a:extLst>
          </p:cNvPr>
          <p:cNvSpPr txBox="1"/>
          <p:nvPr/>
        </p:nvSpPr>
        <p:spPr>
          <a:xfrm>
            <a:off x="3851367" y="2732934"/>
            <a:ext cx="909041" cy="400110"/>
          </a:xfrm>
          <a:prstGeom prst="rect">
            <a:avLst/>
          </a:prstGeom>
          <a:noFill/>
        </p:spPr>
        <p:txBody>
          <a:bodyPr wrap="square" rtlCol="0">
            <a:spAutoFit/>
          </a:bodyPr>
          <a:lstStyle/>
          <a:p>
            <a:r>
              <a:rPr lang="en-US" altLang="ja-JP" sz="2000" b="1" dirty="0">
                <a:solidFill>
                  <a:schemeClr val="bg1"/>
                </a:solidFill>
              </a:rPr>
              <a:t>0&lt;x</a:t>
            </a:r>
            <a:endParaRPr kumimoji="1" lang="ja-JP" altLang="en-US" sz="2000" b="1" dirty="0">
              <a:solidFill>
                <a:schemeClr val="bg1"/>
              </a:solidFill>
            </a:endParaRPr>
          </a:p>
        </p:txBody>
      </p:sp>
      <p:sp>
        <p:nvSpPr>
          <p:cNvPr id="55" name="正方形/長方形 54">
            <a:extLst>
              <a:ext uri="{FF2B5EF4-FFF2-40B4-BE49-F238E27FC236}">
                <a16:creationId xmlns:a16="http://schemas.microsoft.com/office/drawing/2014/main" id="{807B81D2-2EC6-4945-8C49-A2279ADCF926}"/>
              </a:ext>
            </a:extLst>
          </p:cNvPr>
          <p:cNvSpPr/>
          <p:nvPr/>
        </p:nvSpPr>
        <p:spPr>
          <a:xfrm>
            <a:off x="5954011" y="4180636"/>
            <a:ext cx="5863715" cy="5083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lang="en-US" altLang="ja-JP" sz="2000" dirty="0">
                <a:solidFill>
                  <a:schemeClr val="tx1"/>
                </a:solidFill>
              </a:rPr>
              <a:t>x</a:t>
            </a:r>
            <a:r>
              <a:rPr lang="ja-JP" altLang="en-US" sz="2000" dirty="0">
                <a:solidFill>
                  <a:schemeClr val="tx1"/>
                </a:solidFill>
              </a:rPr>
              <a:t>は</a:t>
            </a:r>
            <a:r>
              <a:rPr lang="en-US" altLang="ja-JP" sz="2000" dirty="0">
                <a:solidFill>
                  <a:schemeClr val="tx1"/>
                </a:solidFill>
              </a:rPr>
              <a:t>0</a:t>
            </a:r>
            <a:r>
              <a:rPr lang="ja-JP" altLang="en-US" sz="2000" dirty="0" err="1">
                <a:solidFill>
                  <a:schemeClr val="tx1"/>
                </a:solidFill>
              </a:rPr>
              <a:t>です</a:t>
            </a:r>
            <a:endParaRPr kumimoji="1" lang="en-US" altLang="ja-JP" sz="2000" dirty="0">
              <a:solidFill>
                <a:schemeClr val="tx1"/>
              </a:solidFill>
            </a:endParaRPr>
          </a:p>
          <a:p>
            <a:r>
              <a:rPr kumimoji="1" lang="en-US" altLang="ja-JP" sz="2000" dirty="0">
                <a:solidFill>
                  <a:schemeClr val="tx1"/>
                </a:solidFill>
              </a:rPr>
              <a:t>     </a:t>
            </a:r>
            <a:endParaRPr kumimoji="1" lang="ja-JP" altLang="en-US" sz="2000" dirty="0">
              <a:solidFill>
                <a:schemeClr val="tx1"/>
              </a:solidFill>
            </a:endParaRPr>
          </a:p>
        </p:txBody>
      </p:sp>
      <p:sp>
        <p:nvSpPr>
          <p:cNvPr id="56" name="コンテンツ プレースホルダー 2">
            <a:extLst>
              <a:ext uri="{FF2B5EF4-FFF2-40B4-BE49-F238E27FC236}">
                <a16:creationId xmlns:a16="http://schemas.microsoft.com/office/drawing/2014/main" id="{AB7BCF2E-EBD1-4083-8674-F4F251D74812}"/>
              </a:ext>
            </a:extLst>
          </p:cNvPr>
          <p:cNvSpPr txBox="1">
            <a:spLocks/>
          </p:cNvSpPr>
          <p:nvPr/>
        </p:nvSpPr>
        <p:spPr>
          <a:xfrm>
            <a:off x="5914661" y="3573016"/>
            <a:ext cx="5942413"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u="sng" dirty="0"/>
              <a:t>出力結果</a:t>
            </a:r>
            <a:endParaRPr lang="en-US" altLang="ja-JP" sz="2400" u="sng" dirty="0"/>
          </a:p>
        </p:txBody>
      </p:sp>
      <p:cxnSp>
        <p:nvCxnSpPr>
          <p:cNvPr id="29" name="直線コネクタ 28">
            <a:extLst>
              <a:ext uri="{FF2B5EF4-FFF2-40B4-BE49-F238E27FC236}">
                <a16:creationId xmlns:a16="http://schemas.microsoft.com/office/drawing/2014/main" id="{70F4B535-457D-4322-8954-5985F8F5F96E}"/>
              </a:ext>
            </a:extLst>
          </p:cNvPr>
          <p:cNvCxnSpPr>
            <a:cxnSpLocks/>
          </p:cNvCxnSpPr>
          <p:nvPr/>
        </p:nvCxnSpPr>
        <p:spPr>
          <a:xfrm flipH="1">
            <a:off x="1055440" y="4138568"/>
            <a:ext cx="9930" cy="213474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74A54E21-9999-430A-BD8F-8599FF5717FA}"/>
              </a:ext>
            </a:extLst>
          </p:cNvPr>
          <p:cNvCxnSpPr>
            <a:cxnSpLocks/>
          </p:cNvCxnSpPr>
          <p:nvPr/>
        </p:nvCxnSpPr>
        <p:spPr>
          <a:xfrm>
            <a:off x="2426796" y="5949280"/>
            <a:ext cx="172498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2" name="フローチャート: 判断 71">
            <a:extLst>
              <a:ext uri="{FF2B5EF4-FFF2-40B4-BE49-F238E27FC236}">
                <a16:creationId xmlns:a16="http://schemas.microsoft.com/office/drawing/2014/main" id="{34CC9070-8AFC-4659-8DCF-2DA531DD33DE}"/>
              </a:ext>
            </a:extLst>
          </p:cNvPr>
          <p:cNvSpPr/>
          <p:nvPr/>
        </p:nvSpPr>
        <p:spPr>
          <a:xfrm>
            <a:off x="3395115" y="3793989"/>
            <a:ext cx="1620761" cy="82837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95" name="テキスト ボックス 94">
            <a:extLst>
              <a:ext uri="{FF2B5EF4-FFF2-40B4-BE49-F238E27FC236}">
                <a16:creationId xmlns:a16="http://schemas.microsoft.com/office/drawing/2014/main" id="{0AF33104-09E8-4DA6-A4EA-29CC4A1A22DD}"/>
              </a:ext>
            </a:extLst>
          </p:cNvPr>
          <p:cNvSpPr txBox="1"/>
          <p:nvPr/>
        </p:nvSpPr>
        <p:spPr>
          <a:xfrm>
            <a:off x="3892590" y="3985309"/>
            <a:ext cx="909041" cy="400110"/>
          </a:xfrm>
          <a:prstGeom prst="rect">
            <a:avLst/>
          </a:prstGeom>
          <a:noFill/>
        </p:spPr>
        <p:txBody>
          <a:bodyPr wrap="square" rtlCol="0">
            <a:spAutoFit/>
          </a:bodyPr>
          <a:lstStyle/>
          <a:p>
            <a:r>
              <a:rPr kumimoji="1" lang="en-US" altLang="ja-JP" sz="2000" b="1" dirty="0">
                <a:solidFill>
                  <a:schemeClr val="bg1"/>
                </a:solidFill>
              </a:rPr>
              <a:t>x&lt;0</a:t>
            </a:r>
            <a:endParaRPr kumimoji="1" lang="ja-JP" altLang="en-US" sz="2000" b="1" dirty="0">
              <a:solidFill>
                <a:schemeClr val="bg1"/>
              </a:solidFill>
            </a:endParaRPr>
          </a:p>
        </p:txBody>
      </p:sp>
      <p:cxnSp>
        <p:nvCxnSpPr>
          <p:cNvPr id="96" name="直線矢印コネクタ 95">
            <a:extLst>
              <a:ext uri="{FF2B5EF4-FFF2-40B4-BE49-F238E27FC236}">
                <a16:creationId xmlns:a16="http://schemas.microsoft.com/office/drawing/2014/main" id="{B86421A1-8C13-477D-8020-599EF6B6EB4F}"/>
              </a:ext>
            </a:extLst>
          </p:cNvPr>
          <p:cNvCxnSpPr>
            <a:cxnSpLocks/>
          </p:cNvCxnSpPr>
          <p:nvPr/>
        </p:nvCxnSpPr>
        <p:spPr>
          <a:xfrm flipH="1">
            <a:off x="4205495" y="4634230"/>
            <a:ext cx="1" cy="3910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8" name="フローチャート: 処理 97">
            <a:extLst>
              <a:ext uri="{FF2B5EF4-FFF2-40B4-BE49-F238E27FC236}">
                <a16:creationId xmlns:a16="http://schemas.microsoft.com/office/drawing/2014/main" id="{4D5279C7-A6A9-4C60-A08E-63C69DD079F7}"/>
              </a:ext>
            </a:extLst>
          </p:cNvPr>
          <p:cNvSpPr/>
          <p:nvPr/>
        </p:nvSpPr>
        <p:spPr>
          <a:xfrm>
            <a:off x="414446" y="3458540"/>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t>print(“x</a:t>
            </a:r>
            <a:r>
              <a:rPr lang="ja-JP" altLang="en-US" sz="1200" b="1" dirty="0"/>
              <a:t>は</a:t>
            </a:r>
            <a:r>
              <a:rPr lang="en-US" altLang="ja-JP" sz="1200" b="1" dirty="0"/>
              <a:t>0</a:t>
            </a:r>
            <a:r>
              <a:rPr lang="ja-JP" altLang="en-US" sz="1200" b="1" dirty="0"/>
              <a:t>よりおおきいです</a:t>
            </a:r>
            <a:r>
              <a:rPr lang="en-US" altLang="ja-JP" sz="1200" b="1" dirty="0"/>
              <a:t>”)</a:t>
            </a:r>
          </a:p>
        </p:txBody>
      </p:sp>
      <p:sp>
        <p:nvSpPr>
          <p:cNvPr id="109" name="フローチャート: 処理 108">
            <a:extLst>
              <a:ext uri="{FF2B5EF4-FFF2-40B4-BE49-F238E27FC236}">
                <a16:creationId xmlns:a16="http://schemas.microsoft.com/office/drawing/2014/main" id="{B3761574-9361-4AB8-93AA-1F3C3B6CFB08}"/>
              </a:ext>
            </a:extLst>
          </p:cNvPr>
          <p:cNvSpPr/>
          <p:nvPr/>
        </p:nvSpPr>
        <p:spPr>
          <a:xfrm>
            <a:off x="3533921" y="5046540"/>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a:t>print(“x</a:t>
            </a:r>
            <a:r>
              <a:rPr lang="ja-JP" altLang="en-US" sz="1400" b="1" dirty="0"/>
              <a:t>は</a:t>
            </a:r>
            <a:r>
              <a:rPr lang="en-US" altLang="ja-JP" sz="1400" b="1" dirty="0"/>
              <a:t>0</a:t>
            </a:r>
            <a:r>
              <a:rPr lang="ja-JP" altLang="en-US" sz="1400" b="1" dirty="0" err="1"/>
              <a:t>です</a:t>
            </a:r>
            <a:r>
              <a:rPr lang="en-US" altLang="ja-JP" sz="1400" b="1" dirty="0"/>
              <a:t>”)</a:t>
            </a:r>
          </a:p>
        </p:txBody>
      </p:sp>
      <p:sp>
        <p:nvSpPr>
          <p:cNvPr id="120" name="フローチャート: 処理 119">
            <a:extLst>
              <a:ext uri="{FF2B5EF4-FFF2-40B4-BE49-F238E27FC236}">
                <a16:creationId xmlns:a16="http://schemas.microsoft.com/office/drawing/2014/main" id="{3FED6D78-0EBF-4E0B-8462-C5DED3CB7638}"/>
              </a:ext>
            </a:extLst>
          </p:cNvPr>
          <p:cNvSpPr/>
          <p:nvPr/>
        </p:nvSpPr>
        <p:spPr>
          <a:xfrm>
            <a:off x="1701693" y="4719082"/>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a:t>print(“x</a:t>
            </a:r>
            <a:r>
              <a:rPr lang="ja-JP" altLang="en-US" sz="1400" b="1" dirty="0"/>
              <a:t>は</a:t>
            </a:r>
            <a:r>
              <a:rPr lang="en-US" altLang="ja-JP" sz="1400" b="1" dirty="0"/>
              <a:t>0</a:t>
            </a:r>
            <a:r>
              <a:rPr lang="ja-JP" altLang="en-US" sz="1400" b="1" dirty="0"/>
              <a:t>未満です</a:t>
            </a:r>
            <a:r>
              <a:rPr lang="en-US" altLang="ja-JP" sz="1400" b="1" dirty="0"/>
              <a:t>”)</a:t>
            </a:r>
          </a:p>
        </p:txBody>
      </p:sp>
      <p:cxnSp>
        <p:nvCxnSpPr>
          <p:cNvPr id="130" name="直線矢印コネクタ 129">
            <a:extLst>
              <a:ext uri="{FF2B5EF4-FFF2-40B4-BE49-F238E27FC236}">
                <a16:creationId xmlns:a16="http://schemas.microsoft.com/office/drawing/2014/main" id="{81997A1A-7F8C-492C-86D9-DE42D613E932}"/>
              </a:ext>
            </a:extLst>
          </p:cNvPr>
          <p:cNvCxnSpPr>
            <a:cxnSpLocks/>
          </p:cNvCxnSpPr>
          <p:nvPr/>
        </p:nvCxnSpPr>
        <p:spPr>
          <a:xfrm>
            <a:off x="1055440" y="6273316"/>
            <a:ext cx="309634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AEA60C2A-9275-481D-B0A0-FD87551E02D9}"/>
              </a:ext>
            </a:extLst>
          </p:cNvPr>
          <p:cNvCxnSpPr>
            <a:cxnSpLocks/>
          </p:cNvCxnSpPr>
          <p:nvPr/>
        </p:nvCxnSpPr>
        <p:spPr>
          <a:xfrm>
            <a:off x="4208625" y="2101441"/>
            <a:ext cx="0" cy="77013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0592C371-8ED1-438D-8647-E4304543284A}"/>
              </a:ext>
            </a:extLst>
          </p:cNvPr>
          <p:cNvCxnSpPr>
            <a:cxnSpLocks/>
          </p:cNvCxnSpPr>
          <p:nvPr/>
        </p:nvCxnSpPr>
        <p:spPr>
          <a:xfrm>
            <a:off x="4203242" y="2812708"/>
            <a:ext cx="2253" cy="132586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E66EFEEA-D48D-4858-A1BA-60C08BC5FA1E}"/>
              </a:ext>
            </a:extLst>
          </p:cNvPr>
          <p:cNvCxnSpPr>
            <a:cxnSpLocks/>
          </p:cNvCxnSpPr>
          <p:nvPr/>
        </p:nvCxnSpPr>
        <p:spPr>
          <a:xfrm>
            <a:off x="4203242" y="4138568"/>
            <a:ext cx="0" cy="122331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543309ED-0E75-487F-A708-C62A38141D09}"/>
              </a:ext>
            </a:extLst>
          </p:cNvPr>
          <p:cNvCxnSpPr>
            <a:cxnSpLocks/>
          </p:cNvCxnSpPr>
          <p:nvPr/>
        </p:nvCxnSpPr>
        <p:spPr>
          <a:xfrm>
            <a:off x="4203242" y="5362551"/>
            <a:ext cx="0" cy="149544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C330DB75-7F5B-4869-B36A-F8A79A18943F}"/>
              </a:ext>
            </a:extLst>
          </p:cNvPr>
          <p:cNvSpPr txBox="1"/>
          <p:nvPr/>
        </p:nvSpPr>
        <p:spPr>
          <a:xfrm>
            <a:off x="4441903" y="3335322"/>
            <a:ext cx="1327404" cy="338554"/>
          </a:xfrm>
          <a:prstGeom prst="rect">
            <a:avLst/>
          </a:prstGeom>
          <a:noFill/>
        </p:spPr>
        <p:txBody>
          <a:bodyPr wrap="square" rtlCol="0">
            <a:spAutoFit/>
          </a:bodyPr>
          <a:lstStyle/>
          <a:p>
            <a:r>
              <a:rPr kumimoji="1" lang="en-US" altLang="ja-JP" sz="1600" b="1" dirty="0">
                <a:solidFill>
                  <a:srgbClr val="27A400"/>
                </a:solidFill>
              </a:rPr>
              <a:t>False</a:t>
            </a:r>
            <a:r>
              <a:rPr kumimoji="1" lang="ja-JP" altLang="en-US" sz="1600" b="1" dirty="0">
                <a:solidFill>
                  <a:srgbClr val="27A400"/>
                </a:solidFill>
              </a:rPr>
              <a:t>（偽）</a:t>
            </a:r>
          </a:p>
        </p:txBody>
      </p:sp>
      <p:sp>
        <p:nvSpPr>
          <p:cNvPr id="53" name="テキスト ボックス 52">
            <a:extLst>
              <a:ext uri="{FF2B5EF4-FFF2-40B4-BE49-F238E27FC236}">
                <a16:creationId xmlns:a16="http://schemas.microsoft.com/office/drawing/2014/main" id="{708A58CA-0327-49DC-849A-0C99467A9332}"/>
              </a:ext>
            </a:extLst>
          </p:cNvPr>
          <p:cNvSpPr txBox="1"/>
          <p:nvPr/>
        </p:nvSpPr>
        <p:spPr>
          <a:xfrm>
            <a:off x="4479929" y="4584175"/>
            <a:ext cx="1327404" cy="338554"/>
          </a:xfrm>
          <a:prstGeom prst="rect">
            <a:avLst/>
          </a:prstGeom>
          <a:noFill/>
        </p:spPr>
        <p:txBody>
          <a:bodyPr wrap="square" rtlCol="0">
            <a:spAutoFit/>
          </a:bodyPr>
          <a:lstStyle/>
          <a:p>
            <a:r>
              <a:rPr kumimoji="1" lang="en-US" altLang="ja-JP" sz="1600" b="1" dirty="0">
                <a:solidFill>
                  <a:srgbClr val="27A400"/>
                </a:solidFill>
              </a:rPr>
              <a:t>False</a:t>
            </a:r>
            <a:r>
              <a:rPr kumimoji="1" lang="ja-JP" altLang="en-US" sz="1600" b="1" dirty="0">
                <a:solidFill>
                  <a:srgbClr val="27A400"/>
                </a:solidFill>
              </a:rPr>
              <a:t>（偽）</a:t>
            </a:r>
          </a:p>
        </p:txBody>
      </p:sp>
      <p:sp>
        <p:nvSpPr>
          <p:cNvPr id="54" name="フレーム 53">
            <a:extLst>
              <a:ext uri="{FF2B5EF4-FFF2-40B4-BE49-F238E27FC236}">
                <a16:creationId xmlns:a16="http://schemas.microsoft.com/office/drawing/2014/main" id="{BC9EB3D0-7D60-4930-A943-11D002A27DA9}"/>
              </a:ext>
            </a:extLst>
          </p:cNvPr>
          <p:cNvSpPr/>
          <p:nvPr/>
        </p:nvSpPr>
        <p:spPr>
          <a:xfrm>
            <a:off x="4452517" y="3306559"/>
            <a:ext cx="1139427" cy="363619"/>
          </a:xfrm>
          <a:prstGeom prst="frame">
            <a:avLst>
              <a:gd name="adj1" fmla="val 11168"/>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フレーム 56">
            <a:extLst>
              <a:ext uri="{FF2B5EF4-FFF2-40B4-BE49-F238E27FC236}">
                <a16:creationId xmlns:a16="http://schemas.microsoft.com/office/drawing/2014/main" id="{9285A532-9F93-4372-9CD9-7315E9805B70}"/>
              </a:ext>
            </a:extLst>
          </p:cNvPr>
          <p:cNvSpPr/>
          <p:nvPr/>
        </p:nvSpPr>
        <p:spPr>
          <a:xfrm>
            <a:off x="4478092" y="4519420"/>
            <a:ext cx="1207106" cy="424617"/>
          </a:xfrm>
          <a:prstGeom prst="frame">
            <a:avLst>
              <a:gd name="adj1" fmla="val 11168"/>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四角形: 角を丸くする 57">
            <a:extLst>
              <a:ext uri="{FF2B5EF4-FFF2-40B4-BE49-F238E27FC236}">
                <a16:creationId xmlns:a16="http://schemas.microsoft.com/office/drawing/2014/main" id="{5FF6D2F7-5D69-4A81-B1A1-EBE2F50BF8F4}"/>
              </a:ext>
            </a:extLst>
          </p:cNvPr>
          <p:cNvSpPr/>
          <p:nvPr/>
        </p:nvSpPr>
        <p:spPr>
          <a:xfrm>
            <a:off x="5030350" y="5119364"/>
            <a:ext cx="1309696" cy="497150"/>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処理</a:t>
            </a:r>
            <a:r>
              <a:rPr kumimoji="1" lang="en-US" altLang="ja-JP" b="1" dirty="0"/>
              <a:t>3</a:t>
            </a:r>
            <a:r>
              <a:rPr kumimoji="1" lang="ja-JP" altLang="en-US" b="1" dirty="0"/>
              <a:t>実行</a:t>
            </a:r>
          </a:p>
        </p:txBody>
      </p:sp>
      <p:sp>
        <p:nvSpPr>
          <p:cNvPr id="59" name="テキスト ボックス 58">
            <a:extLst>
              <a:ext uri="{FF2B5EF4-FFF2-40B4-BE49-F238E27FC236}">
                <a16:creationId xmlns:a16="http://schemas.microsoft.com/office/drawing/2014/main" id="{DF8D89A9-014F-4D62-8DD0-0D08623768E5}"/>
              </a:ext>
            </a:extLst>
          </p:cNvPr>
          <p:cNvSpPr txBox="1"/>
          <p:nvPr/>
        </p:nvSpPr>
        <p:spPr>
          <a:xfrm>
            <a:off x="2365902" y="3786676"/>
            <a:ext cx="1277414" cy="338554"/>
          </a:xfrm>
          <a:prstGeom prst="rect">
            <a:avLst/>
          </a:prstGeom>
          <a:noFill/>
        </p:spPr>
        <p:txBody>
          <a:bodyPr wrap="square" rtlCol="0">
            <a:spAutoFit/>
          </a:bodyPr>
          <a:lstStyle/>
          <a:p>
            <a:r>
              <a:rPr kumimoji="1" lang="en-US" altLang="ja-JP" sz="1600" b="1" dirty="0">
                <a:solidFill>
                  <a:srgbClr val="27A400"/>
                </a:solidFill>
              </a:rPr>
              <a:t>True</a:t>
            </a:r>
            <a:r>
              <a:rPr kumimoji="1" lang="ja-JP" altLang="en-US" sz="1600" b="1" dirty="0">
                <a:solidFill>
                  <a:srgbClr val="27A400"/>
                </a:solidFill>
              </a:rPr>
              <a:t>（真）</a:t>
            </a:r>
          </a:p>
        </p:txBody>
      </p:sp>
      <p:cxnSp>
        <p:nvCxnSpPr>
          <p:cNvPr id="60" name="直線コネクタ 59">
            <a:extLst>
              <a:ext uri="{FF2B5EF4-FFF2-40B4-BE49-F238E27FC236}">
                <a16:creationId xmlns:a16="http://schemas.microsoft.com/office/drawing/2014/main" id="{F53264B3-ADC1-437E-A2D5-A19B0BC56415}"/>
              </a:ext>
            </a:extLst>
          </p:cNvPr>
          <p:cNvCxnSpPr>
            <a:cxnSpLocks/>
          </p:cNvCxnSpPr>
          <p:nvPr/>
        </p:nvCxnSpPr>
        <p:spPr>
          <a:xfrm>
            <a:off x="2400002" y="5361881"/>
            <a:ext cx="0" cy="587399"/>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1" name="楕円 60">
            <a:extLst>
              <a:ext uri="{FF2B5EF4-FFF2-40B4-BE49-F238E27FC236}">
                <a16:creationId xmlns:a16="http://schemas.microsoft.com/office/drawing/2014/main" id="{6BB40C21-BDFE-4A3E-8E24-D6921BDD35A1}"/>
              </a:ext>
            </a:extLst>
          </p:cNvPr>
          <p:cNvSpPr/>
          <p:nvPr/>
        </p:nvSpPr>
        <p:spPr>
          <a:xfrm>
            <a:off x="3884281" y="1538001"/>
            <a:ext cx="683580" cy="656947"/>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CE9A6221-7F6C-4732-85BA-11A1A84C610F}"/>
              </a:ext>
            </a:extLst>
          </p:cNvPr>
          <p:cNvSpPr txBox="1"/>
          <p:nvPr/>
        </p:nvSpPr>
        <p:spPr>
          <a:xfrm>
            <a:off x="3943446" y="1678123"/>
            <a:ext cx="743081" cy="369332"/>
          </a:xfrm>
          <a:prstGeom prst="rect">
            <a:avLst/>
          </a:prstGeom>
          <a:noFill/>
        </p:spPr>
        <p:txBody>
          <a:bodyPr wrap="square" rtlCol="0">
            <a:spAutoFit/>
          </a:bodyPr>
          <a:lstStyle/>
          <a:p>
            <a:r>
              <a:rPr lang="en-US" altLang="ja-JP" b="1" dirty="0">
                <a:solidFill>
                  <a:schemeClr val="bg1"/>
                </a:solidFill>
              </a:rPr>
              <a:t>x</a:t>
            </a:r>
            <a:r>
              <a:rPr kumimoji="1" lang="en-US" altLang="ja-JP" b="1" dirty="0">
                <a:solidFill>
                  <a:schemeClr val="bg1"/>
                </a:solidFill>
              </a:rPr>
              <a:t>=0</a:t>
            </a:r>
            <a:endParaRPr kumimoji="1" lang="ja-JP" altLang="en-US" b="1" dirty="0">
              <a:solidFill>
                <a:schemeClr val="bg1"/>
              </a:solidFill>
            </a:endParaRPr>
          </a:p>
        </p:txBody>
      </p:sp>
    </p:spTree>
    <p:extLst>
      <p:ext uri="{BB962C8B-B14F-4D97-AF65-F5344CB8AC3E}">
        <p14:creationId xmlns:p14="http://schemas.microsoft.com/office/powerpoint/2010/main" val="1991397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up)">
                                      <p:cBhvr>
                                        <p:cTn id="7" dur="500"/>
                                        <p:tgtEl>
                                          <p:spTgt spid="3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up)">
                                      <p:cBhvr>
                                        <p:cTn id="15" dur="500"/>
                                        <p:tgtEl>
                                          <p:spTgt spid="4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wipe(up)">
                                      <p:cBhvr>
                                        <p:cTn id="23" dur="500"/>
                                        <p:tgtEl>
                                          <p:spTgt spid="4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500"/>
                                        <p:tgtEl>
                                          <p:spTgt spid="58"/>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wipe(up)">
                                      <p:cBhvr>
                                        <p:cTn id="3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7" grpId="0" animBg="1"/>
      <p:bldP spid="5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5" name="直線コネクタ 124">
            <a:extLst>
              <a:ext uri="{FF2B5EF4-FFF2-40B4-BE49-F238E27FC236}">
                <a16:creationId xmlns:a16="http://schemas.microsoft.com/office/drawing/2014/main" id="{27FDFCF9-D3D3-4D98-AC7D-5D65D77B4795}"/>
              </a:ext>
            </a:extLst>
          </p:cNvPr>
          <p:cNvCxnSpPr>
            <a:cxnSpLocks/>
          </p:cNvCxnSpPr>
          <p:nvPr/>
        </p:nvCxnSpPr>
        <p:spPr>
          <a:xfrm>
            <a:off x="2400002" y="5361881"/>
            <a:ext cx="0" cy="587399"/>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42D4E2B7-5ECB-4A08-932F-BCFD7E0A0661}"/>
              </a:ext>
            </a:extLst>
          </p:cNvPr>
          <p:cNvCxnSpPr>
            <a:cxnSpLocks/>
          </p:cNvCxnSpPr>
          <p:nvPr/>
        </p:nvCxnSpPr>
        <p:spPr>
          <a:xfrm flipV="1">
            <a:off x="2400002" y="4211520"/>
            <a:ext cx="1050050" cy="806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643F831B-6699-4304-BF3B-47325215789A}"/>
              </a:ext>
            </a:extLst>
          </p:cNvPr>
          <p:cNvCxnSpPr>
            <a:cxnSpLocks/>
          </p:cNvCxnSpPr>
          <p:nvPr/>
        </p:nvCxnSpPr>
        <p:spPr>
          <a:xfrm>
            <a:off x="4205495" y="3335322"/>
            <a:ext cx="0" cy="45452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D1439811-FEAE-4542-B497-A16248CC1E3B}"/>
              </a:ext>
            </a:extLst>
          </p:cNvPr>
          <p:cNvCxnSpPr>
            <a:cxnSpLocks/>
          </p:cNvCxnSpPr>
          <p:nvPr/>
        </p:nvCxnSpPr>
        <p:spPr>
          <a:xfrm>
            <a:off x="4205495" y="5697199"/>
            <a:ext cx="0" cy="116080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EC5D1E06-0C60-492C-A1B4-ECE9443400A8}"/>
              </a:ext>
            </a:extLst>
          </p:cNvPr>
          <p:cNvCxnSpPr>
            <a:cxnSpLocks/>
          </p:cNvCxnSpPr>
          <p:nvPr/>
        </p:nvCxnSpPr>
        <p:spPr>
          <a:xfrm>
            <a:off x="2400002" y="4252417"/>
            <a:ext cx="0" cy="46367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E9497FB9-8EC3-492C-A5B0-4F6935DC9D41}"/>
              </a:ext>
            </a:extLst>
          </p:cNvPr>
          <p:cNvCxnSpPr>
            <a:cxnSpLocks/>
          </p:cNvCxnSpPr>
          <p:nvPr/>
        </p:nvCxnSpPr>
        <p:spPr>
          <a:xfrm>
            <a:off x="4209323" y="2096852"/>
            <a:ext cx="0" cy="4061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C78CAC9A-1069-4068-A4B4-E913BADCCC5A}"/>
              </a:ext>
            </a:extLst>
          </p:cNvPr>
          <p:cNvCxnSpPr>
            <a:cxnSpLocks/>
          </p:cNvCxnSpPr>
          <p:nvPr/>
        </p:nvCxnSpPr>
        <p:spPr>
          <a:xfrm>
            <a:off x="1055440" y="2937013"/>
            <a:ext cx="0" cy="52152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err="1"/>
              <a:t>elif</a:t>
            </a:r>
            <a:endParaRPr kumimoji="1" lang="ja-JP" altLang="en-US" dirty="0"/>
          </a:p>
        </p:txBody>
      </p:sp>
      <p:sp>
        <p:nvSpPr>
          <p:cNvPr id="3" name="コンテンツ プレースホルダー 2"/>
          <p:cNvSpPr>
            <a:spLocks noGrp="1"/>
          </p:cNvSpPr>
          <p:nvPr>
            <p:ph idx="1"/>
          </p:nvPr>
        </p:nvSpPr>
        <p:spPr>
          <a:xfrm>
            <a:off x="581192" y="1118110"/>
            <a:ext cx="11029615" cy="1013513"/>
          </a:xfrm>
        </p:spPr>
        <p:txBody>
          <a:bodyPr>
            <a:normAutofit/>
          </a:bodyPr>
          <a:lstStyle/>
          <a:p>
            <a:pPr>
              <a:spcBef>
                <a:spcPts val="0"/>
              </a:spcBef>
              <a:spcAft>
                <a:spcPts val="0"/>
              </a:spcAft>
            </a:pPr>
            <a:r>
              <a:rPr lang="en-US" altLang="ja-JP" dirty="0"/>
              <a:t>2)</a:t>
            </a:r>
            <a:r>
              <a:rPr lang="ja-JP" altLang="en-US" dirty="0"/>
              <a:t> </a:t>
            </a:r>
            <a:r>
              <a:rPr lang="en-US" altLang="ja-JP" dirty="0"/>
              <a:t>x = 1</a:t>
            </a:r>
            <a:endParaRPr lang="ja-JP" altLang="en-US" dirty="0"/>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19</a:t>
            </a:fld>
            <a:endParaRPr lang="ja-JP" altLang="en-US" dirty="0"/>
          </a:p>
        </p:txBody>
      </p:sp>
      <p:sp>
        <p:nvSpPr>
          <p:cNvPr id="5" name="コンテンツ プレースホルダー 4"/>
          <p:cNvSpPr>
            <a:spLocks noGrp="1"/>
          </p:cNvSpPr>
          <p:nvPr>
            <p:ph sz="quarter" idx="13"/>
          </p:nvPr>
        </p:nvSpPr>
        <p:spPr/>
        <p:txBody>
          <a:bodyPr>
            <a:normAutofit fontScale="92500" lnSpcReduction="10000"/>
          </a:bodyPr>
          <a:lstStyle/>
          <a:p>
            <a:endParaRPr kumimoji="1" lang="ja-JP" altLang="en-US"/>
          </a:p>
        </p:txBody>
      </p:sp>
      <p:sp>
        <p:nvSpPr>
          <p:cNvPr id="41" name="テキスト ボックス 40">
            <a:extLst>
              <a:ext uri="{FF2B5EF4-FFF2-40B4-BE49-F238E27FC236}">
                <a16:creationId xmlns:a16="http://schemas.microsoft.com/office/drawing/2014/main" id="{3D867524-31D2-41D6-A3AF-84141A5E4E90}"/>
              </a:ext>
            </a:extLst>
          </p:cNvPr>
          <p:cNvSpPr txBox="1"/>
          <p:nvPr/>
        </p:nvSpPr>
        <p:spPr>
          <a:xfrm>
            <a:off x="1394056" y="2024844"/>
            <a:ext cx="949911" cy="461665"/>
          </a:xfrm>
          <a:prstGeom prst="rect">
            <a:avLst/>
          </a:prstGeom>
          <a:noFill/>
        </p:spPr>
        <p:txBody>
          <a:bodyPr wrap="square" rtlCol="0">
            <a:spAutoFit/>
          </a:bodyPr>
          <a:lstStyle/>
          <a:p>
            <a:r>
              <a:rPr lang="en-US" altLang="ja-JP" sz="2400" b="1" dirty="0">
                <a:solidFill>
                  <a:schemeClr val="bg1"/>
                </a:solidFill>
              </a:rPr>
              <a:t>x</a:t>
            </a:r>
            <a:r>
              <a:rPr kumimoji="1" lang="en-US" altLang="ja-JP" sz="2400" b="1" dirty="0">
                <a:solidFill>
                  <a:schemeClr val="bg1"/>
                </a:solidFill>
              </a:rPr>
              <a:t>=0</a:t>
            </a:r>
            <a:endParaRPr kumimoji="1" lang="ja-JP" altLang="en-US" sz="2400" b="1" dirty="0">
              <a:solidFill>
                <a:schemeClr val="bg1"/>
              </a:solidFill>
            </a:endParaRPr>
          </a:p>
        </p:txBody>
      </p:sp>
      <p:cxnSp>
        <p:nvCxnSpPr>
          <p:cNvPr id="42" name="直線コネクタ 41">
            <a:extLst>
              <a:ext uri="{FF2B5EF4-FFF2-40B4-BE49-F238E27FC236}">
                <a16:creationId xmlns:a16="http://schemas.microsoft.com/office/drawing/2014/main" id="{74D877D5-BE91-4A25-BD4B-53D2D63695A7}"/>
              </a:ext>
            </a:extLst>
          </p:cNvPr>
          <p:cNvCxnSpPr>
            <a:cxnSpLocks/>
          </p:cNvCxnSpPr>
          <p:nvPr/>
        </p:nvCxnSpPr>
        <p:spPr>
          <a:xfrm>
            <a:off x="1055440" y="2937013"/>
            <a:ext cx="2350339" cy="471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5" name="フローチャート: 判断 44">
            <a:extLst>
              <a:ext uri="{FF2B5EF4-FFF2-40B4-BE49-F238E27FC236}">
                <a16:creationId xmlns:a16="http://schemas.microsoft.com/office/drawing/2014/main" id="{DC224435-41C8-400F-B87F-BE9647E63F92}"/>
              </a:ext>
            </a:extLst>
          </p:cNvPr>
          <p:cNvSpPr/>
          <p:nvPr/>
        </p:nvSpPr>
        <p:spPr>
          <a:xfrm>
            <a:off x="3405779" y="2512874"/>
            <a:ext cx="1610097" cy="84827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49" name="テキスト ボックス 48">
            <a:extLst>
              <a:ext uri="{FF2B5EF4-FFF2-40B4-BE49-F238E27FC236}">
                <a16:creationId xmlns:a16="http://schemas.microsoft.com/office/drawing/2014/main" id="{BF9C755A-C070-486F-9E00-7BAB029F15C9}"/>
              </a:ext>
            </a:extLst>
          </p:cNvPr>
          <p:cNvSpPr txBox="1"/>
          <p:nvPr/>
        </p:nvSpPr>
        <p:spPr>
          <a:xfrm>
            <a:off x="2213812" y="2574501"/>
            <a:ext cx="1277414" cy="338554"/>
          </a:xfrm>
          <a:prstGeom prst="rect">
            <a:avLst/>
          </a:prstGeom>
          <a:noFill/>
        </p:spPr>
        <p:txBody>
          <a:bodyPr wrap="square" rtlCol="0">
            <a:spAutoFit/>
          </a:bodyPr>
          <a:lstStyle/>
          <a:p>
            <a:r>
              <a:rPr kumimoji="1" lang="en-US" altLang="ja-JP" sz="1600" b="1" dirty="0">
                <a:solidFill>
                  <a:srgbClr val="27A400"/>
                </a:solidFill>
              </a:rPr>
              <a:t>True</a:t>
            </a:r>
            <a:r>
              <a:rPr kumimoji="1" lang="ja-JP" altLang="en-US" sz="1600" b="1" dirty="0">
                <a:solidFill>
                  <a:srgbClr val="27A400"/>
                </a:solidFill>
              </a:rPr>
              <a:t>（真）</a:t>
            </a:r>
          </a:p>
        </p:txBody>
      </p:sp>
      <p:sp>
        <p:nvSpPr>
          <p:cNvPr id="52" name="テキスト ボックス 51">
            <a:extLst>
              <a:ext uri="{FF2B5EF4-FFF2-40B4-BE49-F238E27FC236}">
                <a16:creationId xmlns:a16="http://schemas.microsoft.com/office/drawing/2014/main" id="{11AB0676-BA96-4D21-AA9C-31C0AD90C24B}"/>
              </a:ext>
            </a:extLst>
          </p:cNvPr>
          <p:cNvSpPr txBox="1"/>
          <p:nvPr/>
        </p:nvSpPr>
        <p:spPr>
          <a:xfrm>
            <a:off x="3851367" y="2732934"/>
            <a:ext cx="909041" cy="400110"/>
          </a:xfrm>
          <a:prstGeom prst="rect">
            <a:avLst/>
          </a:prstGeom>
          <a:noFill/>
        </p:spPr>
        <p:txBody>
          <a:bodyPr wrap="square" rtlCol="0">
            <a:spAutoFit/>
          </a:bodyPr>
          <a:lstStyle/>
          <a:p>
            <a:r>
              <a:rPr lang="en-US" altLang="ja-JP" sz="2000" b="1" dirty="0">
                <a:solidFill>
                  <a:schemeClr val="bg1"/>
                </a:solidFill>
              </a:rPr>
              <a:t>0&lt;x</a:t>
            </a:r>
            <a:endParaRPr kumimoji="1" lang="ja-JP" altLang="en-US" sz="2000" b="1" dirty="0">
              <a:solidFill>
                <a:schemeClr val="bg1"/>
              </a:solidFill>
            </a:endParaRPr>
          </a:p>
        </p:txBody>
      </p:sp>
      <p:sp>
        <p:nvSpPr>
          <p:cNvPr id="55" name="正方形/長方形 54">
            <a:extLst>
              <a:ext uri="{FF2B5EF4-FFF2-40B4-BE49-F238E27FC236}">
                <a16:creationId xmlns:a16="http://schemas.microsoft.com/office/drawing/2014/main" id="{807B81D2-2EC6-4945-8C49-A2279ADCF926}"/>
              </a:ext>
            </a:extLst>
          </p:cNvPr>
          <p:cNvSpPr/>
          <p:nvPr/>
        </p:nvSpPr>
        <p:spPr>
          <a:xfrm>
            <a:off x="5954011" y="4180636"/>
            <a:ext cx="5863715" cy="5083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lang="en-US" altLang="ja-JP" sz="2000" dirty="0">
                <a:solidFill>
                  <a:schemeClr val="tx1"/>
                </a:solidFill>
              </a:rPr>
              <a:t>x</a:t>
            </a:r>
            <a:r>
              <a:rPr lang="ja-JP" altLang="en-US" sz="2000" dirty="0">
                <a:solidFill>
                  <a:schemeClr val="tx1"/>
                </a:solidFill>
              </a:rPr>
              <a:t>は</a:t>
            </a:r>
            <a:r>
              <a:rPr lang="en-US" altLang="ja-JP" sz="2000" dirty="0">
                <a:solidFill>
                  <a:schemeClr val="tx1"/>
                </a:solidFill>
              </a:rPr>
              <a:t>0</a:t>
            </a:r>
            <a:r>
              <a:rPr lang="ja-JP" altLang="en-US" sz="2000" dirty="0">
                <a:solidFill>
                  <a:schemeClr val="tx1"/>
                </a:solidFill>
              </a:rPr>
              <a:t>より大きいです</a:t>
            </a:r>
            <a:endParaRPr kumimoji="1" lang="en-US" altLang="ja-JP" sz="2000" dirty="0">
              <a:solidFill>
                <a:schemeClr val="tx1"/>
              </a:solidFill>
            </a:endParaRPr>
          </a:p>
          <a:p>
            <a:r>
              <a:rPr kumimoji="1" lang="en-US" altLang="ja-JP" sz="2000" dirty="0">
                <a:solidFill>
                  <a:schemeClr val="tx1"/>
                </a:solidFill>
              </a:rPr>
              <a:t>     </a:t>
            </a:r>
            <a:endParaRPr kumimoji="1" lang="ja-JP" altLang="en-US" sz="2000" dirty="0">
              <a:solidFill>
                <a:schemeClr val="tx1"/>
              </a:solidFill>
            </a:endParaRPr>
          </a:p>
        </p:txBody>
      </p:sp>
      <p:sp>
        <p:nvSpPr>
          <p:cNvPr id="56" name="コンテンツ プレースホルダー 2">
            <a:extLst>
              <a:ext uri="{FF2B5EF4-FFF2-40B4-BE49-F238E27FC236}">
                <a16:creationId xmlns:a16="http://schemas.microsoft.com/office/drawing/2014/main" id="{AB7BCF2E-EBD1-4083-8674-F4F251D74812}"/>
              </a:ext>
            </a:extLst>
          </p:cNvPr>
          <p:cNvSpPr txBox="1">
            <a:spLocks/>
          </p:cNvSpPr>
          <p:nvPr/>
        </p:nvSpPr>
        <p:spPr>
          <a:xfrm>
            <a:off x="5914661" y="3573016"/>
            <a:ext cx="5942413"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u="sng" dirty="0"/>
              <a:t>出力結果</a:t>
            </a:r>
            <a:endParaRPr lang="en-US" altLang="ja-JP" sz="2400" u="sng" dirty="0"/>
          </a:p>
        </p:txBody>
      </p:sp>
      <p:cxnSp>
        <p:nvCxnSpPr>
          <p:cNvPr id="29" name="直線コネクタ 28">
            <a:extLst>
              <a:ext uri="{FF2B5EF4-FFF2-40B4-BE49-F238E27FC236}">
                <a16:creationId xmlns:a16="http://schemas.microsoft.com/office/drawing/2014/main" id="{70F4B535-457D-4322-8954-5985F8F5F96E}"/>
              </a:ext>
            </a:extLst>
          </p:cNvPr>
          <p:cNvCxnSpPr>
            <a:cxnSpLocks/>
          </p:cNvCxnSpPr>
          <p:nvPr/>
        </p:nvCxnSpPr>
        <p:spPr>
          <a:xfrm flipH="1">
            <a:off x="1055440" y="4138568"/>
            <a:ext cx="9930" cy="213474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74A54E21-9999-430A-BD8F-8599FF5717FA}"/>
              </a:ext>
            </a:extLst>
          </p:cNvPr>
          <p:cNvCxnSpPr>
            <a:cxnSpLocks/>
          </p:cNvCxnSpPr>
          <p:nvPr/>
        </p:nvCxnSpPr>
        <p:spPr>
          <a:xfrm>
            <a:off x="2426796" y="5949280"/>
            <a:ext cx="172498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2" name="フローチャート: 判断 71">
            <a:extLst>
              <a:ext uri="{FF2B5EF4-FFF2-40B4-BE49-F238E27FC236}">
                <a16:creationId xmlns:a16="http://schemas.microsoft.com/office/drawing/2014/main" id="{34CC9070-8AFC-4659-8DCF-2DA531DD33DE}"/>
              </a:ext>
            </a:extLst>
          </p:cNvPr>
          <p:cNvSpPr/>
          <p:nvPr/>
        </p:nvSpPr>
        <p:spPr>
          <a:xfrm>
            <a:off x="3395115" y="3793989"/>
            <a:ext cx="1620761" cy="82837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95" name="テキスト ボックス 94">
            <a:extLst>
              <a:ext uri="{FF2B5EF4-FFF2-40B4-BE49-F238E27FC236}">
                <a16:creationId xmlns:a16="http://schemas.microsoft.com/office/drawing/2014/main" id="{0AF33104-09E8-4DA6-A4EA-29CC4A1A22DD}"/>
              </a:ext>
            </a:extLst>
          </p:cNvPr>
          <p:cNvSpPr txBox="1"/>
          <p:nvPr/>
        </p:nvSpPr>
        <p:spPr>
          <a:xfrm>
            <a:off x="3892590" y="3985309"/>
            <a:ext cx="909041" cy="400110"/>
          </a:xfrm>
          <a:prstGeom prst="rect">
            <a:avLst/>
          </a:prstGeom>
          <a:noFill/>
        </p:spPr>
        <p:txBody>
          <a:bodyPr wrap="square" rtlCol="0">
            <a:spAutoFit/>
          </a:bodyPr>
          <a:lstStyle/>
          <a:p>
            <a:r>
              <a:rPr kumimoji="1" lang="en-US" altLang="ja-JP" sz="2000" b="1" dirty="0">
                <a:solidFill>
                  <a:schemeClr val="bg1"/>
                </a:solidFill>
              </a:rPr>
              <a:t>x&lt;0</a:t>
            </a:r>
            <a:endParaRPr kumimoji="1" lang="ja-JP" altLang="en-US" sz="2000" b="1" dirty="0">
              <a:solidFill>
                <a:schemeClr val="bg1"/>
              </a:solidFill>
            </a:endParaRPr>
          </a:p>
        </p:txBody>
      </p:sp>
      <p:cxnSp>
        <p:nvCxnSpPr>
          <p:cNvPr id="96" name="直線矢印コネクタ 95">
            <a:extLst>
              <a:ext uri="{FF2B5EF4-FFF2-40B4-BE49-F238E27FC236}">
                <a16:creationId xmlns:a16="http://schemas.microsoft.com/office/drawing/2014/main" id="{B86421A1-8C13-477D-8020-599EF6B6EB4F}"/>
              </a:ext>
            </a:extLst>
          </p:cNvPr>
          <p:cNvCxnSpPr>
            <a:cxnSpLocks/>
          </p:cNvCxnSpPr>
          <p:nvPr/>
        </p:nvCxnSpPr>
        <p:spPr>
          <a:xfrm flipH="1">
            <a:off x="4205495" y="4634230"/>
            <a:ext cx="1" cy="3910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8" name="フローチャート: 処理 97">
            <a:extLst>
              <a:ext uri="{FF2B5EF4-FFF2-40B4-BE49-F238E27FC236}">
                <a16:creationId xmlns:a16="http://schemas.microsoft.com/office/drawing/2014/main" id="{4D5279C7-A6A9-4C60-A08E-63C69DD079F7}"/>
              </a:ext>
            </a:extLst>
          </p:cNvPr>
          <p:cNvSpPr/>
          <p:nvPr/>
        </p:nvSpPr>
        <p:spPr>
          <a:xfrm>
            <a:off x="414446" y="3458540"/>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t>print(“x</a:t>
            </a:r>
            <a:r>
              <a:rPr lang="ja-JP" altLang="en-US" sz="1200" b="1" dirty="0"/>
              <a:t>は</a:t>
            </a:r>
            <a:r>
              <a:rPr lang="en-US" altLang="ja-JP" sz="1200" b="1" dirty="0"/>
              <a:t>0</a:t>
            </a:r>
            <a:r>
              <a:rPr lang="ja-JP" altLang="en-US" sz="1200" b="1" dirty="0"/>
              <a:t>よりおおきいです</a:t>
            </a:r>
            <a:r>
              <a:rPr lang="en-US" altLang="ja-JP" sz="1200" b="1" dirty="0"/>
              <a:t>”)</a:t>
            </a:r>
          </a:p>
        </p:txBody>
      </p:sp>
      <p:sp>
        <p:nvSpPr>
          <p:cNvPr id="109" name="フローチャート: 処理 108">
            <a:extLst>
              <a:ext uri="{FF2B5EF4-FFF2-40B4-BE49-F238E27FC236}">
                <a16:creationId xmlns:a16="http://schemas.microsoft.com/office/drawing/2014/main" id="{B3761574-9361-4AB8-93AA-1F3C3B6CFB08}"/>
              </a:ext>
            </a:extLst>
          </p:cNvPr>
          <p:cNvSpPr/>
          <p:nvPr/>
        </p:nvSpPr>
        <p:spPr>
          <a:xfrm>
            <a:off x="3533921" y="5046540"/>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a:t>print(“x</a:t>
            </a:r>
            <a:r>
              <a:rPr lang="ja-JP" altLang="en-US" sz="1400" b="1" dirty="0"/>
              <a:t>は</a:t>
            </a:r>
            <a:r>
              <a:rPr lang="en-US" altLang="ja-JP" sz="1400" b="1" dirty="0"/>
              <a:t>0</a:t>
            </a:r>
            <a:r>
              <a:rPr lang="ja-JP" altLang="en-US" sz="1400" b="1" dirty="0" err="1"/>
              <a:t>です</a:t>
            </a:r>
            <a:r>
              <a:rPr lang="en-US" altLang="ja-JP" sz="1400" b="1" dirty="0"/>
              <a:t>”)</a:t>
            </a:r>
          </a:p>
        </p:txBody>
      </p:sp>
      <p:sp>
        <p:nvSpPr>
          <p:cNvPr id="120" name="フローチャート: 処理 119">
            <a:extLst>
              <a:ext uri="{FF2B5EF4-FFF2-40B4-BE49-F238E27FC236}">
                <a16:creationId xmlns:a16="http://schemas.microsoft.com/office/drawing/2014/main" id="{3FED6D78-0EBF-4E0B-8462-C5DED3CB7638}"/>
              </a:ext>
            </a:extLst>
          </p:cNvPr>
          <p:cNvSpPr/>
          <p:nvPr/>
        </p:nvSpPr>
        <p:spPr>
          <a:xfrm>
            <a:off x="1701693" y="4719082"/>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a:t>print(“x</a:t>
            </a:r>
            <a:r>
              <a:rPr lang="ja-JP" altLang="en-US" sz="1400" b="1" dirty="0"/>
              <a:t>は</a:t>
            </a:r>
            <a:r>
              <a:rPr lang="en-US" altLang="ja-JP" sz="1400" b="1" dirty="0"/>
              <a:t>0</a:t>
            </a:r>
            <a:r>
              <a:rPr lang="ja-JP" altLang="en-US" sz="1400" b="1" dirty="0"/>
              <a:t>未満です</a:t>
            </a:r>
            <a:r>
              <a:rPr lang="en-US" altLang="ja-JP" sz="1400" b="1" dirty="0"/>
              <a:t>”)</a:t>
            </a:r>
          </a:p>
        </p:txBody>
      </p:sp>
      <p:cxnSp>
        <p:nvCxnSpPr>
          <p:cNvPr id="130" name="直線矢印コネクタ 129">
            <a:extLst>
              <a:ext uri="{FF2B5EF4-FFF2-40B4-BE49-F238E27FC236}">
                <a16:creationId xmlns:a16="http://schemas.microsoft.com/office/drawing/2014/main" id="{81997A1A-7F8C-492C-86D9-DE42D613E932}"/>
              </a:ext>
            </a:extLst>
          </p:cNvPr>
          <p:cNvCxnSpPr>
            <a:cxnSpLocks/>
          </p:cNvCxnSpPr>
          <p:nvPr/>
        </p:nvCxnSpPr>
        <p:spPr>
          <a:xfrm>
            <a:off x="1055440" y="6273316"/>
            <a:ext cx="309634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AEA60C2A-9275-481D-B0A0-FD87551E02D9}"/>
              </a:ext>
            </a:extLst>
          </p:cNvPr>
          <p:cNvCxnSpPr>
            <a:cxnSpLocks/>
          </p:cNvCxnSpPr>
          <p:nvPr/>
        </p:nvCxnSpPr>
        <p:spPr>
          <a:xfrm flipH="1">
            <a:off x="4205495" y="2101441"/>
            <a:ext cx="3130" cy="835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C330DB75-7F5B-4869-B36A-F8A79A18943F}"/>
              </a:ext>
            </a:extLst>
          </p:cNvPr>
          <p:cNvSpPr txBox="1"/>
          <p:nvPr/>
        </p:nvSpPr>
        <p:spPr>
          <a:xfrm>
            <a:off x="4441903" y="3335322"/>
            <a:ext cx="1327404" cy="338554"/>
          </a:xfrm>
          <a:prstGeom prst="rect">
            <a:avLst/>
          </a:prstGeom>
          <a:noFill/>
        </p:spPr>
        <p:txBody>
          <a:bodyPr wrap="square" rtlCol="0">
            <a:spAutoFit/>
          </a:bodyPr>
          <a:lstStyle/>
          <a:p>
            <a:r>
              <a:rPr kumimoji="1" lang="en-US" altLang="ja-JP" sz="1600" b="1" dirty="0">
                <a:solidFill>
                  <a:srgbClr val="27A400"/>
                </a:solidFill>
              </a:rPr>
              <a:t>False</a:t>
            </a:r>
            <a:r>
              <a:rPr kumimoji="1" lang="ja-JP" altLang="en-US" sz="1600" b="1" dirty="0">
                <a:solidFill>
                  <a:srgbClr val="27A400"/>
                </a:solidFill>
              </a:rPr>
              <a:t>（偽）</a:t>
            </a:r>
          </a:p>
        </p:txBody>
      </p:sp>
      <p:sp>
        <p:nvSpPr>
          <p:cNvPr id="53" name="テキスト ボックス 52">
            <a:extLst>
              <a:ext uri="{FF2B5EF4-FFF2-40B4-BE49-F238E27FC236}">
                <a16:creationId xmlns:a16="http://schemas.microsoft.com/office/drawing/2014/main" id="{708A58CA-0327-49DC-849A-0C99467A9332}"/>
              </a:ext>
            </a:extLst>
          </p:cNvPr>
          <p:cNvSpPr txBox="1"/>
          <p:nvPr/>
        </p:nvSpPr>
        <p:spPr>
          <a:xfrm>
            <a:off x="4479929" y="4584175"/>
            <a:ext cx="1327404" cy="338554"/>
          </a:xfrm>
          <a:prstGeom prst="rect">
            <a:avLst/>
          </a:prstGeom>
          <a:noFill/>
        </p:spPr>
        <p:txBody>
          <a:bodyPr wrap="square" rtlCol="0">
            <a:spAutoFit/>
          </a:bodyPr>
          <a:lstStyle/>
          <a:p>
            <a:r>
              <a:rPr kumimoji="1" lang="en-US" altLang="ja-JP" sz="1600" b="1" dirty="0">
                <a:solidFill>
                  <a:srgbClr val="27A400"/>
                </a:solidFill>
              </a:rPr>
              <a:t>False</a:t>
            </a:r>
            <a:r>
              <a:rPr kumimoji="1" lang="ja-JP" altLang="en-US" sz="1600" b="1" dirty="0">
                <a:solidFill>
                  <a:srgbClr val="27A400"/>
                </a:solidFill>
              </a:rPr>
              <a:t>（偽）</a:t>
            </a:r>
          </a:p>
        </p:txBody>
      </p:sp>
      <p:sp>
        <p:nvSpPr>
          <p:cNvPr id="54" name="フレーム 53">
            <a:extLst>
              <a:ext uri="{FF2B5EF4-FFF2-40B4-BE49-F238E27FC236}">
                <a16:creationId xmlns:a16="http://schemas.microsoft.com/office/drawing/2014/main" id="{BC9EB3D0-7D60-4930-A943-11D002A27DA9}"/>
              </a:ext>
            </a:extLst>
          </p:cNvPr>
          <p:cNvSpPr/>
          <p:nvPr/>
        </p:nvSpPr>
        <p:spPr>
          <a:xfrm>
            <a:off x="2160157" y="2517584"/>
            <a:ext cx="1139427" cy="363619"/>
          </a:xfrm>
          <a:prstGeom prst="frame">
            <a:avLst>
              <a:gd name="adj1" fmla="val 11168"/>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四角形: 角を丸くする 57">
            <a:extLst>
              <a:ext uri="{FF2B5EF4-FFF2-40B4-BE49-F238E27FC236}">
                <a16:creationId xmlns:a16="http://schemas.microsoft.com/office/drawing/2014/main" id="{5FF6D2F7-5D69-4A81-B1A1-EBE2F50BF8F4}"/>
              </a:ext>
            </a:extLst>
          </p:cNvPr>
          <p:cNvSpPr/>
          <p:nvPr/>
        </p:nvSpPr>
        <p:spPr>
          <a:xfrm>
            <a:off x="90503" y="2278752"/>
            <a:ext cx="1309696" cy="497150"/>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処理</a:t>
            </a:r>
            <a:r>
              <a:rPr kumimoji="1" lang="en-US" altLang="ja-JP" b="1" dirty="0"/>
              <a:t>1</a:t>
            </a:r>
            <a:r>
              <a:rPr kumimoji="1" lang="ja-JP" altLang="en-US" b="1" dirty="0"/>
              <a:t>実行</a:t>
            </a:r>
          </a:p>
        </p:txBody>
      </p:sp>
      <p:cxnSp>
        <p:nvCxnSpPr>
          <p:cNvPr id="39" name="直線コネクタ 38">
            <a:extLst>
              <a:ext uri="{FF2B5EF4-FFF2-40B4-BE49-F238E27FC236}">
                <a16:creationId xmlns:a16="http://schemas.microsoft.com/office/drawing/2014/main" id="{FFFFCA6F-02E8-43BA-8A6A-355CC5D6262E}"/>
              </a:ext>
            </a:extLst>
          </p:cNvPr>
          <p:cNvCxnSpPr>
            <a:cxnSpLocks/>
          </p:cNvCxnSpPr>
          <p:nvPr/>
        </p:nvCxnSpPr>
        <p:spPr>
          <a:xfrm flipH="1">
            <a:off x="1055441" y="2937013"/>
            <a:ext cx="315005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5E3CF02F-F95A-4D30-999C-C3EFBA1A32AE}"/>
              </a:ext>
            </a:extLst>
          </p:cNvPr>
          <p:cNvCxnSpPr>
            <a:cxnSpLocks/>
          </p:cNvCxnSpPr>
          <p:nvPr/>
        </p:nvCxnSpPr>
        <p:spPr>
          <a:xfrm>
            <a:off x="1055440" y="2937013"/>
            <a:ext cx="0" cy="780019"/>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1EBFB668-314D-421B-9E40-8A7828BE24E0}"/>
              </a:ext>
            </a:extLst>
          </p:cNvPr>
          <p:cNvCxnSpPr>
            <a:cxnSpLocks/>
          </p:cNvCxnSpPr>
          <p:nvPr/>
        </p:nvCxnSpPr>
        <p:spPr>
          <a:xfrm>
            <a:off x="1055440" y="3753500"/>
            <a:ext cx="0" cy="251981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538753CD-36DC-4A7C-88B3-17E3644DAC5F}"/>
              </a:ext>
            </a:extLst>
          </p:cNvPr>
          <p:cNvCxnSpPr>
            <a:cxnSpLocks/>
          </p:cNvCxnSpPr>
          <p:nvPr/>
        </p:nvCxnSpPr>
        <p:spPr>
          <a:xfrm>
            <a:off x="1055440" y="6273316"/>
            <a:ext cx="3150055"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85CA896B-C9E9-4D69-AF17-F44966D11DBB}"/>
              </a:ext>
            </a:extLst>
          </p:cNvPr>
          <p:cNvCxnSpPr>
            <a:cxnSpLocks/>
          </p:cNvCxnSpPr>
          <p:nvPr/>
        </p:nvCxnSpPr>
        <p:spPr>
          <a:xfrm>
            <a:off x="4203242" y="6309320"/>
            <a:ext cx="0" cy="54868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53EBADB7-1BF0-4B15-8A11-47D9FEA0B51A}"/>
              </a:ext>
            </a:extLst>
          </p:cNvPr>
          <p:cNvSpPr txBox="1"/>
          <p:nvPr/>
        </p:nvSpPr>
        <p:spPr>
          <a:xfrm>
            <a:off x="2365902" y="3786676"/>
            <a:ext cx="1277414" cy="338554"/>
          </a:xfrm>
          <a:prstGeom prst="rect">
            <a:avLst/>
          </a:prstGeom>
          <a:noFill/>
        </p:spPr>
        <p:txBody>
          <a:bodyPr wrap="square" rtlCol="0">
            <a:spAutoFit/>
          </a:bodyPr>
          <a:lstStyle/>
          <a:p>
            <a:r>
              <a:rPr kumimoji="1" lang="en-US" altLang="ja-JP" sz="1600" b="1" dirty="0">
                <a:solidFill>
                  <a:srgbClr val="27A400"/>
                </a:solidFill>
              </a:rPr>
              <a:t>True</a:t>
            </a:r>
            <a:r>
              <a:rPr kumimoji="1" lang="ja-JP" altLang="en-US" sz="1600" b="1" dirty="0">
                <a:solidFill>
                  <a:srgbClr val="27A400"/>
                </a:solidFill>
              </a:rPr>
              <a:t>（真）</a:t>
            </a:r>
          </a:p>
        </p:txBody>
      </p:sp>
      <p:sp>
        <p:nvSpPr>
          <p:cNvPr id="63" name="楕円 62">
            <a:extLst>
              <a:ext uri="{FF2B5EF4-FFF2-40B4-BE49-F238E27FC236}">
                <a16:creationId xmlns:a16="http://schemas.microsoft.com/office/drawing/2014/main" id="{B831659D-ED0E-470D-A7F7-2EBA86304196}"/>
              </a:ext>
            </a:extLst>
          </p:cNvPr>
          <p:cNvSpPr/>
          <p:nvPr/>
        </p:nvSpPr>
        <p:spPr>
          <a:xfrm>
            <a:off x="3884281" y="1538001"/>
            <a:ext cx="683580" cy="656947"/>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4417408C-ED3B-4EA6-86FD-4542EDD3F69B}"/>
              </a:ext>
            </a:extLst>
          </p:cNvPr>
          <p:cNvSpPr txBox="1"/>
          <p:nvPr/>
        </p:nvSpPr>
        <p:spPr>
          <a:xfrm>
            <a:off x="3934346" y="1679831"/>
            <a:ext cx="743081" cy="369332"/>
          </a:xfrm>
          <a:prstGeom prst="rect">
            <a:avLst/>
          </a:prstGeom>
          <a:noFill/>
        </p:spPr>
        <p:txBody>
          <a:bodyPr wrap="square" rtlCol="0">
            <a:spAutoFit/>
          </a:bodyPr>
          <a:lstStyle/>
          <a:p>
            <a:r>
              <a:rPr lang="en-US" altLang="ja-JP" b="1" dirty="0">
                <a:solidFill>
                  <a:schemeClr val="bg1"/>
                </a:solidFill>
              </a:rPr>
              <a:t>x</a:t>
            </a:r>
            <a:r>
              <a:rPr kumimoji="1" lang="en-US" altLang="ja-JP" b="1" dirty="0">
                <a:solidFill>
                  <a:schemeClr val="bg1"/>
                </a:solidFill>
              </a:rPr>
              <a:t>=1</a:t>
            </a:r>
            <a:endParaRPr kumimoji="1" lang="ja-JP" altLang="en-US" b="1" dirty="0">
              <a:solidFill>
                <a:schemeClr val="bg1"/>
              </a:solidFill>
            </a:endParaRPr>
          </a:p>
        </p:txBody>
      </p:sp>
    </p:spTree>
    <p:extLst>
      <p:ext uri="{BB962C8B-B14F-4D97-AF65-F5344CB8AC3E}">
        <p14:creationId xmlns:p14="http://schemas.microsoft.com/office/powerpoint/2010/main" val="2656711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up)">
                                      <p:cBhvr>
                                        <p:cTn id="7" dur="500"/>
                                        <p:tgtEl>
                                          <p:spTgt spid="3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right)">
                                      <p:cBhvr>
                                        <p:cTn id="15" dur="500"/>
                                        <p:tgtEl>
                                          <p:spTgt spid="39"/>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wipe(up)">
                                      <p:cBhvr>
                                        <p:cTn id="19" dur="500"/>
                                        <p:tgtEl>
                                          <p:spTgt spid="4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fade">
                                      <p:cBhvr>
                                        <p:cTn id="23" dur="500"/>
                                        <p:tgtEl>
                                          <p:spTgt spid="58"/>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wipe(up)">
                                      <p:cBhvr>
                                        <p:cTn id="27" dur="500"/>
                                        <p:tgtEl>
                                          <p:spTgt spid="47"/>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wipe(left)">
                                      <p:cBhvr>
                                        <p:cTn id="31" dur="500"/>
                                        <p:tgtEl>
                                          <p:spTgt spid="48"/>
                                        </p:tgtEl>
                                      </p:cBhvr>
                                    </p:animEffect>
                                  </p:childTnLst>
                                </p:cTn>
                              </p:par>
                            </p:childTnLst>
                          </p:cTn>
                        </p:par>
                        <p:par>
                          <p:cTn id="32" fill="hold">
                            <p:stCondLst>
                              <p:cond delay="3500"/>
                            </p:stCondLst>
                            <p:childTnLst>
                              <p:par>
                                <p:cTn id="33" presetID="22" presetClass="entr" presetSubtype="1" fill="hold" nodeType="afterEffect">
                                  <p:stCondLst>
                                    <p:cond delay="0"/>
                                  </p:stCondLst>
                                  <p:childTnLst>
                                    <p:set>
                                      <p:cBhvr>
                                        <p:cTn id="34" dur="1" fill="hold">
                                          <p:stCondLst>
                                            <p:cond delay="0"/>
                                          </p:stCondLst>
                                        </p:cTn>
                                        <p:tgtEl>
                                          <p:spTgt spid="59"/>
                                        </p:tgtEl>
                                        <p:attrNameLst>
                                          <p:attrName>style.visibility</p:attrName>
                                        </p:attrNameLst>
                                      </p:cBhvr>
                                      <p:to>
                                        <p:strVal val="visible"/>
                                      </p:to>
                                    </p:set>
                                    <p:animEffect transition="in" filter="wipe(up)">
                                      <p:cBhvr>
                                        <p:cTn id="35"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4778B92E-2FAA-43CB-98EE-5E88593C7273}"/>
              </a:ext>
            </a:extLst>
          </p:cNvPr>
          <p:cNvSpPr>
            <a:spLocks noGrp="1"/>
          </p:cNvSpPr>
          <p:nvPr>
            <p:ph type="sldNum" sz="quarter" idx="12"/>
          </p:nvPr>
        </p:nvSpPr>
        <p:spPr/>
        <p:txBody>
          <a:bodyPr/>
          <a:lstStyle/>
          <a:p>
            <a:fld id="{57021661-B2A8-457F-930E-F617AD024F3F}" type="slidenum">
              <a:rPr lang="ja-JP" altLang="en-US" smtClean="0"/>
              <a:pPr/>
              <a:t>2</a:t>
            </a:fld>
            <a:endParaRPr lang="ja-JP" altLang="en-US" dirty="0"/>
          </a:p>
        </p:txBody>
      </p:sp>
      <p:sp>
        <p:nvSpPr>
          <p:cNvPr id="6" name="テキスト ボックス 5">
            <a:extLst>
              <a:ext uri="{FF2B5EF4-FFF2-40B4-BE49-F238E27FC236}">
                <a16:creationId xmlns:a16="http://schemas.microsoft.com/office/drawing/2014/main" id="{DC39B1A3-F9BE-4B18-97AD-DE32852AAA71}"/>
              </a:ext>
            </a:extLst>
          </p:cNvPr>
          <p:cNvSpPr txBox="1"/>
          <p:nvPr/>
        </p:nvSpPr>
        <p:spPr>
          <a:xfrm>
            <a:off x="1289466" y="2321004"/>
            <a:ext cx="9613068" cy="2215991"/>
          </a:xfrm>
          <a:prstGeom prst="rect">
            <a:avLst/>
          </a:prstGeom>
          <a:noFill/>
        </p:spPr>
        <p:txBody>
          <a:bodyPr wrap="square" rtlCol="0">
            <a:spAutoFit/>
          </a:bodyPr>
          <a:lstStyle/>
          <a:p>
            <a:r>
              <a:rPr kumimoji="1" lang="en-US" altLang="ja-JP" sz="13800" dirty="0">
                <a:solidFill>
                  <a:srgbClr val="239200"/>
                </a:solidFill>
              </a:rPr>
              <a:t>0. </a:t>
            </a:r>
            <a:r>
              <a:rPr kumimoji="1" lang="ja-JP" altLang="en-US" sz="13800" dirty="0">
                <a:solidFill>
                  <a:srgbClr val="239200"/>
                </a:solidFill>
              </a:rPr>
              <a:t>事前知識</a:t>
            </a:r>
          </a:p>
        </p:txBody>
      </p:sp>
    </p:spTree>
    <p:extLst>
      <p:ext uri="{BB962C8B-B14F-4D97-AF65-F5344CB8AC3E}">
        <p14:creationId xmlns:p14="http://schemas.microsoft.com/office/powerpoint/2010/main" val="433253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5" name="直線コネクタ 124">
            <a:extLst>
              <a:ext uri="{FF2B5EF4-FFF2-40B4-BE49-F238E27FC236}">
                <a16:creationId xmlns:a16="http://schemas.microsoft.com/office/drawing/2014/main" id="{27FDFCF9-D3D3-4D98-AC7D-5D65D77B4795}"/>
              </a:ext>
            </a:extLst>
          </p:cNvPr>
          <p:cNvCxnSpPr>
            <a:cxnSpLocks/>
          </p:cNvCxnSpPr>
          <p:nvPr/>
        </p:nvCxnSpPr>
        <p:spPr>
          <a:xfrm>
            <a:off x="2400002" y="5361881"/>
            <a:ext cx="0" cy="587399"/>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42D4E2B7-5ECB-4A08-932F-BCFD7E0A0661}"/>
              </a:ext>
            </a:extLst>
          </p:cNvPr>
          <p:cNvCxnSpPr>
            <a:cxnSpLocks/>
          </p:cNvCxnSpPr>
          <p:nvPr/>
        </p:nvCxnSpPr>
        <p:spPr>
          <a:xfrm flipV="1">
            <a:off x="2400002" y="4211520"/>
            <a:ext cx="1050050" cy="806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643F831B-6699-4304-BF3B-47325215789A}"/>
              </a:ext>
            </a:extLst>
          </p:cNvPr>
          <p:cNvCxnSpPr>
            <a:cxnSpLocks/>
          </p:cNvCxnSpPr>
          <p:nvPr/>
        </p:nvCxnSpPr>
        <p:spPr>
          <a:xfrm>
            <a:off x="4205495" y="3335322"/>
            <a:ext cx="0" cy="45452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D1439811-FEAE-4542-B497-A16248CC1E3B}"/>
              </a:ext>
            </a:extLst>
          </p:cNvPr>
          <p:cNvCxnSpPr>
            <a:cxnSpLocks/>
          </p:cNvCxnSpPr>
          <p:nvPr/>
        </p:nvCxnSpPr>
        <p:spPr>
          <a:xfrm>
            <a:off x="4205495" y="5697199"/>
            <a:ext cx="0" cy="116080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EC5D1E06-0C60-492C-A1B4-ECE9443400A8}"/>
              </a:ext>
            </a:extLst>
          </p:cNvPr>
          <p:cNvCxnSpPr>
            <a:cxnSpLocks/>
          </p:cNvCxnSpPr>
          <p:nvPr/>
        </p:nvCxnSpPr>
        <p:spPr>
          <a:xfrm>
            <a:off x="2400002" y="4252417"/>
            <a:ext cx="0" cy="46367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E9497FB9-8EC3-492C-A5B0-4F6935DC9D41}"/>
              </a:ext>
            </a:extLst>
          </p:cNvPr>
          <p:cNvCxnSpPr>
            <a:cxnSpLocks/>
          </p:cNvCxnSpPr>
          <p:nvPr/>
        </p:nvCxnSpPr>
        <p:spPr>
          <a:xfrm>
            <a:off x="4209323" y="2096852"/>
            <a:ext cx="0" cy="4061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C78CAC9A-1069-4068-A4B4-E913BADCCC5A}"/>
              </a:ext>
            </a:extLst>
          </p:cNvPr>
          <p:cNvCxnSpPr>
            <a:cxnSpLocks/>
          </p:cNvCxnSpPr>
          <p:nvPr/>
        </p:nvCxnSpPr>
        <p:spPr>
          <a:xfrm>
            <a:off x="1055440" y="2937013"/>
            <a:ext cx="0" cy="52152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err="1"/>
              <a:t>elif</a:t>
            </a:r>
            <a:endParaRPr kumimoji="1" lang="ja-JP" altLang="en-US" dirty="0"/>
          </a:p>
        </p:txBody>
      </p:sp>
      <p:sp>
        <p:nvSpPr>
          <p:cNvPr id="3" name="コンテンツ プレースホルダー 2"/>
          <p:cNvSpPr>
            <a:spLocks noGrp="1"/>
          </p:cNvSpPr>
          <p:nvPr>
            <p:ph idx="1"/>
          </p:nvPr>
        </p:nvSpPr>
        <p:spPr>
          <a:xfrm>
            <a:off x="581192" y="1118110"/>
            <a:ext cx="11029615" cy="1013513"/>
          </a:xfrm>
        </p:spPr>
        <p:txBody>
          <a:bodyPr>
            <a:normAutofit/>
          </a:bodyPr>
          <a:lstStyle/>
          <a:p>
            <a:pPr>
              <a:spcBef>
                <a:spcPts val="0"/>
              </a:spcBef>
              <a:spcAft>
                <a:spcPts val="0"/>
              </a:spcAft>
            </a:pPr>
            <a:r>
              <a:rPr lang="en-US" altLang="ja-JP" dirty="0"/>
              <a:t>3)</a:t>
            </a:r>
            <a:r>
              <a:rPr lang="ja-JP" altLang="en-US" dirty="0"/>
              <a:t> </a:t>
            </a:r>
            <a:r>
              <a:rPr lang="en-US" altLang="ja-JP" dirty="0"/>
              <a:t>x = -1</a:t>
            </a:r>
            <a:endParaRPr lang="ja-JP" altLang="en-US" dirty="0"/>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20</a:t>
            </a:fld>
            <a:endParaRPr lang="ja-JP" altLang="en-US" dirty="0"/>
          </a:p>
        </p:txBody>
      </p:sp>
      <p:sp>
        <p:nvSpPr>
          <p:cNvPr id="5" name="コンテンツ プレースホルダー 4"/>
          <p:cNvSpPr>
            <a:spLocks noGrp="1"/>
          </p:cNvSpPr>
          <p:nvPr>
            <p:ph sz="quarter" idx="13"/>
          </p:nvPr>
        </p:nvSpPr>
        <p:spPr/>
        <p:txBody>
          <a:bodyPr>
            <a:normAutofit fontScale="92500" lnSpcReduction="10000"/>
          </a:bodyPr>
          <a:lstStyle/>
          <a:p>
            <a:endParaRPr kumimoji="1" lang="ja-JP" altLang="en-US"/>
          </a:p>
        </p:txBody>
      </p:sp>
      <p:sp>
        <p:nvSpPr>
          <p:cNvPr id="41" name="テキスト ボックス 40">
            <a:extLst>
              <a:ext uri="{FF2B5EF4-FFF2-40B4-BE49-F238E27FC236}">
                <a16:creationId xmlns:a16="http://schemas.microsoft.com/office/drawing/2014/main" id="{3D867524-31D2-41D6-A3AF-84141A5E4E90}"/>
              </a:ext>
            </a:extLst>
          </p:cNvPr>
          <p:cNvSpPr txBox="1"/>
          <p:nvPr/>
        </p:nvSpPr>
        <p:spPr>
          <a:xfrm>
            <a:off x="1394056" y="2024844"/>
            <a:ext cx="949911" cy="461665"/>
          </a:xfrm>
          <a:prstGeom prst="rect">
            <a:avLst/>
          </a:prstGeom>
          <a:noFill/>
        </p:spPr>
        <p:txBody>
          <a:bodyPr wrap="square" rtlCol="0">
            <a:spAutoFit/>
          </a:bodyPr>
          <a:lstStyle/>
          <a:p>
            <a:r>
              <a:rPr lang="en-US" altLang="ja-JP" sz="2400" b="1" dirty="0">
                <a:solidFill>
                  <a:schemeClr val="bg1"/>
                </a:solidFill>
              </a:rPr>
              <a:t>x</a:t>
            </a:r>
            <a:r>
              <a:rPr kumimoji="1" lang="en-US" altLang="ja-JP" sz="2400" b="1" dirty="0">
                <a:solidFill>
                  <a:schemeClr val="bg1"/>
                </a:solidFill>
              </a:rPr>
              <a:t>=0</a:t>
            </a:r>
            <a:endParaRPr kumimoji="1" lang="ja-JP" altLang="en-US" sz="2400" b="1" dirty="0">
              <a:solidFill>
                <a:schemeClr val="bg1"/>
              </a:solidFill>
            </a:endParaRPr>
          </a:p>
        </p:txBody>
      </p:sp>
      <p:cxnSp>
        <p:nvCxnSpPr>
          <p:cNvPr id="42" name="直線コネクタ 41">
            <a:extLst>
              <a:ext uri="{FF2B5EF4-FFF2-40B4-BE49-F238E27FC236}">
                <a16:creationId xmlns:a16="http://schemas.microsoft.com/office/drawing/2014/main" id="{74D877D5-BE91-4A25-BD4B-53D2D63695A7}"/>
              </a:ext>
            </a:extLst>
          </p:cNvPr>
          <p:cNvCxnSpPr>
            <a:cxnSpLocks/>
          </p:cNvCxnSpPr>
          <p:nvPr/>
        </p:nvCxnSpPr>
        <p:spPr>
          <a:xfrm>
            <a:off x="1055440" y="2937013"/>
            <a:ext cx="2350339" cy="471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5" name="フローチャート: 判断 44">
            <a:extLst>
              <a:ext uri="{FF2B5EF4-FFF2-40B4-BE49-F238E27FC236}">
                <a16:creationId xmlns:a16="http://schemas.microsoft.com/office/drawing/2014/main" id="{DC224435-41C8-400F-B87F-BE9647E63F92}"/>
              </a:ext>
            </a:extLst>
          </p:cNvPr>
          <p:cNvSpPr/>
          <p:nvPr/>
        </p:nvSpPr>
        <p:spPr>
          <a:xfrm>
            <a:off x="3405779" y="2512874"/>
            <a:ext cx="1610097" cy="84827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49" name="テキスト ボックス 48">
            <a:extLst>
              <a:ext uri="{FF2B5EF4-FFF2-40B4-BE49-F238E27FC236}">
                <a16:creationId xmlns:a16="http://schemas.microsoft.com/office/drawing/2014/main" id="{BF9C755A-C070-486F-9E00-7BAB029F15C9}"/>
              </a:ext>
            </a:extLst>
          </p:cNvPr>
          <p:cNvSpPr txBox="1"/>
          <p:nvPr/>
        </p:nvSpPr>
        <p:spPr>
          <a:xfrm>
            <a:off x="2213812" y="2574501"/>
            <a:ext cx="1277414" cy="338554"/>
          </a:xfrm>
          <a:prstGeom prst="rect">
            <a:avLst/>
          </a:prstGeom>
          <a:noFill/>
        </p:spPr>
        <p:txBody>
          <a:bodyPr wrap="square" rtlCol="0">
            <a:spAutoFit/>
          </a:bodyPr>
          <a:lstStyle/>
          <a:p>
            <a:r>
              <a:rPr kumimoji="1" lang="en-US" altLang="ja-JP" sz="1600" b="1" dirty="0">
                <a:solidFill>
                  <a:srgbClr val="27A400"/>
                </a:solidFill>
              </a:rPr>
              <a:t>True</a:t>
            </a:r>
            <a:r>
              <a:rPr kumimoji="1" lang="ja-JP" altLang="en-US" sz="1600" b="1" dirty="0">
                <a:solidFill>
                  <a:srgbClr val="27A400"/>
                </a:solidFill>
              </a:rPr>
              <a:t>（真）</a:t>
            </a:r>
          </a:p>
        </p:txBody>
      </p:sp>
      <p:sp>
        <p:nvSpPr>
          <p:cNvPr id="52" name="テキスト ボックス 51">
            <a:extLst>
              <a:ext uri="{FF2B5EF4-FFF2-40B4-BE49-F238E27FC236}">
                <a16:creationId xmlns:a16="http://schemas.microsoft.com/office/drawing/2014/main" id="{11AB0676-BA96-4D21-AA9C-31C0AD90C24B}"/>
              </a:ext>
            </a:extLst>
          </p:cNvPr>
          <p:cNvSpPr txBox="1"/>
          <p:nvPr/>
        </p:nvSpPr>
        <p:spPr>
          <a:xfrm>
            <a:off x="3851367" y="2732934"/>
            <a:ext cx="909041" cy="400110"/>
          </a:xfrm>
          <a:prstGeom prst="rect">
            <a:avLst/>
          </a:prstGeom>
          <a:noFill/>
        </p:spPr>
        <p:txBody>
          <a:bodyPr wrap="square" rtlCol="0">
            <a:spAutoFit/>
          </a:bodyPr>
          <a:lstStyle/>
          <a:p>
            <a:r>
              <a:rPr lang="en-US" altLang="ja-JP" sz="2000" b="1" dirty="0">
                <a:solidFill>
                  <a:schemeClr val="bg1"/>
                </a:solidFill>
              </a:rPr>
              <a:t>0&lt;x</a:t>
            </a:r>
            <a:endParaRPr kumimoji="1" lang="ja-JP" altLang="en-US" sz="2000" b="1" dirty="0">
              <a:solidFill>
                <a:schemeClr val="bg1"/>
              </a:solidFill>
            </a:endParaRPr>
          </a:p>
        </p:txBody>
      </p:sp>
      <p:sp>
        <p:nvSpPr>
          <p:cNvPr id="55" name="正方形/長方形 54">
            <a:extLst>
              <a:ext uri="{FF2B5EF4-FFF2-40B4-BE49-F238E27FC236}">
                <a16:creationId xmlns:a16="http://schemas.microsoft.com/office/drawing/2014/main" id="{807B81D2-2EC6-4945-8C49-A2279ADCF926}"/>
              </a:ext>
            </a:extLst>
          </p:cNvPr>
          <p:cNvSpPr/>
          <p:nvPr/>
        </p:nvSpPr>
        <p:spPr>
          <a:xfrm>
            <a:off x="5954011" y="4180636"/>
            <a:ext cx="5863715" cy="5083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lang="en-US" altLang="ja-JP" sz="2000" dirty="0">
                <a:solidFill>
                  <a:schemeClr val="tx1"/>
                </a:solidFill>
              </a:rPr>
              <a:t>x</a:t>
            </a:r>
            <a:r>
              <a:rPr lang="ja-JP" altLang="en-US" sz="2000" dirty="0">
                <a:solidFill>
                  <a:schemeClr val="tx1"/>
                </a:solidFill>
              </a:rPr>
              <a:t>は</a:t>
            </a:r>
            <a:r>
              <a:rPr lang="en-US" altLang="ja-JP" sz="2000" dirty="0">
                <a:solidFill>
                  <a:schemeClr val="tx1"/>
                </a:solidFill>
              </a:rPr>
              <a:t>0</a:t>
            </a:r>
            <a:r>
              <a:rPr lang="ja-JP" altLang="en-US" sz="2000" dirty="0">
                <a:solidFill>
                  <a:schemeClr val="tx1"/>
                </a:solidFill>
              </a:rPr>
              <a:t>未満です</a:t>
            </a:r>
            <a:endParaRPr kumimoji="1" lang="en-US" altLang="ja-JP" sz="2000" dirty="0">
              <a:solidFill>
                <a:schemeClr val="tx1"/>
              </a:solidFill>
            </a:endParaRPr>
          </a:p>
          <a:p>
            <a:r>
              <a:rPr kumimoji="1" lang="en-US" altLang="ja-JP" sz="2000" dirty="0">
                <a:solidFill>
                  <a:schemeClr val="tx1"/>
                </a:solidFill>
              </a:rPr>
              <a:t>     </a:t>
            </a:r>
            <a:endParaRPr kumimoji="1" lang="ja-JP" altLang="en-US" sz="2000" dirty="0">
              <a:solidFill>
                <a:schemeClr val="tx1"/>
              </a:solidFill>
            </a:endParaRPr>
          </a:p>
        </p:txBody>
      </p:sp>
      <p:sp>
        <p:nvSpPr>
          <p:cNvPr id="56" name="コンテンツ プレースホルダー 2">
            <a:extLst>
              <a:ext uri="{FF2B5EF4-FFF2-40B4-BE49-F238E27FC236}">
                <a16:creationId xmlns:a16="http://schemas.microsoft.com/office/drawing/2014/main" id="{AB7BCF2E-EBD1-4083-8674-F4F251D74812}"/>
              </a:ext>
            </a:extLst>
          </p:cNvPr>
          <p:cNvSpPr txBox="1">
            <a:spLocks/>
          </p:cNvSpPr>
          <p:nvPr/>
        </p:nvSpPr>
        <p:spPr>
          <a:xfrm>
            <a:off x="5914661" y="3573016"/>
            <a:ext cx="5942413"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u="sng" dirty="0"/>
              <a:t>出力結果</a:t>
            </a:r>
            <a:endParaRPr lang="en-US" altLang="ja-JP" sz="2400" u="sng" dirty="0"/>
          </a:p>
        </p:txBody>
      </p:sp>
      <p:cxnSp>
        <p:nvCxnSpPr>
          <p:cNvPr id="29" name="直線コネクタ 28">
            <a:extLst>
              <a:ext uri="{FF2B5EF4-FFF2-40B4-BE49-F238E27FC236}">
                <a16:creationId xmlns:a16="http://schemas.microsoft.com/office/drawing/2014/main" id="{70F4B535-457D-4322-8954-5985F8F5F96E}"/>
              </a:ext>
            </a:extLst>
          </p:cNvPr>
          <p:cNvCxnSpPr>
            <a:cxnSpLocks/>
          </p:cNvCxnSpPr>
          <p:nvPr/>
        </p:nvCxnSpPr>
        <p:spPr>
          <a:xfrm flipH="1">
            <a:off x="1055440" y="4138568"/>
            <a:ext cx="9930" cy="213474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74A54E21-9999-430A-BD8F-8599FF5717FA}"/>
              </a:ext>
            </a:extLst>
          </p:cNvPr>
          <p:cNvCxnSpPr>
            <a:cxnSpLocks/>
          </p:cNvCxnSpPr>
          <p:nvPr/>
        </p:nvCxnSpPr>
        <p:spPr>
          <a:xfrm>
            <a:off x="2426796" y="5949280"/>
            <a:ext cx="172498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80E551F4-A411-4287-A936-148A8071E326}"/>
              </a:ext>
            </a:extLst>
          </p:cNvPr>
          <p:cNvSpPr txBox="1"/>
          <p:nvPr/>
        </p:nvSpPr>
        <p:spPr>
          <a:xfrm>
            <a:off x="2365902" y="3786676"/>
            <a:ext cx="1277414" cy="338554"/>
          </a:xfrm>
          <a:prstGeom prst="rect">
            <a:avLst/>
          </a:prstGeom>
          <a:noFill/>
        </p:spPr>
        <p:txBody>
          <a:bodyPr wrap="square" rtlCol="0">
            <a:spAutoFit/>
          </a:bodyPr>
          <a:lstStyle/>
          <a:p>
            <a:r>
              <a:rPr kumimoji="1" lang="en-US" altLang="ja-JP" sz="1600" b="1" dirty="0">
                <a:solidFill>
                  <a:srgbClr val="27A400"/>
                </a:solidFill>
              </a:rPr>
              <a:t>True</a:t>
            </a:r>
            <a:r>
              <a:rPr kumimoji="1" lang="ja-JP" altLang="en-US" sz="1600" b="1" dirty="0">
                <a:solidFill>
                  <a:srgbClr val="27A400"/>
                </a:solidFill>
              </a:rPr>
              <a:t>（真）</a:t>
            </a:r>
          </a:p>
        </p:txBody>
      </p:sp>
      <p:sp>
        <p:nvSpPr>
          <p:cNvPr id="72" name="フローチャート: 判断 71">
            <a:extLst>
              <a:ext uri="{FF2B5EF4-FFF2-40B4-BE49-F238E27FC236}">
                <a16:creationId xmlns:a16="http://schemas.microsoft.com/office/drawing/2014/main" id="{34CC9070-8AFC-4659-8DCF-2DA531DD33DE}"/>
              </a:ext>
            </a:extLst>
          </p:cNvPr>
          <p:cNvSpPr/>
          <p:nvPr/>
        </p:nvSpPr>
        <p:spPr>
          <a:xfrm>
            <a:off x="3395115" y="3793989"/>
            <a:ext cx="1620761" cy="82837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95" name="テキスト ボックス 94">
            <a:extLst>
              <a:ext uri="{FF2B5EF4-FFF2-40B4-BE49-F238E27FC236}">
                <a16:creationId xmlns:a16="http://schemas.microsoft.com/office/drawing/2014/main" id="{0AF33104-09E8-4DA6-A4EA-29CC4A1A22DD}"/>
              </a:ext>
            </a:extLst>
          </p:cNvPr>
          <p:cNvSpPr txBox="1"/>
          <p:nvPr/>
        </p:nvSpPr>
        <p:spPr>
          <a:xfrm>
            <a:off x="3892590" y="3985309"/>
            <a:ext cx="909041" cy="400110"/>
          </a:xfrm>
          <a:prstGeom prst="rect">
            <a:avLst/>
          </a:prstGeom>
          <a:noFill/>
        </p:spPr>
        <p:txBody>
          <a:bodyPr wrap="square" rtlCol="0">
            <a:spAutoFit/>
          </a:bodyPr>
          <a:lstStyle/>
          <a:p>
            <a:r>
              <a:rPr kumimoji="1" lang="en-US" altLang="ja-JP" sz="2000" b="1" dirty="0">
                <a:solidFill>
                  <a:schemeClr val="bg1"/>
                </a:solidFill>
              </a:rPr>
              <a:t>x&lt;0</a:t>
            </a:r>
            <a:endParaRPr kumimoji="1" lang="ja-JP" altLang="en-US" sz="2000" b="1" dirty="0">
              <a:solidFill>
                <a:schemeClr val="bg1"/>
              </a:solidFill>
            </a:endParaRPr>
          </a:p>
        </p:txBody>
      </p:sp>
      <p:cxnSp>
        <p:nvCxnSpPr>
          <p:cNvPr id="96" name="直線矢印コネクタ 95">
            <a:extLst>
              <a:ext uri="{FF2B5EF4-FFF2-40B4-BE49-F238E27FC236}">
                <a16:creationId xmlns:a16="http://schemas.microsoft.com/office/drawing/2014/main" id="{B86421A1-8C13-477D-8020-599EF6B6EB4F}"/>
              </a:ext>
            </a:extLst>
          </p:cNvPr>
          <p:cNvCxnSpPr>
            <a:cxnSpLocks/>
          </p:cNvCxnSpPr>
          <p:nvPr/>
        </p:nvCxnSpPr>
        <p:spPr>
          <a:xfrm flipH="1">
            <a:off x="4205495" y="4634230"/>
            <a:ext cx="1" cy="3910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8" name="フローチャート: 処理 97">
            <a:extLst>
              <a:ext uri="{FF2B5EF4-FFF2-40B4-BE49-F238E27FC236}">
                <a16:creationId xmlns:a16="http://schemas.microsoft.com/office/drawing/2014/main" id="{4D5279C7-A6A9-4C60-A08E-63C69DD079F7}"/>
              </a:ext>
            </a:extLst>
          </p:cNvPr>
          <p:cNvSpPr/>
          <p:nvPr/>
        </p:nvSpPr>
        <p:spPr>
          <a:xfrm>
            <a:off x="414446" y="3458540"/>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t>print(“x</a:t>
            </a:r>
            <a:r>
              <a:rPr lang="ja-JP" altLang="en-US" sz="1200" b="1" dirty="0"/>
              <a:t>は</a:t>
            </a:r>
            <a:r>
              <a:rPr lang="en-US" altLang="ja-JP" sz="1200" b="1" dirty="0"/>
              <a:t>0</a:t>
            </a:r>
            <a:r>
              <a:rPr lang="ja-JP" altLang="en-US" sz="1200" b="1" dirty="0"/>
              <a:t>よりおおきいです</a:t>
            </a:r>
            <a:r>
              <a:rPr lang="en-US" altLang="ja-JP" sz="1200" b="1" dirty="0"/>
              <a:t>”)</a:t>
            </a:r>
          </a:p>
        </p:txBody>
      </p:sp>
      <p:sp>
        <p:nvSpPr>
          <p:cNvPr id="109" name="フローチャート: 処理 108">
            <a:extLst>
              <a:ext uri="{FF2B5EF4-FFF2-40B4-BE49-F238E27FC236}">
                <a16:creationId xmlns:a16="http://schemas.microsoft.com/office/drawing/2014/main" id="{B3761574-9361-4AB8-93AA-1F3C3B6CFB08}"/>
              </a:ext>
            </a:extLst>
          </p:cNvPr>
          <p:cNvSpPr/>
          <p:nvPr/>
        </p:nvSpPr>
        <p:spPr>
          <a:xfrm>
            <a:off x="3533921" y="5046540"/>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a:t>print(“x</a:t>
            </a:r>
            <a:r>
              <a:rPr lang="ja-JP" altLang="en-US" sz="1400" b="1" dirty="0"/>
              <a:t>は</a:t>
            </a:r>
            <a:r>
              <a:rPr lang="en-US" altLang="ja-JP" sz="1400" b="1" dirty="0"/>
              <a:t>0</a:t>
            </a:r>
            <a:r>
              <a:rPr lang="ja-JP" altLang="en-US" sz="1400" b="1" dirty="0" err="1"/>
              <a:t>です</a:t>
            </a:r>
            <a:r>
              <a:rPr lang="en-US" altLang="ja-JP" sz="1400" b="1" dirty="0"/>
              <a:t>”)</a:t>
            </a:r>
          </a:p>
        </p:txBody>
      </p:sp>
      <p:sp>
        <p:nvSpPr>
          <p:cNvPr id="120" name="フローチャート: 処理 119">
            <a:extLst>
              <a:ext uri="{FF2B5EF4-FFF2-40B4-BE49-F238E27FC236}">
                <a16:creationId xmlns:a16="http://schemas.microsoft.com/office/drawing/2014/main" id="{3FED6D78-0EBF-4E0B-8462-C5DED3CB7638}"/>
              </a:ext>
            </a:extLst>
          </p:cNvPr>
          <p:cNvSpPr/>
          <p:nvPr/>
        </p:nvSpPr>
        <p:spPr>
          <a:xfrm>
            <a:off x="1701693" y="4719082"/>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a:t>print(“x</a:t>
            </a:r>
            <a:r>
              <a:rPr lang="ja-JP" altLang="en-US" sz="1400" b="1" dirty="0"/>
              <a:t>は</a:t>
            </a:r>
            <a:r>
              <a:rPr lang="en-US" altLang="ja-JP" sz="1400" b="1" dirty="0"/>
              <a:t>0</a:t>
            </a:r>
            <a:r>
              <a:rPr lang="ja-JP" altLang="en-US" sz="1400" b="1" dirty="0"/>
              <a:t>未満です</a:t>
            </a:r>
            <a:r>
              <a:rPr lang="en-US" altLang="ja-JP" sz="1400" b="1" dirty="0"/>
              <a:t>”)</a:t>
            </a:r>
          </a:p>
        </p:txBody>
      </p:sp>
      <p:cxnSp>
        <p:nvCxnSpPr>
          <p:cNvPr id="130" name="直線矢印コネクタ 129">
            <a:extLst>
              <a:ext uri="{FF2B5EF4-FFF2-40B4-BE49-F238E27FC236}">
                <a16:creationId xmlns:a16="http://schemas.microsoft.com/office/drawing/2014/main" id="{81997A1A-7F8C-492C-86D9-DE42D613E932}"/>
              </a:ext>
            </a:extLst>
          </p:cNvPr>
          <p:cNvCxnSpPr>
            <a:cxnSpLocks/>
          </p:cNvCxnSpPr>
          <p:nvPr/>
        </p:nvCxnSpPr>
        <p:spPr>
          <a:xfrm>
            <a:off x="1055440" y="6273316"/>
            <a:ext cx="309634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AEA60C2A-9275-481D-B0A0-FD87551E02D9}"/>
              </a:ext>
            </a:extLst>
          </p:cNvPr>
          <p:cNvCxnSpPr>
            <a:cxnSpLocks/>
          </p:cNvCxnSpPr>
          <p:nvPr/>
        </p:nvCxnSpPr>
        <p:spPr>
          <a:xfrm>
            <a:off x="4208625" y="2101441"/>
            <a:ext cx="0" cy="77013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0592C371-8ED1-438D-8647-E4304543284A}"/>
              </a:ext>
            </a:extLst>
          </p:cNvPr>
          <p:cNvCxnSpPr>
            <a:cxnSpLocks/>
          </p:cNvCxnSpPr>
          <p:nvPr/>
        </p:nvCxnSpPr>
        <p:spPr>
          <a:xfrm>
            <a:off x="4203242" y="2812708"/>
            <a:ext cx="0" cy="139881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E66EFEEA-D48D-4858-A1BA-60C08BC5FA1E}"/>
              </a:ext>
            </a:extLst>
          </p:cNvPr>
          <p:cNvCxnSpPr>
            <a:cxnSpLocks/>
          </p:cNvCxnSpPr>
          <p:nvPr/>
        </p:nvCxnSpPr>
        <p:spPr>
          <a:xfrm flipH="1">
            <a:off x="2400003" y="4211520"/>
            <a:ext cx="1803239" cy="806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543309ED-0E75-487F-A708-C62A38141D09}"/>
              </a:ext>
            </a:extLst>
          </p:cNvPr>
          <p:cNvCxnSpPr>
            <a:cxnSpLocks/>
          </p:cNvCxnSpPr>
          <p:nvPr/>
        </p:nvCxnSpPr>
        <p:spPr>
          <a:xfrm>
            <a:off x="4203242" y="5949280"/>
            <a:ext cx="0" cy="90872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C330DB75-7F5B-4869-B36A-F8A79A18943F}"/>
              </a:ext>
            </a:extLst>
          </p:cNvPr>
          <p:cNvSpPr txBox="1"/>
          <p:nvPr/>
        </p:nvSpPr>
        <p:spPr>
          <a:xfrm>
            <a:off x="4441903" y="3335322"/>
            <a:ext cx="1327404" cy="338554"/>
          </a:xfrm>
          <a:prstGeom prst="rect">
            <a:avLst/>
          </a:prstGeom>
          <a:noFill/>
        </p:spPr>
        <p:txBody>
          <a:bodyPr wrap="square" rtlCol="0">
            <a:spAutoFit/>
          </a:bodyPr>
          <a:lstStyle/>
          <a:p>
            <a:r>
              <a:rPr kumimoji="1" lang="en-US" altLang="ja-JP" sz="1600" b="1" dirty="0">
                <a:solidFill>
                  <a:srgbClr val="27A400"/>
                </a:solidFill>
              </a:rPr>
              <a:t>False</a:t>
            </a:r>
            <a:r>
              <a:rPr kumimoji="1" lang="ja-JP" altLang="en-US" sz="1600" b="1" dirty="0">
                <a:solidFill>
                  <a:srgbClr val="27A400"/>
                </a:solidFill>
              </a:rPr>
              <a:t>（偽）</a:t>
            </a:r>
          </a:p>
        </p:txBody>
      </p:sp>
      <p:sp>
        <p:nvSpPr>
          <p:cNvPr id="53" name="テキスト ボックス 52">
            <a:extLst>
              <a:ext uri="{FF2B5EF4-FFF2-40B4-BE49-F238E27FC236}">
                <a16:creationId xmlns:a16="http://schemas.microsoft.com/office/drawing/2014/main" id="{708A58CA-0327-49DC-849A-0C99467A9332}"/>
              </a:ext>
            </a:extLst>
          </p:cNvPr>
          <p:cNvSpPr txBox="1"/>
          <p:nvPr/>
        </p:nvSpPr>
        <p:spPr>
          <a:xfrm>
            <a:off x="4479929" y="4584175"/>
            <a:ext cx="1327404" cy="338554"/>
          </a:xfrm>
          <a:prstGeom prst="rect">
            <a:avLst/>
          </a:prstGeom>
          <a:noFill/>
        </p:spPr>
        <p:txBody>
          <a:bodyPr wrap="square" rtlCol="0">
            <a:spAutoFit/>
          </a:bodyPr>
          <a:lstStyle/>
          <a:p>
            <a:r>
              <a:rPr kumimoji="1" lang="en-US" altLang="ja-JP" sz="1600" b="1" dirty="0">
                <a:solidFill>
                  <a:srgbClr val="27A400"/>
                </a:solidFill>
              </a:rPr>
              <a:t>False</a:t>
            </a:r>
            <a:r>
              <a:rPr kumimoji="1" lang="ja-JP" altLang="en-US" sz="1600" b="1" dirty="0">
                <a:solidFill>
                  <a:srgbClr val="27A400"/>
                </a:solidFill>
              </a:rPr>
              <a:t>（偽）</a:t>
            </a:r>
          </a:p>
        </p:txBody>
      </p:sp>
      <p:sp>
        <p:nvSpPr>
          <p:cNvPr id="54" name="フレーム 53">
            <a:extLst>
              <a:ext uri="{FF2B5EF4-FFF2-40B4-BE49-F238E27FC236}">
                <a16:creationId xmlns:a16="http://schemas.microsoft.com/office/drawing/2014/main" id="{BC9EB3D0-7D60-4930-A943-11D002A27DA9}"/>
              </a:ext>
            </a:extLst>
          </p:cNvPr>
          <p:cNvSpPr/>
          <p:nvPr/>
        </p:nvSpPr>
        <p:spPr>
          <a:xfrm>
            <a:off x="4452517" y="3306559"/>
            <a:ext cx="1139427" cy="363619"/>
          </a:xfrm>
          <a:prstGeom prst="frame">
            <a:avLst>
              <a:gd name="adj1" fmla="val 11168"/>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フレーム 56">
            <a:extLst>
              <a:ext uri="{FF2B5EF4-FFF2-40B4-BE49-F238E27FC236}">
                <a16:creationId xmlns:a16="http://schemas.microsoft.com/office/drawing/2014/main" id="{9285A532-9F93-4372-9CD9-7315E9805B70}"/>
              </a:ext>
            </a:extLst>
          </p:cNvPr>
          <p:cNvSpPr/>
          <p:nvPr/>
        </p:nvSpPr>
        <p:spPr>
          <a:xfrm>
            <a:off x="2248966" y="3702477"/>
            <a:ext cx="1207106" cy="424617"/>
          </a:xfrm>
          <a:prstGeom prst="frame">
            <a:avLst>
              <a:gd name="adj1" fmla="val 11168"/>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四角形: 角を丸くする 57">
            <a:extLst>
              <a:ext uri="{FF2B5EF4-FFF2-40B4-BE49-F238E27FC236}">
                <a16:creationId xmlns:a16="http://schemas.microsoft.com/office/drawing/2014/main" id="{5FF6D2F7-5D69-4A81-B1A1-EBE2F50BF8F4}"/>
              </a:ext>
            </a:extLst>
          </p:cNvPr>
          <p:cNvSpPr/>
          <p:nvPr/>
        </p:nvSpPr>
        <p:spPr>
          <a:xfrm>
            <a:off x="1142511" y="5457748"/>
            <a:ext cx="1180597" cy="497150"/>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処理</a:t>
            </a:r>
            <a:r>
              <a:rPr lang="en-US" altLang="ja-JP" sz="1600" b="1" dirty="0"/>
              <a:t>2</a:t>
            </a:r>
            <a:r>
              <a:rPr kumimoji="1" lang="ja-JP" altLang="en-US" sz="1600" b="1" dirty="0"/>
              <a:t>実行</a:t>
            </a:r>
          </a:p>
        </p:txBody>
      </p:sp>
      <p:cxnSp>
        <p:nvCxnSpPr>
          <p:cNvPr id="44" name="直線コネクタ 43">
            <a:extLst>
              <a:ext uri="{FF2B5EF4-FFF2-40B4-BE49-F238E27FC236}">
                <a16:creationId xmlns:a16="http://schemas.microsoft.com/office/drawing/2014/main" id="{18BD9DBE-0942-437C-8EA0-848FA1BADEA0}"/>
              </a:ext>
            </a:extLst>
          </p:cNvPr>
          <p:cNvCxnSpPr>
            <a:cxnSpLocks/>
          </p:cNvCxnSpPr>
          <p:nvPr/>
        </p:nvCxnSpPr>
        <p:spPr>
          <a:xfrm>
            <a:off x="2400002" y="4234831"/>
            <a:ext cx="0" cy="811709"/>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8A24D3C5-7684-4415-86EF-49FD4C175A22}"/>
              </a:ext>
            </a:extLst>
          </p:cNvPr>
          <p:cNvCxnSpPr>
            <a:cxnSpLocks/>
          </p:cNvCxnSpPr>
          <p:nvPr/>
        </p:nvCxnSpPr>
        <p:spPr>
          <a:xfrm>
            <a:off x="2400002" y="5087202"/>
            <a:ext cx="0" cy="86207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D33A11B8-DD55-4218-BF5F-B743FE0B7688}"/>
              </a:ext>
            </a:extLst>
          </p:cNvPr>
          <p:cNvCxnSpPr>
            <a:cxnSpLocks/>
          </p:cNvCxnSpPr>
          <p:nvPr/>
        </p:nvCxnSpPr>
        <p:spPr>
          <a:xfrm>
            <a:off x="2426796" y="5949280"/>
            <a:ext cx="177644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62" name="楕円 61">
            <a:extLst>
              <a:ext uri="{FF2B5EF4-FFF2-40B4-BE49-F238E27FC236}">
                <a16:creationId xmlns:a16="http://schemas.microsoft.com/office/drawing/2014/main" id="{E1126527-B9C6-42BE-8987-D6B38EBE4079}"/>
              </a:ext>
            </a:extLst>
          </p:cNvPr>
          <p:cNvSpPr/>
          <p:nvPr/>
        </p:nvSpPr>
        <p:spPr>
          <a:xfrm>
            <a:off x="3884281" y="1538001"/>
            <a:ext cx="683580" cy="656947"/>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88F5E8BD-2921-46DF-8BAF-1D39CB42FA60}"/>
              </a:ext>
            </a:extLst>
          </p:cNvPr>
          <p:cNvSpPr txBox="1"/>
          <p:nvPr/>
        </p:nvSpPr>
        <p:spPr>
          <a:xfrm>
            <a:off x="3892590" y="1660545"/>
            <a:ext cx="743081" cy="369332"/>
          </a:xfrm>
          <a:prstGeom prst="rect">
            <a:avLst/>
          </a:prstGeom>
          <a:noFill/>
        </p:spPr>
        <p:txBody>
          <a:bodyPr wrap="square" rtlCol="0">
            <a:spAutoFit/>
          </a:bodyPr>
          <a:lstStyle/>
          <a:p>
            <a:r>
              <a:rPr lang="en-US" altLang="ja-JP" b="1" dirty="0">
                <a:solidFill>
                  <a:schemeClr val="bg1"/>
                </a:solidFill>
              </a:rPr>
              <a:t>x</a:t>
            </a:r>
            <a:r>
              <a:rPr kumimoji="1" lang="en-US" altLang="ja-JP" b="1" dirty="0">
                <a:solidFill>
                  <a:schemeClr val="bg1"/>
                </a:solidFill>
              </a:rPr>
              <a:t>=-1</a:t>
            </a:r>
            <a:endParaRPr kumimoji="1" lang="ja-JP" altLang="en-US" b="1" dirty="0">
              <a:solidFill>
                <a:schemeClr val="bg1"/>
              </a:solidFill>
            </a:endParaRPr>
          </a:p>
        </p:txBody>
      </p:sp>
    </p:spTree>
    <p:extLst>
      <p:ext uri="{BB962C8B-B14F-4D97-AF65-F5344CB8AC3E}">
        <p14:creationId xmlns:p14="http://schemas.microsoft.com/office/powerpoint/2010/main" val="267506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up)">
                                      <p:cBhvr>
                                        <p:cTn id="7" dur="500"/>
                                        <p:tgtEl>
                                          <p:spTgt spid="3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up)">
                                      <p:cBhvr>
                                        <p:cTn id="15" dur="500"/>
                                        <p:tgtEl>
                                          <p:spTgt spid="4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wipe(right)">
                                      <p:cBhvr>
                                        <p:cTn id="23" dur="500"/>
                                        <p:tgtEl>
                                          <p:spTgt spid="43"/>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wipe(up)">
                                      <p:cBhvr>
                                        <p:cTn id="27" dur="500"/>
                                        <p:tgtEl>
                                          <p:spTgt spid="44"/>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58"/>
                                        </p:tgtEl>
                                        <p:attrNameLst>
                                          <p:attrName>style.visibility</p:attrName>
                                        </p:attrNameLst>
                                      </p:cBhvr>
                                      <p:to>
                                        <p:strVal val="visible"/>
                                      </p:to>
                                    </p:set>
                                    <p:animEffect transition="in" filter="fade">
                                      <p:cBhvr>
                                        <p:cTn id="31" dur="500"/>
                                        <p:tgtEl>
                                          <p:spTgt spid="58"/>
                                        </p:tgtEl>
                                      </p:cBhvr>
                                    </p:animEffect>
                                  </p:childTnLst>
                                </p:cTn>
                              </p:par>
                            </p:childTnLst>
                          </p:cTn>
                        </p:par>
                        <p:par>
                          <p:cTn id="32" fill="hold">
                            <p:stCondLst>
                              <p:cond delay="3500"/>
                            </p:stCondLst>
                            <p:childTnLst>
                              <p:par>
                                <p:cTn id="33" presetID="22" presetClass="entr" presetSubtype="1" fill="hold" nodeType="after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wipe(up)">
                                      <p:cBhvr>
                                        <p:cTn id="35" dur="500"/>
                                        <p:tgtEl>
                                          <p:spTgt spid="47"/>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wipe(left)">
                                      <p:cBhvr>
                                        <p:cTn id="39" dur="500"/>
                                        <p:tgtEl>
                                          <p:spTgt spid="59"/>
                                        </p:tgtEl>
                                      </p:cBhvr>
                                    </p:animEffect>
                                  </p:childTnLst>
                                </p:cTn>
                              </p:par>
                            </p:childTnLst>
                          </p:cTn>
                        </p:par>
                        <p:par>
                          <p:cTn id="40" fill="hold">
                            <p:stCondLst>
                              <p:cond delay="4500"/>
                            </p:stCondLst>
                            <p:childTnLst>
                              <p:par>
                                <p:cTn id="41" presetID="22" presetClass="entr" presetSubtype="1" fill="hold" nodeType="afterEffect">
                                  <p:stCondLst>
                                    <p:cond delay="0"/>
                                  </p:stCondLst>
                                  <p:childTnLst>
                                    <p:set>
                                      <p:cBhvr>
                                        <p:cTn id="42" dur="1" fill="hold">
                                          <p:stCondLst>
                                            <p:cond delay="0"/>
                                          </p:stCondLst>
                                        </p:cTn>
                                        <p:tgtEl>
                                          <p:spTgt spid="46"/>
                                        </p:tgtEl>
                                        <p:attrNameLst>
                                          <p:attrName>style.visibility</p:attrName>
                                        </p:attrNameLst>
                                      </p:cBhvr>
                                      <p:to>
                                        <p:strVal val="visible"/>
                                      </p:to>
                                    </p:set>
                                    <p:animEffect transition="in" filter="wipe(up)">
                                      <p:cBhvr>
                                        <p:cTn id="4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7" grpId="0" animBg="1"/>
      <p:bldP spid="5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032DE8-C3E0-497F-99E5-A829ED3A05EE}"/>
              </a:ext>
            </a:extLst>
          </p:cNvPr>
          <p:cNvSpPr>
            <a:spLocks noGrp="1"/>
          </p:cNvSpPr>
          <p:nvPr>
            <p:ph type="title"/>
          </p:nvPr>
        </p:nvSpPr>
        <p:spPr/>
        <p:txBody>
          <a:bodyPr/>
          <a:lstStyle/>
          <a:p>
            <a:r>
              <a:rPr lang="en-US" altLang="ja-JP" dirty="0"/>
              <a:t>if</a:t>
            </a:r>
            <a:r>
              <a:rPr lang="ja-JP" altLang="en-US" dirty="0"/>
              <a:t>文　優先順位</a:t>
            </a:r>
            <a:endParaRPr kumimoji="1" lang="ja-JP" altLang="en-US" dirty="0"/>
          </a:p>
        </p:txBody>
      </p:sp>
      <p:sp>
        <p:nvSpPr>
          <p:cNvPr id="3" name="コンテンツ プレースホルダー 2">
            <a:extLst>
              <a:ext uri="{FF2B5EF4-FFF2-40B4-BE49-F238E27FC236}">
                <a16:creationId xmlns:a16="http://schemas.microsoft.com/office/drawing/2014/main" id="{2788E157-72D2-45A7-B82C-2D4B6D792286}"/>
              </a:ext>
            </a:extLst>
          </p:cNvPr>
          <p:cNvSpPr>
            <a:spLocks noGrp="1"/>
          </p:cNvSpPr>
          <p:nvPr>
            <p:ph idx="1"/>
          </p:nvPr>
        </p:nvSpPr>
        <p:spPr>
          <a:xfrm>
            <a:off x="581192" y="1264464"/>
            <a:ext cx="11029615" cy="724376"/>
          </a:xfrm>
        </p:spPr>
        <p:txBody>
          <a:bodyPr>
            <a:normAutofit fontScale="92500"/>
          </a:bodyPr>
          <a:lstStyle/>
          <a:p>
            <a:r>
              <a:rPr kumimoji="1" lang="en-US" altLang="ja-JP" dirty="0"/>
              <a:t>if</a:t>
            </a:r>
            <a:r>
              <a:rPr kumimoji="1" lang="ja-JP" altLang="en-US" dirty="0"/>
              <a:t>文の優先順位は、フローチャートをみても分かるように上から順番</a:t>
            </a:r>
          </a:p>
        </p:txBody>
      </p:sp>
      <p:sp>
        <p:nvSpPr>
          <p:cNvPr id="4" name="スライド番号プレースホルダー 3">
            <a:extLst>
              <a:ext uri="{FF2B5EF4-FFF2-40B4-BE49-F238E27FC236}">
                <a16:creationId xmlns:a16="http://schemas.microsoft.com/office/drawing/2014/main" id="{C0987288-CC55-4F99-A9B7-15DFCE01DB35}"/>
              </a:ext>
            </a:extLst>
          </p:cNvPr>
          <p:cNvSpPr>
            <a:spLocks noGrp="1"/>
          </p:cNvSpPr>
          <p:nvPr>
            <p:ph type="sldNum" sz="quarter" idx="12"/>
          </p:nvPr>
        </p:nvSpPr>
        <p:spPr/>
        <p:txBody>
          <a:bodyPr/>
          <a:lstStyle/>
          <a:p>
            <a:fld id="{57021661-B2A8-457F-930E-F617AD024F3F}" type="slidenum">
              <a:rPr lang="ja-JP" altLang="en-US" smtClean="0"/>
              <a:pPr/>
              <a:t>21</a:t>
            </a:fld>
            <a:endParaRPr lang="ja-JP" altLang="en-US" dirty="0"/>
          </a:p>
        </p:txBody>
      </p:sp>
      <p:pic>
        <p:nvPicPr>
          <p:cNvPr id="6" name="図 5">
            <a:extLst>
              <a:ext uri="{FF2B5EF4-FFF2-40B4-BE49-F238E27FC236}">
                <a16:creationId xmlns:a16="http://schemas.microsoft.com/office/drawing/2014/main" id="{80E50A46-9140-4DA9-9DDC-36A0268D9E85}"/>
              </a:ext>
            </a:extLst>
          </p:cNvPr>
          <p:cNvPicPr>
            <a:picLocks noChangeAspect="1"/>
          </p:cNvPicPr>
          <p:nvPr/>
        </p:nvPicPr>
        <p:blipFill>
          <a:blip r:embed="rId2"/>
          <a:stretch>
            <a:fillRect/>
          </a:stretch>
        </p:blipFill>
        <p:spPr>
          <a:xfrm>
            <a:off x="972074" y="1936329"/>
            <a:ext cx="4518824" cy="4284476"/>
          </a:xfrm>
          <a:prstGeom prst="rect">
            <a:avLst/>
          </a:prstGeom>
        </p:spPr>
      </p:pic>
      <p:sp>
        <p:nvSpPr>
          <p:cNvPr id="8" name="正方形/長方形 7">
            <a:extLst>
              <a:ext uri="{FF2B5EF4-FFF2-40B4-BE49-F238E27FC236}">
                <a16:creationId xmlns:a16="http://schemas.microsoft.com/office/drawing/2014/main" id="{53853DFB-2BBD-4C55-8273-11422C8C5612}"/>
              </a:ext>
            </a:extLst>
          </p:cNvPr>
          <p:cNvSpPr/>
          <p:nvPr/>
        </p:nvSpPr>
        <p:spPr>
          <a:xfrm>
            <a:off x="5879976" y="3212451"/>
            <a:ext cx="5863715" cy="209903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lang="en-US" altLang="ja-JP" sz="2000" dirty="0">
                <a:solidFill>
                  <a:schemeClr val="tx1"/>
                </a:solidFill>
              </a:rPr>
              <a:t>i</a:t>
            </a:r>
            <a:r>
              <a:rPr kumimoji="1" lang="en-US" altLang="ja-JP" sz="2000" dirty="0">
                <a:solidFill>
                  <a:schemeClr val="tx1"/>
                </a:solidFill>
              </a:rPr>
              <a:t>f </a:t>
            </a:r>
            <a:r>
              <a:rPr lang="ja-JP" altLang="en-US" sz="2000" dirty="0">
                <a:solidFill>
                  <a:schemeClr val="tx1"/>
                </a:solidFill>
              </a:rPr>
              <a:t>条件</a:t>
            </a:r>
            <a:r>
              <a:rPr lang="en-US" altLang="ja-JP" sz="2000" dirty="0">
                <a:solidFill>
                  <a:schemeClr val="tx1"/>
                </a:solidFill>
              </a:rPr>
              <a:t>A</a:t>
            </a:r>
            <a:r>
              <a:rPr kumimoji="1" lang="en-US" altLang="ja-JP" sz="2000" dirty="0">
                <a:solidFill>
                  <a:schemeClr val="tx1"/>
                </a:solidFill>
              </a:rPr>
              <a:t>:</a:t>
            </a:r>
          </a:p>
          <a:p>
            <a:r>
              <a:rPr kumimoji="1" lang="en-US" altLang="ja-JP" sz="2000" dirty="0">
                <a:solidFill>
                  <a:schemeClr val="tx1"/>
                </a:solidFill>
              </a:rPr>
              <a:t>    </a:t>
            </a:r>
            <a:r>
              <a:rPr kumimoji="1" lang="ja-JP" altLang="en-US" sz="2000" dirty="0">
                <a:solidFill>
                  <a:schemeClr val="tx1"/>
                </a:solidFill>
              </a:rPr>
              <a:t>処理</a:t>
            </a:r>
            <a:r>
              <a:rPr lang="en-US" altLang="ja-JP" sz="2000" dirty="0">
                <a:solidFill>
                  <a:schemeClr val="tx1"/>
                </a:solidFill>
              </a:rPr>
              <a:t>1</a:t>
            </a:r>
          </a:p>
          <a:p>
            <a:r>
              <a:rPr kumimoji="1" lang="en-US" altLang="ja-JP" sz="2000" dirty="0" err="1">
                <a:solidFill>
                  <a:schemeClr val="tx1"/>
                </a:solidFill>
              </a:rPr>
              <a:t>elif</a:t>
            </a:r>
            <a:r>
              <a:rPr kumimoji="1" lang="en-US" altLang="ja-JP" sz="2000" dirty="0">
                <a:solidFill>
                  <a:schemeClr val="tx1"/>
                </a:solidFill>
              </a:rPr>
              <a:t> </a:t>
            </a:r>
            <a:r>
              <a:rPr kumimoji="1" lang="ja-JP" altLang="en-US" sz="2000" dirty="0">
                <a:solidFill>
                  <a:schemeClr val="tx1"/>
                </a:solidFill>
              </a:rPr>
              <a:t>条件</a:t>
            </a:r>
            <a:r>
              <a:rPr kumimoji="1" lang="en-US" altLang="ja-JP" sz="2000" dirty="0">
                <a:solidFill>
                  <a:schemeClr val="tx1"/>
                </a:solidFill>
              </a:rPr>
              <a:t>B:</a:t>
            </a:r>
          </a:p>
          <a:p>
            <a:r>
              <a:rPr lang="en-US" altLang="ja-JP" sz="2000" dirty="0">
                <a:solidFill>
                  <a:schemeClr val="tx1"/>
                </a:solidFill>
              </a:rPr>
              <a:t>    </a:t>
            </a:r>
            <a:r>
              <a:rPr lang="ja-JP" altLang="en-US" sz="2000" dirty="0">
                <a:solidFill>
                  <a:schemeClr val="tx1"/>
                </a:solidFill>
              </a:rPr>
              <a:t>処理</a:t>
            </a:r>
            <a:r>
              <a:rPr lang="en-US" altLang="ja-JP" sz="2000" dirty="0">
                <a:solidFill>
                  <a:schemeClr val="tx1"/>
                </a:solidFill>
              </a:rPr>
              <a:t>2</a:t>
            </a:r>
          </a:p>
          <a:p>
            <a:r>
              <a:rPr kumimoji="1" lang="en-US" altLang="ja-JP" sz="2000" dirty="0">
                <a:solidFill>
                  <a:schemeClr val="tx1"/>
                </a:solidFill>
              </a:rPr>
              <a:t>else:</a:t>
            </a:r>
          </a:p>
          <a:p>
            <a:r>
              <a:rPr kumimoji="1" lang="en-US" altLang="ja-JP" sz="2000" dirty="0">
                <a:solidFill>
                  <a:schemeClr val="tx1"/>
                </a:solidFill>
              </a:rPr>
              <a:t> </a:t>
            </a:r>
            <a:r>
              <a:rPr kumimoji="1" lang="ja-JP" altLang="en-US" sz="2000" dirty="0">
                <a:solidFill>
                  <a:schemeClr val="tx1"/>
                </a:solidFill>
              </a:rPr>
              <a:t>   処理</a:t>
            </a:r>
            <a:r>
              <a:rPr kumimoji="1" lang="en-US" altLang="ja-JP" sz="2000" dirty="0">
                <a:solidFill>
                  <a:schemeClr val="tx1"/>
                </a:solidFill>
              </a:rPr>
              <a:t>3</a:t>
            </a:r>
          </a:p>
          <a:p>
            <a:r>
              <a:rPr kumimoji="1" lang="en-US" altLang="ja-JP" sz="2000" dirty="0">
                <a:solidFill>
                  <a:schemeClr val="tx1"/>
                </a:solidFill>
              </a:rPr>
              <a:t>     </a:t>
            </a:r>
            <a:endParaRPr kumimoji="1" lang="ja-JP" altLang="en-US" sz="2000" dirty="0">
              <a:solidFill>
                <a:schemeClr val="tx1"/>
              </a:solidFill>
            </a:endParaRPr>
          </a:p>
        </p:txBody>
      </p:sp>
      <p:cxnSp>
        <p:nvCxnSpPr>
          <p:cNvPr id="10" name="直線矢印コネクタ 9">
            <a:extLst>
              <a:ext uri="{FF2B5EF4-FFF2-40B4-BE49-F238E27FC236}">
                <a16:creationId xmlns:a16="http://schemas.microsoft.com/office/drawing/2014/main" id="{AE6EC8CE-0385-4B0C-AA71-DCC23D2F0017}"/>
              </a:ext>
            </a:extLst>
          </p:cNvPr>
          <p:cNvCxnSpPr>
            <a:cxnSpLocks/>
          </p:cNvCxnSpPr>
          <p:nvPr/>
        </p:nvCxnSpPr>
        <p:spPr>
          <a:xfrm>
            <a:off x="7284132" y="3212451"/>
            <a:ext cx="0" cy="2099032"/>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F19595B8-1A4E-44D4-9E2D-B6C1F56792D7}"/>
              </a:ext>
            </a:extLst>
          </p:cNvPr>
          <p:cNvSpPr txBox="1"/>
          <p:nvPr/>
        </p:nvSpPr>
        <p:spPr>
          <a:xfrm>
            <a:off x="7356140" y="4078567"/>
            <a:ext cx="1476164" cy="461665"/>
          </a:xfrm>
          <a:prstGeom prst="rect">
            <a:avLst/>
          </a:prstGeom>
          <a:noFill/>
        </p:spPr>
        <p:txBody>
          <a:bodyPr wrap="square" rtlCol="0">
            <a:spAutoFit/>
          </a:bodyPr>
          <a:lstStyle/>
          <a:p>
            <a:r>
              <a:rPr lang="ja-JP" altLang="en-US" sz="2400" b="1" dirty="0">
                <a:solidFill>
                  <a:srgbClr val="FF0000"/>
                </a:solidFill>
              </a:rPr>
              <a:t>優先順位</a:t>
            </a:r>
            <a:endParaRPr kumimoji="1" lang="ja-JP" altLang="en-US" sz="2400" b="1" dirty="0">
              <a:solidFill>
                <a:srgbClr val="FF0000"/>
              </a:solidFill>
            </a:endParaRPr>
          </a:p>
        </p:txBody>
      </p:sp>
      <p:sp>
        <p:nvSpPr>
          <p:cNvPr id="16" name="テキスト ボックス 15">
            <a:extLst>
              <a:ext uri="{FF2B5EF4-FFF2-40B4-BE49-F238E27FC236}">
                <a16:creationId xmlns:a16="http://schemas.microsoft.com/office/drawing/2014/main" id="{03D4201D-1CDF-43AE-BDBF-CC83BD760A7F}"/>
              </a:ext>
            </a:extLst>
          </p:cNvPr>
          <p:cNvSpPr txBox="1"/>
          <p:nvPr/>
        </p:nvSpPr>
        <p:spPr>
          <a:xfrm>
            <a:off x="7356140" y="3230875"/>
            <a:ext cx="334905" cy="461665"/>
          </a:xfrm>
          <a:prstGeom prst="rect">
            <a:avLst/>
          </a:prstGeom>
          <a:noFill/>
        </p:spPr>
        <p:txBody>
          <a:bodyPr wrap="square" rtlCol="0">
            <a:spAutoFit/>
          </a:bodyPr>
          <a:lstStyle/>
          <a:p>
            <a:r>
              <a:rPr lang="ja-JP" altLang="en-US" sz="2400" b="1" dirty="0">
                <a:solidFill>
                  <a:srgbClr val="FF0000"/>
                </a:solidFill>
              </a:rPr>
              <a:t>高</a:t>
            </a:r>
            <a:endParaRPr kumimoji="1" lang="ja-JP" altLang="en-US" sz="2400" b="1" dirty="0">
              <a:solidFill>
                <a:srgbClr val="FF0000"/>
              </a:solidFill>
            </a:endParaRPr>
          </a:p>
        </p:txBody>
      </p:sp>
      <p:sp>
        <p:nvSpPr>
          <p:cNvPr id="18" name="テキスト ボックス 17">
            <a:extLst>
              <a:ext uri="{FF2B5EF4-FFF2-40B4-BE49-F238E27FC236}">
                <a16:creationId xmlns:a16="http://schemas.microsoft.com/office/drawing/2014/main" id="{93C37595-B33E-4A6D-BFC8-EC7EB7F59550}"/>
              </a:ext>
            </a:extLst>
          </p:cNvPr>
          <p:cNvSpPr txBox="1"/>
          <p:nvPr/>
        </p:nvSpPr>
        <p:spPr>
          <a:xfrm>
            <a:off x="7356140" y="4928368"/>
            <a:ext cx="1044116" cy="461665"/>
          </a:xfrm>
          <a:prstGeom prst="rect">
            <a:avLst/>
          </a:prstGeom>
          <a:noFill/>
        </p:spPr>
        <p:txBody>
          <a:bodyPr wrap="square" rtlCol="0">
            <a:spAutoFit/>
          </a:bodyPr>
          <a:lstStyle/>
          <a:p>
            <a:r>
              <a:rPr lang="ja-JP" altLang="en-US" sz="2400" b="1" dirty="0">
                <a:solidFill>
                  <a:srgbClr val="FF0000"/>
                </a:solidFill>
              </a:rPr>
              <a:t>低</a:t>
            </a:r>
            <a:endParaRPr kumimoji="1" lang="ja-JP" altLang="en-US" sz="2400" b="1" dirty="0">
              <a:solidFill>
                <a:srgbClr val="FF0000"/>
              </a:solidFill>
            </a:endParaRPr>
          </a:p>
        </p:txBody>
      </p:sp>
      <p:sp>
        <p:nvSpPr>
          <p:cNvPr id="21" name="テキスト ボックス 20">
            <a:extLst>
              <a:ext uri="{FF2B5EF4-FFF2-40B4-BE49-F238E27FC236}">
                <a16:creationId xmlns:a16="http://schemas.microsoft.com/office/drawing/2014/main" id="{11B7CB0A-B5EF-4B45-AE67-FEC5367C1632}"/>
              </a:ext>
            </a:extLst>
          </p:cNvPr>
          <p:cNvSpPr txBox="1"/>
          <p:nvPr/>
        </p:nvSpPr>
        <p:spPr>
          <a:xfrm>
            <a:off x="1041793" y="6134854"/>
            <a:ext cx="10108411" cy="461665"/>
          </a:xfrm>
          <a:prstGeom prst="rect">
            <a:avLst/>
          </a:prstGeom>
          <a:noFill/>
        </p:spPr>
        <p:txBody>
          <a:bodyPr wrap="square" rtlCol="0">
            <a:spAutoFit/>
          </a:bodyPr>
          <a:lstStyle/>
          <a:p>
            <a:r>
              <a:rPr kumimoji="1" lang="ja-JP" altLang="en-US" sz="2400" b="1" u="sng" dirty="0">
                <a:solidFill>
                  <a:srgbClr val="FF0000"/>
                </a:solidFill>
              </a:rPr>
              <a:t>フローチャートを用いると行っている処理が視覚的にわかりやすくなる</a:t>
            </a:r>
          </a:p>
        </p:txBody>
      </p:sp>
      <p:sp>
        <p:nvSpPr>
          <p:cNvPr id="22" name="正方形/長方形 21">
            <a:extLst>
              <a:ext uri="{FF2B5EF4-FFF2-40B4-BE49-F238E27FC236}">
                <a16:creationId xmlns:a16="http://schemas.microsoft.com/office/drawing/2014/main" id="{ED379CE6-0AEC-4EE7-BA3D-3B03BEED67ED}"/>
              </a:ext>
            </a:extLst>
          </p:cNvPr>
          <p:cNvSpPr/>
          <p:nvPr/>
        </p:nvSpPr>
        <p:spPr>
          <a:xfrm>
            <a:off x="6491380" y="6486149"/>
            <a:ext cx="5734006" cy="369332"/>
          </a:xfrm>
          <a:prstGeom prst="rect">
            <a:avLst/>
          </a:prstGeom>
        </p:spPr>
        <p:txBody>
          <a:bodyPr wrap="none">
            <a:spAutoFit/>
          </a:bodyPr>
          <a:lstStyle/>
          <a:p>
            <a:r>
              <a:rPr lang="en-US" altLang="ja-JP" dirty="0">
                <a:hlinkClick r:id="rId3"/>
              </a:rPr>
              <a:t>https://eng-entrance.com/programming_flowchart#i-3</a:t>
            </a:r>
            <a:endParaRPr lang="ja-JP" altLang="en-US" dirty="0"/>
          </a:p>
        </p:txBody>
      </p:sp>
    </p:spTree>
    <p:extLst>
      <p:ext uri="{BB962C8B-B14F-4D97-AF65-F5344CB8AC3E}">
        <p14:creationId xmlns:p14="http://schemas.microsoft.com/office/powerpoint/2010/main" val="4109079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994DAB8-D318-495A-83D4-27BEE7D61F85}"/>
              </a:ext>
            </a:extLst>
          </p:cNvPr>
          <p:cNvSpPr>
            <a:spLocks noGrp="1"/>
          </p:cNvSpPr>
          <p:nvPr>
            <p:ph type="sldNum" sz="quarter" idx="12"/>
          </p:nvPr>
        </p:nvSpPr>
        <p:spPr/>
        <p:txBody>
          <a:bodyPr/>
          <a:lstStyle/>
          <a:p>
            <a:fld id="{57021661-B2A8-457F-930E-F617AD024F3F}" type="slidenum">
              <a:rPr lang="ja-JP" altLang="en-US" smtClean="0"/>
              <a:pPr/>
              <a:t>22</a:t>
            </a:fld>
            <a:endParaRPr lang="ja-JP" altLang="en-US" dirty="0"/>
          </a:p>
        </p:txBody>
      </p:sp>
      <p:sp>
        <p:nvSpPr>
          <p:cNvPr id="6" name="テキスト ボックス 5">
            <a:extLst>
              <a:ext uri="{FF2B5EF4-FFF2-40B4-BE49-F238E27FC236}">
                <a16:creationId xmlns:a16="http://schemas.microsoft.com/office/drawing/2014/main" id="{BB646935-0478-4F03-BB69-6B15BA1B1D45}"/>
              </a:ext>
            </a:extLst>
          </p:cNvPr>
          <p:cNvSpPr txBox="1"/>
          <p:nvPr/>
        </p:nvSpPr>
        <p:spPr>
          <a:xfrm>
            <a:off x="2972653" y="2321004"/>
            <a:ext cx="6246694" cy="2215991"/>
          </a:xfrm>
          <a:prstGeom prst="rect">
            <a:avLst/>
          </a:prstGeom>
          <a:noFill/>
        </p:spPr>
        <p:txBody>
          <a:bodyPr wrap="square" rtlCol="0">
            <a:spAutoFit/>
          </a:bodyPr>
          <a:lstStyle/>
          <a:p>
            <a:r>
              <a:rPr kumimoji="1" lang="en-US" altLang="ja-JP" sz="13800" dirty="0">
                <a:solidFill>
                  <a:srgbClr val="239200"/>
                </a:solidFill>
              </a:rPr>
              <a:t>2. for</a:t>
            </a:r>
            <a:r>
              <a:rPr kumimoji="1" lang="ja-JP" altLang="en-US" sz="13800" dirty="0">
                <a:solidFill>
                  <a:srgbClr val="239200"/>
                </a:solidFill>
              </a:rPr>
              <a:t>文</a:t>
            </a:r>
          </a:p>
        </p:txBody>
      </p:sp>
    </p:spTree>
    <p:extLst>
      <p:ext uri="{BB962C8B-B14F-4D97-AF65-F5344CB8AC3E}">
        <p14:creationId xmlns:p14="http://schemas.microsoft.com/office/powerpoint/2010/main" val="21944647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kumimoji="1" lang="en-US" altLang="ja-JP" dirty="0"/>
              <a:t>for</a:t>
            </a:r>
            <a:r>
              <a:rPr kumimoji="1" lang="ja-JP" altLang="en-US" dirty="0"/>
              <a:t>文</a:t>
            </a:r>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029615" cy="866631"/>
          </a:xfrm>
        </p:spPr>
        <p:txBody>
          <a:bodyPr>
            <a:normAutofit/>
          </a:bodyPr>
          <a:lstStyle/>
          <a:p>
            <a:r>
              <a:rPr kumimoji="1" lang="en-US" altLang="ja-JP" dirty="0"/>
              <a:t>for</a:t>
            </a:r>
            <a:r>
              <a:rPr kumimoji="1" lang="ja-JP" altLang="en-US" dirty="0"/>
              <a:t>文：繰り返し処理</a:t>
            </a:r>
            <a:r>
              <a:rPr lang="ja-JP" altLang="en-US" dirty="0"/>
              <a:t>をする時に用いる。</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23</a:t>
            </a:fld>
            <a:endParaRPr lang="ja-JP" altLang="en-US" dirty="0"/>
          </a:p>
        </p:txBody>
      </p:sp>
      <p:sp>
        <p:nvSpPr>
          <p:cNvPr id="5" name="コンテンツ プレースホルダー 4">
            <a:extLst>
              <a:ext uri="{FF2B5EF4-FFF2-40B4-BE49-F238E27FC236}">
                <a16:creationId xmlns:a16="http://schemas.microsoft.com/office/drawing/2014/main" id="{5DCA1BAC-E5C1-4526-997F-B523E2640A35}"/>
              </a:ext>
            </a:extLst>
          </p:cNvPr>
          <p:cNvSpPr>
            <a:spLocks noGrp="1"/>
          </p:cNvSpPr>
          <p:nvPr>
            <p:ph sz="quarter" idx="13"/>
          </p:nvPr>
        </p:nvSpPr>
        <p:spPr>
          <a:xfrm>
            <a:off x="8004218" y="6494712"/>
            <a:ext cx="4183695" cy="365124"/>
          </a:xfrm>
        </p:spPr>
        <p:txBody>
          <a:bodyPr>
            <a:normAutofit fontScale="92500"/>
          </a:bodyPr>
          <a:lstStyle/>
          <a:p>
            <a:r>
              <a:rPr lang="en-US" altLang="ja-JP" dirty="0">
                <a:hlinkClick r:id="rId2"/>
              </a:rPr>
              <a:t>https://note.nkmk.me/python-for-usage/</a:t>
            </a:r>
            <a:endParaRPr kumimoji="1" lang="ja-JP" altLang="en-US" dirty="0"/>
          </a:p>
        </p:txBody>
      </p:sp>
      <p:cxnSp>
        <p:nvCxnSpPr>
          <p:cNvPr id="6" name="直線矢印コネクタ 5">
            <a:extLst>
              <a:ext uri="{FF2B5EF4-FFF2-40B4-BE49-F238E27FC236}">
                <a16:creationId xmlns:a16="http://schemas.microsoft.com/office/drawing/2014/main" id="{01EE4E73-FAE9-41B4-9219-FCEEECC1E514}"/>
              </a:ext>
            </a:extLst>
          </p:cNvPr>
          <p:cNvCxnSpPr>
            <a:cxnSpLocks/>
            <a:stCxn id="9" idx="2"/>
            <a:endCxn id="10" idx="0"/>
          </p:cNvCxnSpPr>
          <p:nvPr/>
        </p:nvCxnSpPr>
        <p:spPr>
          <a:xfrm flipH="1">
            <a:off x="2273380" y="4015214"/>
            <a:ext cx="1730" cy="9276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787AC3D-280C-48F8-921B-DE42575ECAEA}"/>
              </a:ext>
            </a:extLst>
          </p:cNvPr>
          <p:cNvCxnSpPr>
            <a:cxnSpLocks/>
          </p:cNvCxnSpPr>
          <p:nvPr/>
        </p:nvCxnSpPr>
        <p:spPr>
          <a:xfrm>
            <a:off x="3302051" y="3501008"/>
            <a:ext cx="155667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A845C110-6604-4A19-90DE-F71089F91F25}"/>
              </a:ext>
            </a:extLst>
          </p:cNvPr>
          <p:cNvCxnSpPr>
            <a:cxnSpLocks/>
          </p:cNvCxnSpPr>
          <p:nvPr/>
        </p:nvCxnSpPr>
        <p:spPr>
          <a:xfrm>
            <a:off x="826629" y="2495110"/>
            <a:ext cx="144675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フローチャート: 判断 8">
            <a:extLst>
              <a:ext uri="{FF2B5EF4-FFF2-40B4-BE49-F238E27FC236}">
                <a16:creationId xmlns:a16="http://schemas.microsoft.com/office/drawing/2014/main" id="{540946C9-A401-4360-A410-173F2513DF7C}"/>
              </a:ext>
            </a:extLst>
          </p:cNvPr>
          <p:cNvSpPr/>
          <p:nvPr/>
        </p:nvSpPr>
        <p:spPr>
          <a:xfrm>
            <a:off x="1248169" y="2946749"/>
            <a:ext cx="2053882" cy="106846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10" name="フローチャート: 処理 9">
            <a:extLst>
              <a:ext uri="{FF2B5EF4-FFF2-40B4-BE49-F238E27FC236}">
                <a16:creationId xmlns:a16="http://schemas.microsoft.com/office/drawing/2014/main" id="{C88C7591-8C72-4641-9307-840ADAE182BC}"/>
              </a:ext>
            </a:extLst>
          </p:cNvPr>
          <p:cNvSpPr/>
          <p:nvPr/>
        </p:nvSpPr>
        <p:spPr>
          <a:xfrm>
            <a:off x="1571789" y="4942890"/>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a:t>処理</a:t>
            </a:r>
            <a:endParaRPr lang="en-US" altLang="ja-JP" sz="2800" b="1" dirty="0"/>
          </a:p>
        </p:txBody>
      </p:sp>
      <p:cxnSp>
        <p:nvCxnSpPr>
          <p:cNvPr id="11" name="直線コネクタ 10">
            <a:extLst>
              <a:ext uri="{FF2B5EF4-FFF2-40B4-BE49-F238E27FC236}">
                <a16:creationId xmlns:a16="http://schemas.microsoft.com/office/drawing/2014/main" id="{53B71DEC-161C-4B8F-B5FF-52032ED6EE7D}"/>
              </a:ext>
            </a:extLst>
          </p:cNvPr>
          <p:cNvCxnSpPr>
            <a:cxnSpLocks/>
          </p:cNvCxnSpPr>
          <p:nvPr/>
        </p:nvCxnSpPr>
        <p:spPr>
          <a:xfrm>
            <a:off x="4858725" y="3501008"/>
            <a:ext cx="0" cy="228834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2394D404-3DE5-404E-A025-D6FBABD68438}"/>
              </a:ext>
            </a:extLst>
          </p:cNvPr>
          <p:cNvCxnSpPr>
            <a:cxnSpLocks/>
          </p:cNvCxnSpPr>
          <p:nvPr/>
        </p:nvCxnSpPr>
        <p:spPr>
          <a:xfrm>
            <a:off x="2273380" y="5837024"/>
            <a:ext cx="0" cy="10123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E4714F03-B9BC-4160-AA06-CA639F604FB6}"/>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14" name="直線矢印コネクタ 13">
            <a:extLst>
              <a:ext uri="{FF2B5EF4-FFF2-40B4-BE49-F238E27FC236}">
                <a16:creationId xmlns:a16="http://schemas.microsoft.com/office/drawing/2014/main" id="{95B081E7-B63B-4922-9AAD-491CDF30816A}"/>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6674F165-13DE-40B3-8080-B41CC9123BF2}"/>
              </a:ext>
            </a:extLst>
          </p:cNvPr>
          <p:cNvSpPr txBox="1"/>
          <p:nvPr/>
        </p:nvSpPr>
        <p:spPr>
          <a:xfrm>
            <a:off x="1779812" y="3265236"/>
            <a:ext cx="1264907" cy="523220"/>
          </a:xfrm>
          <a:prstGeom prst="rect">
            <a:avLst/>
          </a:prstGeom>
          <a:noFill/>
        </p:spPr>
        <p:txBody>
          <a:bodyPr wrap="square" rtlCol="0">
            <a:spAutoFit/>
          </a:bodyPr>
          <a:lstStyle/>
          <a:p>
            <a:r>
              <a:rPr lang="ja-JP" altLang="en-US" sz="2800" b="1" dirty="0">
                <a:solidFill>
                  <a:schemeClr val="bg1"/>
                </a:solidFill>
              </a:rPr>
              <a:t>条件</a:t>
            </a:r>
            <a:endParaRPr kumimoji="1" lang="ja-JP" altLang="en-US" sz="2800" b="1" dirty="0">
              <a:solidFill>
                <a:schemeClr val="bg1"/>
              </a:solidFill>
            </a:endParaRPr>
          </a:p>
        </p:txBody>
      </p:sp>
      <p:sp>
        <p:nvSpPr>
          <p:cNvPr id="17" name="テキスト ボックス 16">
            <a:extLst>
              <a:ext uri="{FF2B5EF4-FFF2-40B4-BE49-F238E27FC236}">
                <a16:creationId xmlns:a16="http://schemas.microsoft.com/office/drawing/2014/main" id="{7D4DC48D-A3E3-4498-8EFD-7588242ACFE5}"/>
              </a:ext>
            </a:extLst>
          </p:cNvPr>
          <p:cNvSpPr txBox="1"/>
          <p:nvPr/>
        </p:nvSpPr>
        <p:spPr>
          <a:xfrm>
            <a:off x="2412266" y="4453375"/>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sp>
        <p:nvSpPr>
          <p:cNvPr id="18" name="正方形/長方形 17">
            <a:extLst>
              <a:ext uri="{FF2B5EF4-FFF2-40B4-BE49-F238E27FC236}">
                <a16:creationId xmlns:a16="http://schemas.microsoft.com/office/drawing/2014/main" id="{E9800EF2-F1E3-4C4B-8867-7A6DA1FC81B4}"/>
              </a:ext>
            </a:extLst>
          </p:cNvPr>
          <p:cNvSpPr/>
          <p:nvPr/>
        </p:nvSpPr>
        <p:spPr>
          <a:xfrm>
            <a:off x="5756965" y="3834219"/>
            <a:ext cx="6060762" cy="74000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lang="en-US" altLang="ja-JP" sz="2000" dirty="0">
                <a:solidFill>
                  <a:schemeClr val="tx1"/>
                </a:solidFill>
              </a:rPr>
              <a:t>for </a:t>
            </a:r>
            <a:r>
              <a:rPr lang="ja-JP" altLang="en-US" sz="2000" dirty="0">
                <a:solidFill>
                  <a:schemeClr val="tx1"/>
                </a:solidFill>
              </a:rPr>
              <a:t>変数名 </a:t>
            </a:r>
            <a:r>
              <a:rPr lang="en-US" altLang="ja-JP" sz="2000" dirty="0">
                <a:solidFill>
                  <a:schemeClr val="tx1"/>
                </a:solidFill>
              </a:rPr>
              <a:t>in </a:t>
            </a:r>
            <a:r>
              <a:rPr lang="ja-JP" altLang="en-US" sz="2000" dirty="0">
                <a:solidFill>
                  <a:schemeClr val="tx1"/>
                </a:solidFill>
              </a:rPr>
              <a:t>イテラブルオブジェクト</a:t>
            </a:r>
            <a:r>
              <a:rPr lang="en-US" altLang="ja-JP" sz="2000" dirty="0">
                <a:solidFill>
                  <a:schemeClr val="tx1"/>
                </a:solidFill>
              </a:rPr>
              <a:t>:</a:t>
            </a:r>
          </a:p>
          <a:p>
            <a:r>
              <a:rPr lang="en-US" altLang="ja-JP" sz="2000" dirty="0">
                <a:solidFill>
                  <a:schemeClr val="tx1"/>
                </a:solidFill>
              </a:rPr>
              <a:t>    </a:t>
            </a:r>
            <a:r>
              <a:rPr lang="ja-JP" altLang="en-US" sz="2000" dirty="0">
                <a:solidFill>
                  <a:schemeClr val="tx1"/>
                </a:solidFill>
              </a:rPr>
              <a:t>処理</a:t>
            </a:r>
          </a:p>
          <a:p>
            <a:endParaRPr kumimoji="1" lang="ja-JP" altLang="en-US" sz="2000" dirty="0">
              <a:solidFill>
                <a:schemeClr val="tx1"/>
              </a:solidFill>
            </a:endParaRPr>
          </a:p>
        </p:txBody>
      </p:sp>
      <p:sp>
        <p:nvSpPr>
          <p:cNvPr id="19" name="コンテンツ プレースホルダー 2">
            <a:extLst>
              <a:ext uri="{FF2B5EF4-FFF2-40B4-BE49-F238E27FC236}">
                <a16:creationId xmlns:a16="http://schemas.microsoft.com/office/drawing/2014/main" id="{62EB9034-CC46-46D1-A21C-5DEBA93F0F3A}"/>
              </a:ext>
            </a:extLst>
          </p:cNvPr>
          <p:cNvSpPr txBox="1">
            <a:spLocks/>
          </p:cNvSpPr>
          <p:nvPr/>
        </p:nvSpPr>
        <p:spPr>
          <a:xfrm>
            <a:off x="5716293" y="3094211"/>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cxnSp>
        <p:nvCxnSpPr>
          <p:cNvPr id="28" name="直線コネクタ 27">
            <a:extLst>
              <a:ext uri="{FF2B5EF4-FFF2-40B4-BE49-F238E27FC236}">
                <a16:creationId xmlns:a16="http://schemas.microsoft.com/office/drawing/2014/main" id="{3E8CE6D9-3AFA-4FCB-839E-3F0C8A1AB14C}"/>
              </a:ext>
            </a:extLst>
          </p:cNvPr>
          <p:cNvCxnSpPr>
            <a:cxnSpLocks/>
          </p:cNvCxnSpPr>
          <p:nvPr/>
        </p:nvCxnSpPr>
        <p:spPr>
          <a:xfrm>
            <a:off x="826629" y="2521970"/>
            <a:ext cx="20508" cy="27458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C84BFBD0-B626-432D-BF22-2E346FA15532}"/>
              </a:ext>
            </a:extLst>
          </p:cNvPr>
          <p:cNvCxnSpPr>
            <a:cxnSpLocks/>
            <a:endCxn id="10" idx="1"/>
          </p:cNvCxnSpPr>
          <p:nvPr/>
        </p:nvCxnSpPr>
        <p:spPr>
          <a:xfrm>
            <a:off x="847137" y="5267848"/>
            <a:ext cx="72465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898EB0AF-31EA-4CEF-B11D-D93D60581713}"/>
              </a:ext>
            </a:extLst>
          </p:cNvPr>
          <p:cNvCxnSpPr>
            <a:cxnSpLocks/>
          </p:cNvCxnSpPr>
          <p:nvPr/>
        </p:nvCxnSpPr>
        <p:spPr>
          <a:xfrm flipH="1">
            <a:off x="2295419" y="5821738"/>
            <a:ext cx="256541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B3A91131-3971-4433-9C3C-67BBDC0A6A67}"/>
              </a:ext>
            </a:extLst>
          </p:cNvPr>
          <p:cNvSpPr txBox="1"/>
          <p:nvPr/>
        </p:nvSpPr>
        <p:spPr>
          <a:xfrm>
            <a:off x="5303912" y="1988840"/>
            <a:ext cx="6732743" cy="400110"/>
          </a:xfrm>
          <a:prstGeom prst="rect">
            <a:avLst/>
          </a:prstGeom>
          <a:noFill/>
        </p:spPr>
        <p:txBody>
          <a:bodyPr wrap="square" rtlCol="0">
            <a:spAutoFit/>
          </a:bodyPr>
          <a:lstStyle/>
          <a:p>
            <a:r>
              <a:rPr kumimoji="1" lang="en-US" altLang="ja-JP" sz="2000" dirty="0"/>
              <a:t>※</a:t>
            </a:r>
            <a:r>
              <a:rPr kumimoji="1" lang="ja-JP" altLang="en-US" sz="2000" dirty="0"/>
              <a:t>他の言語における</a:t>
            </a:r>
            <a:r>
              <a:rPr kumimoji="1" lang="en-US" altLang="ja-JP" sz="2000" dirty="0"/>
              <a:t>foreach</a:t>
            </a:r>
            <a:r>
              <a:rPr kumimoji="1" lang="ja-JP" altLang="en-US" sz="2000" dirty="0"/>
              <a:t>文が</a:t>
            </a:r>
            <a:r>
              <a:rPr kumimoji="1" lang="en-US" altLang="ja-JP" sz="2000" dirty="0"/>
              <a:t>python</a:t>
            </a:r>
            <a:r>
              <a:rPr kumimoji="1" lang="ja-JP" altLang="en-US" sz="2000" dirty="0" err="1"/>
              <a:t>での</a:t>
            </a:r>
            <a:r>
              <a:rPr kumimoji="1" lang="ja-JP" altLang="en-US" sz="2000" dirty="0"/>
              <a:t>標準の書き方</a:t>
            </a:r>
          </a:p>
        </p:txBody>
      </p:sp>
      <p:sp>
        <p:nvSpPr>
          <p:cNvPr id="60" name="正方形/長方形 59">
            <a:extLst>
              <a:ext uri="{FF2B5EF4-FFF2-40B4-BE49-F238E27FC236}">
                <a16:creationId xmlns:a16="http://schemas.microsoft.com/office/drawing/2014/main" id="{B721B454-F626-41ED-9433-38F8B0F99BCE}"/>
              </a:ext>
            </a:extLst>
          </p:cNvPr>
          <p:cNvSpPr/>
          <p:nvPr/>
        </p:nvSpPr>
        <p:spPr>
          <a:xfrm>
            <a:off x="581191" y="1963325"/>
            <a:ext cx="3499572" cy="350510"/>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t>イテラブルオブジェクト</a:t>
            </a:r>
            <a:endParaRPr kumimoji="1" lang="ja-JP" altLang="en-US" sz="2000" b="1" dirty="0"/>
          </a:p>
        </p:txBody>
      </p:sp>
    </p:spTree>
    <p:extLst>
      <p:ext uri="{BB962C8B-B14F-4D97-AF65-F5344CB8AC3E}">
        <p14:creationId xmlns:p14="http://schemas.microsoft.com/office/powerpoint/2010/main" val="37890252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kumimoji="1" lang="en-US" altLang="ja-JP" dirty="0"/>
              <a:t>for</a:t>
            </a:r>
            <a:r>
              <a:rPr kumimoji="1" lang="ja-JP" altLang="en-US" dirty="0"/>
              <a:t>文　</a:t>
            </a:r>
            <a:r>
              <a:rPr lang="ja-JP" altLang="en-US" dirty="0"/>
              <a:t>例</a:t>
            </a:r>
            <a:endParaRPr kumimoji="1" lang="ja-JP" altLang="en-US" dirty="0"/>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ja-JP" altLang="en-US" dirty="0"/>
              <a:t>例）</a:t>
            </a:r>
            <a:r>
              <a:rPr lang="en-US" altLang="ja-JP" dirty="0"/>
              <a:t>list</a:t>
            </a:r>
            <a:r>
              <a:rPr lang="ja-JP" altLang="en-US" dirty="0"/>
              <a:t>内の要素を順番に、</a:t>
            </a:r>
            <a:r>
              <a:rPr lang="en-US" altLang="ja-JP" dirty="0"/>
              <a:t>name</a:t>
            </a:r>
            <a:r>
              <a:rPr lang="ja-JP" altLang="en-US" dirty="0"/>
              <a:t>に代入する</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24</a:t>
            </a:fld>
            <a:endParaRPr lang="ja-JP" altLang="en-US" dirty="0"/>
          </a:p>
        </p:txBody>
      </p:sp>
      <p:sp>
        <p:nvSpPr>
          <p:cNvPr id="18" name="正方形/長方形 17">
            <a:extLst>
              <a:ext uri="{FF2B5EF4-FFF2-40B4-BE49-F238E27FC236}">
                <a16:creationId xmlns:a16="http://schemas.microsoft.com/office/drawing/2014/main" id="{E9800EF2-F1E3-4C4B-8867-7A6DA1FC81B4}"/>
              </a:ext>
            </a:extLst>
          </p:cNvPr>
          <p:cNvSpPr/>
          <p:nvPr/>
        </p:nvSpPr>
        <p:spPr>
          <a:xfrm>
            <a:off x="5756965" y="3834219"/>
            <a:ext cx="6060762" cy="74000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kumimoji="1" lang="en-US" altLang="ja-JP" sz="2000" dirty="0">
                <a:solidFill>
                  <a:schemeClr val="tx1"/>
                </a:solidFill>
              </a:rPr>
              <a:t>for name</a:t>
            </a:r>
            <a:r>
              <a:rPr kumimoji="1" lang="ja-JP" altLang="en-US" sz="2000" dirty="0">
                <a:solidFill>
                  <a:schemeClr val="tx1"/>
                </a:solidFill>
              </a:rPr>
              <a:t> </a:t>
            </a:r>
            <a:r>
              <a:rPr kumimoji="1" lang="en-US" altLang="ja-JP" sz="2000" dirty="0">
                <a:solidFill>
                  <a:schemeClr val="tx1"/>
                </a:solidFill>
              </a:rPr>
              <a:t>in </a:t>
            </a:r>
            <a:r>
              <a:rPr lang="en-US" altLang="ja-JP" sz="2000" dirty="0">
                <a:solidFill>
                  <a:schemeClr val="tx1"/>
                </a:solidFill>
              </a:rPr>
              <a:t>list</a:t>
            </a:r>
            <a:r>
              <a:rPr kumimoji="1" lang="en-US" altLang="ja-JP" sz="2000" dirty="0">
                <a:solidFill>
                  <a:schemeClr val="tx1"/>
                </a:solidFill>
              </a:rPr>
              <a:t>:</a:t>
            </a:r>
          </a:p>
          <a:p>
            <a:r>
              <a:rPr kumimoji="1" lang="en-US" altLang="ja-JP" sz="2000" dirty="0">
                <a:solidFill>
                  <a:schemeClr val="tx1"/>
                </a:solidFill>
              </a:rPr>
              <a:t>    </a:t>
            </a:r>
            <a:r>
              <a:rPr lang="en-US" altLang="ja-JP" sz="2000" dirty="0">
                <a:solidFill>
                  <a:schemeClr val="tx1"/>
                </a:solidFill>
              </a:rPr>
              <a:t>print(name)</a:t>
            </a:r>
            <a:endParaRPr kumimoji="1" lang="en-US" altLang="ja-JP" sz="2000" dirty="0">
              <a:solidFill>
                <a:schemeClr val="tx1"/>
              </a:solidFill>
            </a:endParaRPr>
          </a:p>
          <a:p>
            <a:r>
              <a:rPr kumimoji="1" lang="en-US" altLang="ja-JP" sz="2000" dirty="0">
                <a:solidFill>
                  <a:schemeClr val="tx1"/>
                </a:solidFill>
              </a:rPr>
              <a:t>     </a:t>
            </a:r>
            <a:endParaRPr kumimoji="1" lang="ja-JP" altLang="en-US" sz="2000" dirty="0">
              <a:solidFill>
                <a:schemeClr val="tx1"/>
              </a:solidFill>
            </a:endParaRPr>
          </a:p>
        </p:txBody>
      </p:sp>
      <p:sp>
        <p:nvSpPr>
          <p:cNvPr id="19" name="コンテンツ プレースホルダー 2">
            <a:extLst>
              <a:ext uri="{FF2B5EF4-FFF2-40B4-BE49-F238E27FC236}">
                <a16:creationId xmlns:a16="http://schemas.microsoft.com/office/drawing/2014/main" id="{62EB9034-CC46-46D1-A21C-5DEBA93F0F3A}"/>
              </a:ext>
            </a:extLst>
          </p:cNvPr>
          <p:cNvSpPr txBox="1">
            <a:spLocks/>
          </p:cNvSpPr>
          <p:nvPr/>
        </p:nvSpPr>
        <p:spPr>
          <a:xfrm>
            <a:off x="5716293" y="3094211"/>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25" idx="2"/>
            <a:endCxn id="26" idx="0"/>
          </p:cNvCxnSpPr>
          <p:nvPr/>
        </p:nvCxnSpPr>
        <p:spPr>
          <a:xfrm flipH="1">
            <a:off x="2273380" y="4015214"/>
            <a:ext cx="1730" cy="9276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826629" y="2495110"/>
            <a:ext cx="144675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248169" y="2946749"/>
            <a:ext cx="2053882" cy="106846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6" name="フローチャート: 処理 25">
            <a:extLst>
              <a:ext uri="{FF2B5EF4-FFF2-40B4-BE49-F238E27FC236}">
                <a16:creationId xmlns:a16="http://schemas.microsoft.com/office/drawing/2014/main" id="{920BB2B1-621F-4D34-8B8D-0A2D5355D48B}"/>
              </a:ext>
            </a:extLst>
          </p:cNvPr>
          <p:cNvSpPr/>
          <p:nvPr/>
        </p:nvSpPr>
        <p:spPr>
          <a:xfrm>
            <a:off x="1571789" y="4942890"/>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t>print(name)</a:t>
            </a:r>
          </a:p>
        </p:txBody>
      </p: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73380" y="5837024"/>
            <a:ext cx="0" cy="10123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D89B3F95-E20F-4926-B3F5-AB449D624CA4}"/>
              </a:ext>
            </a:extLst>
          </p:cNvPr>
          <p:cNvSpPr txBox="1"/>
          <p:nvPr/>
        </p:nvSpPr>
        <p:spPr>
          <a:xfrm>
            <a:off x="1382588" y="3292879"/>
            <a:ext cx="1878791" cy="369332"/>
          </a:xfrm>
          <a:prstGeom prst="rect">
            <a:avLst/>
          </a:prstGeom>
          <a:noFill/>
        </p:spPr>
        <p:txBody>
          <a:bodyPr wrap="square" rtlCol="0">
            <a:spAutoFit/>
          </a:bodyPr>
          <a:lstStyle/>
          <a:p>
            <a:r>
              <a:rPr kumimoji="1" lang="en-US" altLang="ja-JP" b="1" dirty="0">
                <a:solidFill>
                  <a:schemeClr val="bg1"/>
                </a:solidFill>
              </a:rPr>
              <a:t>for name in list</a:t>
            </a:r>
            <a:endParaRPr kumimoji="1" lang="ja-JP" altLang="en-US" b="1" dirty="0">
              <a:solidFill>
                <a:schemeClr val="bg1"/>
              </a:solidFill>
            </a:endParaRPr>
          </a:p>
        </p:txBody>
      </p:sp>
      <p:sp>
        <p:nvSpPr>
          <p:cNvPr id="34" name="テキスト ボックス 33">
            <a:extLst>
              <a:ext uri="{FF2B5EF4-FFF2-40B4-BE49-F238E27FC236}">
                <a16:creationId xmlns:a16="http://schemas.microsoft.com/office/drawing/2014/main" id="{1251D41A-84B2-49B8-AA94-33D889553090}"/>
              </a:ext>
            </a:extLst>
          </p:cNvPr>
          <p:cNvSpPr txBox="1"/>
          <p:nvPr/>
        </p:nvSpPr>
        <p:spPr>
          <a:xfrm>
            <a:off x="2412266" y="4453375"/>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826629" y="2521970"/>
            <a:ext cx="20508" cy="27458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a:endCxn id="26" idx="1"/>
          </p:cNvCxnSpPr>
          <p:nvPr/>
        </p:nvCxnSpPr>
        <p:spPr>
          <a:xfrm>
            <a:off x="847137" y="5267848"/>
            <a:ext cx="72465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EB180690-D70A-42B9-B103-DFB1FECEBF01}"/>
              </a:ext>
            </a:extLst>
          </p:cNvPr>
          <p:cNvCxnSpPr>
            <a:cxnSpLocks/>
          </p:cNvCxnSpPr>
          <p:nvPr/>
        </p:nvCxnSpPr>
        <p:spPr>
          <a:xfrm flipH="1">
            <a:off x="2295419" y="5821738"/>
            <a:ext cx="256541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9" name="コンテンツ プレースホルダー 4">
            <a:extLst>
              <a:ext uri="{FF2B5EF4-FFF2-40B4-BE49-F238E27FC236}">
                <a16:creationId xmlns:a16="http://schemas.microsoft.com/office/drawing/2014/main" id="{B7FF4375-067D-4875-96D8-F6F1EE3D3C60}"/>
              </a:ext>
            </a:extLst>
          </p:cNvPr>
          <p:cNvSpPr>
            <a:spLocks noGrp="1"/>
          </p:cNvSpPr>
          <p:nvPr>
            <p:ph sz="quarter" idx="13"/>
          </p:nvPr>
        </p:nvSpPr>
        <p:spPr>
          <a:xfrm>
            <a:off x="8004218" y="6494712"/>
            <a:ext cx="4183695" cy="365124"/>
          </a:xfrm>
        </p:spPr>
        <p:txBody>
          <a:bodyPr>
            <a:normAutofit fontScale="92500"/>
          </a:bodyPr>
          <a:lstStyle/>
          <a:p>
            <a:r>
              <a:rPr lang="en-US" altLang="ja-JP" dirty="0">
                <a:hlinkClick r:id="rId2"/>
              </a:rPr>
              <a:t>https://note.nkmk.me/python-for-usage/</a:t>
            </a:r>
            <a:endParaRPr kumimoji="1" lang="ja-JP" altLang="en-US" dirty="0"/>
          </a:p>
        </p:txBody>
      </p:sp>
      <p:sp>
        <p:nvSpPr>
          <p:cNvPr id="21" name="テキスト ボックス 20">
            <a:extLst>
              <a:ext uri="{FF2B5EF4-FFF2-40B4-BE49-F238E27FC236}">
                <a16:creationId xmlns:a16="http://schemas.microsoft.com/office/drawing/2014/main" id="{724F16FD-F0D0-42CE-B884-B76485BEB9D0}"/>
              </a:ext>
            </a:extLst>
          </p:cNvPr>
          <p:cNvSpPr txBox="1"/>
          <p:nvPr/>
        </p:nvSpPr>
        <p:spPr>
          <a:xfrm>
            <a:off x="5483423" y="2404925"/>
            <a:ext cx="6409197" cy="584775"/>
          </a:xfrm>
          <a:prstGeom prst="rect">
            <a:avLst/>
          </a:prstGeom>
          <a:noFill/>
        </p:spPr>
        <p:txBody>
          <a:bodyPr wrap="square" rtlCol="0">
            <a:spAutoFit/>
          </a:bodyPr>
          <a:lstStyle/>
          <a:p>
            <a:r>
              <a:rPr kumimoji="1" lang="en-US" altLang="ja-JP" sz="3200" dirty="0"/>
              <a:t>list = [“apple</a:t>
            </a:r>
            <a:r>
              <a:rPr lang="en-US" altLang="ja-JP" sz="3200" dirty="0"/>
              <a:t>”</a:t>
            </a:r>
            <a:r>
              <a:rPr kumimoji="1" lang="en-US" altLang="ja-JP" sz="3200" dirty="0"/>
              <a:t>, </a:t>
            </a:r>
            <a:r>
              <a:rPr lang="en-US" altLang="ja-JP" sz="3200" dirty="0"/>
              <a:t>“</a:t>
            </a:r>
            <a:r>
              <a:rPr kumimoji="1" lang="en-US" altLang="ja-JP" sz="3200" dirty="0"/>
              <a:t>banana</a:t>
            </a:r>
            <a:r>
              <a:rPr lang="en-US" altLang="ja-JP" sz="3200" dirty="0"/>
              <a:t>”</a:t>
            </a:r>
            <a:r>
              <a:rPr kumimoji="1" lang="en-US" altLang="ja-JP" sz="3200" dirty="0"/>
              <a:t>, “orange”]</a:t>
            </a:r>
            <a:endParaRPr kumimoji="1" lang="ja-JP" altLang="en-US" sz="3200" dirty="0"/>
          </a:p>
        </p:txBody>
      </p:sp>
      <p:sp>
        <p:nvSpPr>
          <p:cNvPr id="44" name="テキスト ボックス 43">
            <a:extLst>
              <a:ext uri="{FF2B5EF4-FFF2-40B4-BE49-F238E27FC236}">
                <a16:creationId xmlns:a16="http://schemas.microsoft.com/office/drawing/2014/main" id="{AC6EA756-580E-46DB-8E57-D52751C47458}"/>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45" name="直線コネクタ 44">
            <a:extLst>
              <a:ext uri="{FF2B5EF4-FFF2-40B4-BE49-F238E27FC236}">
                <a16:creationId xmlns:a16="http://schemas.microsoft.com/office/drawing/2014/main" id="{9261976C-C4CB-4386-B3D2-5484A09045F0}"/>
              </a:ext>
            </a:extLst>
          </p:cNvPr>
          <p:cNvCxnSpPr>
            <a:cxnSpLocks/>
          </p:cNvCxnSpPr>
          <p:nvPr/>
        </p:nvCxnSpPr>
        <p:spPr>
          <a:xfrm>
            <a:off x="3302051" y="3501008"/>
            <a:ext cx="155667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FE292756-EFE8-4BF7-B16A-ED5E3A0F6C18}"/>
              </a:ext>
            </a:extLst>
          </p:cNvPr>
          <p:cNvCxnSpPr>
            <a:cxnSpLocks/>
          </p:cNvCxnSpPr>
          <p:nvPr/>
        </p:nvCxnSpPr>
        <p:spPr>
          <a:xfrm>
            <a:off x="4858725" y="3501008"/>
            <a:ext cx="0" cy="2288343"/>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BADCA14D-0A22-4110-B162-1E517E7D5D14}"/>
              </a:ext>
            </a:extLst>
          </p:cNvPr>
          <p:cNvSpPr/>
          <p:nvPr/>
        </p:nvSpPr>
        <p:spPr>
          <a:xfrm>
            <a:off x="267095" y="2011497"/>
            <a:ext cx="4460750" cy="326144"/>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list = [“apple”, “banana”, “orange”]</a:t>
            </a:r>
          </a:p>
        </p:txBody>
      </p:sp>
    </p:spTree>
    <p:extLst>
      <p:ext uri="{BB962C8B-B14F-4D97-AF65-F5344CB8AC3E}">
        <p14:creationId xmlns:p14="http://schemas.microsoft.com/office/powerpoint/2010/main" val="41611453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ja-JP" altLang="en-US" dirty="0"/>
              <a:t>①</a:t>
            </a:r>
            <a:r>
              <a:rPr lang="en-US" altLang="ja-JP" dirty="0"/>
              <a:t>for</a:t>
            </a:r>
            <a:r>
              <a:rPr lang="ja-JP" altLang="en-US" dirty="0"/>
              <a:t>文</a:t>
            </a:r>
            <a:r>
              <a:rPr lang="en-US" altLang="ja-JP" dirty="0"/>
              <a:t>1</a:t>
            </a:r>
            <a:r>
              <a:rPr lang="ja-JP" altLang="en-US" dirty="0"/>
              <a:t>～</a:t>
            </a:r>
            <a:r>
              <a:rPr lang="en-US" altLang="ja-JP" dirty="0"/>
              <a:t>3</a:t>
            </a:r>
            <a:r>
              <a:rPr lang="ja-JP" altLang="en-US" dirty="0"/>
              <a:t>週目　</a:t>
            </a:r>
            <a:r>
              <a:rPr lang="ja-JP" altLang="en-US" sz="2000" dirty="0"/>
              <a:t>（</a:t>
            </a:r>
            <a:r>
              <a:rPr lang="en-US" altLang="ja-JP" sz="2000" dirty="0"/>
              <a:t>list</a:t>
            </a:r>
            <a:r>
              <a:rPr lang="ja-JP" altLang="en-US" sz="2000" dirty="0"/>
              <a:t>内の要素を順番に、</a:t>
            </a:r>
            <a:r>
              <a:rPr lang="en-US" altLang="ja-JP" sz="2000" dirty="0"/>
              <a:t>name</a:t>
            </a:r>
            <a:r>
              <a:rPr lang="ja-JP" altLang="en-US" sz="2000" dirty="0"/>
              <a:t>に代入する）</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25</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25" idx="2"/>
            <a:endCxn id="26" idx="0"/>
          </p:cNvCxnSpPr>
          <p:nvPr/>
        </p:nvCxnSpPr>
        <p:spPr>
          <a:xfrm flipH="1">
            <a:off x="2273380" y="4015214"/>
            <a:ext cx="1730" cy="9276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826629" y="2495110"/>
            <a:ext cx="144675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248169" y="2946749"/>
            <a:ext cx="2053882" cy="106846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6" name="フローチャート: 処理 25">
            <a:extLst>
              <a:ext uri="{FF2B5EF4-FFF2-40B4-BE49-F238E27FC236}">
                <a16:creationId xmlns:a16="http://schemas.microsoft.com/office/drawing/2014/main" id="{920BB2B1-621F-4D34-8B8D-0A2D5355D48B}"/>
              </a:ext>
            </a:extLst>
          </p:cNvPr>
          <p:cNvSpPr/>
          <p:nvPr/>
        </p:nvSpPr>
        <p:spPr>
          <a:xfrm>
            <a:off x="1571789" y="4942890"/>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t>print(name)</a:t>
            </a:r>
          </a:p>
        </p:txBody>
      </p: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73380" y="5837024"/>
            <a:ext cx="0" cy="10123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D89B3F95-E20F-4926-B3F5-AB449D624CA4}"/>
              </a:ext>
            </a:extLst>
          </p:cNvPr>
          <p:cNvSpPr txBox="1"/>
          <p:nvPr/>
        </p:nvSpPr>
        <p:spPr>
          <a:xfrm>
            <a:off x="1382588" y="3292879"/>
            <a:ext cx="1878791" cy="369332"/>
          </a:xfrm>
          <a:prstGeom prst="rect">
            <a:avLst/>
          </a:prstGeom>
          <a:noFill/>
        </p:spPr>
        <p:txBody>
          <a:bodyPr wrap="square" rtlCol="0">
            <a:spAutoFit/>
          </a:bodyPr>
          <a:lstStyle/>
          <a:p>
            <a:r>
              <a:rPr kumimoji="1" lang="en-US" altLang="ja-JP" b="1" dirty="0">
                <a:solidFill>
                  <a:schemeClr val="bg1"/>
                </a:solidFill>
              </a:rPr>
              <a:t>for name in list</a:t>
            </a:r>
            <a:endParaRPr kumimoji="1" lang="ja-JP" altLang="en-US" b="1" dirty="0">
              <a:solidFill>
                <a:schemeClr val="bg1"/>
              </a:solidFill>
            </a:endParaRPr>
          </a:p>
        </p:txBody>
      </p:sp>
      <p:sp>
        <p:nvSpPr>
          <p:cNvPr id="34" name="テキスト ボックス 33">
            <a:extLst>
              <a:ext uri="{FF2B5EF4-FFF2-40B4-BE49-F238E27FC236}">
                <a16:creationId xmlns:a16="http://schemas.microsoft.com/office/drawing/2014/main" id="{1251D41A-84B2-49B8-AA94-33D889553090}"/>
              </a:ext>
            </a:extLst>
          </p:cNvPr>
          <p:cNvSpPr txBox="1"/>
          <p:nvPr/>
        </p:nvSpPr>
        <p:spPr>
          <a:xfrm>
            <a:off x="2412266" y="4453375"/>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826629" y="2521970"/>
            <a:ext cx="20508" cy="27458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a:endCxn id="26" idx="1"/>
          </p:cNvCxnSpPr>
          <p:nvPr/>
        </p:nvCxnSpPr>
        <p:spPr>
          <a:xfrm>
            <a:off x="847137" y="5267848"/>
            <a:ext cx="72465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EB180690-D70A-42B9-B103-DFB1FECEBF01}"/>
              </a:ext>
            </a:extLst>
          </p:cNvPr>
          <p:cNvCxnSpPr>
            <a:cxnSpLocks/>
          </p:cNvCxnSpPr>
          <p:nvPr/>
        </p:nvCxnSpPr>
        <p:spPr>
          <a:xfrm flipH="1">
            <a:off x="2295419" y="5821738"/>
            <a:ext cx="256541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9" name="コンテンツ プレースホルダー 4">
            <a:extLst>
              <a:ext uri="{FF2B5EF4-FFF2-40B4-BE49-F238E27FC236}">
                <a16:creationId xmlns:a16="http://schemas.microsoft.com/office/drawing/2014/main" id="{B7FF4375-067D-4875-96D8-F6F1EE3D3C60}"/>
              </a:ext>
            </a:extLst>
          </p:cNvPr>
          <p:cNvSpPr>
            <a:spLocks noGrp="1"/>
          </p:cNvSpPr>
          <p:nvPr>
            <p:ph sz="quarter" idx="13"/>
          </p:nvPr>
        </p:nvSpPr>
        <p:spPr>
          <a:xfrm>
            <a:off x="8004218" y="6494712"/>
            <a:ext cx="4183695" cy="365124"/>
          </a:xfrm>
        </p:spPr>
        <p:txBody>
          <a:bodyPr>
            <a:normAutofit fontScale="92500"/>
          </a:bodyPr>
          <a:lstStyle/>
          <a:p>
            <a:r>
              <a:rPr lang="en-US" altLang="ja-JP" dirty="0">
                <a:hlinkClick r:id="rId2"/>
              </a:rPr>
              <a:t>https://note.nkmk.me/python-for-usage/</a:t>
            </a:r>
            <a:endParaRPr kumimoji="1" lang="ja-JP" altLang="en-US" dirty="0"/>
          </a:p>
        </p:txBody>
      </p:sp>
      <p:cxnSp>
        <p:nvCxnSpPr>
          <p:cNvPr id="28" name="直線コネクタ 27">
            <a:extLst>
              <a:ext uri="{FF2B5EF4-FFF2-40B4-BE49-F238E27FC236}">
                <a16:creationId xmlns:a16="http://schemas.microsoft.com/office/drawing/2014/main" id="{E4545E08-EFE9-4E63-8770-E3D95D8A2084}"/>
              </a:ext>
            </a:extLst>
          </p:cNvPr>
          <p:cNvCxnSpPr>
            <a:cxnSpLocks/>
          </p:cNvCxnSpPr>
          <p:nvPr/>
        </p:nvCxnSpPr>
        <p:spPr>
          <a:xfrm>
            <a:off x="2268117" y="2374503"/>
            <a:ext cx="4210" cy="11226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5027106-BBDF-4DAC-962C-242963CAB912}"/>
              </a:ext>
            </a:extLst>
          </p:cNvPr>
          <p:cNvCxnSpPr>
            <a:cxnSpLocks/>
          </p:cNvCxnSpPr>
          <p:nvPr/>
        </p:nvCxnSpPr>
        <p:spPr>
          <a:xfrm>
            <a:off x="2273005" y="3494485"/>
            <a:ext cx="10802" cy="176835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58C142C0-E255-4E47-BC5B-938B112EAFA6}"/>
              </a:ext>
            </a:extLst>
          </p:cNvPr>
          <p:cNvCxnSpPr>
            <a:cxnSpLocks/>
          </p:cNvCxnSpPr>
          <p:nvPr/>
        </p:nvCxnSpPr>
        <p:spPr>
          <a:xfrm flipH="1">
            <a:off x="847139" y="5262839"/>
            <a:ext cx="143666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6671C0CA-F7D0-4856-B92E-C310F7AF1ACC}"/>
              </a:ext>
            </a:extLst>
          </p:cNvPr>
          <p:cNvCxnSpPr>
            <a:cxnSpLocks/>
          </p:cNvCxnSpPr>
          <p:nvPr/>
        </p:nvCxnSpPr>
        <p:spPr>
          <a:xfrm>
            <a:off x="832072" y="2495109"/>
            <a:ext cx="12961" cy="2767729"/>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32111631-16B7-4F00-A91C-3248079875C4}"/>
              </a:ext>
            </a:extLst>
          </p:cNvPr>
          <p:cNvCxnSpPr>
            <a:cxnSpLocks/>
          </p:cNvCxnSpPr>
          <p:nvPr/>
        </p:nvCxnSpPr>
        <p:spPr>
          <a:xfrm>
            <a:off x="828359" y="2495109"/>
            <a:ext cx="144675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C3E61484-81B1-4F9F-8144-54FF200FB4FA}"/>
              </a:ext>
            </a:extLst>
          </p:cNvPr>
          <p:cNvSpPr txBox="1"/>
          <p:nvPr/>
        </p:nvSpPr>
        <p:spPr>
          <a:xfrm>
            <a:off x="237563" y="3545695"/>
            <a:ext cx="540060" cy="369332"/>
          </a:xfrm>
          <a:prstGeom prst="rect">
            <a:avLst/>
          </a:prstGeom>
          <a:noFill/>
        </p:spPr>
        <p:txBody>
          <a:bodyPr wrap="square" rtlCol="0">
            <a:spAutoFit/>
          </a:bodyPr>
          <a:lstStyle/>
          <a:p>
            <a:r>
              <a:rPr lang="en-US" altLang="ja-JP" b="1" dirty="0">
                <a:solidFill>
                  <a:srgbClr val="FF0000"/>
                </a:solidFill>
              </a:rPr>
              <a:t>×3</a:t>
            </a:r>
            <a:endParaRPr kumimoji="1" lang="ja-JP" altLang="en-US" b="1" dirty="0">
              <a:solidFill>
                <a:srgbClr val="FF0000"/>
              </a:solidFill>
            </a:endParaRPr>
          </a:p>
        </p:txBody>
      </p:sp>
      <p:sp>
        <p:nvSpPr>
          <p:cNvPr id="43" name="正方形/長方形 42">
            <a:extLst>
              <a:ext uri="{FF2B5EF4-FFF2-40B4-BE49-F238E27FC236}">
                <a16:creationId xmlns:a16="http://schemas.microsoft.com/office/drawing/2014/main" id="{686FB68C-FC68-481C-BCE5-9009152FDD22}"/>
              </a:ext>
            </a:extLst>
          </p:cNvPr>
          <p:cNvSpPr/>
          <p:nvPr/>
        </p:nvSpPr>
        <p:spPr>
          <a:xfrm>
            <a:off x="5725125" y="3807199"/>
            <a:ext cx="6060762" cy="10123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endParaRPr kumimoji="1" lang="ja-JP" altLang="en-US" sz="2000" dirty="0">
              <a:solidFill>
                <a:schemeClr val="tx1"/>
              </a:solidFill>
            </a:endParaRPr>
          </a:p>
        </p:txBody>
      </p:sp>
      <p:sp>
        <p:nvSpPr>
          <p:cNvPr id="44" name="コンテンツ プレースホルダー 2">
            <a:extLst>
              <a:ext uri="{FF2B5EF4-FFF2-40B4-BE49-F238E27FC236}">
                <a16:creationId xmlns:a16="http://schemas.microsoft.com/office/drawing/2014/main" id="{C8F09624-C417-446E-9F55-DCF31935638D}"/>
              </a:ext>
            </a:extLst>
          </p:cNvPr>
          <p:cNvSpPr txBox="1">
            <a:spLocks/>
          </p:cNvSpPr>
          <p:nvPr/>
        </p:nvSpPr>
        <p:spPr>
          <a:xfrm>
            <a:off x="5725125" y="3275206"/>
            <a:ext cx="4050228"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dirty="0"/>
              <a:t>出力結果</a:t>
            </a:r>
            <a:endParaRPr lang="en-US" altLang="ja-JP" sz="2400" b="1" dirty="0"/>
          </a:p>
        </p:txBody>
      </p:sp>
      <p:sp>
        <p:nvSpPr>
          <p:cNvPr id="14" name="テキスト ボックス 13">
            <a:extLst>
              <a:ext uri="{FF2B5EF4-FFF2-40B4-BE49-F238E27FC236}">
                <a16:creationId xmlns:a16="http://schemas.microsoft.com/office/drawing/2014/main" id="{305C4FFF-8ABF-4954-A29D-2E7B049F6A23}"/>
              </a:ext>
            </a:extLst>
          </p:cNvPr>
          <p:cNvSpPr txBox="1"/>
          <p:nvPr/>
        </p:nvSpPr>
        <p:spPr>
          <a:xfrm>
            <a:off x="5725125" y="3771721"/>
            <a:ext cx="1296144" cy="400110"/>
          </a:xfrm>
          <a:prstGeom prst="rect">
            <a:avLst/>
          </a:prstGeom>
          <a:noFill/>
        </p:spPr>
        <p:txBody>
          <a:bodyPr wrap="square" rtlCol="0">
            <a:spAutoFit/>
          </a:bodyPr>
          <a:lstStyle/>
          <a:p>
            <a:r>
              <a:rPr kumimoji="1" lang="en-US" altLang="ja-JP" sz="2000" dirty="0"/>
              <a:t>apple</a:t>
            </a:r>
            <a:endParaRPr kumimoji="1" lang="ja-JP" altLang="en-US" sz="2000" dirty="0"/>
          </a:p>
        </p:txBody>
      </p:sp>
      <p:sp>
        <p:nvSpPr>
          <p:cNvPr id="46" name="テキスト ボックス 45">
            <a:extLst>
              <a:ext uri="{FF2B5EF4-FFF2-40B4-BE49-F238E27FC236}">
                <a16:creationId xmlns:a16="http://schemas.microsoft.com/office/drawing/2014/main" id="{8EB88983-77B7-4948-828B-B4514284F937}"/>
              </a:ext>
            </a:extLst>
          </p:cNvPr>
          <p:cNvSpPr txBox="1"/>
          <p:nvPr/>
        </p:nvSpPr>
        <p:spPr>
          <a:xfrm>
            <a:off x="5719615" y="4113463"/>
            <a:ext cx="1296144" cy="400110"/>
          </a:xfrm>
          <a:prstGeom prst="rect">
            <a:avLst/>
          </a:prstGeom>
          <a:noFill/>
        </p:spPr>
        <p:txBody>
          <a:bodyPr wrap="square" rtlCol="0">
            <a:spAutoFit/>
          </a:bodyPr>
          <a:lstStyle/>
          <a:p>
            <a:r>
              <a:rPr kumimoji="1" lang="en-US" altLang="ja-JP" sz="2000" dirty="0"/>
              <a:t>banana</a:t>
            </a:r>
            <a:endParaRPr kumimoji="1" lang="ja-JP" altLang="en-US" sz="2000" dirty="0"/>
          </a:p>
        </p:txBody>
      </p:sp>
      <p:sp>
        <p:nvSpPr>
          <p:cNvPr id="47" name="テキスト ボックス 46">
            <a:extLst>
              <a:ext uri="{FF2B5EF4-FFF2-40B4-BE49-F238E27FC236}">
                <a16:creationId xmlns:a16="http://schemas.microsoft.com/office/drawing/2014/main" id="{3206571A-A888-4941-9B13-E0910A8B3291}"/>
              </a:ext>
            </a:extLst>
          </p:cNvPr>
          <p:cNvSpPr txBox="1"/>
          <p:nvPr/>
        </p:nvSpPr>
        <p:spPr>
          <a:xfrm>
            <a:off x="5738049" y="4411767"/>
            <a:ext cx="1296144" cy="400110"/>
          </a:xfrm>
          <a:prstGeom prst="rect">
            <a:avLst/>
          </a:prstGeom>
          <a:noFill/>
        </p:spPr>
        <p:txBody>
          <a:bodyPr wrap="square" rtlCol="0">
            <a:spAutoFit/>
          </a:bodyPr>
          <a:lstStyle/>
          <a:p>
            <a:r>
              <a:rPr kumimoji="1" lang="en-US" altLang="ja-JP" sz="2000" dirty="0"/>
              <a:t>orange</a:t>
            </a:r>
            <a:endParaRPr kumimoji="1" lang="ja-JP" altLang="en-US" sz="2000" dirty="0"/>
          </a:p>
        </p:txBody>
      </p:sp>
      <p:sp>
        <p:nvSpPr>
          <p:cNvPr id="48" name="フレーム 47">
            <a:extLst>
              <a:ext uri="{FF2B5EF4-FFF2-40B4-BE49-F238E27FC236}">
                <a16:creationId xmlns:a16="http://schemas.microsoft.com/office/drawing/2014/main" id="{5E6082AC-C1F2-4CC3-ACBA-FA86E62FEA76}"/>
              </a:ext>
            </a:extLst>
          </p:cNvPr>
          <p:cNvSpPr/>
          <p:nvPr/>
        </p:nvSpPr>
        <p:spPr>
          <a:xfrm>
            <a:off x="2418260" y="4453375"/>
            <a:ext cx="1583269"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四角形: 角を丸くする 48">
            <a:extLst>
              <a:ext uri="{FF2B5EF4-FFF2-40B4-BE49-F238E27FC236}">
                <a16:creationId xmlns:a16="http://schemas.microsoft.com/office/drawing/2014/main" id="{69F16267-CA5F-4A54-B06E-CF48BB169275}"/>
              </a:ext>
            </a:extLst>
          </p:cNvPr>
          <p:cNvSpPr/>
          <p:nvPr/>
        </p:nvSpPr>
        <p:spPr>
          <a:xfrm>
            <a:off x="3087183" y="5032366"/>
            <a:ext cx="1055309" cy="47751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処理実行</a:t>
            </a:r>
          </a:p>
        </p:txBody>
      </p:sp>
      <p:cxnSp>
        <p:nvCxnSpPr>
          <p:cNvPr id="51" name="直線コネクタ 50">
            <a:extLst>
              <a:ext uri="{FF2B5EF4-FFF2-40B4-BE49-F238E27FC236}">
                <a16:creationId xmlns:a16="http://schemas.microsoft.com/office/drawing/2014/main" id="{437598D4-35FD-43F1-B603-99E9110E931B}"/>
              </a:ext>
            </a:extLst>
          </p:cNvPr>
          <p:cNvCxnSpPr>
            <a:cxnSpLocks/>
          </p:cNvCxnSpPr>
          <p:nvPr/>
        </p:nvCxnSpPr>
        <p:spPr>
          <a:xfrm>
            <a:off x="4858725" y="3501008"/>
            <a:ext cx="0" cy="228834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C3A25426-DB31-4CD6-BEA0-BA4EA6E9CEC2}"/>
              </a:ext>
            </a:extLst>
          </p:cNvPr>
          <p:cNvCxnSpPr>
            <a:cxnSpLocks/>
          </p:cNvCxnSpPr>
          <p:nvPr/>
        </p:nvCxnSpPr>
        <p:spPr>
          <a:xfrm>
            <a:off x="3302051" y="3501008"/>
            <a:ext cx="1556674"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3D5B1B15-C015-4E6C-9F8C-0D6C9281D2AC}"/>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sp>
        <p:nvSpPr>
          <p:cNvPr id="50" name="タイトル 2">
            <a:extLst>
              <a:ext uri="{FF2B5EF4-FFF2-40B4-BE49-F238E27FC236}">
                <a16:creationId xmlns:a16="http://schemas.microsoft.com/office/drawing/2014/main" id="{116E02EB-B6F5-4004-A282-B61BD0AC6EC3}"/>
              </a:ext>
            </a:extLst>
          </p:cNvPr>
          <p:cNvSpPr>
            <a:spLocks noGrp="1"/>
          </p:cNvSpPr>
          <p:nvPr>
            <p:ph type="title"/>
          </p:nvPr>
        </p:nvSpPr>
        <p:spPr>
          <a:xfrm>
            <a:off x="581025" y="263525"/>
            <a:ext cx="11029950" cy="809625"/>
          </a:xfrm>
        </p:spPr>
        <p:txBody>
          <a:bodyPr/>
          <a:lstStyle/>
          <a:p>
            <a:r>
              <a:rPr kumimoji="1" lang="en-US" altLang="ja-JP" dirty="0"/>
              <a:t>for</a:t>
            </a:r>
            <a:r>
              <a:rPr kumimoji="1" lang="ja-JP" altLang="en-US" dirty="0"/>
              <a:t>文　</a:t>
            </a:r>
            <a:r>
              <a:rPr lang="ja-JP" altLang="en-US" dirty="0"/>
              <a:t>例</a:t>
            </a:r>
            <a:endParaRPr kumimoji="1" lang="ja-JP" altLang="en-US" dirty="0"/>
          </a:p>
        </p:txBody>
      </p:sp>
      <p:sp>
        <p:nvSpPr>
          <p:cNvPr id="54" name="正方形/長方形 53">
            <a:extLst>
              <a:ext uri="{FF2B5EF4-FFF2-40B4-BE49-F238E27FC236}">
                <a16:creationId xmlns:a16="http://schemas.microsoft.com/office/drawing/2014/main" id="{ABAEEDAE-45B9-456D-B958-063704BDEAB4}"/>
              </a:ext>
            </a:extLst>
          </p:cNvPr>
          <p:cNvSpPr/>
          <p:nvPr/>
        </p:nvSpPr>
        <p:spPr>
          <a:xfrm>
            <a:off x="267095" y="2011497"/>
            <a:ext cx="4460750" cy="326144"/>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list = [“apple”, “banana”, “orange”]</a:t>
            </a:r>
          </a:p>
        </p:txBody>
      </p:sp>
    </p:spTree>
    <p:extLst>
      <p:ext uri="{BB962C8B-B14F-4D97-AF65-F5344CB8AC3E}">
        <p14:creationId xmlns:p14="http://schemas.microsoft.com/office/powerpoint/2010/main" val="4236484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500"/>
                                        <p:tgtEl>
                                          <p:spTgt spid="48"/>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up)">
                                      <p:cBhvr>
                                        <p:cTn id="15" dur="500"/>
                                        <p:tgtEl>
                                          <p:spTgt spid="3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1000"/>
                                        <p:tgtEl>
                                          <p:spTgt spid="4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childTnLst>
                                </p:cTn>
                              </p:par>
                            </p:childTnLst>
                          </p:cTn>
                        </p:par>
                        <p:par>
                          <p:cTn id="23" fill="hold">
                            <p:stCondLst>
                              <p:cond delay="2500"/>
                            </p:stCondLst>
                            <p:childTnLst>
                              <p:par>
                                <p:cTn id="24" presetID="22" presetClass="entr" presetSubtype="2" fill="hold" nodeType="after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ipe(right)">
                                      <p:cBhvr>
                                        <p:cTn id="26" dur="500"/>
                                        <p:tgtEl>
                                          <p:spTgt spid="38"/>
                                        </p:tgtEl>
                                      </p:cBhvr>
                                    </p:animEffect>
                                  </p:childTnLst>
                                </p:cTn>
                              </p:par>
                            </p:childTnLst>
                          </p:cTn>
                        </p:par>
                        <p:par>
                          <p:cTn id="27" fill="hold">
                            <p:stCondLst>
                              <p:cond delay="3000"/>
                            </p:stCondLst>
                            <p:childTnLst>
                              <p:par>
                                <p:cTn id="28" presetID="22" presetClass="entr" presetSubtype="4" fill="hold" nodeType="after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wipe(down)">
                                      <p:cBhvr>
                                        <p:cTn id="30" dur="500"/>
                                        <p:tgtEl>
                                          <p:spTgt spid="41"/>
                                        </p:tgtEl>
                                      </p:cBhvr>
                                    </p:animEffect>
                                  </p:childTnLst>
                                </p:cTn>
                              </p:par>
                            </p:childTnLst>
                          </p:cTn>
                        </p:par>
                        <p:par>
                          <p:cTn id="31" fill="hold">
                            <p:stCondLst>
                              <p:cond delay="3500"/>
                            </p:stCondLst>
                            <p:childTnLst>
                              <p:par>
                                <p:cTn id="32" presetID="22" presetClass="entr" presetSubtype="8" fill="hold" nodeType="after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wipe(left)">
                                      <p:cBhvr>
                                        <p:cTn id="34" dur="500"/>
                                        <p:tgtEl>
                                          <p:spTgt spid="42"/>
                                        </p:tgtEl>
                                      </p:cBhvr>
                                    </p:animEffect>
                                  </p:childTnLst>
                                </p:cTn>
                              </p:par>
                            </p:childTnLst>
                          </p:cTn>
                        </p:par>
                        <p:par>
                          <p:cTn id="35" fill="hold">
                            <p:stCondLst>
                              <p:cond delay="4000"/>
                            </p:stCondLst>
                            <p:childTnLst>
                              <p:par>
                                <p:cTn id="36" presetID="10" presetClass="exit" presetSubtype="0" fill="hold" nodeType="afterEffect">
                                  <p:stCondLst>
                                    <p:cond delay="0"/>
                                  </p:stCondLst>
                                  <p:childTnLst>
                                    <p:animEffect transition="out" filter="fade">
                                      <p:cBhvr>
                                        <p:cTn id="37" dur="500"/>
                                        <p:tgtEl>
                                          <p:spTgt spid="28"/>
                                        </p:tgtEl>
                                      </p:cBhvr>
                                    </p:animEffect>
                                    <p:set>
                                      <p:cBhvr>
                                        <p:cTn id="38" dur="1" fill="hold">
                                          <p:stCondLst>
                                            <p:cond delay="499"/>
                                          </p:stCondLst>
                                        </p:cTn>
                                        <p:tgtEl>
                                          <p:spTgt spid="28"/>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30"/>
                                        </p:tgtEl>
                                      </p:cBhvr>
                                    </p:animEffect>
                                    <p:set>
                                      <p:cBhvr>
                                        <p:cTn id="41" dur="1" fill="hold">
                                          <p:stCondLst>
                                            <p:cond delay="499"/>
                                          </p:stCondLst>
                                        </p:cTn>
                                        <p:tgtEl>
                                          <p:spTgt spid="30"/>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38"/>
                                        </p:tgtEl>
                                      </p:cBhvr>
                                    </p:animEffect>
                                    <p:set>
                                      <p:cBhvr>
                                        <p:cTn id="44" dur="1" fill="hold">
                                          <p:stCondLst>
                                            <p:cond delay="499"/>
                                          </p:stCondLst>
                                        </p:cTn>
                                        <p:tgtEl>
                                          <p:spTgt spid="38"/>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41"/>
                                        </p:tgtEl>
                                      </p:cBhvr>
                                    </p:animEffect>
                                    <p:set>
                                      <p:cBhvr>
                                        <p:cTn id="47" dur="1" fill="hold">
                                          <p:stCondLst>
                                            <p:cond delay="499"/>
                                          </p:stCondLst>
                                        </p:cTn>
                                        <p:tgtEl>
                                          <p:spTgt spid="41"/>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42"/>
                                        </p:tgtEl>
                                      </p:cBhvr>
                                    </p:animEffect>
                                    <p:set>
                                      <p:cBhvr>
                                        <p:cTn id="50" dur="1" fill="hold">
                                          <p:stCondLst>
                                            <p:cond delay="499"/>
                                          </p:stCondLst>
                                        </p:cTn>
                                        <p:tgtEl>
                                          <p:spTgt spid="42"/>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48"/>
                                        </p:tgtEl>
                                      </p:cBhvr>
                                    </p:animEffect>
                                    <p:set>
                                      <p:cBhvr>
                                        <p:cTn id="53" dur="1" fill="hold">
                                          <p:stCondLst>
                                            <p:cond delay="499"/>
                                          </p:stCondLst>
                                        </p:cTn>
                                        <p:tgtEl>
                                          <p:spTgt spid="48"/>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49"/>
                                        </p:tgtEl>
                                      </p:cBhvr>
                                    </p:animEffect>
                                    <p:set>
                                      <p:cBhvr>
                                        <p:cTn id="56" dur="1" fill="hold">
                                          <p:stCondLst>
                                            <p:cond delay="499"/>
                                          </p:stCondLst>
                                        </p:cTn>
                                        <p:tgtEl>
                                          <p:spTgt spid="49"/>
                                        </p:tgtEl>
                                        <p:attrNameLst>
                                          <p:attrName>style.visibility</p:attrName>
                                        </p:attrNameLst>
                                      </p:cBhvr>
                                      <p:to>
                                        <p:strVal val="hidden"/>
                                      </p:to>
                                    </p:set>
                                  </p:childTnLst>
                                </p:cTn>
                              </p:par>
                            </p:childTnLst>
                          </p:cTn>
                        </p:par>
                        <p:par>
                          <p:cTn id="57" fill="hold">
                            <p:stCondLst>
                              <p:cond delay="4500"/>
                            </p:stCondLst>
                            <p:childTnLst>
                              <p:par>
                                <p:cTn id="58" presetID="22" presetClass="entr" presetSubtype="1" fill="hold" nodeType="after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up)">
                                      <p:cBhvr>
                                        <p:cTn id="60" dur="500"/>
                                        <p:tgtEl>
                                          <p:spTgt spid="28"/>
                                        </p:tgtEl>
                                      </p:cBhvr>
                                    </p:animEffect>
                                  </p:childTnLst>
                                </p:cTn>
                              </p:par>
                            </p:childTnLst>
                          </p:cTn>
                        </p:par>
                        <p:par>
                          <p:cTn id="61" fill="hold">
                            <p:stCondLst>
                              <p:cond delay="5000"/>
                            </p:stCondLst>
                            <p:childTnLst>
                              <p:par>
                                <p:cTn id="62" presetID="10" presetClass="entr" presetSubtype="0" fill="hold" grpId="2" nodeType="after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fade">
                                      <p:cBhvr>
                                        <p:cTn id="64" dur="500"/>
                                        <p:tgtEl>
                                          <p:spTgt spid="48"/>
                                        </p:tgtEl>
                                      </p:cBhvr>
                                    </p:animEffect>
                                  </p:childTnLst>
                                </p:cTn>
                              </p:par>
                            </p:childTnLst>
                          </p:cTn>
                        </p:par>
                        <p:par>
                          <p:cTn id="65" fill="hold">
                            <p:stCondLst>
                              <p:cond delay="5500"/>
                            </p:stCondLst>
                            <p:childTnLst>
                              <p:par>
                                <p:cTn id="66" presetID="22" presetClass="entr" presetSubtype="1" fill="hold" nodeType="after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wipe(up)">
                                      <p:cBhvr>
                                        <p:cTn id="68" dur="500"/>
                                        <p:tgtEl>
                                          <p:spTgt spid="30"/>
                                        </p:tgtEl>
                                      </p:cBhvr>
                                    </p:animEffect>
                                  </p:childTnLst>
                                </p:cTn>
                              </p:par>
                            </p:childTnLst>
                          </p:cTn>
                        </p:par>
                        <p:par>
                          <p:cTn id="69" fill="hold">
                            <p:stCondLst>
                              <p:cond delay="6000"/>
                            </p:stCondLst>
                            <p:childTnLst>
                              <p:par>
                                <p:cTn id="70" presetID="10" presetClass="entr" presetSubtype="0" fill="hold" grpId="2" nodeType="afterEffect">
                                  <p:stCondLst>
                                    <p:cond delay="0"/>
                                  </p:stCondLst>
                                  <p:childTnLst>
                                    <p:set>
                                      <p:cBhvr>
                                        <p:cTn id="71" dur="1" fill="hold">
                                          <p:stCondLst>
                                            <p:cond delay="0"/>
                                          </p:stCondLst>
                                        </p:cTn>
                                        <p:tgtEl>
                                          <p:spTgt spid="49"/>
                                        </p:tgtEl>
                                        <p:attrNameLst>
                                          <p:attrName>style.visibility</p:attrName>
                                        </p:attrNameLst>
                                      </p:cBhvr>
                                      <p:to>
                                        <p:strVal val="visible"/>
                                      </p:to>
                                    </p:set>
                                    <p:animEffect transition="in" filter="fade">
                                      <p:cBhvr>
                                        <p:cTn id="72" dur="1000"/>
                                        <p:tgtEl>
                                          <p:spTgt spid="49"/>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6"/>
                                        </p:tgtEl>
                                        <p:attrNameLst>
                                          <p:attrName>style.visibility</p:attrName>
                                        </p:attrNameLst>
                                      </p:cBhvr>
                                      <p:to>
                                        <p:strVal val="visible"/>
                                      </p:to>
                                    </p:set>
                                    <p:animEffect transition="in" filter="fade">
                                      <p:cBhvr>
                                        <p:cTn id="75" dur="1000"/>
                                        <p:tgtEl>
                                          <p:spTgt spid="46"/>
                                        </p:tgtEl>
                                      </p:cBhvr>
                                    </p:animEffect>
                                  </p:childTnLst>
                                </p:cTn>
                              </p:par>
                            </p:childTnLst>
                          </p:cTn>
                        </p:par>
                        <p:par>
                          <p:cTn id="76" fill="hold">
                            <p:stCondLst>
                              <p:cond delay="7000"/>
                            </p:stCondLst>
                            <p:childTnLst>
                              <p:par>
                                <p:cTn id="77" presetID="22" presetClass="entr" presetSubtype="2" fill="hold" nodeType="afterEffect">
                                  <p:stCondLst>
                                    <p:cond delay="0"/>
                                  </p:stCondLst>
                                  <p:childTnLst>
                                    <p:set>
                                      <p:cBhvr>
                                        <p:cTn id="78" dur="1" fill="hold">
                                          <p:stCondLst>
                                            <p:cond delay="0"/>
                                          </p:stCondLst>
                                        </p:cTn>
                                        <p:tgtEl>
                                          <p:spTgt spid="38"/>
                                        </p:tgtEl>
                                        <p:attrNameLst>
                                          <p:attrName>style.visibility</p:attrName>
                                        </p:attrNameLst>
                                      </p:cBhvr>
                                      <p:to>
                                        <p:strVal val="visible"/>
                                      </p:to>
                                    </p:set>
                                    <p:animEffect transition="in" filter="wipe(right)">
                                      <p:cBhvr>
                                        <p:cTn id="79" dur="500"/>
                                        <p:tgtEl>
                                          <p:spTgt spid="38"/>
                                        </p:tgtEl>
                                      </p:cBhvr>
                                    </p:animEffect>
                                  </p:childTnLst>
                                </p:cTn>
                              </p:par>
                            </p:childTnLst>
                          </p:cTn>
                        </p:par>
                        <p:par>
                          <p:cTn id="80" fill="hold">
                            <p:stCondLst>
                              <p:cond delay="7500"/>
                            </p:stCondLst>
                            <p:childTnLst>
                              <p:par>
                                <p:cTn id="81" presetID="22" presetClass="entr" presetSubtype="4" fill="hold" nodeType="afterEffect">
                                  <p:stCondLst>
                                    <p:cond delay="0"/>
                                  </p:stCondLst>
                                  <p:childTnLst>
                                    <p:set>
                                      <p:cBhvr>
                                        <p:cTn id="82" dur="1" fill="hold">
                                          <p:stCondLst>
                                            <p:cond delay="0"/>
                                          </p:stCondLst>
                                        </p:cTn>
                                        <p:tgtEl>
                                          <p:spTgt spid="41"/>
                                        </p:tgtEl>
                                        <p:attrNameLst>
                                          <p:attrName>style.visibility</p:attrName>
                                        </p:attrNameLst>
                                      </p:cBhvr>
                                      <p:to>
                                        <p:strVal val="visible"/>
                                      </p:to>
                                    </p:set>
                                    <p:animEffect transition="in" filter="wipe(down)">
                                      <p:cBhvr>
                                        <p:cTn id="83" dur="500"/>
                                        <p:tgtEl>
                                          <p:spTgt spid="41"/>
                                        </p:tgtEl>
                                      </p:cBhvr>
                                    </p:animEffect>
                                  </p:childTnLst>
                                </p:cTn>
                              </p:par>
                            </p:childTnLst>
                          </p:cTn>
                        </p:par>
                        <p:par>
                          <p:cTn id="84" fill="hold">
                            <p:stCondLst>
                              <p:cond delay="8000"/>
                            </p:stCondLst>
                            <p:childTnLst>
                              <p:par>
                                <p:cTn id="85" presetID="22" presetClass="entr" presetSubtype="8" fill="hold" nodeType="afterEffect">
                                  <p:stCondLst>
                                    <p:cond delay="0"/>
                                  </p:stCondLst>
                                  <p:childTnLst>
                                    <p:set>
                                      <p:cBhvr>
                                        <p:cTn id="86" dur="1" fill="hold">
                                          <p:stCondLst>
                                            <p:cond delay="0"/>
                                          </p:stCondLst>
                                        </p:cTn>
                                        <p:tgtEl>
                                          <p:spTgt spid="42"/>
                                        </p:tgtEl>
                                        <p:attrNameLst>
                                          <p:attrName>style.visibility</p:attrName>
                                        </p:attrNameLst>
                                      </p:cBhvr>
                                      <p:to>
                                        <p:strVal val="visible"/>
                                      </p:to>
                                    </p:set>
                                    <p:animEffect transition="in" filter="wipe(left)">
                                      <p:cBhvr>
                                        <p:cTn id="87" dur="500"/>
                                        <p:tgtEl>
                                          <p:spTgt spid="42"/>
                                        </p:tgtEl>
                                      </p:cBhvr>
                                    </p:animEffect>
                                  </p:childTnLst>
                                </p:cTn>
                              </p:par>
                            </p:childTnLst>
                          </p:cTn>
                        </p:par>
                        <p:par>
                          <p:cTn id="88" fill="hold">
                            <p:stCondLst>
                              <p:cond delay="8500"/>
                            </p:stCondLst>
                            <p:childTnLst>
                              <p:par>
                                <p:cTn id="89" presetID="10" presetClass="exit" presetSubtype="0" fill="hold" nodeType="afterEffect">
                                  <p:stCondLst>
                                    <p:cond delay="0"/>
                                  </p:stCondLst>
                                  <p:childTnLst>
                                    <p:animEffect transition="out" filter="fade">
                                      <p:cBhvr>
                                        <p:cTn id="90" dur="500"/>
                                        <p:tgtEl>
                                          <p:spTgt spid="28"/>
                                        </p:tgtEl>
                                      </p:cBhvr>
                                    </p:animEffect>
                                    <p:set>
                                      <p:cBhvr>
                                        <p:cTn id="91" dur="1" fill="hold">
                                          <p:stCondLst>
                                            <p:cond delay="499"/>
                                          </p:stCondLst>
                                        </p:cTn>
                                        <p:tgtEl>
                                          <p:spTgt spid="28"/>
                                        </p:tgtEl>
                                        <p:attrNameLst>
                                          <p:attrName>style.visibility</p:attrName>
                                        </p:attrNameLst>
                                      </p:cBhvr>
                                      <p:to>
                                        <p:strVal val="hidden"/>
                                      </p:to>
                                    </p:set>
                                  </p:childTnLst>
                                </p:cTn>
                              </p:par>
                              <p:par>
                                <p:cTn id="92" presetID="10" presetClass="exit" presetSubtype="0" fill="hold" nodeType="withEffect">
                                  <p:stCondLst>
                                    <p:cond delay="0"/>
                                  </p:stCondLst>
                                  <p:childTnLst>
                                    <p:animEffect transition="out" filter="fade">
                                      <p:cBhvr>
                                        <p:cTn id="93" dur="500"/>
                                        <p:tgtEl>
                                          <p:spTgt spid="30"/>
                                        </p:tgtEl>
                                      </p:cBhvr>
                                    </p:animEffect>
                                    <p:set>
                                      <p:cBhvr>
                                        <p:cTn id="94" dur="1" fill="hold">
                                          <p:stCondLst>
                                            <p:cond delay="499"/>
                                          </p:stCondLst>
                                        </p:cTn>
                                        <p:tgtEl>
                                          <p:spTgt spid="30"/>
                                        </p:tgtEl>
                                        <p:attrNameLst>
                                          <p:attrName>style.visibility</p:attrName>
                                        </p:attrNameLst>
                                      </p:cBhvr>
                                      <p:to>
                                        <p:strVal val="hidden"/>
                                      </p:to>
                                    </p:set>
                                  </p:childTnLst>
                                </p:cTn>
                              </p:par>
                              <p:par>
                                <p:cTn id="95" presetID="10" presetClass="exit" presetSubtype="0" fill="hold" grpId="3" nodeType="withEffect">
                                  <p:stCondLst>
                                    <p:cond delay="0"/>
                                  </p:stCondLst>
                                  <p:childTnLst>
                                    <p:animEffect transition="out" filter="fade">
                                      <p:cBhvr>
                                        <p:cTn id="96" dur="500"/>
                                        <p:tgtEl>
                                          <p:spTgt spid="48"/>
                                        </p:tgtEl>
                                      </p:cBhvr>
                                    </p:animEffect>
                                    <p:set>
                                      <p:cBhvr>
                                        <p:cTn id="97" dur="1" fill="hold">
                                          <p:stCondLst>
                                            <p:cond delay="499"/>
                                          </p:stCondLst>
                                        </p:cTn>
                                        <p:tgtEl>
                                          <p:spTgt spid="48"/>
                                        </p:tgtEl>
                                        <p:attrNameLst>
                                          <p:attrName>style.visibility</p:attrName>
                                        </p:attrNameLst>
                                      </p:cBhvr>
                                      <p:to>
                                        <p:strVal val="hidden"/>
                                      </p:to>
                                    </p:set>
                                  </p:childTnLst>
                                </p:cTn>
                              </p:par>
                              <p:par>
                                <p:cTn id="98" presetID="10" presetClass="exit" presetSubtype="0" fill="hold" grpId="3" nodeType="withEffect">
                                  <p:stCondLst>
                                    <p:cond delay="0"/>
                                  </p:stCondLst>
                                  <p:childTnLst>
                                    <p:animEffect transition="out" filter="fade">
                                      <p:cBhvr>
                                        <p:cTn id="99" dur="500"/>
                                        <p:tgtEl>
                                          <p:spTgt spid="49"/>
                                        </p:tgtEl>
                                      </p:cBhvr>
                                    </p:animEffect>
                                    <p:set>
                                      <p:cBhvr>
                                        <p:cTn id="100" dur="1" fill="hold">
                                          <p:stCondLst>
                                            <p:cond delay="499"/>
                                          </p:stCondLst>
                                        </p:cTn>
                                        <p:tgtEl>
                                          <p:spTgt spid="49"/>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500"/>
                                        <p:tgtEl>
                                          <p:spTgt spid="38"/>
                                        </p:tgtEl>
                                      </p:cBhvr>
                                    </p:animEffect>
                                    <p:set>
                                      <p:cBhvr>
                                        <p:cTn id="103" dur="1" fill="hold">
                                          <p:stCondLst>
                                            <p:cond delay="499"/>
                                          </p:stCondLst>
                                        </p:cTn>
                                        <p:tgtEl>
                                          <p:spTgt spid="38"/>
                                        </p:tgtEl>
                                        <p:attrNameLst>
                                          <p:attrName>style.visibility</p:attrName>
                                        </p:attrNameLst>
                                      </p:cBhvr>
                                      <p:to>
                                        <p:strVal val="hidden"/>
                                      </p:to>
                                    </p:set>
                                  </p:childTnLst>
                                </p:cTn>
                              </p:par>
                              <p:par>
                                <p:cTn id="104" presetID="10" presetClass="exit" presetSubtype="0" fill="hold" nodeType="withEffect">
                                  <p:stCondLst>
                                    <p:cond delay="0"/>
                                  </p:stCondLst>
                                  <p:childTnLst>
                                    <p:animEffect transition="out" filter="fade">
                                      <p:cBhvr>
                                        <p:cTn id="105" dur="500"/>
                                        <p:tgtEl>
                                          <p:spTgt spid="41"/>
                                        </p:tgtEl>
                                      </p:cBhvr>
                                    </p:animEffect>
                                    <p:set>
                                      <p:cBhvr>
                                        <p:cTn id="106" dur="1" fill="hold">
                                          <p:stCondLst>
                                            <p:cond delay="499"/>
                                          </p:stCondLst>
                                        </p:cTn>
                                        <p:tgtEl>
                                          <p:spTgt spid="41"/>
                                        </p:tgtEl>
                                        <p:attrNameLst>
                                          <p:attrName>style.visibility</p:attrName>
                                        </p:attrNameLst>
                                      </p:cBhvr>
                                      <p:to>
                                        <p:strVal val="hidden"/>
                                      </p:to>
                                    </p:set>
                                  </p:childTnLst>
                                </p:cTn>
                              </p:par>
                              <p:par>
                                <p:cTn id="107" presetID="10" presetClass="exit" presetSubtype="0" fill="hold" nodeType="withEffect">
                                  <p:stCondLst>
                                    <p:cond delay="0"/>
                                  </p:stCondLst>
                                  <p:childTnLst>
                                    <p:animEffect transition="out" filter="fade">
                                      <p:cBhvr>
                                        <p:cTn id="108" dur="500"/>
                                        <p:tgtEl>
                                          <p:spTgt spid="42"/>
                                        </p:tgtEl>
                                      </p:cBhvr>
                                    </p:animEffect>
                                    <p:set>
                                      <p:cBhvr>
                                        <p:cTn id="109" dur="1" fill="hold">
                                          <p:stCondLst>
                                            <p:cond delay="499"/>
                                          </p:stCondLst>
                                        </p:cTn>
                                        <p:tgtEl>
                                          <p:spTgt spid="42"/>
                                        </p:tgtEl>
                                        <p:attrNameLst>
                                          <p:attrName>style.visibility</p:attrName>
                                        </p:attrNameLst>
                                      </p:cBhvr>
                                      <p:to>
                                        <p:strVal val="hidden"/>
                                      </p:to>
                                    </p:set>
                                  </p:childTnLst>
                                </p:cTn>
                              </p:par>
                            </p:childTnLst>
                          </p:cTn>
                        </p:par>
                        <p:par>
                          <p:cTn id="110" fill="hold">
                            <p:stCondLst>
                              <p:cond delay="9000"/>
                            </p:stCondLst>
                            <p:childTnLst>
                              <p:par>
                                <p:cTn id="111" presetID="22" presetClass="entr" presetSubtype="1" fill="hold" nodeType="afterEffect">
                                  <p:stCondLst>
                                    <p:cond delay="0"/>
                                  </p:stCondLst>
                                  <p:childTnLst>
                                    <p:set>
                                      <p:cBhvr>
                                        <p:cTn id="112" dur="1" fill="hold">
                                          <p:stCondLst>
                                            <p:cond delay="0"/>
                                          </p:stCondLst>
                                        </p:cTn>
                                        <p:tgtEl>
                                          <p:spTgt spid="28"/>
                                        </p:tgtEl>
                                        <p:attrNameLst>
                                          <p:attrName>style.visibility</p:attrName>
                                        </p:attrNameLst>
                                      </p:cBhvr>
                                      <p:to>
                                        <p:strVal val="visible"/>
                                      </p:to>
                                    </p:set>
                                    <p:animEffect transition="in" filter="wipe(up)">
                                      <p:cBhvr>
                                        <p:cTn id="113" dur="500"/>
                                        <p:tgtEl>
                                          <p:spTgt spid="28"/>
                                        </p:tgtEl>
                                      </p:cBhvr>
                                    </p:animEffect>
                                  </p:childTnLst>
                                </p:cTn>
                              </p:par>
                            </p:childTnLst>
                          </p:cTn>
                        </p:par>
                        <p:par>
                          <p:cTn id="114" fill="hold">
                            <p:stCondLst>
                              <p:cond delay="9500"/>
                            </p:stCondLst>
                            <p:childTnLst>
                              <p:par>
                                <p:cTn id="115" presetID="10" presetClass="entr" presetSubtype="0" fill="hold" grpId="4" nodeType="afterEffect">
                                  <p:stCondLst>
                                    <p:cond delay="0"/>
                                  </p:stCondLst>
                                  <p:childTnLst>
                                    <p:set>
                                      <p:cBhvr>
                                        <p:cTn id="116" dur="1" fill="hold">
                                          <p:stCondLst>
                                            <p:cond delay="0"/>
                                          </p:stCondLst>
                                        </p:cTn>
                                        <p:tgtEl>
                                          <p:spTgt spid="48"/>
                                        </p:tgtEl>
                                        <p:attrNameLst>
                                          <p:attrName>style.visibility</p:attrName>
                                        </p:attrNameLst>
                                      </p:cBhvr>
                                      <p:to>
                                        <p:strVal val="visible"/>
                                      </p:to>
                                    </p:set>
                                    <p:animEffect transition="in" filter="fade">
                                      <p:cBhvr>
                                        <p:cTn id="117" dur="500"/>
                                        <p:tgtEl>
                                          <p:spTgt spid="48"/>
                                        </p:tgtEl>
                                      </p:cBhvr>
                                    </p:animEffect>
                                  </p:childTnLst>
                                </p:cTn>
                              </p:par>
                            </p:childTnLst>
                          </p:cTn>
                        </p:par>
                        <p:par>
                          <p:cTn id="118" fill="hold">
                            <p:stCondLst>
                              <p:cond delay="10000"/>
                            </p:stCondLst>
                            <p:childTnLst>
                              <p:par>
                                <p:cTn id="119" presetID="22" presetClass="entr" presetSubtype="1" fill="hold" nodeType="afterEffect">
                                  <p:stCondLst>
                                    <p:cond delay="0"/>
                                  </p:stCondLst>
                                  <p:childTnLst>
                                    <p:set>
                                      <p:cBhvr>
                                        <p:cTn id="120" dur="1" fill="hold">
                                          <p:stCondLst>
                                            <p:cond delay="0"/>
                                          </p:stCondLst>
                                        </p:cTn>
                                        <p:tgtEl>
                                          <p:spTgt spid="30"/>
                                        </p:tgtEl>
                                        <p:attrNameLst>
                                          <p:attrName>style.visibility</p:attrName>
                                        </p:attrNameLst>
                                      </p:cBhvr>
                                      <p:to>
                                        <p:strVal val="visible"/>
                                      </p:to>
                                    </p:set>
                                    <p:animEffect transition="in" filter="wipe(up)">
                                      <p:cBhvr>
                                        <p:cTn id="121" dur="500"/>
                                        <p:tgtEl>
                                          <p:spTgt spid="30"/>
                                        </p:tgtEl>
                                      </p:cBhvr>
                                    </p:animEffect>
                                  </p:childTnLst>
                                </p:cTn>
                              </p:par>
                            </p:childTnLst>
                          </p:cTn>
                        </p:par>
                        <p:par>
                          <p:cTn id="122" fill="hold">
                            <p:stCondLst>
                              <p:cond delay="10500"/>
                            </p:stCondLst>
                            <p:childTnLst>
                              <p:par>
                                <p:cTn id="123" presetID="10" presetClass="entr" presetSubtype="0" fill="hold" grpId="4" nodeType="afterEffect">
                                  <p:stCondLst>
                                    <p:cond delay="0"/>
                                  </p:stCondLst>
                                  <p:childTnLst>
                                    <p:set>
                                      <p:cBhvr>
                                        <p:cTn id="124" dur="1" fill="hold">
                                          <p:stCondLst>
                                            <p:cond delay="0"/>
                                          </p:stCondLst>
                                        </p:cTn>
                                        <p:tgtEl>
                                          <p:spTgt spid="49"/>
                                        </p:tgtEl>
                                        <p:attrNameLst>
                                          <p:attrName>style.visibility</p:attrName>
                                        </p:attrNameLst>
                                      </p:cBhvr>
                                      <p:to>
                                        <p:strVal val="visible"/>
                                      </p:to>
                                    </p:set>
                                    <p:animEffect transition="in" filter="fade">
                                      <p:cBhvr>
                                        <p:cTn id="125" dur="1000"/>
                                        <p:tgtEl>
                                          <p:spTgt spid="49"/>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47"/>
                                        </p:tgtEl>
                                        <p:attrNameLst>
                                          <p:attrName>style.visibility</p:attrName>
                                        </p:attrNameLst>
                                      </p:cBhvr>
                                      <p:to>
                                        <p:strVal val="visible"/>
                                      </p:to>
                                    </p:set>
                                    <p:animEffect transition="in" filter="fade">
                                      <p:cBhvr>
                                        <p:cTn id="128" dur="1000"/>
                                        <p:tgtEl>
                                          <p:spTgt spid="47"/>
                                        </p:tgtEl>
                                      </p:cBhvr>
                                    </p:animEffect>
                                  </p:childTnLst>
                                </p:cTn>
                              </p:par>
                            </p:childTnLst>
                          </p:cTn>
                        </p:par>
                        <p:par>
                          <p:cTn id="129" fill="hold">
                            <p:stCondLst>
                              <p:cond delay="11500"/>
                            </p:stCondLst>
                            <p:childTnLst>
                              <p:par>
                                <p:cTn id="130" presetID="22" presetClass="entr" presetSubtype="2" fill="hold" nodeType="afterEffect">
                                  <p:stCondLst>
                                    <p:cond delay="0"/>
                                  </p:stCondLst>
                                  <p:childTnLst>
                                    <p:set>
                                      <p:cBhvr>
                                        <p:cTn id="131" dur="1" fill="hold">
                                          <p:stCondLst>
                                            <p:cond delay="0"/>
                                          </p:stCondLst>
                                        </p:cTn>
                                        <p:tgtEl>
                                          <p:spTgt spid="38"/>
                                        </p:tgtEl>
                                        <p:attrNameLst>
                                          <p:attrName>style.visibility</p:attrName>
                                        </p:attrNameLst>
                                      </p:cBhvr>
                                      <p:to>
                                        <p:strVal val="visible"/>
                                      </p:to>
                                    </p:set>
                                    <p:animEffect transition="in" filter="wipe(right)">
                                      <p:cBhvr>
                                        <p:cTn id="132" dur="500"/>
                                        <p:tgtEl>
                                          <p:spTgt spid="38"/>
                                        </p:tgtEl>
                                      </p:cBhvr>
                                    </p:animEffect>
                                  </p:childTnLst>
                                </p:cTn>
                              </p:par>
                            </p:childTnLst>
                          </p:cTn>
                        </p:par>
                        <p:par>
                          <p:cTn id="133" fill="hold">
                            <p:stCondLst>
                              <p:cond delay="12000"/>
                            </p:stCondLst>
                            <p:childTnLst>
                              <p:par>
                                <p:cTn id="134" presetID="22" presetClass="entr" presetSubtype="4" fill="hold" nodeType="afterEffect">
                                  <p:stCondLst>
                                    <p:cond delay="0"/>
                                  </p:stCondLst>
                                  <p:childTnLst>
                                    <p:set>
                                      <p:cBhvr>
                                        <p:cTn id="135" dur="1" fill="hold">
                                          <p:stCondLst>
                                            <p:cond delay="0"/>
                                          </p:stCondLst>
                                        </p:cTn>
                                        <p:tgtEl>
                                          <p:spTgt spid="41"/>
                                        </p:tgtEl>
                                        <p:attrNameLst>
                                          <p:attrName>style.visibility</p:attrName>
                                        </p:attrNameLst>
                                      </p:cBhvr>
                                      <p:to>
                                        <p:strVal val="visible"/>
                                      </p:to>
                                    </p:set>
                                    <p:animEffect transition="in" filter="wipe(down)">
                                      <p:cBhvr>
                                        <p:cTn id="136" dur="500"/>
                                        <p:tgtEl>
                                          <p:spTgt spid="41"/>
                                        </p:tgtEl>
                                      </p:cBhvr>
                                    </p:animEffect>
                                  </p:childTnLst>
                                </p:cTn>
                              </p:par>
                            </p:childTnLst>
                          </p:cTn>
                        </p:par>
                        <p:par>
                          <p:cTn id="137" fill="hold">
                            <p:stCondLst>
                              <p:cond delay="12500"/>
                            </p:stCondLst>
                            <p:childTnLst>
                              <p:par>
                                <p:cTn id="138" presetID="22" presetClass="entr" presetSubtype="8" fill="hold" nodeType="afterEffect">
                                  <p:stCondLst>
                                    <p:cond delay="0"/>
                                  </p:stCondLst>
                                  <p:childTnLst>
                                    <p:set>
                                      <p:cBhvr>
                                        <p:cTn id="139" dur="1" fill="hold">
                                          <p:stCondLst>
                                            <p:cond delay="0"/>
                                          </p:stCondLst>
                                        </p:cTn>
                                        <p:tgtEl>
                                          <p:spTgt spid="42"/>
                                        </p:tgtEl>
                                        <p:attrNameLst>
                                          <p:attrName>style.visibility</p:attrName>
                                        </p:attrNameLst>
                                      </p:cBhvr>
                                      <p:to>
                                        <p:strVal val="visible"/>
                                      </p:to>
                                    </p:set>
                                    <p:animEffect transition="in" filter="wipe(left)">
                                      <p:cBhvr>
                                        <p:cTn id="140" dur="500"/>
                                        <p:tgtEl>
                                          <p:spTgt spid="42"/>
                                        </p:tgtEl>
                                      </p:cBhvr>
                                    </p:animEffect>
                                  </p:childTnLst>
                                </p:cTn>
                              </p:par>
                            </p:childTnLst>
                          </p:cTn>
                        </p:par>
                        <p:par>
                          <p:cTn id="141" fill="hold">
                            <p:stCondLst>
                              <p:cond delay="13000"/>
                            </p:stCondLst>
                            <p:childTnLst>
                              <p:par>
                                <p:cTn id="142" presetID="10" presetClass="entr" presetSubtype="0" fill="hold" grpId="0" nodeType="afterEffect">
                                  <p:stCondLst>
                                    <p:cond delay="0"/>
                                  </p:stCondLst>
                                  <p:childTnLst>
                                    <p:set>
                                      <p:cBhvr>
                                        <p:cTn id="143" dur="1" fill="hold">
                                          <p:stCondLst>
                                            <p:cond delay="0"/>
                                          </p:stCondLst>
                                        </p:cTn>
                                        <p:tgtEl>
                                          <p:spTgt spid="13"/>
                                        </p:tgtEl>
                                        <p:attrNameLst>
                                          <p:attrName>style.visibility</p:attrName>
                                        </p:attrNameLst>
                                      </p:cBhvr>
                                      <p:to>
                                        <p:strVal val="visible"/>
                                      </p:to>
                                    </p:set>
                                    <p:animEffect transition="in" filter="fade">
                                      <p:cBhvr>
                                        <p:cTn id="14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46" grpId="0"/>
      <p:bldP spid="47" grpId="0"/>
      <p:bldP spid="48" grpId="0" animBg="1"/>
      <p:bldP spid="48" grpId="1" animBg="1"/>
      <p:bldP spid="48" grpId="2" animBg="1"/>
      <p:bldP spid="48" grpId="3" animBg="1"/>
      <p:bldP spid="48" grpId="4" animBg="1"/>
      <p:bldP spid="49" grpId="0" animBg="1"/>
      <p:bldP spid="49" grpId="1" animBg="1"/>
      <p:bldP spid="49" grpId="2" animBg="1"/>
      <p:bldP spid="49" grpId="3" animBg="1"/>
      <p:bldP spid="49" grpId="4"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ja-JP" altLang="en-US" dirty="0"/>
              <a:t>②</a:t>
            </a:r>
            <a:r>
              <a:rPr lang="en-US" altLang="ja-JP" dirty="0"/>
              <a:t>for</a:t>
            </a:r>
            <a:r>
              <a:rPr lang="ja-JP" altLang="en-US" dirty="0"/>
              <a:t>文から抜ける　　</a:t>
            </a:r>
            <a:r>
              <a:rPr lang="ja-JP" altLang="en-US" sz="2000" dirty="0"/>
              <a:t>（</a:t>
            </a:r>
            <a:r>
              <a:rPr lang="en-US" altLang="ja-JP" sz="2000" dirty="0"/>
              <a:t>list</a:t>
            </a:r>
            <a:r>
              <a:rPr lang="ja-JP" altLang="en-US" sz="2000" dirty="0"/>
              <a:t>内の要素を順番に、</a:t>
            </a:r>
            <a:r>
              <a:rPr lang="en-US" altLang="ja-JP" sz="2000" dirty="0"/>
              <a:t>name</a:t>
            </a:r>
            <a:r>
              <a:rPr lang="ja-JP" altLang="en-US" sz="2000" dirty="0"/>
              <a:t>に代入する）</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26</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25" idx="2"/>
            <a:endCxn id="26" idx="0"/>
          </p:cNvCxnSpPr>
          <p:nvPr/>
        </p:nvCxnSpPr>
        <p:spPr>
          <a:xfrm flipH="1">
            <a:off x="2273380" y="4015214"/>
            <a:ext cx="1730" cy="9276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826629" y="2495110"/>
            <a:ext cx="144675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248169" y="2946749"/>
            <a:ext cx="2053882" cy="106846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6" name="フローチャート: 処理 25">
            <a:extLst>
              <a:ext uri="{FF2B5EF4-FFF2-40B4-BE49-F238E27FC236}">
                <a16:creationId xmlns:a16="http://schemas.microsoft.com/office/drawing/2014/main" id="{920BB2B1-621F-4D34-8B8D-0A2D5355D48B}"/>
              </a:ext>
            </a:extLst>
          </p:cNvPr>
          <p:cNvSpPr/>
          <p:nvPr/>
        </p:nvSpPr>
        <p:spPr>
          <a:xfrm>
            <a:off x="1571789" y="4942890"/>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t>print(name)</a:t>
            </a:r>
          </a:p>
        </p:txBody>
      </p: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73380" y="5837024"/>
            <a:ext cx="0" cy="10123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D89B3F95-E20F-4926-B3F5-AB449D624CA4}"/>
              </a:ext>
            </a:extLst>
          </p:cNvPr>
          <p:cNvSpPr txBox="1"/>
          <p:nvPr/>
        </p:nvSpPr>
        <p:spPr>
          <a:xfrm>
            <a:off x="1382588" y="3292879"/>
            <a:ext cx="1878791" cy="369332"/>
          </a:xfrm>
          <a:prstGeom prst="rect">
            <a:avLst/>
          </a:prstGeom>
          <a:noFill/>
        </p:spPr>
        <p:txBody>
          <a:bodyPr wrap="square" rtlCol="0">
            <a:spAutoFit/>
          </a:bodyPr>
          <a:lstStyle/>
          <a:p>
            <a:r>
              <a:rPr kumimoji="1" lang="en-US" altLang="ja-JP" b="1" dirty="0">
                <a:solidFill>
                  <a:schemeClr val="bg1"/>
                </a:solidFill>
              </a:rPr>
              <a:t>for name in list</a:t>
            </a:r>
            <a:endParaRPr kumimoji="1" lang="ja-JP" altLang="en-US" b="1" dirty="0">
              <a:solidFill>
                <a:schemeClr val="bg1"/>
              </a:solidFill>
            </a:endParaRPr>
          </a:p>
        </p:txBody>
      </p:sp>
      <p:sp>
        <p:nvSpPr>
          <p:cNvPr id="34" name="テキスト ボックス 33">
            <a:extLst>
              <a:ext uri="{FF2B5EF4-FFF2-40B4-BE49-F238E27FC236}">
                <a16:creationId xmlns:a16="http://schemas.microsoft.com/office/drawing/2014/main" id="{1251D41A-84B2-49B8-AA94-33D889553090}"/>
              </a:ext>
            </a:extLst>
          </p:cNvPr>
          <p:cNvSpPr txBox="1"/>
          <p:nvPr/>
        </p:nvSpPr>
        <p:spPr>
          <a:xfrm>
            <a:off x="2412266" y="4453375"/>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826629" y="2521970"/>
            <a:ext cx="20508" cy="27458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a:endCxn id="26" idx="1"/>
          </p:cNvCxnSpPr>
          <p:nvPr/>
        </p:nvCxnSpPr>
        <p:spPr>
          <a:xfrm>
            <a:off x="847137" y="5267848"/>
            <a:ext cx="72465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EB180690-D70A-42B9-B103-DFB1FECEBF01}"/>
              </a:ext>
            </a:extLst>
          </p:cNvPr>
          <p:cNvCxnSpPr>
            <a:cxnSpLocks/>
          </p:cNvCxnSpPr>
          <p:nvPr/>
        </p:nvCxnSpPr>
        <p:spPr>
          <a:xfrm flipH="1">
            <a:off x="2295419" y="5821738"/>
            <a:ext cx="256541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9" name="コンテンツ プレースホルダー 4">
            <a:extLst>
              <a:ext uri="{FF2B5EF4-FFF2-40B4-BE49-F238E27FC236}">
                <a16:creationId xmlns:a16="http://schemas.microsoft.com/office/drawing/2014/main" id="{B7FF4375-067D-4875-96D8-F6F1EE3D3C60}"/>
              </a:ext>
            </a:extLst>
          </p:cNvPr>
          <p:cNvSpPr>
            <a:spLocks noGrp="1"/>
          </p:cNvSpPr>
          <p:nvPr>
            <p:ph sz="quarter" idx="13"/>
          </p:nvPr>
        </p:nvSpPr>
        <p:spPr>
          <a:xfrm>
            <a:off x="8004218" y="6494712"/>
            <a:ext cx="4183695" cy="365124"/>
          </a:xfrm>
        </p:spPr>
        <p:txBody>
          <a:bodyPr>
            <a:normAutofit fontScale="92500"/>
          </a:bodyPr>
          <a:lstStyle/>
          <a:p>
            <a:r>
              <a:rPr lang="en-US" altLang="ja-JP" dirty="0">
                <a:hlinkClick r:id="rId2"/>
              </a:rPr>
              <a:t>https://note.nkmk.me/python-for-usage/</a:t>
            </a:r>
            <a:endParaRPr kumimoji="1" lang="ja-JP" altLang="en-US" dirty="0"/>
          </a:p>
        </p:txBody>
      </p:sp>
      <p:cxnSp>
        <p:nvCxnSpPr>
          <p:cNvPr id="28" name="直線コネクタ 27">
            <a:extLst>
              <a:ext uri="{FF2B5EF4-FFF2-40B4-BE49-F238E27FC236}">
                <a16:creationId xmlns:a16="http://schemas.microsoft.com/office/drawing/2014/main" id="{E4545E08-EFE9-4E63-8770-E3D95D8A2084}"/>
              </a:ext>
            </a:extLst>
          </p:cNvPr>
          <p:cNvCxnSpPr>
            <a:cxnSpLocks/>
          </p:cNvCxnSpPr>
          <p:nvPr/>
        </p:nvCxnSpPr>
        <p:spPr>
          <a:xfrm>
            <a:off x="2268117" y="2374503"/>
            <a:ext cx="4210" cy="11226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5027106-BBDF-4DAC-962C-242963CAB912}"/>
              </a:ext>
            </a:extLst>
          </p:cNvPr>
          <p:cNvCxnSpPr>
            <a:cxnSpLocks/>
          </p:cNvCxnSpPr>
          <p:nvPr/>
        </p:nvCxnSpPr>
        <p:spPr>
          <a:xfrm flipH="1">
            <a:off x="2256910" y="3494485"/>
            <a:ext cx="16095" cy="1091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フレーム 47">
            <a:extLst>
              <a:ext uri="{FF2B5EF4-FFF2-40B4-BE49-F238E27FC236}">
                <a16:creationId xmlns:a16="http://schemas.microsoft.com/office/drawing/2014/main" id="{5E6082AC-C1F2-4CC3-ACBA-FA86E62FEA76}"/>
              </a:ext>
            </a:extLst>
          </p:cNvPr>
          <p:cNvSpPr/>
          <p:nvPr/>
        </p:nvSpPr>
        <p:spPr>
          <a:xfrm>
            <a:off x="3237698" y="2981428"/>
            <a:ext cx="1583269"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50" name="直線コネクタ 49">
            <a:extLst>
              <a:ext uri="{FF2B5EF4-FFF2-40B4-BE49-F238E27FC236}">
                <a16:creationId xmlns:a16="http://schemas.microsoft.com/office/drawing/2014/main" id="{1314ACAB-54D5-4E57-AF16-A4231D10ECBD}"/>
              </a:ext>
            </a:extLst>
          </p:cNvPr>
          <p:cNvCxnSpPr>
            <a:cxnSpLocks/>
          </p:cNvCxnSpPr>
          <p:nvPr/>
        </p:nvCxnSpPr>
        <p:spPr>
          <a:xfrm flipH="1">
            <a:off x="2321983" y="5818514"/>
            <a:ext cx="2518109"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6CC57753-1F74-45BB-9EC9-1A777D7DCA65}"/>
              </a:ext>
            </a:extLst>
          </p:cNvPr>
          <p:cNvCxnSpPr>
            <a:cxnSpLocks/>
          </p:cNvCxnSpPr>
          <p:nvPr/>
        </p:nvCxnSpPr>
        <p:spPr>
          <a:xfrm>
            <a:off x="2268117" y="5837024"/>
            <a:ext cx="0" cy="101235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53E4C39F-6488-463B-B81C-B6CBF67841B9}"/>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53" name="直線コネクタ 52">
            <a:extLst>
              <a:ext uri="{FF2B5EF4-FFF2-40B4-BE49-F238E27FC236}">
                <a16:creationId xmlns:a16="http://schemas.microsoft.com/office/drawing/2014/main" id="{7FFBD401-C262-49B8-B7F1-37E1294A5B0F}"/>
              </a:ext>
            </a:extLst>
          </p:cNvPr>
          <p:cNvCxnSpPr>
            <a:cxnSpLocks/>
          </p:cNvCxnSpPr>
          <p:nvPr/>
        </p:nvCxnSpPr>
        <p:spPr>
          <a:xfrm>
            <a:off x="3302051" y="3501008"/>
            <a:ext cx="155667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A4F2BB88-F7EA-4D95-A6AF-BAD24432097A}"/>
              </a:ext>
            </a:extLst>
          </p:cNvPr>
          <p:cNvCxnSpPr>
            <a:cxnSpLocks/>
          </p:cNvCxnSpPr>
          <p:nvPr/>
        </p:nvCxnSpPr>
        <p:spPr>
          <a:xfrm>
            <a:off x="4858725" y="3501008"/>
            <a:ext cx="0" cy="228834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BE0BE4C4-CA0C-482D-B72B-7BBB401DFF0B}"/>
              </a:ext>
            </a:extLst>
          </p:cNvPr>
          <p:cNvCxnSpPr>
            <a:cxnSpLocks/>
          </p:cNvCxnSpPr>
          <p:nvPr/>
        </p:nvCxnSpPr>
        <p:spPr>
          <a:xfrm>
            <a:off x="4863735" y="3526946"/>
            <a:ext cx="0" cy="2290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58C142C0-E255-4E47-BC5B-938B112EAFA6}"/>
              </a:ext>
            </a:extLst>
          </p:cNvPr>
          <p:cNvCxnSpPr>
            <a:cxnSpLocks/>
          </p:cNvCxnSpPr>
          <p:nvPr/>
        </p:nvCxnSpPr>
        <p:spPr>
          <a:xfrm flipH="1">
            <a:off x="2299984" y="3501008"/>
            <a:ext cx="255628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5" name="正方形/長方形 54">
            <a:extLst>
              <a:ext uri="{FF2B5EF4-FFF2-40B4-BE49-F238E27FC236}">
                <a16:creationId xmlns:a16="http://schemas.microsoft.com/office/drawing/2014/main" id="{BF80C4DF-25A6-4CEC-9298-2AB2B85C6C79}"/>
              </a:ext>
            </a:extLst>
          </p:cNvPr>
          <p:cNvSpPr/>
          <p:nvPr/>
        </p:nvSpPr>
        <p:spPr>
          <a:xfrm>
            <a:off x="5725125" y="3807199"/>
            <a:ext cx="6060762" cy="10123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endParaRPr kumimoji="1" lang="ja-JP" altLang="en-US" sz="2000" dirty="0">
              <a:solidFill>
                <a:schemeClr val="tx1"/>
              </a:solidFill>
            </a:endParaRPr>
          </a:p>
        </p:txBody>
      </p:sp>
      <p:sp>
        <p:nvSpPr>
          <p:cNvPr id="56" name="コンテンツ プレースホルダー 2">
            <a:extLst>
              <a:ext uri="{FF2B5EF4-FFF2-40B4-BE49-F238E27FC236}">
                <a16:creationId xmlns:a16="http://schemas.microsoft.com/office/drawing/2014/main" id="{48BA51DA-7D0C-4728-A5E2-3C91C9D61472}"/>
              </a:ext>
            </a:extLst>
          </p:cNvPr>
          <p:cNvSpPr txBox="1">
            <a:spLocks/>
          </p:cNvSpPr>
          <p:nvPr/>
        </p:nvSpPr>
        <p:spPr>
          <a:xfrm>
            <a:off x="5725125" y="3275206"/>
            <a:ext cx="4050228"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dirty="0"/>
              <a:t>出力結果</a:t>
            </a:r>
            <a:endParaRPr lang="en-US" altLang="ja-JP" sz="2400" b="1" dirty="0"/>
          </a:p>
        </p:txBody>
      </p:sp>
      <p:sp>
        <p:nvSpPr>
          <p:cNvPr id="57" name="テキスト ボックス 56">
            <a:extLst>
              <a:ext uri="{FF2B5EF4-FFF2-40B4-BE49-F238E27FC236}">
                <a16:creationId xmlns:a16="http://schemas.microsoft.com/office/drawing/2014/main" id="{97759D2D-3B71-4472-B755-CF6D18F43667}"/>
              </a:ext>
            </a:extLst>
          </p:cNvPr>
          <p:cNvSpPr txBox="1"/>
          <p:nvPr/>
        </p:nvSpPr>
        <p:spPr>
          <a:xfrm>
            <a:off x="5725125" y="3771721"/>
            <a:ext cx="1296144" cy="400110"/>
          </a:xfrm>
          <a:prstGeom prst="rect">
            <a:avLst/>
          </a:prstGeom>
          <a:noFill/>
        </p:spPr>
        <p:txBody>
          <a:bodyPr wrap="square" rtlCol="0">
            <a:spAutoFit/>
          </a:bodyPr>
          <a:lstStyle/>
          <a:p>
            <a:r>
              <a:rPr kumimoji="1" lang="en-US" altLang="ja-JP" sz="2000" dirty="0"/>
              <a:t>apple</a:t>
            </a:r>
            <a:endParaRPr kumimoji="1" lang="ja-JP" altLang="en-US" sz="2000" dirty="0"/>
          </a:p>
        </p:txBody>
      </p:sp>
      <p:sp>
        <p:nvSpPr>
          <p:cNvPr id="58" name="テキスト ボックス 57">
            <a:extLst>
              <a:ext uri="{FF2B5EF4-FFF2-40B4-BE49-F238E27FC236}">
                <a16:creationId xmlns:a16="http://schemas.microsoft.com/office/drawing/2014/main" id="{F5206803-59BA-4994-8BCF-F719DD1A7217}"/>
              </a:ext>
            </a:extLst>
          </p:cNvPr>
          <p:cNvSpPr txBox="1"/>
          <p:nvPr/>
        </p:nvSpPr>
        <p:spPr>
          <a:xfrm>
            <a:off x="5719615" y="4113463"/>
            <a:ext cx="1296144" cy="400110"/>
          </a:xfrm>
          <a:prstGeom prst="rect">
            <a:avLst/>
          </a:prstGeom>
          <a:noFill/>
        </p:spPr>
        <p:txBody>
          <a:bodyPr wrap="square" rtlCol="0">
            <a:spAutoFit/>
          </a:bodyPr>
          <a:lstStyle/>
          <a:p>
            <a:r>
              <a:rPr kumimoji="1" lang="en-US" altLang="ja-JP" sz="2000" dirty="0"/>
              <a:t>banana</a:t>
            </a:r>
            <a:endParaRPr kumimoji="1" lang="ja-JP" altLang="en-US" sz="2000" dirty="0"/>
          </a:p>
        </p:txBody>
      </p:sp>
      <p:sp>
        <p:nvSpPr>
          <p:cNvPr id="59" name="テキスト ボックス 58">
            <a:extLst>
              <a:ext uri="{FF2B5EF4-FFF2-40B4-BE49-F238E27FC236}">
                <a16:creationId xmlns:a16="http://schemas.microsoft.com/office/drawing/2014/main" id="{325E2BB1-E17A-4BD0-AD9C-89D16EA3468B}"/>
              </a:ext>
            </a:extLst>
          </p:cNvPr>
          <p:cNvSpPr txBox="1"/>
          <p:nvPr/>
        </p:nvSpPr>
        <p:spPr>
          <a:xfrm>
            <a:off x="5738049" y="4411767"/>
            <a:ext cx="1296144" cy="400110"/>
          </a:xfrm>
          <a:prstGeom prst="rect">
            <a:avLst/>
          </a:prstGeom>
          <a:noFill/>
        </p:spPr>
        <p:txBody>
          <a:bodyPr wrap="square" rtlCol="0">
            <a:spAutoFit/>
          </a:bodyPr>
          <a:lstStyle/>
          <a:p>
            <a:r>
              <a:rPr kumimoji="1" lang="en-US" altLang="ja-JP" sz="2000" dirty="0"/>
              <a:t>orange</a:t>
            </a:r>
            <a:endParaRPr kumimoji="1" lang="ja-JP" altLang="en-US" sz="2000" dirty="0"/>
          </a:p>
        </p:txBody>
      </p:sp>
      <p:sp>
        <p:nvSpPr>
          <p:cNvPr id="41" name="タイトル 2">
            <a:extLst>
              <a:ext uri="{FF2B5EF4-FFF2-40B4-BE49-F238E27FC236}">
                <a16:creationId xmlns:a16="http://schemas.microsoft.com/office/drawing/2014/main" id="{33AA25DA-060A-4ED5-AA4C-52FD08070F81}"/>
              </a:ext>
            </a:extLst>
          </p:cNvPr>
          <p:cNvSpPr>
            <a:spLocks noGrp="1"/>
          </p:cNvSpPr>
          <p:nvPr>
            <p:ph type="title"/>
          </p:nvPr>
        </p:nvSpPr>
        <p:spPr>
          <a:xfrm>
            <a:off x="581025" y="263525"/>
            <a:ext cx="11029950" cy="809625"/>
          </a:xfrm>
        </p:spPr>
        <p:txBody>
          <a:bodyPr/>
          <a:lstStyle/>
          <a:p>
            <a:r>
              <a:rPr kumimoji="1" lang="en-US" altLang="ja-JP" dirty="0"/>
              <a:t>for</a:t>
            </a:r>
            <a:r>
              <a:rPr kumimoji="1" lang="ja-JP" altLang="en-US" dirty="0"/>
              <a:t>文　</a:t>
            </a:r>
            <a:r>
              <a:rPr lang="ja-JP" altLang="en-US" dirty="0"/>
              <a:t>例</a:t>
            </a:r>
            <a:endParaRPr kumimoji="1" lang="ja-JP" altLang="en-US" dirty="0"/>
          </a:p>
        </p:txBody>
      </p:sp>
      <p:sp>
        <p:nvSpPr>
          <p:cNvPr id="42" name="正方形/長方形 41">
            <a:extLst>
              <a:ext uri="{FF2B5EF4-FFF2-40B4-BE49-F238E27FC236}">
                <a16:creationId xmlns:a16="http://schemas.microsoft.com/office/drawing/2014/main" id="{E68E5A68-26C8-4998-8F2B-2AFE9FFC599E}"/>
              </a:ext>
            </a:extLst>
          </p:cNvPr>
          <p:cNvSpPr/>
          <p:nvPr/>
        </p:nvSpPr>
        <p:spPr>
          <a:xfrm>
            <a:off x="267095" y="2011497"/>
            <a:ext cx="4460750" cy="326144"/>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list = [“apple”, “banana”, “orange”]</a:t>
            </a:r>
          </a:p>
        </p:txBody>
      </p:sp>
    </p:spTree>
    <p:extLst>
      <p:ext uri="{BB962C8B-B14F-4D97-AF65-F5344CB8AC3E}">
        <p14:creationId xmlns:p14="http://schemas.microsoft.com/office/powerpoint/2010/main" val="220774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500"/>
                                        <p:tgtEl>
                                          <p:spTgt spid="48"/>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up)">
                                      <p:cBhvr>
                                        <p:cTn id="15" dur="500"/>
                                        <p:tgtEl>
                                          <p:spTgt spid="3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ipe(left)">
                                      <p:cBhvr>
                                        <p:cTn id="19" dur="500"/>
                                        <p:tgtEl>
                                          <p:spTgt spid="38"/>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wipe(up)">
                                      <p:cBhvr>
                                        <p:cTn id="23" dur="500"/>
                                        <p:tgtEl>
                                          <p:spTgt spid="45"/>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wipe(right)">
                                      <p:cBhvr>
                                        <p:cTn id="27" dur="500"/>
                                        <p:tgtEl>
                                          <p:spTgt spid="50"/>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wipe(up)">
                                      <p:cBhvr>
                                        <p:cTn id="3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AF5C5C-9739-4750-9348-0210EFDA3C9F}"/>
              </a:ext>
            </a:extLst>
          </p:cNvPr>
          <p:cNvSpPr>
            <a:spLocks noGrp="1"/>
          </p:cNvSpPr>
          <p:nvPr>
            <p:ph type="title"/>
          </p:nvPr>
        </p:nvSpPr>
        <p:spPr/>
        <p:txBody>
          <a:bodyPr/>
          <a:lstStyle/>
          <a:p>
            <a:r>
              <a:rPr kumimoji="1" lang="en-US" altLang="ja-JP" dirty="0"/>
              <a:t>for</a:t>
            </a:r>
            <a:r>
              <a:rPr kumimoji="1" lang="ja-JP" altLang="en-US" dirty="0"/>
              <a:t>文　イメージ</a:t>
            </a:r>
          </a:p>
        </p:txBody>
      </p:sp>
      <p:sp>
        <p:nvSpPr>
          <p:cNvPr id="3" name="コンテンツ プレースホルダー 2">
            <a:extLst>
              <a:ext uri="{FF2B5EF4-FFF2-40B4-BE49-F238E27FC236}">
                <a16:creationId xmlns:a16="http://schemas.microsoft.com/office/drawing/2014/main" id="{DCBEC685-5A5A-4297-B042-0FC13836D397}"/>
              </a:ext>
            </a:extLst>
          </p:cNvPr>
          <p:cNvSpPr>
            <a:spLocks noGrp="1"/>
          </p:cNvSpPr>
          <p:nvPr>
            <p:ph idx="1"/>
          </p:nvPr>
        </p:nvSpPr>
        <p:spPr>
          <a:xfrm>
            <a:off x="581192" y="1264464"/>
            <a:ext cx="11029615" cy="976404"/>
          </a:xfrm>
        </p:spPr>
        <p:txBody>
          <a:bodyPr/>
          <a:lstStyle/>
          <a:p>
            <a:r>
              <a:rPr kumimoji="1" lang="en-US" altLang="ja-JP" dirty="0"/>
              <a:t>list</a:t>
            </a:r>
            <a:r>
              <a:rPr kumimoji="1" lang="ja-JP" altLang="en-US" dirty="0"/>
              <a:t>から</a:t>
            </a:r>
            <a:r>
              <a:rPr kumimoji="1" lang="en-US" altLang="ja-JP" dirty="0"/>
              <a:t>name</a:t>
            </a:r>
            <a:r>
              <a:rPr kumimoji="1" lang="ja-JP" altLang="en-US" dirty="0"/>
              <a:t>に順番に要素を入れる</a:t>
            </a:r>
          </a:p>
        </p:txBody>
      </p:sp>
      <p:sp>
        <p:nvSpPr>
          <p:cNvPr id="4" name="スライド番号プレースホルダー 3">
            <a:extLst>
              <a:ext uri="{FF2B5EF4-FFF2-40B4-BE49-F238E27FC236}">
                <a16:creationId xmlns:a16="http://schemas.microsoft.com/office/drawing/2014/main" id="{8CCB50DE-2229-4A2A-BAFD-60C691265201}"/>
              </a:ext>
            </a:extLst>
          </p:cNvPr>
          <p:cNvSpPr>
            <a:spLocks noGrp="1"/>
          </p:cNvSpPr>
          <p:nvPr>
            <p:ph type="sldNum" sz="quarter" idx="12"/>
          </p:nvPr>
        </p:nvSpPr>
        <p:spPr/>
        <p:txBody>
          <a:bodyPr/>
          <a:lstStyle/>
          <a:p>
            <a:fld id="{57021661-B2A8-457F-930E-F617AD024F3F}" type="slidenum">
              <a:rPr lang="ja-JP" altLang="en-US" smtClean="0"/>
              <a:pPr/>
              <a:t>27</a:t>
            </a:fld>
            <a:endParaRPr lang="ja-JP" altLang="en-US" dirty="0"/>
          </a:p>
        </p:txBody>
      </p:sp>
      <p:sp>
        <p:nvSpPr>
          <p:cNvPr id="5" name="コンテンツ プレースホルダー 4">
            <a:extLst>
              <a:ext uri="{FF2B5EF4-FFF2-40B4-BE49-F238E27FC236}">
                <a16:creationId xmlns:a16="http://schemas.microsoft.com/office/drawing/2014/main" id="{EB1547A9-C6EC-4EB4-9141-EDD20E85AD27}"/>
              </a:ext>
            </a:extLst>
          </p:cNvPr>
          <p:cNvSpPr>
            <a:spLocks noGrp="1"/>
          </p:cNvSpPr>
          <p:nvPr>
            <p:ph sz="quarter" idx="13"/>
          </p:nvPr>
        </p:nvSpPr>
        <p:spPr/>
        <p:txBody>
          <a:bodyPr>
            <a:normAutofit fontScale="92500" lnSpcReduction="10000"/>
          </a:bodyPr>
          <a:lstStyle/>
          <a:p>
            <a:endParaRPr kumimoji="1" lang="ja-JP" altLang="en-US"/>
          </a:p>
        </p:txBody>
      </p:sp>
      <p:sp>
        <p:nvSpPr>
          <p:cNvPr id="6" name="テキスト ボックス 5">
            <a:extLst>
              <a:ext uri="{FF2B5EF4-FFF2-40B4-BE49-F238E27FC236}">
                <a16:creationId xmlns:a16="http://schemas.microsoft.com/office/drawing/2014/main" id="{C6E8DCB5-7456-485B-8FA6-6FA464DF9916}"/>
              </a:ext>
            </a:extLst>
          </p:cNvPr>
          <p:cNvSpPr txBox="1"/>
          <p:nvPr/>
        </p:nvSpPr>
        <p:spPr>
          <a:xfrm>
            <a:off x="5742301" y="3897052"/>
            <a:ext cx="6258355" cy="584775"/>
          </a:xfrm>
          <a:prstGeom prst="rect">
            <a:avLst/>
          </a:prstGeom>
          <a:solidFill>
            <a:schemeClr val="accent6"/>
          </a:solidFill>
          <a:ln w="38100">
            <a:solidFill>
              <a:srgbClr val="0070C0"/>
            </a:solidFill>
          </a:ln>
        </p:spPr>
        <p:txBody>
          <a:bodyPr wrap="square" rtlCol="0">
            <a:spAutoFit/>
          </a:bodyPr>
          <a:lstStyle/>
          <a:p>
            <a:r>
              <a:rPr lang="en-US" altLang="ja-JP" sz="3200" b="1" dirty="0">
                <a:solidFill>
                  <a:schemeClr val="bg1"/>
                </a:solidFill>
              </a:rPr>
              <a:t>[“apple”, “banana”, “orange”]</a:t>
            </a:r>
            <a:endParaRPr kumimoji="1" lang="ja-JP" altLang="en-US" sz="3200" b="1" dirty="0">
              <a:solidFill>
                <a:schemeClr val="bg1"/>
              </a:solidFill>
            </a:endParaRPr>
          </a:p>
        </p:txBody>
      </p:sp>
      <p:sp>
        <p:nvSpPr>
          <p:cNvPr id="7" name="正方形/長方形 6">
            <a:extLst>
              <a:ext uri="{FF2B5EF4-FFF2-40B4-BE49-F238E27FC236}">
                <a16:creationId xmlns:a16="http://schemas.microsoft.com/office/drawing/2014/main" id="{34B07555-E420-4C7A-9ADD-7EB6CA159CE3}"/>
              </a:ext>
            </a:extLst>
          </p:cNvPr>
          <p:cNvSpPr/>
          <p:nvPr/>
        </p:nvSpPr>
        <p:spPr>
          <a:xfrm>
            <a:off x="1991544" y="3487361"/>
            <a:ext cx="1512168" cy="1404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199386CF-BA59-4B06-8842-FCCAABE8FCD0}"/>
              </a:ext>
            </a:extLst>
          </p:cNvPr>
          <p:cNvSpPr txBox="1"/>
          <p:nvPr/>
        </p:nvSpPr>
        <p:spPr>
          <a:xfrm>
            <a:off x="2198567" y="2905780"/>
            <a:ext cx="1098122" cy="523220"/>
          </a:xfrm>
          <a:prstGeom prst="rect">
            <a:avLst/>
          </a:prstGeom>
          <a:noFill/>
        </p:spPr>
        <p:txBody>
          <a:bodyPr wrap="square" rtlCol="0">
            <a:spAutoFit/>
          </a:bodyPr>
          <a:lstStyle/>
          <a:p>
            <a:r>
              <a:rPr kumimoji="1" lang="en-US" altLang="ja-JP" sz="2800" dirty="0"/>
              <a:t>name</a:t>
            </a:r>
            <a:endParaRPr kumimoji="1" lang="ja-JP" altLang="en-US" sz="2800" dirty="0"/>
          </a:p>
        </p:txBody>
      </p:sp>
      <p:sp>
        <p:nvSpPr>
          <p:cNvPr id="9" name="テキスト ボックス 8">
            <a:extLst>
              <a:ext uri="{FF2B5EF4-FFF2-40B4-BE49-F238E27FC236}">
                <a16:creationId xmlns:a16="http://schemas.microsoft.com/office/drawing/2014/main" id="{8488CB8F-FD62-4D20-AAFA-DBCA703BBAAB}"/>
              </a:ext>
            </a:extLst>
          </p:cNvPr>
          <p:cNvSpPr txBox="1"/>
          <p:nvPr/>
        </p:nvSpPr>
        <p:spPr>
          <a:xfrm>
            <a:off x="8187475" y="3225751"/>
            <a:ext cx="684076" cy="523220"/>
          </a:xfrm>
          <a:prstGeom prst="rect">
            <a:avLst/>
          </a:prstGeom>
          <a:noFill/>
        </p:spPr>
        <p:txBody>
          <a:bodyPr wrap="square" rtlCol="0">
            <a:spAutoFit/>
          </a:bodyPr>
          <a:lstStyle/>
          <a:p>
            <a:r>
              <a:rPr kumimoji="1" lang="en-US" altLang="ja-JP" sz="2800" dirty="0"/>
              <a:t>list</a:t>
            </a:r>
            <a:endParaRPr kumimoji="1" lang="ja-JP" altLang="en-US" sz="2800" dirty="0"/>
          </a:p>
        </p:txBody>
      </p:sp>
      <p:sp>
        <p:nvSpPr>
          <p:cNvPr id="10" name="正方形/長方形 9">
            <a:extLst>
              <a:ext uri="{FF2B5EF4-FFF2-40B4-BE49-F238E27FC236}">
                <a16:creationId xmlns:a16="http://schemas.microsoft.com/office/drawing/2014/main" id="{0148F26E-308B-4FF4-8C0E-30B2DCDBA580}"/>
              </a:ext>
            </a:extLst>
          </p:cNvPr>
          <p:cNvSpPr/>
          <p:nvPr/>
        </p:nvSpPr>
        <p:spPr>
          <a:xfrm>
            <a:off x="5742301" y="2220939"/>
            <a:ext cx="6060762" cy="74000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kumimoji="1" lang="en-US" altLang="ja-JP" sz="2000" dirty="0">
                <a:solidFill>
                  <a:schemeClr val="tx1"/>
                </a:solidFill>
              </a:rPr>
              <a:t>for name</a:t>
            </a:r>
            <a:r>
              <a:rPr kumimoji="1" lang="ja-JP" altLang="en-US" sz="2000" dirty="0">
                <a:solidFill>
                  <a:schemeClr val="tx1"/>
                </a:solidFill>
              </a:rPr>
              <a:t> </a:t>
            </a:r>
            <a:r>
              <a:rPr kumimoji="1" lang="en-US" altLang="ja-JP" sz="2000" dirty="0">
                <a:solidFill>
                  <a:schemeClr val="tx1"/>
                </a:solidFill>
              </a:rPr>
              <a:t>in </a:t>
            </a:r>
            <a:r>
              <a:rPr lang="en-US" altLang="ja-JP" sz="2000" dirty="0">
                <a:solidFill>
                  <a:schemeClr val="tx1"/>
                </a:solidFill>
              </a:rPr>
              <a:t>list</a:t>
            </a:r>
            <a:r>
              <a:rPr kumimoji="1" lang="en-US" altLang="ja-JP" sz="2000" dirty="0">
                <a:solidFill>
                  <a:schemeClr val="tx1"/>
                </a:solidFill>
              </a:rPr>
              <a:t>:</a:t>
            </a:r>
          </a:p>
          <a:p>
            <a:r>
              <a:rPr kumimoji="1" lang="en-US" altLang="ja-JP" sz="2000" dirty="0">
                <a:solidFill>
                  <a:schemeClr val="tx1"/>
                </a:solidFill>
              </a:rPr>
              <a:t>    </a:t>
            </a:r>
            <a:r>
              <a:rPr lang="en-US" altLang="ja-JP" sz="2000" dirty="0">
                <a:solidFill>
                  <a:schemeClr val="tx1"/>
                </a:solidFill>
              </a:rPr>
              <a:t>print(name)</a:t>
            </a:r>
            <a:endParaRPr kumimoji="1" lang="en-US" altLang="ja-JP" sz="2000" dirty="0">
              <a:solidFill>
                <a:schemeClr val="tx1"/>
              </a:solidFill>
            </a:endParaRPr>
          </a:p>
          <a:p>
            <a:r>
              <a:rPr kumimoji="1" lang="en-US" altLang="ja-JP" sz="2000" dirty="0">
                <a:solidFill>
                  <a:schemeClr val="tx1"/>
                </a:solidFill>
              </a:rPr>
              <a:t>     </a:t>
            </a:r>
            <a:endParaRPr kumimoji="1" lang="ja-JP" altLang="en-US" sz="2000" dirty="0">
              <a:solidFill>
                <a:schemeClr val="tx1"/>
              </a:solidFill>
            </a:endParaRPr>
          </a:p>
        </p:txBody>
      </p:sp>
      <p:sp>
        <p:nvSpPr>
          <p:cNvPr id="11" name="フレーム 10">
            <a:extLst>
              <a:ext uri="{FF2B5EF4-FFF2-40B4-BE49-F238E27FC236}">
                <a16:creationId xmlns:a16="http://schemas.microsoft.com/office/drawing/2014/main" id="{265FA394-ED56-4213-8D3E-A34ABB7F22D7}"/>
              </a:ext>
            </a:extLst>
          </p:cNvPr>
          <p:cNvSpPr/>
          <p:nvPr/>
        </p:nvSpPr>
        <p:spPr>
          <a:xfrm>
            <a:off x="7104112" y="2220938"/>
            <a:ext cx="540060" cy="443557"/>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フレーム 11">
            <a:extLst>
              <a:ext uri="{FF2B5EF4-FFF2-40B4-BE49-F238E27FC236}">
                <a16:creationId xmlns:a16="http://schemas.microsoft.com/office/drawing/2014/main" id="{6399A2BA-274E-4479-A4E3-63026B05B318}"/>
              </a:ext>
            </a:extLst>
          </p:cNvPr>
          <p:cNvSpPr/>
          <p:nvPr/>
        </p:nvSpPr>
        <p:spPr>
          <a:xfrm>
            <a:off x="6171064" y="2220938"/>
            <a:ext cx="740792" cy="443557"/>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4" name="直線コネクタ 13">
            <a:extLst>
              <a:ext uri="{FF2B5EF4-FFF2-40B4-BE49-F238E27FC236}">
                <a16:creationId xmlns:a16="http://schemas.microsoft.com/office/drawing/2014/main" id="{16081737-7D7E-4E59-83E4-4F00FB37C589}"/>
              </a:ext>
            </a:extLst>
          </p:cNvPr>
          <p:cNvCxnSpPr>
            <a:cxnSpLocks/>
          </p:cNvCxnSpPr>
          <p:nvPr/>
        </p:nvCxnSpPr>
        <p:spPr>
          <a:xfrm>
            <a:off x="6600056" y="1952836"/>
            <a:ext cx="72008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8875A6C3-E2D7-4917-B165-C2D1404A1C07}"/>
              </a:ext>
            </a:extLst>
          </p:cNvPr>
          <p:cNvCxnSpPr>
            <a:cxnSpLocks/>
            <a:endCxn id="11" idx="0"/>
          </p:cNvCxnSpPr>
          <p:nvPr/>
        </p:nvCxnSpPr>
        <p:spPr>
          <a:xfrm>
            <a:off x="7374142" y="1952836"/>
            <a:ext cx="0" cy="2681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3D3AC404-B2D5-47F6-8128-B48EDC5E2D67}"/>
              </a:ext>
            </a:extLst>
          </p:cNvPr>
          <p:cNvCxnSpPr>
            <a:cxnSpLocks/>
          </p:cNvCxnSpPr>
          <p:nvPr/>
        </p:nvCxnSpPr>
        <p:spPr>
          <a:xfrm>
            <a:off x="6572241" y="1952836"/>
            <a:ext cx="0" cy="28803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6289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ボックス 13">
            <a:extLst>
              <a:ext uri="{FF2B5EF4-FFF2-40B4-BE49-F238E27FC236}">
                <a16:creationId xmlns:a16="http://schemas.microsoft.com/office/drawing/2014/main" id="{BB7CE033-DD95-4A1E-B64C-377CCBDB0E99}"/>
              </a:ext>
            </a:extLst>
          </p:cNvPr>
          <p:cNvSpPr txBox="1"/>
          <p:nvPr/>
        </p:nvSpPr>
        <p:spPr>
          <a:xfrm>
            <a:off x="5742301" y="3897052"/>
            <a:ext cx="6258355" cy="584775"/>
          </a:xfrm>
          <a:prstGeom prst="rect">
            <a:avLst/>
          </a:prstGeom>
          <a:solidFill>
            <a:schemeClr val="accent6"/>
          </a:solidFill>
          <a:ln w="38100">
            <a:solidFill>
              <a:srgbClr val="0070C0"/>
            </a:solidFill>
          </a:ln>
        </p:spPr>
        <p:txBody>
          <a:bodyPr wrap="square" rtlCol="0">
            <a:spAutoFit/>
          </a:bodyPr>
          <a:lstStyle/>
          <a:p>
            <a:r>
              <a:rPr lang="en-US" altLang="ja-JP" sz="3200" b="1" dirty="0">
                <a:solidFill>
                  <a:schemeClr val="bg1"/>
                </a:solidFill>
              </a:rPr>
              <a:t>[“apple”, “banana”, “orange”]</a:t>
            </a:r>
            <a:endParaRPr kumimoji="1" lang="ja-JP" altLang="en-US" sz="3200" b="1" dirty="0">
              <a:solidFill>
                <a:schemeClr val="bg1"/>
              </a:solidFill>
            </a:endParaRPr>
          </a:p>
        </p:txBody>
      </p:sp>
      <p:sp>
        <p:nvSpPr>
          <p:cNvPr id="2" name="タイトル 1">
            <a:extLst>
              <a:ext uri="{FF2B5EF4-FFF2-40B4-BE49-F238E27FC236}">
                <a16:creationId xmlns:a16="http://schemas.microsoft.com/office/drawing/2014/main" id="{2CAF5C5C-9739-4750-9348-0210EFDA3C9F}"/>
              </a:ext>
            </a:extLst>
          </p:cNvPr>
          <p:cNvSpPr>
            <a:spLocks noGrp="1"/>
          </p:cNvSpPr>
          <p:nvPr>
            <p:ph type="title"/>
          </p:nvPr>
        </p:nvSpPr>
        <p:spPr/>
        <p:txBody>
          <a:bodyPr/>
          <a:lstStyle/>
          <a:p>
            <a:r>
              <a:rPr kumimoji="1" lang="en-US" altLang="ja-JP" dirty="0"/>
              <a:t>for</a:t>
            </a:r>
            <a:r>
              <a:rPr kumimoji="1" lang="ja-JP" altLang="en-US" dirty="0"/>
              <a:t>文　イメージ</a:t>
            </a:r>
          </a:p>
        </p:txBody>
      </p:sp>
      <p:sp>
        <p:nvSpPr>
          <p:cNvPr id="3" name="コンテンツ プレースホルダー 2">
            <a:extLst>
              <a:ext uri="{FF2B5EF4-FFF2-40B4-BE49-F238E27FC236}">
                <a16:creationId xmlns:a16="http://schemas.microsoft.com/office/drawing/2014/main" id="{DCBEC685-5A5A-4297-B042-0FC13836D397}"/>
              </a:ext>
            </a:extLst>
          </p:cNvPr>
          <p:cNvSpPr>
            <a:spLocks noGrp="1"/>
          </p:cNvSpPr>
          <p:nvPr>
            <p:ph idx="1"/>
          </p:nvPr>
        </p:nvSpPr>
        <p:spPr>
          <a:xfrm>
            <a:off x="581192" y="1264464"/>
            <a:ext cx="11029615" cy="976404"/>
          </a:xfrm>
        </p:spPr>
        <p:txBody>
          <a:bodyPr/>
          <a:lstStyle/>
          <a:p>
            <a:r>
              <a:rPr kumimoji="1" lang="en-US" altLang="ja-JP" dirty="0"/>
              <a:t>for</a:t>
            </a:r>
            <a:r>
              <a:rPr kumimoji="1" lang="ja-JP" altLang="en-US" dirty="0"/>
              <a:t>文</a:t>
            </a:r>
            <a:r>
              <a:rPr kumimoji="1" lang="en-US" altLang="ja-JP" dirty="0"/>
              <a:t>1</a:t>
            </a:r>
            <a:r>
              <a:rPr lang="ja-JP" altLang="en-US" dirty="0"/>
              <a:t>週目</a:t>
            </a:r>
            <a:endParaRPr kumimoji="1" lang="ja-JP" altLang="en-US" dirty="0"/>
          </a:p>
        </p:txBody>
      </p:sp>
      <p:sp>
        <p:nvSpPr>
          <p:cNvPr id="4" name="スライド番号プレースホルダー 3">
            <a:extLst>
              <a:ext uri="{FF2B5EF4-FFF2-40B4-BE49-F238E27FC236}">
                <a16:creationId xmlns:a16="http://schemas.microsoft.com/office/drawing/2014/main" id="{8CCB50DE-2229-4A2A-BAFD-60C691265201}"/>
              </a:ext>
            </a:extLst>
          </p:cNvPr>
          <p:cNvSpPr>
            <a:spLocks noGrp="1"/>
          </p:cNvSpPr>
          <p:nvPr>
            <p:ph type="sldNum" sz="quarter" idx="12"/>
          </p:nvPr>
        </p:nvSpPr>
        <p:spPr/>
        <p:txBody>
          <a:bodyPr/>
          <a:lstStyle/>
          <a:p>
            <a:fld id="{57021661-B2A8-457F-930E-F617AD024F3F}" type="slidenum">
              <a:rPr lang="ja-JP" altLang="en-US" smtClean="0"/>
              <a:pPr/>
              <a:t>28</a:t>
            </a:fld>
            <a:endParaRPr lang="ja-JP" altLang="en-US" dirty="0"/>
          </a:p>
        </p:txBody>
      </p:sp>
      <p:sp>
        <p:nvSpPr>
          <p:cNvPr id="5" name="コンテンツ プレースホルダー 4">
            <a:extLst>
              <a:ext uri="{FF2B5EF4-FFF2-40B4-BE49-F238E27FC236}">
                <a16:creationId xmlns:a16="http://schemas.microsoft.com/office/drawing/2014/main" id="{EB1547A9-C6EC-4EB4-9141-EDD20E85AD27}"/>
              </a:ext>
            </a:extLst>
          </p:cNvPr>
          <p:cNvSpPr>
            <a:spLocks noGrp="1"/>
          </p:cNvSpPr>
          <p:nvPr>
            <p:ph sz="quarter" idx="13"/>
          </p:nvPr>
        </p:nvSpPr>
        <p:spPr/>
        <p:txBody>
          <a:bodyPr>
            <a:normAutofit fontScale="92500" lnSpcReduction="10000"/>
          </a:bodyPr>
          <a:lstStyle/>
          <a:p>
            <a:endParaRPr kumimoji="1" lang="ja-JP" altLang="en-US"/>
          </a:p>
        </p:txBody>
      </p:sp>
      <p:sp>
        <p:nvSpPr>
          <p:cNvPr id="7" name="正方形/長方形 6">
            <a:extLst>
              <a:ext uri="{FF2B5EF4-FFF2-40B4-BE49-F238E27FC236}">
                <a16:creationId xmlns:a16="http://schemas.microsoft.com/office/drawing/2014/main" id="{34B07555-E420-4C7A-9ADD-7EB6CA159CE3}"/>
              </a:ext>
            </a:extLst>
          </p:cNvPr>
          <p:cNvSpPr/>
          <p:nvPr/>
        </p:nvSpPr>
        <p:spPr>
          <a:xfrm>
            <a:off x="1991544" y="3487361"/>
            <a:ext cx="1512168" cy="1404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dirty="0"/>
          </a:p>
        </p:txBody>
      </p:sp>
      <p:sp>
        <p:nvSpPr>
          <p:cNvPr id="8" name="テキスト ボックス 7">
            <a:extLst>
              <a:ext uri="{FF2B5EF4-FFF2-40B4-BE49-F238E27FC236}">
                <a16:creationId xmlns:a16="http://schemas.microsoft.com/office/drawing/2014/main" id="{199386CF-BA59-4B06-8842-FCCAABE8FCD0}"/>
              </a:ext>
            </a:extLst>
          </p:cNvPr>
          <p:cNvSpPr txBox="1"/>
          <p:nvPr/>
        </p:nvSpPr>
        <p:spPr>
          <a:xfrm>
            <a:off x="2198567" y="2905780"/>
            <a:ext cx="1098122" cy="523220"/>
          </a:xfrm>
          <a:prstGeom prst="rect">
            <a:avLst/>
          </a:prstGeom>
          <a:noFill/>
        </p:spPr>
        <p:txBody>
          <a:bodyPr wrap="square" rtlCol="0">
            <a:spAutoFit/>
          </a:bodyPr>
          <a:lstStyle/>
          <a:p>
            <a:r>
              <a:rPr kumimoji="1" lang="en-US" altLang="ja-JP" sz="2800" dirty="0"/>
              <a:t>name</a:t>
            </a:r>
            <a:endParaRPr kumimoji="1" lang="ja-JP" altLang="en-US" sz="2800" dirty="0"/>
          </a:p>
        </p:txBody>
      </p:sp>
      <p:sp>
        <p:nvSpPr>
          <p:cNvPr id="9" name="テキスト ボックス 8">
            <a:extLst>
              <a:ext uri="{FF2B5EF4-FFF2-40B4-BE49-F238E27FC236}">
                <a16:creationId xmlns:a16="http://schemas.microsoft.com/office/drawing/2014/main" id="{8488CB8F-FD62-4D20-AAFA-DBCA703BBAAB}"/>
              </a:ext>
            </a:extLst>
          </p:cNvPr>
          <p:cNvSpPr txBox="1"/>
          <p:nvPr/>
        </p:nvSpPr>
        <p:spPr>
          <a:xfrm>
            <a:off x="8187475" y="3225751"/>
            <a:ext cx="684076" cy="523220"/>
          </a:xfrm>
          <a:prstGeom prst="rect">
            <a:avLst/>
          </a:prstGeom>
          <a:noFill/>
        </p:spPr>
        <p:txBody>
          <a:bodyPr wrap="square" rtlCol="0">
            <a:spAutoFit/>
          </a:bodyPr>
          <a:lstStyle/>
          <a:p>
            <a:r>
              <a:rPr kumimoji="1" lang="en-US" altLang="ja-JP" sz="2800" dirty="0"/>
              <a:t>list</a:t>
            </a:r>
            <a:endParaRPr kumimoji="1" lang="ja-JP" altLang="en-US" sz="2800" dirty="0"/>
          </a:p>
        </p:txBody>
      </p:sp>
      <p:sp>
        <p:nvSpPr>
          <p:cNvPr id="11" name="矢印: 左 10">
            <a:extLst>
              <a:ext uri="{FF2B5EF4-FFF2-40B4-BE49-F238E27FC236}">
                <a16:creationId xmlns:a16="http://schemas.microsoft.com/office/drawing/2014/main" id="{5CB86AEA-1814-4E53-821D-A271FA3502D4}"/>
              </a:ext>
            </a:extLst>
          </p:cNvPr>
          <p:cNvSpPr/>
          <p:nvPr/>
        </p:nvSpPr>
        <p:spPr>
          <a:xfrm>
            <a:off x="3608108" y="3969059"/>
            <a:ext cx="2019839" cy="440759"/>
          </a:xfrm>
          <a:prstGeom prst="leftArrow">
            <a:avLst/>
          </a:prstGeom>
          <a:solidFill>
            <a:srgbClr val="FF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レーム 11">
            <a:extLst>
              <a:ext uri="{FF2B5EF4-FFF2-40B4-BE49-F238E27FC236}">
                <a16:creationId xmlns:a16="http://schemas.microsoft.com/office/drawing/2014/main" id="{4E598E6A-9919-45F2-B662-B9D4B7A3D547}"/>
              </a:ext>
            </a:extLst>
          </p:cNvPr>
          <p:cNvSpPr/>
          <p:nvPr/>
        </p:nvSpPr>
        <p:spPr>
          <a:xfrm>
            <a:off x="5742802" y="3817783"/>
            <a:ext cx="1865366" cy="743309"/>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ボックス 12">
            <a:extLst>
              <a:ext uri="{FF2B5EF4-FFF2-40B4-BE49-F238E27FC236}">
                <a16:creationId xmlns:a16="http://schemas.microsoft.com/office/drawing/2014/main" id="{9B933F5E-1A39-4052-A00B-62FD0AA48C32}"/>
              </a:ext>
            </a:extLst>
          </p:cNvPr>
          <p:cNvSpPr txBox="1"/>
          <p:nvPr/>
        </p:nvSpPr>
        <p:spPr>
          <a:xfrm>
            <a:off x="2153562" y="3880953"/>
            <a:ext cx="1188132" cy="523220"/>
          </a:xfrm>
          <a:prstGeom prst="rect">
            <a:avLst/>
          </a:prstGeom>
          <a:noFill/>
        </p:spPr>
        <p:txBody>
          <a:bodyPr wrap="square" rtlCol="0">
            <a:spAutoFit/>
          </a:bodyPr>
          <a:lstStyle/>
          <a:p>
            <a:r>
              <a:rPr kumimoji="1" lang="en-US" altLang="ja-JP" sz="2800" b="1" dirty="0">
                <a:solidFill>
                  <a:schemeClr val="bg1"/>
                </a:solidFill>
              </a:rPr>
              <a:t>apple</a:t>
            </a:r>
            <a:endParaRPr kumimoji="1" lang="ja-JP" altLang="en-US" sz="2800" b="1" dirty="0">
              <a:solidFill>
                <a:schemeClr val="bg1"/>
              </a:solidFill>
            </a:endParaRPr>
          </a:p>
        </p:txBody>
      </p:sp>
      <p:sp>
        <p:nvSpPr>
          <p:cNvPr id="15" name="正方形/長方形 14">
            <a:extLst>
              <a:ext uri="{FF2B5EF4-FFF2-40B4-BE49-F238E27FC236}">
                <a16:creationId xmlns:a16="http://schemas.microsoft.com/office/drawing/2014/main" id="{67D5B0B8-D92B-4465-8E39-2A730CDB9839}"/>
              </a:ext>
            </a:extLst>
          </p:cNvPr>
          <p:cNvSpPr/>
          <p:nvPr/>
        </p:nvSpPr>
        <p:spPr>
          <a:xfrm>
            <a:off x="5742301" y="2220939"/>
            <a:ext cx="6060762" cy="74000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kumimoji="1" lang="en-US" altLang="ja-JP" sz="2000" dirty="0">
                <a:solidFill>
                  <a:schemeClr val="tx1"/>
                </a:solidFill>
              </a:rPr>
              <a:t>for name</a:t>
            </a:r>
            <a:r>
              <a:rPr kumimoji="1" lang="ja-JP" altLang="en-US" sz="2000" dirty="0">
                <a:solidFill>
                  <a:schemeClr val="tx1"/>
                </a:solidFill>
              </a:rPr>
              <a:t> </a:t>
            </a:r>
            <a:r>
              <a:rPr kumimoji="1" lang="en-US" altLang="ja-JP" sz="2000" dirty="0">
                <a:solidFill>
                  <a:schemeClr val="tx1"/>
                </a:solidFill>
              </a:rPr>
              <a:t>in </a:t>
            </a:r>
            <a:r>
              <a:rPr lang="en-US" altLang="ja-JP" sz="2000" dirty="0">
                <a:solidFill>
                  <a:schemeClr val="tx1"/>
                </a:solidFill>
              </a:rPr>
              <a:t>list</a:t>
            </a:r>
            <a:r>
              <a:rPr kumimoji="1" lang="en-US" altLang="ja-JP" sz="2000" dirty="0">
                <a:solidFill>
                  <a:schemeClr val="tx1"/>
                </a:solidFill>
              </a:rPr>
              <a:t>:</a:t>
            </a:r>
          </a:p>
          <a:p>
            <a:r>
              <a:rPr kumimoji="1" lang="en-US" altLang="ja-JP" sz="2000" dirty="0">
                <a:solidFill>
                  <a:schemeClr val="tx1"/>
                </a:solidFill>
              </a:rPr>
              <a:t>    </a:t>
            </a:r>
            <a:r>
              <a:rPr lang="en-US" altLang="ja-JP" sz="2000" dirty="0">
                <a:solidFill>
                  <a:schemeClr val="tx1"/>
                </a:solidFill>
              </a:rPr>
              <a:t>print(name)</a:t>
            </a:r>
            <a:endParaRPr kumimoji="1" lang="en-US" altLang="ja-JP" sz="2000" dirty="0">
              <a:solidFill>
                <a:schemeClr val="tx1"/>
              </a:solidFill>
            </a:endParaRPr>
          </a:p>
          <a:p>
            <a:r>
              <a:rPr kumimoji="1" lang="en-US" altLang="ja-JP" sz="2000" dirty="0">
                <a:solidFill>
                  <a:schemeClr val="tx1"/>
                </a:solidFill>
              </a:rPr>
              <a:t>     </a:t>
            </a:r>
            <a:endParaRPr kumimoji="1" lang="ja-JP" altLang="en-US" sz="2000" dirty="0">
              <a:solidFill>
                <a:schemeClr val="tx1"/>
              </a:solidFill>
            </a:endParaRPr>
          </a:p>
        </p:txBody>
      </p:sp>
      <p:sp>
        <p:nvSpPr>
          <p:cNvPr id="16" name="フレーム 15">
            <a:extLst>
              <a:ext uri="{FF2B5EF4-FFF2-40B4-BE49-F238E27FC236}">
                <a16:creationId xmlns:a16="http://schemas.microsoft.com/office/drawing/2014/main" id="{1EA8CB02-2918-4477-8A2E-FDC8CF44A3E3}"/>
              </a:ext>
            </a:extLst>
          </p:cNvPr>
          <p:cNvSpPr/>
          <p:nvPr/>
        </p:nvSpPr>
        <p:spPr>
          <a:xfrm>
            <a:off x="7104112" y="2220938"/>
            <a:ext cx="540060" cy="443557"/>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フレーム 16">
            <a:extLst>
              <a:ext uri="{FF2B5EF4-FFF2-40B4-BE49-F238E27FC236}">
                <a16:creationId xmlns:a16="http://schemas.microsoft.com/office/drawing/2014/main" id="{D09C1A41-4CDD-4351-9E3F-6A69716F2E06}"/>
              </a:ext>
            </a:extLst>
          </p:cNvPr>
          <p:cNvSpPr/>
          <p:nvPr/>
        </p:nvSpPr>
        <p:spPr>
          <a:xfrm>
            <a:off x="6171064" y="2220938"/>
            <a:ext cx="740792" cy="443557"/>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8" name="直線コネクタ 17">
            <a:extLst>
              <a:ext uri="{FF2B5EF4-FFF2-40B4-BE49-F238E27FC236}">
                <a16:creationId xmlns:a16="http://schemas.microsoft.com/office/drawing/2014/main" id="{76A90D03-0CA5-4999-8170-95EFD71E4B71}"/>
              </a:ext>
            </a:extLst>
          </p:cNvPr>
          <p:cNvCxnSpPr>
            <a:cxnSpLocks/>
          </p:cNvCxnSpPr>
          <p:nvPr/>
        </p:nvCxnSpPr>
        <p:spPr>
          <a:xfrm>
            <a:off x="6600056" y="1952836"/>
            <a:ext cx="72008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E78AE092-7EB5-4326-9317-979F00BA8759}"/>
              </a:ext>
            </a:extLst>
          </p:cNvPr>
          <p:cNvCxnSpPr>
            <a:cxnSpLocks/>
            <a:endCxn id="16" idx="0"/>
          </p:cNvCxnSpPr>
          <p:nvPr/>
        </p:nvCxnSpPr>
        <p:spPr>
          <a:xfrm>
            <a:off x="7374142" y="1952836"/>
            <a:ext cx="0" cy="2681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077F69F7-A93C-454F-B0E0-61E468922756}"/>
              </a:ext>
            </a:extLst>
          </p:cNvPr>
          <p:cNvCxnSpPr>
            <a:cxnSpLocks/>
          </p:cNvCxnSpPr>
          <p:nvPr/>
        </p:nvCxnSpPr>
        <p:spPr>
          <a:xfrm>
            <a:off x="6572241" y="1952836"/>
            <a:ext cx="0" cy="28803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8639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ボックス 13">
            <a:extLst>
              <a:ext uri="{FF2B5EF4-FFF2-40B4-BE49-F238E27FC236}">
                <a16:creationId xmlns:a16="http://schemas.microsoft.com/office/drawing/2014/main" id="{7CFCA48D-574F-44DF-9B28-6DB051129810}"/>
              </a:ext>
            </a:extLst>
          </p:cNvPr>
          <p:cNvSpPr txBox="1"/>
          <p:nvPr/>
        </p:nvSpPr>
        <p:spPr>
          <a:xfrm>
            <a:off x="5742301" y="3897052"/>
            <a:ext cx="6258355" cy="584775"/>
          </a:xfrm>
          <a:prstGeom prst="rect">
            <a:avLst/>
          </a:prstGeom>
          <a:solidFill>
            <a:schemeClr val="accent6"/>
          </a:solidFill>
          <a:ln w="38100">
            <a:solidFill>
              <a:srgbClr val="0070C0"/>
            </a:solidFill>
          </a:ln>
        </p:spPr>
        <p:txBody>
          <a:bodyPr wrap="square" rtlCol="0">
            <a:spAutoFit/>
          </a:bodyPr>
          <a:lstStyle/>
          <a:p>
            <a:r>
              <a:rPr lang="en-US" altLang="ja-JP" sz="3200" b="1" dirty="0">
                <a:solidFill>
                  <a:schemeClr val="bg1"/>
                </a:solidFill>
              </a:rPr>
              <a:t>[“apple”, “banana”, “orange”]</a:t>
            </a:r>
            <a:endParaRPr kumimoji="1" lang="ja-JP" altLang="en-US" sz="3200" b="1" dirty="0">
              <a:solidFill>
                <a:schemeClr val="bg1"/>
              </a:solidFill>
            </a:endParaRPr>
          </a:p>
        </p:txBody>
      </p:sp>
      <p:sp>
        <p:nvSpPr>
          <p:cNvPr id="2" name="タイトル 1">
            <a:extLst>
              <a:ext uri="{FF2B5EF4-FFF2-40B4-BE49-F238E27FC236}">
                <a16:creationId xmlns:a16="http://schemas.microsoft.com/office/drawing/2014/main" id="{2CAF5C5C-9739-4750-9348-0210EFDA3C9F}"/>
              </a:ext>
            </a:extLst>
          </p:cNvPr>
          <p:cNvSpPr>
            <a:spLocks noGrp="1"/>
          </p:cNvSpPr>
          <p:nvPr>
            <p:ph type="title"/>
          </p:nvPr>
        </p:nvSpPr>
        <p:spPr/>
        <p:txBody>
          <a:bodyPr/>
          <a:lstStyle/>
          <a:p>
            <a:r>
              <a:rPr kumimoji="1" lang="en-US" altLang="ja-JP" dirty="0"/>
              <a:t>for</a:t>
            </a:r>
            <a:r>
              <a:rPr kumimoji="1" lang="ja-JP" altLang="en-US" dirty="0"/>
              <a:t>文　イメージ</a:t>
            </a:r>
          </a:p>
        </p:txBody>
      </p:sp>
      <p:sp>
        <p:nvSpPr>
          <p:cNvPr id="3" name="コンテンツ プレースホルダー 2">
            <a:extLst>
              <a:ext uri="{FF2B5EF4-FFF2-40B4-BE49-F238E27FC236}">
                <a16:creationId xmlns:a16="http://schemas.microsoft.com/office/drawing/2014/main" id="{DCBEC685-5A5A-4297-B042-0FC13836D397}"/>
              </a:ext>
            </a:extLst>
          </p:cNvPr>
          <p:cNvSpPr>
            <a:spLocks noGrp="1"/>
          </p:cNvSpPr>
          <p:nvPr>
            <p:ph idx="1"/>
          </p:nvPr>
        </p:nvSpPr>
        <p:spPr>
          <a:xfrm>
            <a:off x="581192" y="1264464"/>
            <a:ext cx="11029615" cy="976404"/>
          </a:xfrm>
        </p:spPr>
        <p:txBody>
          <a:bodyPr/>
          <a:lstStyle/>
          <a:p>
            <a:r>
              <a:rPr kumimoji="1" lang="en-US" altLang="ja-JP" dirty="0"/>
              <a:t>for</a:t>
            </a:r>
            <a:r>
              <a:rPr kumimoji="1" lang="ja-JP" altLang="en-US" dirty="0"/>
              <a:t>文</a:t>
            </a:r>
            <a:r>
              <a:rPr lang="en-US" altLang="ja-JP" dirty="0"/>
              <a:t>2</a:t>
            </a:r>
            <a:r>
              <a:rPr lang="ja-JP" altLang="en-US" dirty="0"/>
              <a:t>週目</a:t>
            </a:r>
            <a:endParaRPr kumimoji="1" lang="ja-JP" altLang="en-US" dirty="0"/>
          </a:p>
        </p:txBody>
      </p:sp>
      <p:sp>
        <p:nvSpPr>
          <p:cNvPr id="4" name="スライド番号プレースホルダー 3">
            <a:extLst>
              <a:ext uri="{FF2B5EF4-FFF2-40B4-BE49-F238E27FC236}">
                <a16:creationId xmlns:a16="http://schemas.microsoft.com/office/drawing/2014/main" id="{8CCB50DE-2229-4A2A-BAFD-60C691265201}"/>
              </a:ext>
            </a:extLst>
          </p:cNvPr>
          <p:cNvSpPr>
            <a:spLocks noGrp="1"/>
          </p:cNvSpPr>
          <p:nvPr>
            <p:ph type="sldNum" sz="quarter" idx="12"/>
          </p:nvPr>
        </p:nvSpPr>
        <p:spPr/>
        <p:txBody>
          <a:bodyPr/>
          <a:lstStyle/>
          <a:p>
            <a:fld id="{57021661-B2A8-457F-930E-F617AD024F3F}" type="slidenum">
              <a:rPr lang="ja-JP" altLang="en-US" smtClean="0"/>
              <a:pPr/>
              <a:t>29</a:t>
            </a:fld>
            <a:endParaRPr lang="ja-JP" altLang="en-US" dirty="0"/>
          </a:p>
        </p:txBody>
      </p:sp>
      <p:sp>
        <p:nvSpPr>
          <p:cNvPr id="5" name="コンテンツ プレースホルダー 4">
            <a:extLst>
              <a:ext uri="{FF2B5EF4-FFF2-40B4-BE49-F238E27FC236}">
                <a16:creationId xmlns:a16="http://schemas.microsoft.com/office/drawing/2014/main" id="{EB1547A9-C6EC-4EB4-9141-EDD20E85AD27}"/>
              </a:ext>
            </a:extLst>
          </p:cNvPr>
          <p:cNvSpPr>
            <a:spLocks noGrp="1"/>
          </p:cNvSpPr>
          <p:nvPr>
            <p:ph sz="quarter" idx="13"/>
          </p:nvPr>
        </p:nvSpPr>
        <p:spPr/>
        <p:txBody>
          <a:bodyPr>
            <a:normAutofit fontScale="92500" lnSpcReduction="10000"/>
          </a:bodyPr>
          <a:lstStyle/>
          <a:p>
            <a:endParaRPr kumimoji="1" lang="ja-JP" altLang="en-US"/>
          </a:p>
        </p:txBody>
      </p:sp>
      <p:sp>
        <p:nvSpPr>
          <p:cNvPr id="7" name="正方形/長方形 6">
            <a:extLst>
              <a:ext uri="{FF2B5EF4-FFF2-40B4-BE49-F238E27FC236}">
                <a16:creationId xmlns:a16="http://schemas.microsoft.com/office/drawing/2014/main" id="{34B07555-E420-4C7A-9ADD-7EB6CA159CE3}"/>
              </a:ext>
            </a:extLst>
          </p:cNvPr>
          <p:cNvSpPr/>
          <p:nvPr/>
        </p:nvSpPr>
        <p:spPr>
          <a:xfrm>
            <a:off x="1991544" y="3487361"/>
            <a:ext cx="1512168" cy="1404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dirty="0"/>
          </a:p>
        </p:txBody>
      </p:sp>
      <p:sp>
        <p:nvSpPr>
          <p:cNvPr id="8" name="テキスト ボックス 7">
            <a:extLst>
              <a:ext uri="{FF2B5EF4-FFF2-40B4-BE49-F238E27FC236}">
                <a16:creationId xmlns:a16="http://schemas.microsoft.com/office/drawing/2014/main" id="{199386CF-BA59-4B06-8842-FCCAABE8FCD0}"/>
              </a:ext>
            </a:extLst>
          </p:cNvPr>
          <p:cNvSpPr txBox="1"/>
          <p:nvPr/>
        </p:nvSpPr>
        <p:spPr>
          <a:xfrm>
            <a:off x="2198567" y="2905780"/>
            <a:ext cx="1098122" cy="523220"/>
          </a:xfrm>
          <a:prstGeom prst="rect">
            <a:avLst/>
          </a:prstGeom>
          <a:noFill/>
        </p:spPr>
        <p:txBody>
          <a:bodyPr wrap="square" rtlCol="0">
            <a:spAutoFit/>
          </a:bodyPr>
          <a:lstStyle/>
          <a:p>
            <a:r>
              <a:rPr kumimoji="1" lang="en-US" altLang="ja-JP" sz="2800" dirty="0"/>
              <a:t>name</a:t>
            </a:r>
            <a:endParaRPr kumimoji="1" lang="ja-JP" altLang="en-US" sz="2800" dirty="0"/>
          </a:p>
        </p:txBody>
      </p:sp>
      <p:sp>
        <p:nvSpPr>
          <p:cNvPr id="9" name="テキスト ボックス 8">
            <a:extLst>
              <a:ext uri="{FF2B5EF4-FFF2-40B4-BE49-F238E27FC236}">
                <a16:creationId xmlns:a16="http://schemas.microsoft.com/office/drawing/2014/main" id="{8488CB8F-FD62-4D20-AAFA-DBCA703BBAAB}"/>
              </a:ext>
            </a:extLst>
          </p:cNvPr>
          <p:cNvSpPr txBox="1"/>
          <p:nvPr/>
        </p:nvSpPr>
        <p:spPr>
          <a:xfrm>
            <a:off x="8187475" y="3225751"/>
            <a:ext cx="684076" cy="523220"/>
          </a:xfrm>
          <a:prstGeom prst="rect">
            <a:avLst/>
          </a:prstGeom>
          <a:noFill/>
        </p:spPr>
        <p:txBody>
          <a:bodyPr wrap="square" rtlCol="0">
            <a:spAutoFit/>
          </a:bodyPr>
          <a:lstStyle/>
          <a:p>
            <a:r>
              <a:rPr kumimoji="1" lang="en-US" altLang="ja-JP" sz="2800" dirty="0"/>
              <a:t>list</a:t>
            </a:r>
            <a:endParaRPr kumimoji="1" lang="ja-JP" altLang="en-US" sz="2800" dirty="0"/>
          </a:p>
        </p:txBody>
      </p:sp>
      <p:sp>
        <p:nvSpPr>
          <p:cNvPr id="11" name="矢印: 左 10">
            <a:extLst>
              <a:ext uri="{FF2B5EF4-FFF2-40B4-BE49-F238E27FC236}">
                <a16:creationId xmlns:a16="http://schemas.microsoft.com/office/drawing/2014/main" id="{5CB86AEA-1814-4E53-821D-A271FA3502D4}"/>
              </a:ext>
            </a:extLst>
          </p:cNvPr>
          <p:cNvSpPr/>
          <p:nvPr/>
        </p:nvSpPr>
        <p:spPr>
          <a:xfrm>
            <a:off x="3608108" y="3969059"/>
            <a:ext cx="3856044" cy="440759"/>
          </a:xfrm>
          <a:prstGeom prst="leftArrow">
            <a:avLst/>
          </a:prstGeom>
          <a:solidFill>
            <a:srgbClr val="FF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レーム 11">
            <a:extLst>
              <a:ext uri="{FF2B5EF4-FFF2-40B4-BE49-F238E27FC236}">
                <a16:creationId xmlns:a16="http://schemas.microsoft.com/office/drawing/2014/main" id="{4E598E6A-9919-45F2-B662-B9D4B7A3D547}"/>
              </a:ext>
            </a:extLst>
          </p:cNvPr>
          <p:cNvSpPr/>
          <p:nvPr/>
        </p:nvSpPr>
        <p:spPr>
          <a:xfrm>
            <a:off x="7464151" y="3817783"/>
            <a:ext cx="2134193" cy="743309"/>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ボックス 12">
            <a:extLst>
              <a:ext uri="{FF2B5EF4-FFF2-40B4-BE49-F238E27FC236}">
                <a16:creationId xmlns:a16="http://schemas.microsoft.com/office/drawing/2014/main" id="{9B933F5E-1A39-4052-A00B-62FD0AA48C32}"/>
              </a:ext>
            </a:extLst>
          </p:cNvPr>
          <p:cNvSpPr txBox="1"/>
          <p:nvPr/>
        </p:nvSpPr>
        <p:spPr>
          <a:xfrm>
            <a:off x="2049166" y="3886598"/>
            <a:ext cx="1454546" cy="523220"/>
          </a:xfrm>
          <a:prstGeom prst="rect">
            <a:avLst/>
          </a:prstGeom>
          <a:noFill/>
        </p:spPr>
        <p:txBody>
          <a:bodyPr wrap="square" rtlCol="0">
            <a:spAutoFit/>
          </a:bodyPr>
          <a:lstStyle/>
          <a:p>
            <a:r>
              <a:rPr kumimoji="1" lang="en-US" altLang="ja-JP" sz="2800" b="1" dirty="0">
                <a:solidFill>
                  <a:schemeClr val="bg1"/>
                </a:solidFill>
              </a:rPr>
              <a:t>banana</a:t>
            </a:r>
            <a:endParaRPr kumimoji="1" lang="ja-JP" altLang="en-US" sz="2800" b="1" dirty="0">
              <a:solidFill>
                <a:schemeClr val="bg1"/>
              </a:solidFill>
            </a:endParaRPr>
          </a:p>
        </p:txBody>
      </p:sp>
      <p:sp>
        <p:nvSpPr>
          <p:cNvPr id="10" name="テキスト ボックス 9">
            <a:extLst>
              <a:ext uri="{FF2B5EF4-FFF2-40B4-BE49-F238E27FC236}">
                <a16:creationId xmlns:a16="http://schemas.microsoft.com/office/drawing/2014/main" id="{D709B5D9-3595-4807-B64F-4E0C21C412AD}"/>
              </a:ext>
            </a:extLst>
          </p:cNvPr>
          <p:cNvSpPr txBox="1"/>
          <p:nvPr/>
        </p:nvSpPr>
        <p:spPr>
          <a:xfrm>
            <a:off x="904231" y="5131871"/>
            <a:ext cx="3744416" cy="461665"/>
          </a:xfrm>
          <a:prstGeom prst="rect">
            <a:avLst/>
          </a:prstGeom>
          <a:noFill/>
        </p:spPr>
        <p:txBody>
          <a:bodyPr wrap="square" rtlCol="0">
            <a:spAutoFit/>
          </a:bodyPr>
          <a:lstStyle/>
          <a:p>
            <a:r>
              <a:rPr kumimoji="1" lang="en-US" altLang="ja-JP" sz="2400" dirty="0"/>
              <a:t>apple </a:t>
            </a:r>
            <a:r>
              <a:rPr kumimoji="1" lang="ja-JP" altLang="en-US" sz="2400" dirty="0"/>
              <a:t>➡ </a:t>
            </a:r>
            <a:r>
              <a:rPr kumimoji="1" lang="en-US" altLang="ja-JP" sz="2400" dirty="0"/>
              <a:t>banana</a:t>
            </a:r>
            <a:r>
              <a:rPr kumimoji="1" lang="ja-JP" altLang="en-US" sz="2400" dirty="0"/>
              <a:t>に上書き</a:t>
            </a:r>
          </a:p>
        </p:txBody>
      </p:sp>
      <p:sp>
        <p:nvSpPr>
          <p:cNvPr id="15" name="正方形/長方形 14">
            <a:extLst>
              <a:ext uri="{FF2B5EF4-FFF2-40B4-BE49-F238E27FC236}">
                <a16:creationId xmlns:a16="http://schemas.microsoft.com/office/drawing/2014/main" id="{3F8F9B6B-6667-47D5-975E-F300C32FA67E}"/>
              </a:ext>
            </a:extLst>
          </p:cNvPr>
          <p:cNvSpPr/>
          <p:nvPr/>
        </p:nvSpPr>
        <p:spPr>
          <a:xfrm>
            <a:off x="5742301" y="2220939"/>
            <a:ext cx="6060762" cy="74000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kumimoji="1" lang="en-US" altLang="ja-JP" sz="2000" dirty="0">
                <a:solidFill>
                  <a:schemeClr val="tx1"/>
                </a:solidFill>
              </a:rPr>
              <a:t>for name</a:t>
            </a:r>
            <a:r>
              <a:rPr kumimoji="1" lang="ja-JP" altLang="en-US" sz="2000" dirty="0">
                <a:solidFill>
                  <a:schemeClr val="tx1"/>
                </a:solidFill>
              </a:rPr>
              <a:t> </a:t>
            </a:r>
            <a:r>
              <a:rPr kumimoji="1" lang="en-US" altLang="ja-JP" sz="2000" dirty="0">
                <a:solidFill>
                  <a:schemeClr val="tx1"/>
                </a:solidFill>
              </a:rPr>
              <a:t>in </a:t>
            </a:r>
            <a:r>
              <a:rPr lang="en-US" altLang="ja-JP" sz="2000" dirty="0">
                <a:solidFill>
                  <a:schemeClr val="tx1"/>
                </a:solidFill>
              </a:rPr>
              <a:t>list</a:t>
            </a:r>
            <a:r>
              <a:rPr kumimoji="1" lang="en-US" altLang="ja-JP" sz="2000" dirty="0">
                <a:solidFill>
                  <a:schemeClr val="tx1"/>
                </a:solidFill>
              </a:rPr>
              <a:t>:</a:t>
            </a:r>
          </a:p>
          <a:p>
            <a:r>
              <a:rPr kumimoji="1" lang="en-US" altLang="ja-JP" sz="2000" dirty="0">
                <a:solidFill>
                  <a:schemeClr val="tx1"/>
                </a:solidFill>
              </a:rPr>
              <a:t>    </a:t>
            </a:r>
            <a:r>
              <a:rPr lang="en-US" altLang="ja-JP" sz="2000" dirty="0">
                <a:solidFill>
                  <a:schemeClr val="tx1"/>
                </a:solidFill>
              </a:rPr>
              <a:t>print(name)</a:t>
            </a:r>
            <a:endParaRPr kumimoji="1" lang="en-US" altLang="ja-JP" sz="2000" dirty="0">
              <a:solidFill>
                <a:schemeClr val="tx1"/>
              </a:solidFill>
            </a:endParaRPr>
          </a:p>
          <a:p>
            <a:r>
              <a:rPr kumimoji="1" lang="en-US" altLang="ja-JP" sz="2000" dirty="0">
                <a:solidFill>
                  <a:schemeClr val="tx1"/>
                </a:solidFill>
              </a:rPr>
              <a:t>     </a:t>
            </a:r>
            <a:endParaRPr kumimoji="1" lang="ja-JP" altLang="en-US" sz="2000" dirty="0">
              <a:solidFill>
                <a:schemeClr val="tx1"/>
              </a:solidFill>
            </a:endParaRPr>
          </a:p>
        </p:txBody>
      </p:sp>
      <p:sp>
        <p:nvSpPr>
          <p:cNvPr id="16" name="フレーム 15">
            <a:extLst>
              <a:ext uri="{FF2B5EF4-FFF2-40B4-BE49-F238E27FC236}">
                <a16:creationId xmlns:a16="http://schemas.microsoft.com/office/drawing/2014/main" id="{F914190C-B3D2-409A-9284-55AADF6A0523}"/>
              </a:ext>
            </a:extLst>
          </p:cNvPr>
          <p:cNvSpPr/>
          <p:nvPr/>
        </p:nvSpPr>
        <p:spPr>
          <a:xfrm>
            <a:off x="7104112" y="2220938"/>
            <a:ext cx="540060" cy="443557"/>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フレーム 16">
            <a:extLst>
              <a:ext uri="{FF2B5EF4-FFF2-40B4-BE49-F238E27FC236}">
                <a16:creationId xmlns:a16="http://schemas.microsoft.com/office/drawing/2014/main" id="{5E488802-0C83-4CAF-B683-1CBBB1D8424F}"/>
              </a:ext>
            </a:extLst>
          </p:cNvPr>
          <p:cNvSpPr/>
          <p:nvPr/>
        </p:nvSpPr>
        <p:spPr>
          <a:xfrm>
            <a:off x="6171064" y="2220938"/>
            <a:ext cx="740792" cy="443557"/>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8" name="直線コネクタ 17">
            <a:extLst>
              <a:ext uri="{FF2B5EF4-FFF2-40B4-BE49-F238E27FC236}">
                <a16:creationId xmlns:a16="http://schemas.microsoft.com/office/drawing/2014/main" id="{05BB333E-5E36-40A7-AA48-67C601405C96}"/>
              </a:ext>
            </a:extLst>
          </p:cNvPr>
          <p:cNvCxnSpPr>
            <a:cxnSpLocks/>
          </p:cNvCxnSpPr>
          <p:nvPr/>
        </p:nvCxnSpPr>
        <p:spPr>
          <a:xfrm>
            <a:off x="6600056" y="1952836"/>
            <a:ext cx="72008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F482CA17-5186-47E0-8017-117FF2326B3E}"/>
              </a:ext>
            </a:extLst>
          </p:cNvPr>
          <p:cNvCxnSpPr>
            <a:cxnSpLocks/>
            <a:endCxn id="16" idx="0"/>
          </p:cNvCxnSpPr>
          <p:nvPr/>
        </p:nvCxnSpPr>
        <p:spPr>
          <a:xfrm>
            <a:off x="7374142" y="1952836"/>
            <a:ext cx="0" cy="2681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451A4069-D0CC-4310-A8F1-3A76521DB77D}"/>
              </a:ext>
            </a:extLst>
          </p:cNvPr>
          <p:cNvCxnSpPr>
            <a:cxnSpLocks/>
          </p:cNvCxnSpPr>
          <p:nvPr/>
        </p:nvCxnSpPr>
        <p:spPr>
          <a:xfrm>
            <a:off x="6572241" y="1952836"/>
            <a:ext cx="0" cy="28803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1467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8ABFD3-16AE-4B6C-A72E-5E83D274ED9B}"/>
              </a:ext>
            </a:extLst>
          </p:cNvPr>
          <p:cNvSpPr>
            <a:spLocks noGrp="1"/>
          </p:cNvSpPr>
          <p:nvPr>
            <p:ph type="title"/>
          </p:nvPr>
        </p:nvSpPr>
        <p:spPr/>
        <p:txBody>
          <a:bodyPr/>
          <a:lstStyle/>
          <a:p>
            <a:r>
              <a:rPr kumimoji="1" lang="ja-JP" altLang="en-US" dirty="0"/>
              <a:t>事前知識：インデント</a:t>
            </a:r>
          </a:p>
        </p:txBody>
      </p:sp>
      <p:sp>
        <p:nvSpPr>
          <p:cNvPr id="3" name="コンテンツ プレースホルダー 2">
            <a:extLst>
              <a:ext uri="{FF2B5EF4-FFF2-40B4-BE49-F238E27FC236}">
                <a16:creationId xmlns:a16="http://schemas.microsoft.com/office/drawing/2014/main" id="{C81A3F3F-000F-4723-A674-004613BF64B8}"/>
              </a:ext>
            </a:extLst>
          </p:cNvPr>
          <p:cNvSpPr>
            <a:spLocks noGrp="1"/>
          </p:cNvSpPr>
          <p:nvPr>
            <p:ph idx="1"/>
          </p:nvPr>
        </p:nvSpPr>
        <p:spPr>
          <a:xfrm>
            <a:off x="368265" y="1072082"/>
            <a:ext cx="11920419" cy="1571754"/>
          </a:xfrm>
        </p:spPr>
        <p:txBody>
          <a:bodyPr>
            <a:normAutofit/>
          </a:bodyPr>
          <a:lstStyle/>
          <a:p>
            <a:pPr>
              <a:spcBef>
                <a:spcPts val="0"/>
              </a:spcBef>
              <a:spcAft>
                <a:spcPts val="0"/>
              </a:spcAft>
            </a:pPr>
            <a:r>
              <a:rPr kumimoji="1" lang="ja-JP" altLang="en-US" sz="2400" dirty="0"/>
              <a:t>インデント</a:t>
            </a:r>
            <a:r>
              <a:rPr lang="ja-JP" altLang="en-US" sz="2400" dirty="0"/>
              <a:t>：空白を開けて字下げを行うこと</a:t>
            </a:r>
            <a:endParaRPr kumimoji="1" lang="en-US" altLang="ja-JP" sz="2400" dirty="0"/>
          </a:p>
          <a:p>
            <a:pPr>
              <a:spcBef>
                <a:spcPts val="0"/>
              </a:spcBef>
              <a:spcAft>
                <a:spcPts val="0"/>
              </a:spcAft>
            </a:pPr>
            <a:r>
              <a:rPr lang="en-US" altLang="ja-JP" sz="2000" dirty="0"/>
              <a:t>p</a:t>
            </a:r>
            <a:r>
              <a:rPr kumimoji="1" lang="en-US" altLang="ja-JP" sz="2000" dirty="0"/>
              <a:t>ython</a:t>
            </a:r>
            <a:r>
              <a:rPr kumimoji="1" lang="ja-JP" altLang="en-US" sz="2000" dirty="0"/>
              <a:t>はインデントによってブロック</a:t>
            </a:r>
            <a:r>
              <a:rPr lang="ja-JP" altLang="en-US" sz="2000" dirty="0"/>
              <a:t>（かたまり）</a:t>
            </a:r>
            <a:r>
              <a:rPr kumimoji="1" lang="ja-JP" altLang="en-US" sz="2000" dirty="0"/>
              <a:t>を認識</a:t>
            </a:r>
            <a:endParaRPr kumimoji="1" lang="en-US" altLang="ja-JP" sz="2000" dirty="0"/>
          </a:p>
          <a:p>
            <a:pPr>
              <a:spcBef>
                <a:spcPts val="0"/>
              </a:spcBef>
              <a:spcAft>
                <a:spcPts val="0"/>
              </a:spcAft>
            </a:pPr>
            <a:r>
              <a:rPr lang="ja-JP" altLang="en-US" sz="2000" dirty="0"/>
              <a:t>下記のようにインデントを揃えないと実行時にインデントエラーが発生</a:t>
            </a:r>
            <a:endParaRPr kumimoji="1" lang="ja-JP" altLang="en-US" sz="2000" dirty="0"/>
          </a:p>
        </p:txBody>
      </p:sp>
      <p:sp>
        <p:nvSpPr>
          <p:cNvPr id="4" name="スライド番号プレースホルダー 3">
            <a:extLst>
              <a:ext uri="{FF2B5EF4-FFF2-40B4-BE49-F238E27FC236}">
                <a16:creationId xmlns:a16="http://schemas.microsoft.com/office/drawing/2014/main" id="{C924BB6E-9D2E-4107-8B68-6A44C7FD4B3B}"/>
              </a:ext>
            </a:extLst>
          </p:cNvPr>
          <p:cNvSpPr>
            <a:spLocks noGrp="1"/>
          </p:cNvSpPr>
          <p:nvPr>
            <p:ph type="sldNum" sz="quarter" idx="12"/>
          </p:nvPr>
        </p:nvSpPr>
        <p:spPr/>
        <p:txBody>
          <a:bodyPr/>
          <a:lstStyle/>
          <a:p>
            <a:fld id="{57021661-B2A8-457F-930E-F617AD024F3F}" type="slidenum">
              <a:rPr lang="ja-JP" altLang="en-US" smtClean="0"/>
              <a:pPr/>
              <a:t>3</a:t>
            </a:fld>
            <a:endParaRPr lang="ja-JP" altLang="en-US" dirty="0"/>
          </a:p>
        </p:txBody>
      </p:sp>
      <p:sp>
        <p:nvSpPr>
          <p:cNvPr id="5" name="コンテンツ プレースホルダー 4">
            <a:extLst>
              <a:ext uri="{FF2B5EF4-FFF2-40B4-BE49-F238E27FC236}">
                <a16:creationId xmlns:a16="http://schemas.microsoft.com/office/drawing/2014/main" id="{5C141391-EE96-4EA9-A61A-4B9623B06DA5}"/>
              </a:ext>
            </a:extLst>
          </p:cNvPr>
          <p:cNvSpPr>
            <a:spLocks noGrp="1"/>
          </p:cNvSpPr>
          <p:nvPr>
            <p:ph sz="quarter" idx="13"/>
          </p:nvPr>
        </p:nvSpPr>
        <p:spPr>
          <a:xfrm>
            <a:off x="8508268" y="6494710"/>
            <a:ext cx="3679645" cy="365125"/>
          </a:xfrm>
        </p:spPr>
        <p:txBody>
          <a:bodyPr>
            <a:normAutofit fontScale="92500"/>
          </a:bodyPr>
          <a:lstStyle/>
          <a:p>
            <a:r>
              <a:rPr lang="en-US" altLang="ja-JP" dirty="0">
                <a:hlinkClick r:id="rId2"/>
              </a:rPr>
              <a:t>https://www.sejuku.net/blog/71596</a:t>
            </a:r>
            <a:endParaRPr kumimoji="1" lang="ja-JP" altLang="en-US" dirty="0"/>
          </a:p>
        </p:txBody>
      </p:sp>
      <p:sp>
        <p:nvSpPr>
          <p:cNvPr id="6" name="正方形/長方形 5">
            <a:extLst>
              <a:ext uri="{FF2B5EF4-FFF2-40B4-BE49-F238E27FC236}">
                <a16:creationId xmlns:a16="http://schemas.microsoft.com/office/drawing/2014/main" id="{F2052168-C871-4850-9FF1-B77884971DDB}"/>
              </a:ext>
            </a:extLst>
          </p:cNvPr>
          <p:cNvSpPr/>
          <p:nvPr/>
        </p:nvSpPr>
        <p:spPr>
          <a:xfrm>
            <a:off x="443372" y="2708920"/>
            <a:ext cx="10807397" cy="101207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dirty="0">
                <a:solidFill>
                  <a:schemeClr val="tx1"/>
                </a:solidFill>
              </a:rPr>
              <a:t>x</a:t>
            </a:r>
            <a:r>
              <a:rPr lang="ja-JP" altLang="en-US" sz="2000" dirty="0">
                <a:solidFill>
                  <a:schemeClr val="tx1"/>
                </a:solidFill>
              </a:rPr>
              <a:t> </a:t>
            </a:r>
            <a:r>
              <a:rPr lang="en-US" altLang="ja-JP" sz="2000" dirty="0">
                <a:solidFill>
                  <a:schemeClr val="tx1"/>
                </a:solidFill>
              </a:rPr>
              <a:t>=</a:t>
            </a:r>
            <a:r>
              <a:rPr lang="ja-JP" altLang="en-US" sz="2000" dirty="0">
                <a:solidFill>
                  <a:schemeClr val="tx1"/>
                </a:solidFill>
              </a:rPr>
              <a:t> </a:t>
            </a:r>
            <a:r>
              <a:rPr lang="en-US" altLang="ja-JP" sz="2000" dirty="0">
                <a:solidFill>
                  <a:schemeClr val="tx1"/>
                </a:solidFill>
              </a:rPr>
              <a:t>3</a:t>
            </a:r>
          </a:p>
          <a:p>
            <a:r>
              <a:rPr lang="en-US" altLang="ja-JP" sz="2000" dirty="0">
                <a:solidFill>
                  <a:schemeClr val="tx1"/>
                </a:solidFill>
              </a:rPr>
              <a:t>y = x + 3</a:t>
            </a:r>
          </a:p>
          <a:p>
            <a:r>
              <a:rPr lang="en-US" altLang="ja-JP" sz="2000" dirty="0">
                <a:solidFill>
                  <a:schemeClr val="tx1"/>
                </a:solidFill>
              </a:rPr>
              <a:t>    print(y)</a:t>
            </a:r>
          </a:p>
        </p:txBody>
      </p:sp>
      <p:cxnSp>
        <p:nvCxnSpPr>
          <p:cNvPr id="7" name="直線コネクタ 6">
            <a:extLst>
              <a:ext uri="{FF2B5EF4-FFF2-40B4-BE49-F238E27FC236}">
                <a16:creationId xmlns:a16="http://schemas.microsoft.com/office/drawing/2014/main" id="{78327F14-6EAA-4E03-8714-345A2267A55F}"/>
              </a:ext>
            </a:extLst>
          </p:cNvPr>
          <p:cNvCxnSpPr>
            <a:cxnSpLocks/>
          </p:cNvCxnSpPr>
          <p:nvPr/>
        </p:nvCxnSpPr>
        <p:spPr>
          <a:xfrm>
            <a:off x="443373" y="2730668"/>
            <a:ext cx="0" cy="99033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6704FEF5-8DB0-4D6E-A41F-87EC421B5673}"/>
              </a:ext>
            </a:extLst>
          </p:cNvPr>
          <p:cNvCxnSpPr>
            <a:cxnSpLocks/>
          </p:cNvCxnSpPr>
          <p:nvPr/>
        </p:nvCxnSpPr>
        <p:spPr>
          <a:xfrm>
            <a:off x="773607" y="3449571"/>
            <a:ext cx="0" cy="27142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B54B3881-7437-4A7B-9E4E-E32126E187B3}"/>
              </a:ext>
            </a:extLst>
          </p:cNvPr>
          <p:cNvCxnSpPr>
            <a:cxnSpLocks/>
          </p:cNvCxnSpPr>
          <p:nvPr/>
        </p:nvCxnSpPr>
        <p:spPr>
          <a:xfrm>
            <a:off x="443372" y="3652765"/>
            <a:ext cx="330235"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595DBFFC-FA0B-40A8-A23C-34DBBF0C921F}"/>
              </a:ext>
            </a:extLst>
          </p:cNvPr>
          <p:cNvSpPr txBox="1"/>
          <p:nvPr/>
        </p:nvSpPr>
        <p:spPr>
          <a:xfrm>
            <a:off x="1817721" y="3344755"/>
            <a:ext cx="6048668" cy="400110"/>
          </a:xfrm>
          <a:prstGeom prst="rect">
            <a:avLst/>
          </a:prstGeom>
          <a:noFill/>
        </p:spPr>
        <p:txBody>
          <a:bodyPr wrap="square" rtlCol="0">
            <a:spAutoFit/>
          </a:bodyPr>
          <a:lstStyle/>
          <a:p>
            <a:r>
              <a:rPr lang="ja-JP" altLang="en-US" sz="2000" b="1" dirty="0">
                <a:solidFill>
                  <a:srgbClr val="FF0000"/>
                </a:solidFill>
              </a:rPr>
              <a:t>意味のないインデント ➡ エラー</a:t>
            </a:r>
            <a:endParaRPr kumimoji="1" lang="ja-JP" altLang="en-US" sz="2000" b="1" dirty="0">
              <a:solidFill>
                <a:srgbClr val="FF0000"/>
              </a:solidFill>
            </a:endParaRPr>
          </a:p>
        </p:txBody>
      </p:sp>
      <p:sp>
        <p:nvSpPr>
          <p:cNvPr id="17" name="コンテンツ プレースホルダー 2">
            <a:extLst>
              <a:ext uri="{FF2B5EF4-FFF2-40B4-BE49-F238E27FC236}">
                <a16:creationId xmlns:a16="http://schemas.microsoft.com/office/drawing/2014/main" id="{A4DDD7B3-B917-4102-97BB-976D31428A64}"/>
              </a:ext>
            </a:extLst>
          </p:cNvPr>
          <p:cNvSpPr txBox="1">
            <a:spLocks/>
          </p:cNvSpPr>
          <p:nvPr/>
        </p:nvSpPr>
        <p:spPr>
          <a:xfrm>
            <a:off x="368265" y="4079106"/>
            <a:ext cx="10915398" cy="1078086"/>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0"/>
              </a:spcBef>
              <a:spcAft>
                <a:spcPts val="0"/>
              </a:spcAft>
            </a:pPr>
            <a:r>
              <a:rPr lang="ja-JP" altLang="en-US" sz="2000" dirty="0"/>
              <a:t>後述する</a:t>
            </a:r>
            <a:r>
              <a:rPr lang="en-US" altLang="ja-JP" sz="2000" dirty="0"/>
              <a:t>if</a:t>
            </a:r>
            <a:r>
              <a:rPr lang="ja-JP" altLang="en-US" sz="2000" dirty="0"/>
              <a:t>文</a:t>
            </a:r>
            <a:r>
              <a:rPr lang="en-US" altLang="ja-JP" sz="2000" dirty="0"/>
              <a:t>,while</a:t>
            </a:r>
            <a:r>
              <a:rPr lang="ja-JP" altLang="en-US" sz="2000" dirty="0"/>
              <a:t>文</a:t>
            </a:r>
            <a:r>
              <a:rPr lang="en-US" altLang="ja-JP" sz="2000" dirty="0"/>
              <a:t>,try</a:t>
            </a:r>
            <a:r>
              <a:rPr lang="ja-JP" altLang="en-US" sz="2000" dirty="0"/>
              <a:t>文などでは、インデントによってひとつのブロックと認識</a:t>
            </a:r>
            <a:endParaRPr lang="en-US" altLang="ja-JP" sz="2000" dirty="0"/>
          </a:p>
          <a:p>
            <a:pPr>
              <a:spcBef>
                <a:spcPts val="0"/>
              </a:spcBef>
              <a:spcAft>
                <a:spcPts val="0"/>
              </a:spcAft>
            </a:pPr>
            <a:r>
              <a:rPr lang="ja-JP" altLang="en-US" sz="2000" dirty="0"/>
              <a:t>下に</a:t>
            </a:r>
            <a:r>
              <a:rPr lang="en-US" altLang="ja-JP" sz="2000" dirty="0"/>
              <a:t>if</a:t>
            </a:r>
            <a:r>
              <a:rPr lang="ja-JP" altLang="en-US" sz="2000" dirty="0"/>
              <a:t>文の例を示す（</a:t>
            </a:r>
            <a:r>
              <a:rPr lang="en-US" altLang="ja-JP" sz="2000" dirty="0"/>
              <a:t>if</a:t>
            </a:r>
            <a:r>
              <a:rPr lang="ja-JP" altLang="en-US" sz="2000" dirty="0"/>
              <a:t>文の詳細は後述）</a:t>
            </a:r>
            <a:endParaRPr lang="en-US" altLang="ja-JP" sz="2000" dirty="0"/>
          </a:p>
        </p:txBody>
      </p:sp>
      <p:sp>
        <p:nvSpPr>
          <p:cNvPr id="18" name="正方形/長方形 17">
            <a:extLst>
              <a:ext uri="{FF2B5EF4-FFF2-40B4-BE49-F238E27FC236}">
                <a16:creationId xmlns:a16="http://schemas.microsoft.com/office/drawing/2014/main" id="{F889329E-F070-4F55-B5F2-38A0BFEC54DA}"/>
              </a:ext>
            </a:extLst>
          </p:cNvPr>
          <p:cNvSpPr/>
          <p:nvPr/>
        </p:nvSpPr>
        <p:spPr>
          <a:xfrm>
            <a:off x="443372" y="5061223"/>
            <a:ext cx="10807397" cy="141607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dirty="0">
                <a:solidFill>
                  <a:schemeClr val="tx1"/>
                </a:solidFill>
              </a:rPr>
              <a:t>if x &gt; 0:</a:t>
            </a:r>
          </a:p>
          <a:p>
            <a:r>
              <a:rPr lang="en-US" altLang="ja-JP" sz="2000" dirty="0">
                <a:solidFill>
                  <a:schemeClr val="tx1"/>
                </a:solidFill>
              </a:rPr>
              <a:t>    y = x + 3</a:t>
            </a:r>
          </a:p>
          <a:p>
            <a:r>
              <a:rPr lang="en-US" altLang="ja-JP" sz="2000" dirty="0">
                <a:solidFill>
                  <a:schemeClr val="tx1"/>
                </a:solidFill>
              </a:rPr>
              <a:t>    print(y)</a:t>
            </a:r>
          </a:p>
          <a:p>
            <a:r>
              <a:rPr lang="en-US" altLang="ja-JP" sz="2000" dirty="0">
                <a:solidFill>
                  <a:schemeClr val="tx1"/>
                </a:solidFill>
              </a:rPr>
              <a:t>z  = x * y</a:t>
            </a:r>
          </a:p>
        </p:txBody>
      </p:sp>
      <p:sp>
        <p:nvSpPr>
          <p:cNvPr id="20" name="テキスト ボックス 19">
            <a:extLst>
              <a:ext uri="{FF2B5EF4-FFF2-40B4-BE49-F238E27FC236}">
                <a16:creationId xmlns:a16="http://schemas.microsoft.com/office/drawing/2014/main" id="{A19C9C70-4A0A-4DF5-854B-3A8369B7C763}"/>
              </a:ext>
            </a:extLst>
          </p:cNvPr>
          <p:cNvSpPr txBox="1"/>
          <p:nvPr/>
        </p:nvSpPr>
        <p:spPr>
          <a:xfrm>
            <a:off x="2084653" y="5515300"/>
            <a:ext cx="7014582" cy="400110"/>
          </a:xfrm>
          <a:prstGeom prst="rect">
            <a:avLst/>
          </a:prstGeom>
          <a:noFill/>
        </p:spPr>
        <p:txBody>
          <a:bodyPr wrap="square" rtlCol="0">
            <a:spAutoFit/>
          </a:bodyPr>
          <a:lstStyle/>
          <a:p>
            <a:r>
              <a:rPr lang="ja-JP" altLang="en-US" sz="2000" b="1" dirty="0">
                <a:solidFill>
                  <a:srgbClr val="FF0000"/>
                </a:solidFill>
              </a:rPr>
              <a:t>インデントした部分まで</a:t>
            </a:r>
            <a:r>
              <a:rPr lang="en-US" altLang="ja-JP" sz="2000" b="1" dirty="0">
                <a:solidFill>
                  <a:srgbClr val="FF0000"/>
                </a:solidFill>
              </a:rPr>
              <a:t>(2</a:t>
            </a:r>
            <a:r>
              <a:rPr lang="ja-JP" altLang="en-US" sz="2000" b="1" dirty="0">
                <a:solidFill>
                  <a:srgbClr val="FF0000"/>
                </a:solidFill>
              </a:rPr>
              <a:t>行目</a:t>
            </a:r>
            <a:r>
              <a:rPr lang="en-US" altLang="ja-JP" sz="2000" b="1" dirty="0">
                <a:solidFill>
                  <a:srgbClr val="FF0000"/>
                </a:solidFill>
              </a:rPr>
              <a:t>,3</a:t>
            </a:r>
            <a:r>
              <a:rPr lang="ja-JP" altLang="en-US" sz="2000" b="1" dirty="0">
                <a:solidFill>
                  <a:srgbClr val="FF0000"/>
                </a:solidFill>
              </a:rPr>
              <a:t>行目）が</a:t>
            </a:r>
            <a:r>
              <a:rPr lang="en-US" altLang="ja-JP" sz="2000" b="1" dirty="0">
                <a:solidFill>
                  <a:srgbClr val="FF0000"/>
                </a:solidFill>
              </a:rPr>
              <a:t>i</a:t>
            </a:r>
            <a:r>
              <a:rPr kumimoji="1" lang="en-US" altLang="ja-JP" sz="2000" b="1" dirty="0">
                <a:solidFill>
                  <a:srgbClr val="FF0000"/>
                </a:solidFill>
              </a:rPr>
              <a:t>f</a:t>
            </a:r>
            <a:r>
              <a:rPr kumimoji="1" lang="ja-JP" altLang="en-US" sz="2000" b="1" dirty="0">
                <a:solidFill>
                  <a:srgbClr val="FF0000"/>
                </a:solidFill>
              </a:rPr>
              <a:t>文の対象範囲</a:t>
            </a:r>
            <a:r>
              <a:rPr kumimoji="1" lang="en-US" altLang="ja-JP" sz="2000" b="1" dirty="0">
                <a:solidFill>
                  <a:srgbClr val="FF0000"/>
                </a:solidFill>
              </a:rPr>
              <a:t> </a:t>
            </a:r>
            <a:endParaRPr kumimoji="1" lang="ja-JP" altLang="en-US" sz="2000" b="1" dirty="0">
              <a:solidFill>
                <a:srgbClr val="FF0000"/>
              </a:solidFill>
            </a:endParaRPr>
          </a:p>
        </p:txBody>
      </p:sp>
      <p:sp>
        <p:nvSpPr>
          <p:cNvPr id="21" name="テキスト ボックス 20">
            <a:extLst>
              <a:ext uri="{FF2B5EF4-FFF2-40B4-BE49-F238E27FC236}">
                <a16:creationId xmlns:a16="http://schemas.microsoft.com/office/drawing/2014/main" id="{C56E465B-7E44-4DB9-BBD4-25A31440093D}"/>
              </a:ext>
            </a:extLst>
          </p:cNvPr>
          <p:cNvSpPr txBox="1"/>
          <p:nvPr/>
        </p:nvSpPr>
        <p:spPr>
          <a:xfrm>
            <a:off x="1955540" y="6139309"/>
            <a:ext cx="7272808" cy="400110"/>
          </a:xfrm>
          <a:prstGeom prst="rect">
            <a:avLst/>
          </a:prstGeom>
          <a:noFill/>
        </p:spPr>
        <p:txBody>
          <a:bodyPr wrap="square" rtlCol="0">
            <a:spAutoFit/>
          </a:bodyPr>
          <a:lstStyle/>
          <a:p>
            <a:r>
              <a:rPr lang="ja-JP" altLang="en-US" sz="2000" b="1" dirty="0">
                <a:solidFill>
                  <a:srgbClr val="FF0000"/>
                </a:solidFill>
              </a:rPr>
              <a:t>←</a:t>
            </a:r>
            <a:r>
              <a:rPr lang="en-US" altLang="ja-JP" sz="2000" b="1" dirty="0">
                <a:solidFill>
                  <a:srgbClr val="FF0000"/>
                </a:solidFill>
              </a:rPr>
              <a:t>4</a:t>
            </a:r>
            <a:r>
              <a:rPr lang="ja-JP" altLang="en-US" sz="2000" b="1" dirty="0">
                <a:solidFill>
                  <a:srgbClr val="FF0000"/>
                </a:solidFill>
              </a:rPr>
              <a:t>行目はインデントされていないので、</a:t>
            </a:r>
            <a:r>
              <a:rPr lang="en-US" altLang="ja-JP" sz="2000" b="1" dirty="0">
                <a:solidFill>
                  <a:srgbClr val="FF0000"/>
                </a:solidFill>
              </a:rPr>
              <a:t>if</a:t>
            </a:r>
            <a:r>
              <a:rPr lang="ja-JP" altLang="en-US" sz="2000" b="1" dirty="0">
                <a:solidFill>
                  <a:srgbClr val="FF0000"/>
                </a:solidFill>
              </a:rPr>
              <a:t>文に含まれない</a:t>
            </a:r>
            <a:endParaRPr kumimoji="1" lang="ja-JP" altLang="en-US" sz="2000" b="1" dirty="0">
              <a:solidFill>
                <a:srgbClr val="FF0000"/>
              </a:solidFill>
            </a:endParaRPr>
          </a:p>
        </p:txBody>
      </p:sp>
    </p:spTree>
    <p:extLst>
      <p:ext uri="{BB962C8B-B14F-4D97-AF65-F5344CB8AC3E}">
        <p14:creationId xmlns:p14="http://schemas.microsoft.com/office/powerpoint/2010/main" val="29218926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ボックス 14">
            <a:extLst>
              <a:ext uri="{FF2B5EF4-FFF2-40B4-BE49-F238E27FC236}">
                <a16:creationId xmlns:a16="http://schemas.microsoft.com/office/drawing/2014/main" id="{479AA2B0-6DFF-4BBE-93F9-D9ECA6764E3B}"/>
              </a:ext>
            </a:extLst>
          </p:cNvPr>
          <p:cNvSpPr txBox="1"/>
          <p:nvPr/>
        </p:nvSpPr>
        <p:spPr>
          <a:xfrm>
            <a:off x="5742301" y="3897052"/>
            <a:ext cx="6258355" cy="584775"/>
          </a:xfrm>
          <a:prstGeom prst="rect">
            <a:avLst/>
          </a:prstGeom>
          <a:solidFill>
            <a:schemeClr val="accent6"/>
          </a:solidFill>
          <a:ln w="38100">
            <a:solidFill>
              <a:srgbClr val="0070C0"/>
            </a:solidFill>
          </a:ln>
        </p:spPr>
        <p:txBody>
          <a:bodyPr wrap="square" rtlCol="0">
            <a:spAutoFit/>
          </a:bodyPr>
          <a:lstStyle/>
          <a:p>
            <a:r>
              <a:rPr lang="en-US" altLang="ja-JP" sz="3200" b="1" dirty="0">
                <a:solidFill>
                  <a:schemeClr val="bg1"/>
                </a:solidFill>
              </a:rPr>
              <a:t>[“apple”, “banana”, “orange”]</a:t>
            </a:r>
            <a:endParaRPr kumimoji="1" lang="ja-JP" altLang="en-US" sz="3200" b="1" dirty="0">
              <a:solidFill>
                <a:schemeClr val="bg1"/>
              </a:solidFill>
            </a:endParaRPr>
          </a:p>
        </p:txBody>
      </p:sp>
      <p:sp>
        <p:nvSpPr>
          <p:cNvPr id="2" name="タイトル 1">
            <a:extLst>
              <a:ext uri="{FF2B5EF4-FFF2-40B4-BE49-F238E27FC236}">
                <a16:creationId xmlns:a16="http://schemas.microsoft.com/office/drawing/2014/main" id="{2CAF5C5C-9739-4750-9348-0210EFDA3C9F}"/>
              </a:ext>
            </a:extLst>
          </p:cNvPr>
          <p:cNvSpPr>
            <a:spLocks noGrp="1"/>
          </p:cNvSpPr>
          <p:nvPr>
            <p:ph type="title"/>
          </p:nvPr>
        </p:nvSpPr>
        <p:spPr/>
        <p:txBody>
          <a:bodyPr/>
          <a:lstStyle/>
          <a:p>
            <a:r>
              <a:rPr kumimoji="1" lang="en-US" altLang="ja-JP" dirty="0"/>
              <a:t>for</a:t>
            </a:r>
            <a:r>
              <a:rPr kumimoji="1" lang="ja-JP" altLang="en-US" dirty="0"/>
              <a:t>文　イメージ</a:t>
            </a:r>
          </a:p>
        </p:txBody>
      </p:sp>
      <p:sp>
        <p:nvSpPr>
          <p:cNvPr id="3" name="コンテンツ プレースホルダー 2">
            <a:extLst>
              <a:ext uri="{FF2B5EF4-FFF2-40B4-BE49-F238E27FC236}">
                <a16:creationId xmlns:a16="http://schemas.microsoft.com/office/drawing/2014/main" id="{DCBEC685-5A5A-4297-B042-0FC13836D397}"/>
              </a:ext>
            </a:extLst>
          </p:cNvPr>
          <p:cNvSpPr>
            <a:spLocks noGrp="1"/>
          </p:cNvSpPr>
          <p:nvPr>
            <p:ph idx="1"/>
          </p:nvPr>
        </p:nvSpPr>
        <p:spPr>
          <a:xfrm>
            <a:off x="581192" y="1264464"/>
            <a:ext cx="11029615" cy="976404"/>
          </a:xfrm>
        </p:spPr>
        <p:txBody>
          <a:bodyPr/>
          <a:lstStyle/>
          <a:p>
            <a:r>
              <a:rPr kumimoji="1" lang="en-US" altLang="ja-JP" dirty="0"/>
              <a:t>for</a:t>
            </a:r>
            <a:r>
              <a:rPr kumimoji="1" lang="ja-JP" altLang="en-US" dirty="0"/>
              <a:t>文</a:t>
            </a:r>
            <a:r>
              <a:rPr lang="en-US" altLang="ja-JP" dirty="0"/>
              <a:t>3</a:t>
            </a:r>
            <a:r>
              <a:rPr lang="ja-JP" altLang="en-US" dirty="0"/>
              <a:t>週目</a:t>
            </a:r>
            <a:endParaRPr kumimoji="1" lang="ja-JP" altLang="en-US" dirty="0"/>
          </a:p>
        </p:txBody>
      </p:sp>
      <p:sp>
        <p:nvSpPr>
          <p:cNvPr id="4" name="スライド番号プレースホルダー 3">
            <a:extLst>
              <a:ext uri="{FF2B5EF4-FFF2-40B4-BE49-F238E27FC236}">
                <a16:creationId xmlns:a16="http://schemas.microsoft.com/office/drawing/2014/main" id="{8CCB50DE-2229-4A2A-BAFD-60C691265201}"/>
              </a:ext>
            </a:extLst>
          </p:cNvPr>
          <p:cNvSpPr>
            <a:spLocks noGrp="1"/>
          </p:cNvSpPr>
          <p:nvPr>
            <p:ph type="sldNum" sz="quarter" idx="12"/>
          </p:nvPr>
        </p:nvSpPr>
        <p:spPr/>
        <p:txBody>
          <a:bodyPr/>
          <a:lstStyle/>
          <a:p>
            <a:fld id="{57021661-B2A8-457F-930E-F617AD024F3F}" type="slidenum">
              <a:rPr lang="ja-JP" altLang="en-US" smtClean="0"/>
              <a:pPr/>
              <a:t>30</a:t>
            </a:fld>
            <a:endParaRPr lang="ja-JP" altLang="en-US" dirty="0"/>
          </a:p>
        </p:txBody>
      </p:sp>
      <p:sp>
        <p:nvSpPr>
          <p:cNvPr id="5" name="コンテンツ プレースホルダー 4">
            <a:extLst>
              <a:ext uri="{FF2B5EF4-FFF2-40B4-BE49-F238E27FC236}">
                <a16:creationId xmlns:a16="http://schemas.microsoft.com/office/drawing/2014/main" id="{EB1547A9-C6EC-4EB4-9141-EDD20E85AD27}"/>
              </a:ext>
            </a:extLst>
          </p:cNvPr>
          <p:cNvSpPr>
            <a:spLocks noGrp="1"/>
          </p:cNvSpPr>
          <p:nvPr>
            <p:ph sz="quarter" idx="13"/>
          </p:nvPr>
        </p:nvSpPr>
        <p:spPr/>
        <p:txBody>
          <a:bodyPr>
            <a:normAutofit fontScale="92500" lnSpcReduction="10000"/>
          </a:bodyPr>
          <a:lstStyle/>
          <a:p>
            <a:endParaRPr kumimoji="1" lang="ja-JP" altLang="en-US"/>
          </a:p>
        </p:txBody>
      </p:sp>
      <p:sp>
        <p:nvSpPr>
          <p:cNvPr id="7" name="正方形/長方形 6">
            <a:extLst>
              <a:ext uri="{FF2B5EF4-FFF2-40B4-BE49-F238E27FC236}">
                <a16:creationId xmlns:a16="http://schemas.microsoft.com/office/drawing/2014/main" id="{34B07555-E420-4C7A-9ADD-7EB6CA159CE3}"/>
              </a:ext>
            </a:extLst>
          </p:cNvPr>
          <p:cNvSpPr/>
          <p:nvPr/>
        </p:nvSpPr>
        <p:spPr>
          <a:xfrm>
            <a:off x="1991544" y="3487361"/>
            <a:ext cx="1512168" cy="1404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dirty="0"/>
          </a:p>
        </p:txBody>
      </p:sp>
      <p:sp>
        <p:nvSpPr>
          <p:cNvPr id="8" name="テキスト ボックス 7">
            <a:extLst>
              <a:ext uri="{FF2B5EF4-FFF2-40B4-BE49-F238E27FC236}">
                <a16:creationId xmlns:a16="http://schemas.microsoft.com/office/drawing/2014/main" id="{199386CF-BA59-4B06-8842-FCCAABE8FCD0}"/>
              </a:ext>
            </a:extLst>
          </p:cNvPr>
          <p:cNvSpPr txBox="1"/>
          <p:nvPr/>
        </p:nvSpPr>
        <p:spPr>
          <a:xfrm>
            <a:off x="2198567" y="2905780"/>
            <a:ext cx="1098122" cy="523220"/>
          </a:xfrm>
          <a:prstGeom prst="rect">
            <a:avLst/>
          </a:prstGeom>
          <a:noFill/>
        </p:spPr>
        <p:txBody>
          <a:bodyPr wrap="square" rtlCol="0">
            <a:spAutoFit/>
          </a:bodyPr>
          <a:lstStyle/>
          <a:p>
            <a:r>
              <a:rPr kumimoji="1" lang="en-US" altLang="ja-JP" sz="2800" dirty="0"/>
              <a:t>name</a:t>
            </a:r>
            <a:endParaRPr kumimoji="1" lang="ja-JP" altLang="en-US" sz="2800" dirty="0"/>
          </a:p>
        </p:txBody>
      </p:sp>
      <p:sp>
        <p:nvSpPr>
          <p:cNvPr id="9" name="テキスト ボックス 8">
            <a:extLst>
              <a:ext uri="{FF2B5EF4-FFF2-40B4-BE49-F238E27FC236}">
                <a16:creationId xmlns:a16="http://schemas.microsoft.com/office/drawing/2014/main" id="{8488CB8F-FD62-4D20-AAFA-DBCA703BBAAB}"/>
              </a:ext>
            </a:extLst>
          </p:cNvPr>
          <p:cNvSpPr txBox="1"/>
          <p:nvPr/>
        </p:nvSpPr>
        <p:spPr>
          <a:xfrm>
            <a:off x="8187475" y="3225751"/>
            <a:ext cx="684076" cy="523220"/>
          </a:xfrm>
          <a:prstGeom prst="rect">
            <a:avLst/>
          </a:prstGeom>
          <a:noFill/>
        </p:spPr>
        <p:txBody>
          <a:bodyPr wrap="square" rtlCol="0">
            <a:spAutoFit/>
          </a:bodyPr>
          <a:lstStyle/>
          <a:p>
            <a:r>
              <a:rPr kumimoji="1" lang="en-US" altLang="ja-JP" sz="2800" dirty="0"/>
              <a:t>list</a:t>
            </a:r>
            <a:endParaRPr kumimoji="1" lang="ja-JP" altLang="en-US" sz="2800" dirty="0"/>
          </a:p>
        </p:txBody>
      </p:sp>
      <p:sp>
        <p:nvSpPr>
          <p:cNvPr id="11" name="矢印: 左 10">
            <a:extLst>
              <a:ext uri="{FF2B5EF4-FFF2-40B4-BE49-F238E27FC236}">
                <a16:creationId xmlns:a16="http://schemas.microsoft.com/office/drawing/2014/main" id="{5CB86AEA-1814-4E53-821D-A271FA3502D4}"/>
              </a:ext>
            </a:extLst>
          </p:cNvPr>
          <p:cNvSpPr/>
          <p:nvPr/>
        </p:nvSpPr>
        <p:spPr>
          <a:xfrm>
            <a:off x="3608107" y="3969059"/>
            <a:ext cx="5983187" cy="512768"/>
          </a:xfrm>
          <a:prstGeom prst="leftArrow">
            <a:avLst/>
          </a:prstGeom>
          <a:solidFill>
            <a:srgbClr val="FF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レーム 11">
            <a:extLst>
              <a:ext uri="{FF2B5EF4-FFF2-40B4-BE49-F238E27FC236}">
                <a16:creationId xmlns:a16="http://schemas.microsoft.com/office/drawing/2014/main" id="{4E598E6A-9919-45F2-B662-B9D4B7A3D547}"/>
              </a:ext>
            </a:extLst>
          </p:cNvPr>
          <p:cNvSpPr/>
          <p:nvPr/>
        </p:nvSpPr>
        <p:spPr>
          <a:xfrm>
            <a:off x="9591294" y="3817784"/>
            <a:ext cx="1824229" cy="743309"/>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ボックス 12">
            <a:extLst>
              <a:ext uri="{FF2B5EF4-FFF2-40B4-BE49-F238E27FC236}">
                <a16:creationId xmlns:a16="http://schemas.microsoft.com/office/drawing/2014/main" id="{9B933F5E-1A39-4052-A00B-62FD0AA48C32}"/>
              </a:ext>
            </a:extLst>
          </p:cNvPr>
          <p:cNvSpPr txBox="1"/>
          <p:nvPr/>
        </p:nvSpPr>
        <p:spPr>
          <a:xfrm>
            <a:off x="2049166" y="3886598"/>
            <a:ext cx="1454546" cy="523220"/>
          </a:xfrm>
          <a:prstGeom prst="rect">
            <a:avLst/>
          </a:prstGeom>
          <a:noFill/>
        </p:spPr>
        <p:txBody>
          <a:bodyPr wrap="square" rtlCol="0">
            <a:spAutoFit/>
          </a:bodyPr>
          <a:lstStyle/>
          <a:p>
            <a:r>
              <a:rPr kumimoji="1" lang="en-US" altLang="ja-JP" sz="2800" b="1" dirty="0">
                <a:solidFill>
                  <a:schemeClr val="bg1"/>
                </a:solidFill>
              </a:rPr>
              <a:t>orange</a:t>
            </a:r>
            <a:endParaRPr kumimoji="1" lang="ja-JP" altLang="en-US" sz="2800" b="1" dirty="0">
              <a:solidFill>
                <a:schemeClr val="bg1"/>
              </a:solidFill>
            </a:endParaRPr>
          </a:p>
        </p:txBody>
      </p:sp>
      <p:sp>
        <p:nvSpPr>
          <p:cNvPr id="14" name="テキスト ボックス 13">
            <a:extLst>
              <a:ext uri="{FF2B5EF4-FFF2-40B4-BE49-F238E27FC236}">
                <a16:creationId xmlns:a16="http://schemas.microsoft.com/office/drawing/2014/main" id="{2DDC8287-7901-49B5-8210-ED8E9C500836}"/>
              </a:ext>
            </a:extLst>
          </p:cNvPr>
          <p:cNvSpPr txBox="1"/>
          <p:nvPr/>
        </p:nvSpPr>
        <p:spPr>
          <a:xfrm>
            <a:off x="904230" y="5131871"/>
            <a:ext cx="3895625" cy="461665"/>
          </a:xfrm>
          <a:prstGeom prst="rect">
            <a:avLst/>
          </a:prstGeom>
          <a:noFill/>
        </p:spPr>
        <p:txBody>
          <a:bodyPr wrap="square" rtlCol="0">
            <a:spAutoFit/>
          </a:bodyPr>
          <a:lstStyle/>
          <a:p>
            <a:r>
              <a:rPr lang="en-US" altLang="ja-JP" sz="2400" dirty="0"/>
              <a:t>banana</a:t>
            </a:r>
            <a:r>
              <a:rPr kumimoji="1" lang="en-US" altLang="ja-JP" sz="2400" dirty="0"/>
              <a:t> </a:t>
            </a:r>
            <a:r>
              <a:rPr kumimoji="1" lang="ja-JP" altLang="en-US" sz="2400" dirty="0"/>
              <a:t>➡ </a:t>
            </a:r>
            <a:r>
              <a:rPr lang="en-US" altLang="ja-JP" sz="2400" dirty="0"/>
              <a:t>orange</a:t>
            </a:r>
            <a:r>
              <a:rPr kumimoji="1" lang="ja-JP" altLang="en-US" sz="2400" dirty="0"/>
              <a:t>に上書き</a:t>
            </a:r>
          </a:p>
        </p:txBody>
      </p:sp>
      <p:sp>
        <p:nvSpPr>
          <p:cNvPr id="16" name="正方形/長方形 15">
            <a:extLst>
              <a:ext uri="{FF2B5EF4-FFF2-40B4-BE49-F238E27FC236}">
                <a16:creationId xmlns:a16="http://schemas.microsoft.com/office/drawing/2014/main" id="{3ACFC720-4015-466F-88A5-0CC1FA19B43E}"/>
              </a:ext>
            </a:extLst>
          </p:cNvPr>
          <p:cNvSpPr/>
          <p:nvPr/>
        </p:nvSpPr>
        <p:spPr>
          <a:xfrm>
            <a:off x="5742301" y="2220939"/>
            <a:ext cx="6060762" cy="74000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kumimoji="1" lang="en-US" altLang="ja-JP" sz="2000" dirty="0">
                <a:solidFill>
                  <a:schemeClr val="tx1"/>
                </a:solidFill>
              </a:rPr>
              <a:t>for name</a:t>
            </a:r>
            <a:r>
              <a:rPr kumimoji="1" lang="ja-JP" altLang="en-US" sz="2000" dirty="0">
                <a:solidFill>
                  <a:schemeClr val="tx1"/>
                </a:solidFill>
              </a:rPr>
              <a:t> </a:t>
            </a:r>
            <a:r>
              <a:rPr kumimoji="1" lang="en-US" altLang="ja-JP" sz="2000" dirty="0">
                <a:solidFill>
                  <a:schemeClr val="tx1"/>
                </a:solidFill>
              </a:rPr>
              <a:t>in </a:t>
            </a:r>
            <a:r>
              <a:rPr lang="en-US" altLang="ja-JP" sz="2000" dirty="0">
                <a:solidFill>
                  <a:schemeClr val="tx1"/>
                </a:solidFill>
              </a:rPr>
              <a:t>list</a:t>
            </a:r>
            <a:r>
              <a:rPr kumimoji="1" lang="en-US" altLang="ja-JP" sz="2000" dirty="0">
                <a:solidFill>
                  <a:schemeClr val="tx1"/>
                </a:solidFill>
              </a:rPr>
              <a:t>:</a:t>
            </a:r>
          </a:p>
          <a:p>
            <a:r>
              <a:rPr kumimoji="1" lang="en-US" altLang="ja-JP" sz="2000" dirty="0">
                <a:solidFill>
                  <a:schemeClr val="tx1"/>
                </a:solidFill>
              </a:rPr>
              <a:t>    </a:t>
            </a:r>
            <a:r>
              <a:rPr lang="en-US" altLang="ja-JP" sz="2000" dirty="0">
                <a:solidFill>
                  <a:schemeClr val="tx1"/>
                </a:solidFill>
              </a:rPr>
              <a:t>print(name)</a:t>
            </a:r>
            <a:endParaRPr kumimoji="1" lang="en-US" altLang="ja-JP" sz="2000" dirty="0">
              <a:solidFill>
                <a:schemeClr val="tx1"/>
              </a:solidFill>
            </a:endParaRPr>
          </a:p>
          <a:p>
            <a:r>
              <a:rPr kumimoji="1" lang="en-US" altLang="ja-JP" sz="2000" dirty="0">
                <a:solidFill>
                  <a:schemeClr val="tx1"/>
                </a:solidFill>
              </a:rPr>
              <a:t>     </a:t>
            </a:r>
            <a:endParaRPr kumimoji="1" lang="ja-JP" altLang="en-US" sz="2000" dirty="0">
              <a:solidFill>
                <a:schemeClr val="tx1"/>
              </a:solidFill>
            </a:endParaRPr>
          </a:p>
        </p:txBody>
      </p:sp>
      <p:sp>
        <p:nvSpPr>
          <p:cNvPr id="17" name="フレーム 16">
            <a:extLst>
              <a:ext uri="{FF2B5EF4-FFF2-40B4-BE49-F238E27FC236}">
                <a16:creationId xmlns:a16="http://schemas.microsoft.com/office/drawing/2014/main" id="{C1F6014B-52B1-451B-99CD-4448CD1F4957}"/>
              </a:ext>
            </a:extLst>
          </p:cNvPr>
          <p:cNvSpPr/>
          <p:nvPr/>
        </p:nvSpPr>
        <p:spPr>
          <a:xfrm>
            <a:off x="7104112" y="2220938"/>
            <a:ext cx="540060" cy="443557"/>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フレーム 17">
            <a:extLst>
              <a:ext uri="{FF2B5EF4-FFF2-40B4-BE49-F238E27FC236}">
                <a16:creationId xmlns:a16="http://schemas.microsoft.com/office/drawing/2014/main" id="{2950370F-3F16-41ED-AC7E-1B2C59E677D6}"/>
              </a:ext>
            </a:extLst>
          </p:cNvPr>
          <p:cNvSpPr/>
          <p:nvPr/>
        </p:nvSpPr>
        <p:spPr>
          <a:xfrm>
            <a:off x="6171064" y="2220938"/>
            <a:ext cx="740792" cy="443557"/>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9" name="直線コネクタ 18">
            <a:extLst>
              <a:ext uri="{FF2B5EF4-FFF2-40B4-BE49-F238E27FC236}">
                <a16:creationId xmlns:a16="http://schemas.microsoft.com/office/drawing/2014/main" id="{5EAC4C8D-876C-47E8-978D-859BF8BB3226}"/>
              </a:ext>
            </a:extLst>
          </p:cNvPr>
          <p:cNvCxnSpPr>
            <a:cxnSpLocks/>
          </p:cNvCxnSpPr>
          <p:nvPr/>
        </p:nvCxnSpPr>
        <p:spPr>
          <a:xfrm>
            <a:off x="6600056" y="1952836"/>
            <a:ext cx="72008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B0C1E83C-4DA5-49C8-A802-01D56EA1F73A}"/>
              </a:ext>
            </a:extLst>
          </p:cNvPr>
          <p:cNvCxnSpPr>
            <a:cxnSpLocks/>
            <a:endCxn id="17" idx="0"/>
          </p:cNvCxnSpPr>
          <p:nvPr/>
        </p:nvCxnSpPr>
        <p:spPr>
          <a:xfrm>
            <a:off x="7374142" y="1952836"/>
            <a:ext cx="0" cy="2681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CF76700B-6FEC-4F56-969A-F5B4AD6BFA11}"/>
              </a:ext>
            </a:extLst>
          </p:cNvPr>
          <p:cNvCxnSpPr>
            <a:cxnSpLocks/>
          </p:cNvCxnSpPr>
          <p:nvPr/>
        </p:nvCxnSpPr>
        <p:spPr>
          <a:xfrm>
            <a:off x="6572241" y="1952836"/>
            <a:ext cx="0" cy="28803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1594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矢印コネクタ 51">
            <a:extLst>
              <a:ext uri="{FF2B5EF4-FFF2-40B4-BE49-F238E27FC236}">
                <a16:creationId xmlns:a16="http://schemas.microsoft.com/office/drawing/2014/main" id="{5953CD43-1F44-4ED8-A195-62CFA37885EC}"/>
              </a:ext>
            </a:extLst>
          </p:cNvPr>
          <p:cNvCxnSpPr>
            <a:cxnSpLocks/>
            <a:stCxn id="30" idx="3"/>
          </p:cNvCxnSpPr>
          <p:nvPr/>
        </p:nvCxnSpPr>
        <p:spPr>
          <a:xfrm>
            <a:off x="3218388" y="4714639"/>
            <a:ext cx="1640337" cy="1050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6FD55CFA-F7B0-4B6D-9856-B374E1F3E428}"/>
              </a:ext>
            </a:extLst>
          </p:cNvPr>
          <p:cNvCxnSpPr>
            <a:cxnSpLocks/>
            <a:stCxn id="25" idx="2"/>
            <a:endCxn id="30" idx="0"/>
          </p:cNvCxnSpPr>
          <p:nvPr/>
        </p:nvCxnSpPr>
        <p:spPr>
          <a:xfrm>
            <a:off x="2270711" y="3924679"/>
            <a:ext cx="0"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55420" y="6154514"/>
            <a:ext cx="0" cy="7034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kumimoji="1" lang="en-US" altLang="ja-JP" dirty="0"/>
              <a:t>for</a:t>
            </a:r>
            <a:r>
              <a:rPr kumimoji="1" lang="ja-JP" altLang="en-US" dirty="0"/>
              <a:t>文：</a:t>
            </a:r>
            <a:r>
              <a:rPr kumimoji="1" lang="en-US" altLang="ja-JP" dirty="0"/>
              <a:t>break</a:t>
            </a:r>
            <a:endParaRPr kumimoji="1" lang="ja-JP" altLang="en-US" dirty="0"/>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en-US" altLang="ja-JP" dirty="0"/>
              <a:t>break</a:t>
            </a:r>
            <a:r>
              <a:rPr lang="ja-JP" altLang="en-US" dirty="0"/>
              <a:t>：ある条件で</a:t>
            </a:r>
            <a:r>
              <a:rPr lang="en-US" altLang="ja-JP" dirty="0"/>
              <a:t>for</a:t>
            </a:r>
            <a:r>
              <a:rPr lang="ja-JP" altLang="en-US" dirty="0"/>
              <a:t>文から抜ける</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31</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30" idx="2"/>
            <a:endCxn id="26" idx="0"/>
          </p:cNvCxnSpPr>
          <p:nvPr/>
        </p:nvCxnSpPr>
        <p:spPr>
          <a:xfrm flipH="1">
            <a:off x="2270710" y="5203170"/>
            <a:ext cx="1"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826629" y="2495110"/>
            <a:ext cx="144675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323033" y="2947617"/>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6" name="フローチャート: 処理 25">
            <a:extLst>
              <a:ext uri="{FF2B5EF4-FFF2-40B4-BE49-F238E27FC236}">
                <a16:creationId xmlns:a16="http://schemas.microsoft.com/office/drawing/2014/main" id="{920BB2B1-621F-4D34-8B8D-0A2D5355D48B}"/>
              </a:ext>
            </a:extLst>
          </p:cNvPr>
          <p:cNvSpPr/>
          <p:nvPr/>
        </p:nvSpPr>
        <p:spPr>
          <a:xfrm>
            <a:off x="1569119" y="5504599"/>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t>処理</a:t>
            </a:r>
            <a:endParaRPr lang="en-US" altLang="ja-JP" sz="1600" b="1" dirty="0"/>
          </a:p>
        </p:txBody>
      </p: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D89B3F95-E20F-4926-B3F5-AB449D624CA4}"/>
              </a:ext>
            </a:extLst>
          </p:cNvPr>
          <p:cNvSpPr txBox="1"/>
          <p:nvPr/>
        </p:nvSpPr>
        <p:spPr>
          <a:xfrm>
            <a:off x="1679931" y="3310405"/>
            <a:ext cx="1481671" cy="338554"/>
          </a:xfrm>
          <a:prstGeom prst="rect">
            <a:avLst/>
          </a:prstGeom>
          <a:noFill/>
        </p:spPr>
        <p:txBody>
          <a:bodyPr wrap="square" rtlCol="0">
            <a:spAutoFit/>
          </a:bodyPr>
          <a:lstStyle/>
          <a:p>
            <a:r>
              <a:rPr kumimoji="1" lang="ja-JP" altLang="en-US" sz="1600" b="1" dirty="0">
                <a:solidFill>
                  <a:schemeClr val="bg1"/>
                </a:solidFill>
              </a:rPr>
              <a:t>条件（</a:t>
            </a:r>
            <a:r>
              <a:rPr kumimoji="1" lang="en-US" altLang="ja-JP" sz="1600" b="1" dirty="0">
                <a:solidFill>
                  <a:schemeClr val="bg1"/>
                </a:solidFill>
              </a:rPr>
              <a:t>for</a:t>
            </a:r>
            <a:r>
              <a:rPr kumimoji="1" lang="ja-JP" altLang="en-US" sz="1600" b="1" dirty="0">
                <a:solidFill>
                  <a:schemeClr val="bg1"/>
                </a:solidFill>
              </a:rPr>
              <a:t>文）</a:t>
            </a:r>
          </a:p>
        </p:txBody>
      </p: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826629" y="2521970"/>
            <a:ext cx="0" cy="330758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a:endCxn id="26" idx="1"/>
          </p:cNvCxnSpPr>
          <p:nvPr/>
        </p:nvCxnSpPr>
        <p:spPr>
          <a:xfrm>
            <a:off x="844467" y="5829557"/>
            <a:ext cx="724652"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95F3B544-EB5A-4FE8-AA02-2EBFA2D9E0B1}"/>
              </a:ext>
            </a:extLst>
          </p:cNvPr>
          <p:cNvSpPr/>
          <p:nvPr/>
        </p:nvSpPr>
        <p:spPr>
          <a:xfrm>
            <a:off x="267095" y="2011496"/>
            <a:ext cx="4326943" cy="328087"/>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t>イテラブルオブジェクト</a:t>
            </a:r>
          </a:p>
        </p:txBody>
      </p:sp>
      <p:sp>
        <p:nvSpPr>
          <p:cNvPr id="44" name="テキスト ボックス 43">
            <a:extLst>
              <a:ext uri="{FF2B5EF4-FFF2-40B4-BE49-F238E27FC236}">
                <a16:creationId xmlns:a16="http://schemas.microsoft.com/office/drawing/2014/main" id="{AC6EA756-580E-46DB-8E57-D52751C47458}"/>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45" name="直線コネクタ 44">
            <a:extLst>
              <a:ext uri="{FF2B5EF4-FFF2-40B4-BE49-F238E27FC236}">
                <a16:creationId xmlns:a16="http://schemas.microsoft.com/office/drawing/2014/main" id="{9261976C-C4CB-4386-B3D2-5484A09045F0}"/>
              </a:ext>
            </a:extLst>
          </p:cNvPr>
          <p:cNvCxnSpPr>
            <a:cxnSpLocks/>
          </p:cNvCxnSpPr>
          <p:nvPr/>
        </p:nvCxnSpPr>
        <p:spPr>
          <a:xfrm>
            <a:off x="3240988" y="3429000"/>
            <a:ext cx="161773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FE292756-EFE8-4BF7-B16A-ED5E3A0F6C18}"/>
              </a:ext>
            </a:extLst>
          </p:cNvPr>
          <p:cNvCxnSpPr>
            <a:cxnSpLocks/>
          </p:cNvCxnSpPr>
          <p:nvPr/>
        </p:nvCxnSpPr>
        <p:spPr>
          <a:xfrm>
            <a:off x="4858725" y="3429000"/>
            <a:ext cx="0" cy="288032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0" name="フローチャート: 判断 29">
            <a:extLst>
              <a:ext uri="{FF2B5EF4-FFF2-40B4-BE49-F238E27FC236}">
                <a16:creationId xmlns:a16="http://schemas.microsoft.com/office/drawing/2014/main" id="{6777A7F7-2612-42A9-85B9-C7895F69843A}"/>
              </a:ext>
            </a:extLst>
          </p:cNvPr>
          <p:cNvSpPr/>
          <p:nvPr/>
        </p:nvSpPr>
        <p:spPr>
          <a:xfrm>
            <a:off x="1323033" y="4226108"/>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31" name="テキスト ボックス 30">
            <a:extLst>
              <a:ext uri="{FF2B5EF4-FFF2-40B4-BE49-F238E27FC236}">
                <a16:creationId xmlns:a16="http://schemas.microsoft.com/office/drawing/2014/main" id="{62D48D13-A76F-4395-92BE-53E974A05F2B}"/>
              </a:ext>
            </a:extLst>
          </p:cNvPr>
          <p:cNvSpPr txBox="1"/>
          <p:nvPr/>
        </p:nvSpPr>
        <p:spPr>
          <a:xfrm>
            <a:off x="1724869" y="4570882"/>
            <a:ext cx="1403171" cy="338554"/>
          </a:xfrm>
          <a:prstGeom prst="rect">
            <a:avLst/>
          </a:prstGeom>
          <a:noFill/>
        </p:spPr>
        <p:txBody>
          <a:bodyPr wrap="square" rtlCol="0">
            <a:spAutoFit/>
          </a:bodyPr>
          <a:lstStyle/>
          <a:p>
            <a:r>
              <a:rPr lang="ja-JP" altLang="en-US" sz="1600" b="1" dirty="0">
                <a:solidFill>
                  <a:schemeClr val="bg1"/>
                </a:solidFill>
              </a:rPr>
              <a:t>条件（</a:t>
            </a:r>
            <a:r>
              <a:rPr lang="en-US" altLang="ja-JP" sz="1600" b="1" dirty="0">
                <a:solidFill>
                  <a:schemeClr val="bg1"/>
                </a:solidFill>
              </a:rPr>
              <a:t>if</a:t>
            </a:r>
            <a:r>
              <a:rPr lang="ja-JP" altLang="en-US" sz="1600" b="1" dirty="0">
                <a:solidFill>
                  <a:schemeClr val="bg1"/>
                </a:solidFill>
              </a:rPr>
              <a:t>文）</a:t>
            </a:r>
            <a:endParaRPr kumimoji="1" lang="ja-JP" altLang="en-US" sz="1600" b="1" dirty="0">
              <a:solidFill>
                <a:schemeClr val="bg1"/>
              </a:solidFill>
            </a:endParaRPr>
          </a:p>
        </p:txBody>
      </p:sp>
      <p:sp>
        <p:nvSpPr>
          <p:cNvPr id="48" name="テキスト ボックス 47">
            <a:extLst>
              <a:ext uri="{FF2B5EF4-FFF2-40B4-BE49-F238E27FC236}">
                <a16:creationId xmlns:a16="http://schemas.microsoft.com/office/drawing/2014/main" id="{F95E3F62-693B-41EA-A7F2-C44EE6424C0A}"/>
              </a:ext>
            </a:extLst>
          </p:cNvPr>
          <p:cNvSpPr txBox="1"/>
          <p:nvPr/>
        </p:nvSpPr>
        <p:spPr>
          <a:xfrm>
            <a:off x="3620224" y="4252974"/>
            <a:ext cx="1283596" cy="461665"/>
          </a:xfrm>
          <a:prstGeom prst="rect">
            <a:avLst/>
          </a:prstGeom>
          <a:noFill/>
        </p:spPr>
        <p:txBody>
          <a:bodyPr wrap="square" rtlCol="0">
            <a:spAutoFit/>
          </a:bodyPr>
          <a:lstStyle/>
          <a:p>
            <a:r>
              <a:rPr kumimoji="1" lang="en-US" altLang="ja-JP" sz="2400" b="1" dirty="0">
                <a:solidFill>
                  <a:srgbClr val="27A400"/>
                </a:solidFill>
              </a:rPr>
              <a:t>break</a:t>
            </a:r>
            <a:endParaRPr kumimoji="1" lang="ja-JP" altLang="en-US" sz="2400" b="1" dirty="0">
              <a:solidFill>
                <a:srgbClr val="27A400"/>
              </a:solidFill>
            </a:endParaRPr>
          </a:p>
        </p:txBody>
      </p:sp>
      <p:sp>
        <p:nvSpPr>
          <p:cNvPr id="49" name="テキスト ボックス 48">
            <a:extLst>
              <a:ext uri="{FF2B5EF4-FFF2-40B4-BE49-F238E27FC236}">
                <a16:creationId xmlns:a16="http://schemas.microsoft.com/office/drawing/2014/main" id="{6056F0E9-54CB-423B-AEA3-E2C2136D6FD1}"/>
              </a:ext>
            </a:extLst>
          </p:cNvPr>
          <p:cNvSpPr txBox="1"/>
          <p:nvPr/>
        </p:nvSpPr>
        <p:spPr>
          <a:xfrm>
            <a:off x="2334944" y="3861881"/>
            <a:ext cx="2015268"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50" name="直線矢印コネクタ 49">
            <a:extLst>
              <a:ext uri="{FF2B5EF4-FFF2-40B4-BE49-F238E27FC236}">
                <a16:creationId xmlns:a16="http://schemas.microsoft.com/office/drawing/2014/main" id="{C9517ED5-88C9-49C9-ABD0-4B5B0DEE8E6C}"/>
              </a:ext>
            </a:extLst>
          </p:cNvPr>
          <p:cNvCxnSpPr>
            <a:cxnSpLocks/>
          </p:cNvCxnSpPr>
          <p:nvPr/>
        </p:nvCxnSpPr>
        <p:spPr>
          <a:xfrm flipH="1">
            <a:off x="2270710" y="6309320"/>
            <a:ext cx="258801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6" name="コンテンツ プレースホルダー 55">
            <a:extLst>
              <a:ext uri="{FF2B5EF4-FFF2-40B4-BE49-F238E27FC236}">
                <a16:creationId xmlns:a16="http://schemas.microsoft.com/office/drawing/2014/main" id="{716C0DA3-DE5E-4E1F-80B4-83F5918C4E01}"/>
              </a:ext>
            </a:extLst>
          </p:cNvPr>
          <p:cNvSpPr>
            <a:spLocks noGrp="1"/>
          </p:cNvSpPr>
          <p:nvPr>
            <p:ph sz="quarter" idx="13"/>
          </p:nvPr>
        </p:nvSpPr>
        <p:spPr/>
        <p:txBody>
          <a:bodyPr>
            <a:normAutofit fontScale="92500" lnSpcReduction="10000"/>
          </a:bodyPr>
          <a:lstStyle/>
          <a:p>
            <a:endParaRPr lang="ja-JP" altLang="en-US"/>
          </a:p>
        </p:txBody>
      </p:sp>
      <p:sp>
        <p:nvSpPr>
          <p:cNvPr id="57" name="正方形/長方形 56">
            <a:extLst>
              <a:ext uri="{FF2B5EF4-FFF2-40B4-BE49-F238E27FC236}">
                <a16:creationId xmlns:a16="http://schemas.microsoft.com/office/drawing/2014/main" id="{A99BCCD9-0CF0-4402-8A4E-AA4D52882D69}"/>
              </a:ext>
            </a:extLst>
          </p:cNvPr>
          <p:cNvSpPr/>
          <p:nvPr/>
        </p:nvSpPr>
        <p:spPr>
          <a:xfrm>
            <a:off x="5821692" y="3332794"/>
            <a:ext cx="6060762" cy="129596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rPr>
              <a:t>for </a:t>
            </a:r>
            <a:r>
              <a:rPr kumimoji="1" lang="ja-JP" altLang="en-US" sz="2000" dirty="0">
                <a:solidFill>
                  <a:schemeClr val="tx1"/>
                </a:solidFill>
              </a:rPr>
              <a:t> </a:t>
            </a:r>
            <a:r>
              <a:rPr lang="ja-JP" altLang="en-US" sz="2000" dirty="0">
                <a:solidFill>
                  <a:schemeClr val="tx1"/>
                </a:solidFill>
              </a:rPr>
              <a:t>変数名</a:t>
            </a:r>
            <a:r>
              <a:rPr kumimoji="1" lang="en-US" altLang="ja-JP" sz="2000" dirty="0">
                <a:solidFill>
                  <a:schemeClr val="tx1"/>
                </a:solidFill>
              </a:rPr>
              <a:t> in </a:t>
            </a:r>
            <a:r>
              <a:rPr kumimoji="1" lang="ja-JP" altLang="en-US" sz="2000" dirty="0">
                <a:solidFill>
                  <a:schemeClr val="tx1"/>
                </a:solidFill>
              </a:rPr>
              <a:t>イテラブルオブジェク</a:t>
            </a:r>
            <a:endParaRPr kumimoji="1" lang="en-US" altLang="ja-JP" sz="2000" dirty="0">
              <a:solidFill>
                <a:schemeClr val="tx1"/>
              </a:solidFill>
            </a:endParaRPr>
          </a:p>
          <a:p>
            <a:r>
              <a:rPr kumimoji="1" lang="en-US" altLang="ja-JP" sz="2000" dirty="0">
                <a:solidFill>
                  <a:schemeClr val="tx1"/>
                </a:solidFill>
              </a:rPr>
              <a:t>    if </a:t>
            </a:r>
            <a:r>
              <a:rPr lang="ja-JP" altLang="en-US" sz="2000" dirty="0">
                <a:solidFill>
                  <a:schemeClr val="tx1"/>
                </a:solidFill>
              </a:rPr>
              <a:t>条件</a:t>
            </a:r>
            <a:r>
              <a:rPr lang="en-US" altLang="ja-JP" sz="2000" dirty="0">
                <a:solidFill>
                  <a:schemeClr val="tx1"/>
                </a:solidFill>
              </a:rPr>
              <a:t>:</a:t>
            </a:r>
            <a:endParaRPr kumimoji="1" lang="en-US" altLang="ja-JP" sz="2000" dirty="0">
              <a:solidFill>
                <a:schemeClr val="tx1"/>
              </a:solidFill>
            </a:endParaRPr>
          </a:p>
          <a:p>
            <a:r>
              <a:rPr lang="en-US" altLang="ja-JP" sz="2000" dirty="0">
                <a:solidFill>
                  <a:schemeClr val="tx1"/>
                </a:solidFill>
              </a:rPr>
              <a:t>        break</a:t>
            </a:r>
          </a:p>
          <a:p>
            <a:r>
              <a:rPr kumimoji="1" lang="en-US" altLang="ja-JP" sz="2000" dirty="0">
                <a:solidFill>
                  <a:schemeClr val="tx1"/>
                </a:solidFill>
              </a:rPr>
              <a:t>    </a:t>
            </a:r>
            <a:r>
              <a:rPr kumimoji="1" lang="ja-JP" altLang="en-US" sz="2000" dirty="0">
                <a:solidFill>
                  <a:schemeClr val="tx1"/>
                </a:solidFill>
              </a:rPr>
              <a:t>処理</a:t>
            </a:r>
            <a:r>
              <a:rPr kumimoji="1" lang="en-US" altLang="ja-JP" sz="2000" dirty="0">
                <a:solidFill>
                  <a:schemeClr val="tx1"/>
                </a:solidFill>
              </a:rPr>
              <a:t>     </a:t>
            </a:r>
            <a:endParaRPr kumimoji="1" lang="ja-JP" altLang="en-US" sz="2000" dirty="0">
              <a:solidFill>
                <a:schemeClr val="tx1"/>
              </a:solidFill>
            </a:endParaRPr>
          </a:p>
        </p:txBody>
      </p:sp>
      <p:sp>
        <p:nvSpPr>
          <p:cNvPr id="58" name="コンテンツ プレースホルダー 2">
            <a:extLst>
              <a:ext uri="{FF2B5EF4-FFF2-40B4-BE49-F238E27FC236}">
                <a16:creationId xmlns:a16="http://schemas.microsoft.com/office/drawing/2014/main" id="{FE829529-C64F-49E0-9E18-FF68B41B48FD}"/>
              </a:ext>
            </a:extLst>
          </p:cNvPr>
          <p:cNvSpPr txBox="1">
            <a:spLocks/>
          </p:cNvSpPr>
          <p:nvPr/>
        </p:nvSpPr>
        <p:spPr>
          <a:xfrm>
            <a:off x="5716293" y="2649418"/>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spTree>
    <p:extLst>
      <p:ext uri="{BB962C8B-B14F-4D97-AF65-F5344CB8AC3E}">
        <p14:creationId xmlns:p14="http://schemas.microsoft.com/office/powerpoint/2010/main" val="30089418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矢印コネクタ 51">
            <a:extLst>
              <a:ext uri="{FF2B5EF4-FFF2-40B4-BE49-F238E27FC236}">
                <a16:creationId xmlns:a16="http://schemas.microsoft.com/office/drawing/2014/main" id="{5953CD43-1F44-4ED8-A195-62CFA37885EC}"/>
              </a:ext>
            </a:extLst>
          </p:cNvPr>
          <p:cNvCxnSpPr>
            <a:cxnSpLocks/>
            <a:stCxn id="30" idx="3"/>
          </p:cNvCxnSpPr>
          <p:nvPr/>
        </p:nvCxnSpPr>
        <p:spPr>
          <a:xfrm>
            <a:off x="3218388" y="4714639"/>
            <a:ext cx="1640337" cy="1050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6FD55CFA-F7B0-4B6D-9856-B374E1F3E428}"/>
              </a:ext>
            </a:extLst>
          </p:cNvPr>
          <p:cNvCxnSpPr>
            <a:cxnSpLocks/>
            <a:stCxn id="25" idx="2"/>
            <a:endCxn id="30" idx="0"/>
          </p:cNvCxnSpPr>
          <p:nvPr/>
        </p:nvCxnSpPr>
        <p:spPr>
          <a:xfrm>
            <a:off x="2270711" y="3924679"/>
            <a:ext cx="0"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55420" y="6154514"/>
            <a:ext cx="0" cy="7034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ja-JP" altLang="en-US" dirty="0"/>
              <a:t>例）</a:t>
            </a:r>
            <a:r>
              <a:rPr lang="en-US" altLang="ja-JP" dirty="0"/>
              <a:t>name==“banana”</a:t>
            </a:r>
            <a:r>
              <a:rPr lang="ja-JP" altLang="en-US" dirty="0"/>
              <a:t>の時に</a:t>
            </a:r>
            <a:r>
              <a:rPr lang="en-US" altLang="ja-JP" dirty="0"/>
              <a:t>break</a:t>
            </a:r>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32</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30" idx="2"/>
            <a:endCxn id="26" idx="0"/>
          </p:cNvCxnSpPr>
          <p:nvPr/>
        </p:nvCxnSpPr>
        <p:spPr>
          <a:xfrm flipH="1">
            <a:off x="2270710" y="5203170"/>
            <a:ext cx="1"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826629" y="2495110"/>
            <a:ext cx="144675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323033" y="2947617"/>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6" name="フローチャート: 処理 25">
            <a:extLst>
              <a:ext uri="{FF2B5EF4-FFF2-40B4-BE49-F238E27FC236}">
                <a16:creationId xmlns:a16="http://schemas.microsoft.com/office/drawing/2014/main" id="{920BB2B1-621F-4D34-8B8D-0A2D5355D48B}"/>
              </a:ext>
            </a:extLst>
          </p:cNvPr>
          <p:cNvSpPr/>
          <p:nvPr/>
        </p:nvSpPr>
        <p:spPr>
          <a:xfrm>
            <a:off x="1569119" y="5504599"/>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t>print(name)</a:t>
            </a:r>
          </a:p>
        </p:txBody>
      </p: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D89B3F95-E20F-4926-B3F5-AB449D624CA4}"/>
              </a:ext>
            </a:extLst>
          </p:cNvPr>
          <p:cNvSpPr txBox="1"/>
          <p:nvPr/>
        </p:nvSpPr>
        <p:spPr>
          <a:xfrm>
            <a:off x="1459943" y="3261167"/>
            <a:ext cx="1750001" cy="338554"/>
          </a:xfrm>
          <a:prstGeom prst="rect">
            <a:avLst/>
          </a:prstGeom>
          <a:noFill/>
        </p:spPr>
        <p:txBody>
          <a:bodyPr wrap="square" rtlCol="0">
            <a:spAutoFit/>
          </a:bodyPr>
          <a:lstStyle/>
          <a:p>
            <a:r>
              <a:rPr kumimoji="1" lang="en-US" altLang="ja-JP" sz="1600" b="1" dirty="0">
                <a:solidFill>
                  <a:schemeClr val="bg1"/>
                </a:solidFill>
              </a:rPr>
              <a:t>for name in list</a:t>
            </a:r>
            <a:endParaRPr kumimoji="1" lang="ja-JP" altLang="en-US" sz="1600" b="1" dirty="0">
              <a:solidFill>
                <a:schemeClr val="bg1"/>
              </a:solidFill>
            </a:endParaRPr>
          </a:p>
        </p:txBody>
      </p: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826629" y="2521970"/>
            <a:ext cx="0" cy="330758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a:endCxn id="26" idx="1"/>
          </p:cNvCxnSpPr>
          <p:nvPr/>
        </p:nvCxnSpPr>
        <p:spPr>
          <a:xfrm>
            <a:off x="844467" y="5829557"/>
            <a:ext cx="724652"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95F3B544-EB5A-4FE8-AA02-2EBFA2D9E0B1}"/>
              </a:ext>
            </a:extLst>
          </p:cNvPr>
          <p:cNvSpPr/>
          <p:nvPr/>
        </p:nvSpPr>
        <p:spPr>
          <a:xfrm>
            <a:off x="267095" y="2011497"/>
            <a:ext cx="4460750" cy="326144"/>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list = [“apple”, “banana”, “orange”]</a:t>
            </a:r>
          </a:p>
        </p:txBody>
      </p:sp>
      <p:sp>
        <p:nvSpPr>
          <p:cNvPr id="44" name="テキスト ボックス 43">
            <a:extLst>
              <a:ext uri="{FF2B5EF4-FFF2-40B4-BE49-F238E27FC236}">
                <a16:creationId xmlns:a16="http://schemas.microsoft.com/office/drawing/2014/main" id="{AC6EA756-580E-46DB-8E57-D52751C47458}"/>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45" name="直線コネクタ 44">
            <a:extLst>
              <a:ext uri="{FF2B5EF4-FFF2-40B4-BE49-F238E27FC236}">
                <a16:creationId xmlns:a16="http://schemas.microsoft.com/office/drawing/2014/main" id="{9261976C-C4CB-4386-B3D2-5484A09045F0}"/>
              </a:ext>
            </a:extLst>
          </p:cNvPr>
          <p:cNvCxnSpPr>
            <a:cxnSpLocks/>
          </p:cNvCxnSpPr>
          <p:nvPr/>
        </p:nvCxnSpPr>
        <p:spPr>
          <a:xfrm>
            <a:off x="3240988" y="3429000"/>
            <a:ext cx="161773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FE292756-EFE8-4BF7-B16A-ED5E3A0F6C18}"/>
              </a:ext>
            </a:extLst>
          </p:cNvPr>
          <p:cNvCxnSpPr>
            <a:cxnSpLocks/>
          </p:cNvCxnSpPr>
          <p:nvPr/>
        </p:nvCxnSpPr>
        <p:spPr>
          <a:xfrm>
            <a:off x="4858725" y="3429000"/>
            <a:ext cx="0" cy="288032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0" name="フローチャート: 判断 29">
            <a:extLst>
              <a:ext uri="{FF2B5EF4-FFF2-40B4-BE49-F238E27FC236}">
                <a16:creationId xmlns:a16="http://schemas.microsoft.com/office/drawing/2014/main" id="{6777A7F7-2612-42A9-85B9-C7895F69843A}"/>
              </a:ext>
            </a:extLst>
          </p:cNvPr>
          <p:cNvSpPr/>
          <p:nvPr/>
        </p:nvSpPr>
        <p:spPr>
          <a:xfrm>
            <a:off x="1323033" y="4226108"/>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31" name="テキスト ボックス 30">
            <a:extLst>
              <a:ext uri="{FF2B5EF4-FFF2-40B4-BE49-F238E27FC236}">
                <a16:creationId xmlns:a16="http://schemas.microsoft.com/office/drawing/2014/main" id="{62D48D13-A76F-4395-92BE-53E974A05F2B}"/>
              </a:ext>
            </a:extLst>
          </p:cNvPr>
          <p:cNvSpPr txBox="1"/>
          <p:nvPr/>
        </p:nvSpPr>
        <p:spPr>
          <a:xfrm>
            <a:off x="1765381" y="4476722"/>
            <a:ext cx="1403171" cy="584775"/>
          </a:xfrm>
          <a:prstGeom prst="rect">
            <a:avLst/>
          </a:prstGeom>
          <a:noFill/>
        </p:spPr>
        <p:txBody>
          <a:bodyPr wrap="square" rtlCol="0">
            <a:spAutoFit/>
          </a:bodyPr>
          <a:lstStyle/>
          <a:p>
            <a:r>
              <a:rPr lang="en-US" altLang="ja-JP" sz="1600" b="1" dirty="0">
                <a:solidFill>
                  <a:schemeClr val="bg1"/>
                </a:solidFill>
              </a:rPr>
              <a:t>if name == “banana”</a:t>
            </a:r>
            <a:endParaRPr kumimoji="1" lang="ja-JP" altLang="en-US" sz="1600" b="1" dirty="0">
              <a:solidFill>
                <a:schemeClr val="bg1"/>
              </a:solidFill>
            </a:endParaRPr>
          </a:p>
        </p:txBody>
      </p:sp>
      <p:sp>
        <p:nvSpPr>
          <p:cNvPr id="48" name="テキスト ボックス 47">
            <a:extLst>
              <a:ext uri="{FF2B5EF4-FFF2-40B4-BE49-F238E27FC236}">
                <a16:creationId xmlns:a16="http://schemas.microsoft.com/office/drawing/2014/main" id="{F95E3F62-693B-41EA-A7F2-C44EE6424C0A}"/>
              </a:ext>
            </a:extLst>
          </p:cNvPr>
          <p:cNvSpPr txBox="1"/>
          <p:nvPr/>
        </p:nvSpPr>
        <p:spPr>
          <a:xfrm>
            <a:off x="3620224" y="4252974"/>
            <a:ext cx="1283596" cy="461665"/>
          </a:xfrm>
          <a:prstGeom prst="rect">
            <a:avLst/>
          </a:prstGeom>
          <a:noFill/>
        </p:spPr>
        <p:txBody>
          <a:bodyPr wrap="square" rtlCol="0">
            <a:spAutoFit/>
          </a:bodyPr>
          <a:lstStyle/>
          <a:p>
            <a:r>
              <a:rPr kumimoji="1" lang="en-US" altLang="ja-JP" sz="2400" b="1" dirty="0">
                <a:solidFill>
                  <a:srgbClr val="27A400"/>
                </a:solidFill>
              </a:rPr>
              <a:t>break</a:t>
            </a:r>
            <a:endParaRPr kumimoji="1" lang="ja-JP" altLang="en-US" sz="2400" b="1" dirty="0">
              <a:solidFill>
                <a:srgbClr val="27A400"/>
              </a:solidFill>
            </a:endParaRPr>
          </a:p>
        </p:txBody>
      </p:sp>
      <p:sp>
        <p:nvSpPr>
          <p:cNvPr id="49" name="テキスト ボックス 48">
            <a:extLst>
              <a:ext uri="{FF2B5EF4-FFF2-40B4-BE49-F238E27FC236}">
                <a16:creationId xmlns:a16="http://schemas.microsoft.com/office/drawing/2014/main" id="{6056F0E9-54CB-423B-AEA3-E2C2136D6FD1}"/>
              </a:ext>
            </a:extLst>
          </p:cNvPr>
          <p:cNvSpPr txBox="1"/>
          <p:nvPr/>
        </p:nvSpPr>
        <p:spPr>
          <a:xfrm>
            <a:off x="2334944" y="3861881"/>
            <a:ext cx="2015268"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50" name="直線矢印コネクタ 49">
            <a:extLst>
              <a:ext uri="{FF2B5EF4-FFF2-40B4-BE49-F238E27FC236}">
                <a16:creationId xmlns:a16="http://schemas.microsoft.com/office/drawing/2014/main" id="{C9517ED5-88C9-49C9-ABD0-4B5B0DEE8E6C}"/>
              </a:ext>
            </a:extLst>
          </p:cNvPr>
          <p:cNvCxnSpPr>
            <a:cxnSpLocks/>
          </p:cNvCxnSpPr>
          <p:nvPr/>
        </p:nvCxnSpPr>
        <p:spPr>
          <a:xfrm flipH="1">
            <a:off x="2270710" y="6309320"/>
            <a:ext cx="258801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 name="コンテンツ プレースホルダー 5">
            <a:extLst>
              <a:ext uri="{FF2B5EF4-FFF2-40B4-BE49-F238E27FC236}">
                <a16:creationId xmlns:a16="http://schemas.microsoft.com/office/drawing/2014/main" id="{C5990372-760C-459B-8C3B-F02A98EDD3A9}"/>
              </a:ext>
            </a:extLst>
          </p:cNvPr>
          <p:cNvSpPr>
            <a:spLocks noGrp="1"/>
          </p:cNvSpPr>
          <p:nvPr>
            <p:ph sz="quarter" idx="13"/>
          </p:nvPr>
        </p:nvSpPr>
        <p:spPr/>
        <p:txBody>
          <a:bodyPr>
            <a:normAutofit fontScale="92500" lnSpcReduction="10000"/>
          </a:bodyPr>
          <a:lstStyle/>
          <a:p>
            <a:endParaRPr lang="ja-JP" altLang="en-US"/>
          </a:p>
        </p:txBody>
      </p:sp>
      <p:sp>
        <p:nvSpPr>
          <p:cNvPr id="56" name="タイトル 2">
            <a:extLst>
              <a:ext uri="{FF2B5EF4-FFF2-40B4-BE49-F238E27FC236}">
                <a16:creationId xmlns:a16="http://schemas.microsoft.com/office/drawing/2014/main" id="{6E6827A0-6DA9-4657-8C26-7298E2562D7E}"/>
              </a:ext>
            </a:extLst>
          </p:cNvPr>
          <p:cNvSpPr>
            <a:spLocks noGrp="1"/>
          </p:cNvSpPr>
          <p:nvPr>
            <p:ph type="title"/>
          </p:nvPr>
        </p:nvSpPr>
        <p:spPr>
          <a:xfrm>
            <a:off x="581025" y="263525"/>
            <a:ext cx="11029950" cy="809625"/>
          </a:xfrm>
        </p:spPr>
        <p:txBody>
          <a:bodyPr/>
          <a:lstStyle/>
          <a:p>
            <a:r>
              <a:rPr kumimoji="1" lang="en-US" altLang="ja-JP" dirty="0"/>
              <a:t>for</a:t>
            </a:r>
            <a:r>
              <a:rPr kumimoji="1" lang="ja-JP" altLang="en-US" dirty="0"/>
              <a:t>文：</a:t>
            </a:r>
            <a:r>
              <a:rPr kumimoji="1" lang="en-US" altLang="ja-JP" dirty="0"/>
              <a:t>break</a:t>
            </a:r>
            <a:r>
              <a:rPr kumimoji="1" lang="ja-JP" altLang="en-US" dirty="0"/>
              <a:t>　例</a:t>
            </a:r>
          </a:p>
        </p:txBody>
      </p:sp>
      <p:sp>
        <p:nvSpPr>
          <p:cNvPr id="57" name="正方形/長方形 56">
            <a:extLst>
              <a:ext uri="{FF2B5EF4-FFF2-40B4-BE49-F238E27FC236}">
                <a16:creationId xmlns:a16="http://schemas.microsoft.com/office/drawing/2014/main" id="{29411E54-9030-47CF-AE19-A4C77B407A62}"/>
              </a:ext>
            </a:extLst>
          </p:cNvPr>
          <p:cNvSpPr/>
          <p:nvPr/>
        </p:nvSpPr>
        <p:spPr>
          <a:xfrm>
            <a:off x="5821692" y="3332794"/>
            <a:ext cx="6060762" cy="129596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kumimoji="1" lang="en-US" altLang="ja-JP" sz="2000" dirty="0">
                <a:solidFill>
                  <a:schemeClr val="tx1"/>
                </a:solidFill>
              </a:rPr>
              <a:t>for </a:t>
            </a:r>
            <a:r>
              <a:rPr kumimoji="1" lang="ja-JP" altLang="en-US" sz="2000" dirty="0">
                <a:solidFill>
                  <a:schemeClr val="tx1"/>
                </a:solidFill>
              </a:rPr>
              <a:t> </a:t>
            </a:r>
            <a:r>
              <a:rPr kumimoji="1" lang="en-US" altLang="ja-JP" sz="2000" dirty="0">
                <a:solidFill>
                  <a:schemeClr val="tx1"/>
                </a:solidFill>
              </a:rPr>
              <a:t>name in list:</a:t>
            </a:r>
          </a:p>
          <a:p>
            <a:r>
              <a:rPr kumimoji="1" lang="en-US" altLang="ja-JP" sz="2000" dirty="0">
                <a:solidFill>
                  <a:schemeClr val="tx1"/>
                </a:solidFill>
              </a:rPr>
              <a:t>    if </a:t>
            </a:r>
            <a:r>
              <a:rPr lang="en-US" altLang="ja-JP" sz="2000" dirty="0">
                <a:solidFill>
                  <a:schemeClr val="tx1"/>
                </a:solidFill>
              </a:rPr>
              <a:t>name</a:t>
            </a:r>
            <a:r>
              <a:rPr lang="ja-JP" altLang="en-US" sz="2000" dirty="0">
                <a:solidFill>
                  <a:schemeClr val="tx1"/>
                </a:solidFill>
              </a:rPr>
              <a:t> </a:t>
            </a:r>
            <a:r>
              <a:rPr lang="en-US" altLang="ja-JP" sz="2000" dirty="0">
                <a:solidFill>
                  <a:schemeClr val="tx1"/>
                </a:solidFill>
              </a:rPr>
              <a:t>==</a:t>
            </a:r>
            <a:r>
              <a:rPr lang="ja-JP" altLang="en-US" sz="2000" dirty="0">
                <a:solidFill>
                  <a:schemeClr val="tx1"/>
                </a:solidFill>
              </a:rPr>
              <a:t> </a:t>
            </a:r>
            <a:r>
              <a:rPr lang="en-US" altLang="ja-JP" sz="2000" dirty="0">
                <a:solidFill>
                  <a:schemeClr val="tx1"/>
                </a:solidFill>
              </a:rPr>
              <a:t>“banana“</a:t>
            </a:r>
            <a:r>
              <a:rPr kumimoji="1" lang="en-US" altLang="ja-JP" sz="2000" dirty="0">
                <a:solidFill>
                  <a:schemeClr val="tx1"/>
                </a:solidFill>
              </a:rPr>
              <a:t>:</a:t>
            </a:r>
          </a:p>
          <a:p>
            <a:r>
              <a:rPr lang="en-US" altLang="ja-JP" sz="2000" dirty="0">
                <a:solidFill>
                  <a:schemeClr val="tx1"/>
                </a:solidFill>
              </a:rPr>
              <a:t>        break</a:t>
            </a:r>
          </a:p>
          <a:p>
            <a:r>
              <a:rPr kumimoji="1" lang="en-US" altLang="ja-JP" sz="2000" dirty="0">
                <a:solidFill>
                  <a:schemeClr val="tx1"/>
                </a:solidFill>
              </a:rPr>
              <a:t>    print(name)</a:t>
            </a:r>
          </a:p>
          <a:p>
            <a:r>
              <a:rPr kumimoji="1" lang="en-US" altLang="ja-JP" sz="2000" dirty="0">
                <a:solidFill>
                  <a:schemeClr val="tx1"/>
                </a:solidFill>
              </a:rPr>
              <a:t>     </a:t>
            </a:r>
            <a:endParaRPr kumimoji="1" lang="ja-JP" altLang="en-US" sz="2000" dirty="0">
              <a:solidFill>
                <a:schemeClr val="tx1"/>
              </a:solidFill>
            </a:endParaRPr>
          </a:p>
        </p:txBody>
      </p:sp>
      <p:sp>
        <p:nvSpPr>
          <p:cNvPr id="58" name="コンテンツ プレースホルダー 2">
            <a:extLst>
              <a:ext uri="{FF2B5EF4-FFF2-40B4-BE49-F238E27FC236}">
                <a16:creationId xmlns:a16="http://schemas.microsoft.com/office/drawing/2014/main" id="{84990B67-D685-48EB-A0C1-B17A6C2C6DE3}"/>
              </a:ext>
            </a:extLst>
          </p:cNvPr>
          <p:cNvSpPr txBox="1">
            <a:spLocks/>
          </p:cNvSpPr>
          <p:nvPr/>
        </p:nvSpPr>
        <p:spPr>
          <a:xfrm>
            <a:off x="5716293" y="2649418"/>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sp>
        <p:nvSpPr>
          <p:cNvPr id="59" name="テキスト ボックス 58">
            <a:extLst>
              <a:ext uri="{FF2B5EF4-FFF2-40B4-BE49-F238E27FC236}">
                <a16:creationId xmlns:a16="http://schemas.microsoft.com/office/drawing/2014/main" id="{DAEC4EF2-1797-4599-AAEC-1CF55208BD38}"/>
              </a:ext>
            </a:extLst>
          </p:cNvPr>
          <p:cNvSpPr txBox="1"/>
          <p:nvPr/>
        </p:nvSpPr>
        <p:spPr>
          <a:xfrm>
            <a:off x="5782803" y="2024844"/>
            <a:ext cx="6142102" cy="584775"/>
          </a:xfrm>
          <a:prstGeom prst="rect">
            <a:avLst/>
          </a:prstGeom>
          <a:noFill/>
        </p:spPr>
        <p:txBody>
          <a:bodyPr wrap="square" rtlCol="0">
            <a:spAutoFit/>
          </a:bodyPr>
          <a:lstStyle/>
          <a:p>
            <a:r>
              <a:rPr kumimoji="1" lang="en-US" altLang="ja-JP" sz="3200" dirty="0"/>
              <a:t>list = [‘apple’, ‘banana’, orange]</a:t>
            </a:r>
            <a:endParaRPr kumimoji="1" lang="ja-JP" altLang="en-US" sz="3200" dirty="0"/>
          </a:p>
        </p:txBody>
      </p:sp>
    </p:spTree>
    <p:extLst>
      <p:ext uri="{BB962C8B-B14F-4D97-AF65-F5344CB8AC3E}">
        <p14:creationId xmlns:p14="http://schemas.microsoft.com/office/powerpoint/2010/main" val="18519152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矢印コネクタ 51">
            <a:extLst>
              <a:ext uri="{FF2B5EF4-FFF2-40B4-BE49-F238E27FC236}">
                <a16:creationId xmlns:a16="http://schemas.microsoft.com/office/drawing/2014/main" id="{5953CD43-1F44-4ED8-A195-62CFA37885EC}"/>
              </a:ext>
            </a:extLst>
          </p:cNvPr>
          <p:cNvCxnSpPr>
            <a:cxnSpLocks/>
            <a:stCxn id="30" idx="3"/>
          </p:cNvCxnSpPr>
          <p:nvPr/>
        </p:nvCxnSpPr>
        <p:spPr>
          <a:xfrm>
            <a:off x="3218388" y="4714639"/>
            <a:ext cx="1640337" cy="1050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6FD55CFA-F7B0-4B6D-9856-B374E1F3E428}"/>
              </a:ext>
            </a:extLst>
          </p:cNvPr>
          <p:cNvCxnSpPr>
            <a:cxnSpLocks/>
            <a:stCxn id="25" idx="2"/>
            <a:endCxn id="30" idx="0"/>
          </p:cNvCxnSpPr>
          <p:nvPr/>
        </p:nvCxnSpPr>
        <p:spPr>
          <a:xfrm>
            <a:off x="2270711" y="3924679"/>
            <a:ext cx="0"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55420" y="6154514"/>
            <a:ext cx="0" cy="7034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ja-JP" altLang="en-US" dirty="0"/>
              <a:t>①</a:t>
            </a:r>
            <a:r>
              <a:rPr lang="en-US" altLang="ja-JP" dirty="0"/>
              <a:t>for</a:t>
            </a:r>
            <a:r>
              <a:rPr lang="ja-JP" altLang="en-US" dirty="0"/>
              <a:t>文</a:t>
            </a:r>
            <a:r>
              <a:rPr lang="en-US" altLang="ja-JP" dirty="0"/>
              <a:t>1</a:t>
            </a:r>
            <a:r>
              <a:rPr lang="ja-JP" altLang="en-US" dirty="0"/>
              <a:t>週目　</a:t>
            </a:r>
            <a:r>
              <a:rPr lang="ja-JP" altLang="en-US" sz="2000" dirty="0"/>
              <a:t>（</a:t>
            </a:r>
            <a:r>
              <a:rPr lang="en-US" altLang="ja-JP" sz="2000" dirty="0"/>
              <a:t>name==“banana”</a:t>
            </a:r>
            <a:r>
              <a:rPr lang="ja-JP" altLang="en-US" sz="2000" dirty="0"/>
              <a:t>の時に</a:t>
            </a:r>
            <a:r>
              <a:rPr lang="en-US" altLang="ja-JP" sz="2000" dirty="0"/>
              <a:t>break</a:t>
            </a:r>
            <a:r>
              <a:rPr lang="ja-JP" altLang="en-US" sz="2000" dirty="0"/>
              <a:t>）</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33</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30" idx="2"/>
            <a:endCxn id="26" idx="0"/>
          </p:cNvCxnSpPr>
          <p:nvPr/>
        </p:nvCxnSpPr>
        <p:spPr>
          <a:xfrm flipH="1">
            <a:off x="2270710" y="5203170"/>
            <a:ext cx="1"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826629" y="2495110"/>
            <a:ext cx="144675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323033" y="2947617"/>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6" name="フローチャート: 処理 25">
            <a:extLst>
              <a:ext uri="{FF2B5EF4-FFF2-40B4-BE49-F238E27FC236}">
                <a16:creationId xmlns:a16="http://schemas.microsoft.com/office/drawing/2014/main" id="{920BB2B1-621F-4D34-8B8D-0A2D5355D48B}"/>
              </a:ext>
            </a:extLst>
          </p:cNvPr>
          <p:cNvSpPr/>
          <p:nvPr/>
        </p:nvSpPr>
        <p:spPr>
          <a:xfrm>
            <a:off x="1569119" y="5504599"/>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t>print(name)</a:t>
            </a:r>
          </a:p>
        </p:txBody>
      </p: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D89B3F95-E20F-4926-B3F5-AB449D624CA4}"/>
              </a:ext>
            </a:extLst>
          </p:cNvPr>
          <p:cNvSpPr txBox="1"/>
          <p:nvPr/>
        </p:nvSpPr>
        <p:spPr>
          <a:xfrm>
            <a:off x="1459943" y="3261167"/>
            <a:ext cx="1750001" cy="338554"/>
          </a:xfrm>
          <a:prstGeom prst="rect">
            <a:avLst/>
          </a:prstGeom>
          <a:noFill/>
        </p:spPr>
        <p:txBody>
          <a:bodyPr wrap="square" rtlCol="0">
            <a:spAutoFit/>
          </a:bodyPr>
          <a:lstStyle/>
          <a:p>
            <a:r>
              <a:rPr kumimoji="1" lang="en-US" altLang="ja-JP" sz="1600" b="1" dirty="0">
                <a:solidFill>
                  <a:schemeClr val="bg1"/>
                </a:solidFill>
              </a:rPr>
              <a:t>for name in list</a:t>
            </a:r>
            <a:endParaRPr kumimoji="1" lang="ja-JP" altLang="en-US" sz="1600" b="1" dirty="0">
              <a:solidFill>
                <a:schemeClr val="bg1"/>
              </a:solidFill>
            </a:endParaRPr>
          </a:p>
        </p:txBody>
      </p: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826629" y="2521970"/>
            <a:ext cx="0" cy="330758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a:endCxn id="26" idx="1"/>
          </p:cNvCxnSpPr>
          <p:nvPr/>
        </p:nvCxnSpPr>
        <p:spPr>
          <a:xfrm>
            <a:off x="844467" y="5829557"/>
            <a:ext cx="724652"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AC6EA756-580E-46DB-8E57-D52751C47458}"/>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45" name="直線コネクタ 44">
            <a:extLst>
              <a:ext uri="{FF2B5EF4-FFF2-40B4-BE49-F238E27FC236}">
                <a16:creationId xmlns:a16="http://schemas.microsoft.com/office/drawing/2014/main" id="{9261976C-C4CB-4386-B3D2-5484A09045F0}"/>
              </a:ext>
            </a:extLst>
          </p:cNvPr>
          <p:cNvCxnSpPr>
            <a:cxnSpLocks/>
          </p:cNvCxnSpPr>
          <p:nvPr/>
        </p:nvCxnSpPr>
        <p:spPr>
          <a:xfrm>
            <a:off x="3240988" y="3429000"/>
            <a:ext cx="161773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FE292756-EFE8-4BF7-B16A-ED5E3A0F6C18}"/>
              </a:ext>
            </a:extLst>
          </p:cNvPr>
          <p:cNvCxnSpPr>
            <a:cxnSpLocks/>
          </p:cNvCxnSpPr>
          <p:nvPr/>
        </p:nvCxnSpPr>
        <p:spPr>
          <a:xfrm>
            <a:off x="4858725" y="3429000"/>
            <a:ext cx="0" cy="288032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0" name="フローチャート: 判断 29">
            <a:extLst>
              <a:ext uri="{FF2B5EF4-FFF2-40B4-BE49-F238E27FC236}">
                <a16:creationId xmlns:a16="http://schemas.microsoft.com/office/drawing/2014/main" id="{6777A7F7-2612-42A9-85B9-C7895F69843A}"/>
              </a:ext>
            </a:extLst>
          </p:cNvPr>
          <p:cNvSpPr/>
          <p:nvPr/>
        </p:nvSpPr>
        <p:spPr>
          <a:xfrm>
            <a:off x="1323033" y="4226108"/>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31" name="テキスト ボックス 30">
            <a:extLst>
              <a:ext uri="{FF2B5EF4-FFF2-40B4-BE49-F238E27FC236}">
                <a16:creationId xmlns:a16="http://schemas.microsoft.com/office/drawing/2014/main" id="{62D48D13-A76F-4395-92BE-53E974A05F2B}"/>
              </a:ext>
            </a:extLst>
          </p:cNvPr>
          <p:cNvSpPr txBox="1"/>
          <p:nvPr/>
        </p:nvSpPr>
        <p:spPr>
          <a:xfrm>
            <a:off x="1765381" y="4476722"/>
            <a:ext cx="1403171" cy="584775"/>
          </a:xfrm>
          <a:prstGeom prst="rect">
            <a:avLst/>
          </a:prstGeom>
          <a:noFill/>
        </p:spPr>
        <p:txBody>
          <a:bodyPr wrap="square" rtlCol="0">
            <a:spAutoFit/>
          </a:bodyPr>
          <a:lstStyle/>
          <a:p>
            <a:r>
              <a:rPr lang="en-US" altLang="ja-JP" sz="1600" b="1" dirty="0">
                <a:solidFill>
                  <a:schemeClr val="bg1"/>
                </a:solidFill>
              </a:rPr>
              <a:t>if name == “banana”</a:t>
            </a:r>
            <a:endParaRPr kumimoji="1" lang="ja-JP" altLang="en-US" sz="1600" b="1" dirty="0">
              <a:solidFill>
                <a:schemeClr val="bg1"/>
              </a:solidFill>
            </a:endParaRPr>
          </a:p>
        </p:txBody>
      </p:sp>
      <p:sp>
        <p:nvSpPr>
          <p:cNvPr id="48" name="テキスト ボックス 47">
            <a:extLst>
              <a:ext uri="{FF2B5EF4-FFF2-40B4-BE49-F238E27FC236}">
                <a16:creationId xmlns:a16="http://schemas.microsoft.com/office/drawing/2014/main" id="{F95E3F62-693B-41EA-A7F2-C44EE6424C0A}"/>
              </a:ext>
            </a:extLst>
          </p:cNvPr>
          <p:cNvSpPr txBox="1"/>
          <p:nvPr/>
        </p:nvSpPr>
        <p:spPr>
          <a:xfrm>
            <a:off x="3620224" y="4252974"/>
            <a:ext cx="1283596" cy="461665"/>
          </a:xfrm>
          <a:prstGeom prst="rect">
            <a:avLst/>
          </a:prstGeom>
          <a:noFill/>
        </p:spPr>
        <p:txBody>
          <a:bodyPr wrap="square" rtlCol="0">
            <a:spAutoFit/>
          </a:bodyPr>
          <a:lstStyle/>
          <a:p>
            <a:r>
              <a:rPr kumimoji="1" lang="en-US" altLang="ja-JP" sz="2400" b="1" dirty="0">
                <a:solidFill>
                  <a:srgbClr val="27A400"/>
                </a:solidFill>
              </a:rPr>
              <a:t>break</a:t>
            </a:r>
            <a:endParaRPr kumimoji="1" lang="ja-JP" altLang="en-US" sz="2400" b="1" dirty="0">
              <a:solidFill>
                <a:srgbClr val="27A400"/>
              </a:solidFill>
            </a:endParaRPr>
          </a:p>
        </p:txBody>
      </p:sp>
      <p:sp>
        <p:nvSpPr>
          <p:cNvPr id="49" name="テキスト ボックス 48">
            <a:extLst>
              <a:ext uri="{FF2B5EF4-FFF2-40B4-BE49-F238E27FC236}">
                <a16:creationId xmlns:a16="http://schemas.microsoft.com/office/drawing/2014/main" id="{6056F0E9-54CB-423B-AEA3-E2C2136D6FD1}"/>
              </a:ext>
            </a:extLst>
          </p:cNvPr>
          <p:cNvSpPr txBox="1"/>
          <p:nvPr/>
        </p:nvSpPr>
        <p:spPr>
          <a:xfrm>
            <a:off x="2334944" y="3861881"/>
            <a:ext cx="2015268"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50" name="直線矢印コネクタ 49">
            <a:extLst>
              <a:ext uri="{FF2B5EF4-FFF2-40B4-BE49-F238E27FC236}">
                <a16:creationId xmlns:a16="http://schemas.microsoft.com/office/drawing/2014/main" id="{C9517ED5-88C9-49C9-ABD0-4B5B0DEE8E6C}"/>
              </a:ext>
            </a:extLst>
          </p:cNvPr>
          <p:cNvCxnSpPr>
            <a:cxnSpLocks/>
          </p:cNvCxnSpPr>
          <p:nvPr/>
        </p:nvCxnSpPr>
        <p:spPr>
          <a:xfrm flipH="1">
            <a:off x="2270710" y="6309320"/>
            <a:ext cx="258801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a16="http://schemas.microsoft.com/office/drawing/2014/main" id="{F68B6E00-AF30-4E11-B18F-B98E4D8E277F}"/>
              </a:ext>
            </a:extLst>
          </p:cNvPr>
          <p:cNvSpPr/>
          <p:nvPr/>
        </p:nvSpPr>
        <p:spPr>
          <a:xfrm>
            <a:off x="5756566" y="3793160"/>
            <a:ext cx="6060762" cy="10123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endParaRPr kumimoji="1" lang="ja-JP" altLang="en-US" sz="2000" dirty="0">
              <a:solidFill>
                <a:schemeClr val="tx1"/>
              </a:solidFill>
            </a:endParaRPr>
          </a:p>
        </p:txBody>
      </p:sp>
      <p:sp>
        <p:nvSpPr>
          <p:cNvPr id="37" name="コンテンツ プレースホルダー 2">
            <a:extLst>
              <a:ext uri="{FF2B5EF4-FFF2-40B4-BE49-F238E27FC236}">
                <a16:creationId xmlns:a16="http://schemas.microsoft.com/office/drawing/2014/main" id="{869B278A-A36A-4D43-9C7F-71C63D8E56CC}"/>
              </a:ext>
            </a:extLst>
          </p:cNvPr>
          <p:cNvSpPr txBox="1">
            <a:spLocks/>
          </p:cNvSpPr>
          <p:nvPr/>
        </p:nvSpPr>
        <p:spPr>
          <a:xfrm>
            <a:off x="5756566" y="3261167"/>
            <a:ext cx="4050228"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dirty="0"/>
              <a:t>出力結果</a:t>
            </a:r>
            <a:endParaRPr lang="en-US" altLang="ja-JP" sz="2400" b="1" dirty="0"/>
          </a:p>
        </p:txBody>
      </p:sp>
      <p:sp>
        <p:nvSpPr>
          <p:cNvPr id="41" name="テキスト ボックス 40">
            <a:extLst>
              <a:ext uri="{FF2B5EF4-FFF2-40B4-BE49-F238E27FC236}">
                <a16:creationId xmlns:a16="http://schemas.microsoft.com/office/drawing/2014/main" id="{E53B4A76-A3DE-409C-BBF4-227CE8B16CC1}"/>
              </a:ext>
            </a:extLst>
          </p:cNvPr>
          <p:cNvSpPr txBox="1"/>
          <p:nvPr/>
        </p:nvSpPr>
        <p:spPr>
          <a:xfrm>
            <a:off x="5756566" y="3757682"/>
            <a:ext cx="1296144" cy="400110"/>
          </a:xfrm>
          <a:prstGeom prst="rect">
            <a:avLst/>
          </a:prstGeom>
          <a:noFill/>
        </p:spPr>
        <p:txBody>
          <a:bodyPr wrap="square" rtlCol="0">
            <a:spAutoFit/>
          </a:bodyPr>
          <a:lstStyle/>
          <a:p>
            <a:r>
              <a:rPr kumimoji="1" lang="en-US" altLang="ja-JP" sz="2000" dirty="0"/>
              <a:t>apple</a:t>
            </a:r>
            <a:endParaRPr kumimoji="1" lang="ja-JP" altLang="en-US" sz="2000" dirty="0"/>
          </a:p>
        </p:txBody>
      </p:sp>
      <p:sp>
        <p:nvSpPr>
          <p:cNvPr id="6" name="コンテンツ プレースホルダー 5">
            <a:extLst>
              <a:ext uri="{FF2B5EF4-FFF2-40B4-BE49-F238E27FC236}">
                <a16:creationId xmlns:a16="http://schemas.microsoft.com/office/drawing/2014/main" id="{C5990372-760C-459B-8C3B-F02A98EDD3A9}"/>
              </a:ext>
            </a:extLst>
          </p:cNvPr>
          <p:cNvSpPr>
            <a:spLocks noGrp="1"/>
          </p:cNvSpPr>
          <p:nvPr>
            <p:ph sz="quarter" idx="13"/>
          </p:nvPr>
        </p:nvSpPr>
        <p:spPr/>
        <p:txBody>
          <a:bodyPr>
            <a:normAutofit fontScale="92500" lnSpcReduction="10000"/>
          </a:bodyPr>
          <a:lstStyle/>
          <a:p>
            <a:endParaRPr lang="ja-JP" altLang="en-US"/>
          </a:p>
        </p:txBody>
      </p:sp>
      <p:cxnSp>
        <p:nvCxnSpPr>
          <p:cNvPr id="47" name="直線矢印コネクタ 46">
            <a:extLst>
              <a:ext uri="{FF2B5EF4-FFF2-40B4-BE49-F238E27FC236}">
                <a16:creationId xmlns:a16="http://schemas.microsoft.com/office/drawing/2014/main" id="{120AE6C1-7B4E-4345-83DB-3F6846ED3823}"/>
              </a:ext>
            </a:extLst>
          </p:cNvPr>
          <p:cNvCxnSpPr>
            <a:cxnSpLocks/>
          </p:cNvCxnSpPr>
          <p:nvPr/>
        </p:nvCxnSpPr>
        <p:spPr>
          <a:xfrm>
            <a:off x="844467" y="2495110"/>
            <a:ext cx="1410953"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3C2F32EB-5D1A-40AF-873F-3EA2831DAF54}"/>
              </a:ext>
            </a:extLst>
          </p:cNvPr>
          <p:cNvCxnSpPr>
            <a:cxnSpLocks/>
          </p:cNvCxnSpPr>
          <p:nvPr/>
        </p:nvCxnSpPr>
        <p:spPr>
          <a:xfrm>
            <a:off x="2270710" y="2364499"/>
            <a:ext cx="0" cy="106450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5F30D306-F7BA-4E16-8588-E05BD0EF6372}"/>
              </a:ext>
            </a:extLst>
          </p:cNvPr>
          <p:cNvCxnSpPr>
            <a:cxnSpLocks/>
          </p:cNvCxnSpPr>
          <p:nvPr/>
        </p:nvCxnSpPr>
        <p:spPr>
          <a:xfrm>
            <a:off x="2270710" y="3436148"/>
            <a:ext cx="0" cy="239340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フレーム 53">
            <a:extLst>
              <a:ext uri="{FF2B5EF4-FFF2-40B4-BE49-F238E27FC236}">
                <a16:creationId xmlns:a16="http://schemas.microsoft.com/office/drawing/2014/main" id="{CDDFE04C-5817-4FDA-A50F-8BA5AF8A260D}"/>
              </a:ext>
            </a:extLst>
          </p:cNvPr>
          <p:cNvSpPr/>
          <p:nvPr/>
        </p:nvSpPr>
        <p:spPr>
          <a:xfrm>
            <a:off x="2360705" y="3868301"/>
            <a:ext cx="1583269"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9" name="直線コネクタ 38">
            <a:extLst>
              <a:ext uri="{FF2B5EF4-FFF2-40B4-BE49-F238E27FC236}">
                <a16:creationId xmlns:a16="http://schemas.microsoft.com/office/drawing/2014/main" id="{C0AE62B2-E3DA-42E9-9F3A-57B1341C1693}"/>
              </a:ext>
            </a:extLst>
          </p:cNvPr>
          <p:cNvCxnSpPr>
            <a:cxnSpLocks/>
          </p:cNvCxnSpPr>
          <p:nvPr/>
        </p:nvCxnSpPr>
        <p:spPr>
          <a:xfrm flipH="1">
            <a:off x="826629" y="5829556"/>
            <a:ext cx="144408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32601EDE-4E29-43A1-B759-C6089DAD4D27}"/>
              </a:ext>
            </a:extLst>
          </p:cNvPr>
          <p:cNvCxnSpPr>
            <a:cxnSpLocks/>
          </p:cNvCxnSpPr>
          <p:nvPr/>
        </p:nvCxnSpPr>
        <p:spPr>
          <a:xfrm>
            <a:off x="826629" y="2495110"/>
            <a:ext cx="0" cy="333444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5" name="四角形: 角を丸くする 54">
            <a:extLst>
              <a:ext uri="{FF2B5EF4-FFF2-40B4-BE49-F238E27FC236}">
                <a16:creationId xmlns:a16="http://schemas.microsoft.com/office/drawing/2014/main" id="{B20A0389-CDB7-4311-82AF-DC545CBB321F}"/>
              </a:ext>
            </a:extLst>
          </p:cNvPr>
          <p:cNvSpPr/>
          <p:nvPr/>
        </p:nvSpPr>
        <p:spPr>
          <a:xfrm>
            <a:off x="3070055" y="5590798"/>
            <a:ext cx="1055309" cy="47751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処理実行</a:t>
            </a:r>
          </a:p>
        </p:txBody>
      </p:sp>
      <p:sp>
        <p:nvSpPr>
          <p:cNvPr id="57" name="タイトル 2">
            <a:extLst>
              <a:ext uri="{FF2B5EF4-FFF2-40B4-BE49-F238E27FC236}">
                <a16:creationId xmlns:a16="http://schemas.microsoft.com/office/drawing/2014/main" id="{686EAEF0-5D29-4A34-BBFA-C4B9337A0972}"/>
              </a:ext>
            </a:extLst>
          </p:cNvPr>
          <p:cNvSpPr>
            <a:spLocks noGrp="1"/>
          </p:cNvSpPr>
          <p:nvPr>
            <p:ph type="title"/>
          </p:nvPr>
        </p:nvSpPr>
        <p:spPr>
          <a:xfrm>
            <a:off x="581025" y="263525"/>
            <a:ext cx="11029950" cy="809625"/>
          </a:xfrm>
        </p:spPr>
        <p:txBody>
          <a:bodyPr/>
          <a:lstStyle/>
          <a:p>
            <a:r>
              <a:rPr kumimoji="1" lang="en-US" altLang="ja-JP" dirty="0"/>
              <a:t>for</a:t>
            </a:r>
            <a:r>
              <a:rPr kumimoji="1" lang="ja-JP" altLang="en-US" dirty="0"/>
              <a:t>文：</a:t>
            </a:r>
            <a:r>
              <a:rPr kumimoji="1" lang="en-US" altLang="ja-JP" dirty="0"/>
              <a:t>break</a:t>
            </a:r>
            <a:r>
              <a:rPr kumimoji="1" lang="ja-JP" altLang="en-US" dirty="0"/>
              <a:t>　例</a:t>
            </a:r>
          </a:p>
        </p:txBody>
      </p:sp>
      <p:sp>
        <p:nvSpPr>
          <p:cNvPr id="42" name="正方形/長方形 41">
            <a:extLst>
              <a:ext uri="{FF2B5EF4-FFF2-40B4-BE49-F238E27FC236}">
                <a16:creationId xmlns:a16="http://schemas.microsoft.com/office/drawing/2014/main" id="{F95C4DBE-1474-4F8D-9718-8DC112C4BB53}"/>
              </a:ext>
            </a:extLst>
          </p:cNvPr>
          <p:cNvSpPr/>
          <p:nvPr/>
        </p:nvSpPr>
        <p:spPr>
          <a:xfrm>
            <a:off x="267095" y="2011497"/>
            <a:ext cx="4460750" cy="326144"/>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list = [“apple”, “banana”, “orange”]</a:t>
            </a:r>
          </a:p>
        </p:txBody>
      </p:sp>
    </p:spTree>
    <p:extLst>
      <p:ext uri="{BB962C8B-B14F-4D97-AF65-F5344CB8AC3E}">
        <p14:creationId xmlns:p14="http://schemas.microsoft.com/office/powerpoint/2010/main" val="1664823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wipe(up)">
                                      <p:cBhvr>
                                        <p:cTn id="15" dur="500"/>
                                        <p:tgtEl>
                                          <p:spTgt spid="5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1000"/>
                                        <p:tgtEl>
                                          <p:spTgt spid="4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fade">
                                      <p:cBhvr>
                                        <p:cTn id="22" dur="1000"/>
                                        <p:tgtEl>
                                          <p:spTgt spid="55"/>
                                        </p:tgtEl>
                                      </p:cBhvr>
                                    </p:animEffect>
                                  </p:childTnLst>
                                </p:cTn>
                              </p:par>
                            </p:childTnLst>
                          </p:cTn>
                        </p:par>
                        <p:par>
                          <p:cTn id="23" fill="hold">
                            <p:stCondLst>
                              <p:cond delay="2500"/>
                            </p:stCondLst>
                            <p:childTnLst>
                              <p:par>
                                <p:cTn id="24" presetID="22" presetClass="entr" presetSubtype="2" fill="hold" nodeType="after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wipe(right)">
                                      <p:cBhvr>
                                        <p:cTn id="26" dur="500"/>
                                        <p:tgtEl>
                                          <p:spTgt spid="39"/>
                                        </p:tgtEl>
                                      </p:cBhvr>
                                    </p:animEffect>
                                  </p:childTnLst>
                                </p:cTn>
                              </p:par>
                            </p:childTnLst>
                          </p:cTn>
                        </p:par>
                        <p:par>
                          <p:cTn id="27" fill="hold">
                            <p:stCondLst>
                              <p:cond delay="3000"/>
                            </p:stCondLst>
                            <p:childTnLst>
                              <p:par>
                                <p:cTn id="28" presetID="22" presetClass="entr" presetSubtype="4" fill="hold" nodeType="after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wipe(down)">
                                      <p:cBhvr>
                                        <p:cTn id="30" dur="500"/>
                                        <p:tgtEl>
                                          <p:spTgt spid="43"/>
                                        </p:tgtEl>
                                      </p:cBhvr>
                                    </p:animEffect>
                                  </p:childTnLst>
                                </p:cTn>
                              </p:par>
                            </p:childTnLst>
                          </p:cTn>
                        </p:par>
                        <p:par>
                          <p:cTn id="31" fill="hold">
                            <p:stCondLst>
                              <p:cond delay="3500"/>
                            </p:stCondLst>
                            <p:childTnLst>
                              <p:par>
                                <p:cTn id="32" presetID="22" presetClass="entr" presetSubtype="8" fill="hold" nodeType="after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wipe(left)">
                                      <p:cBhvr>
                                        <p:cTn id="34"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54" grpId="0" animBg="1"/>
      <p:bldP spid="5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矢印コネクタ 51">
            <a:extLst>
              <a:ext uri="{FF2B5EF4-FFF2-40B4-BE49-F238E27FC236}">
                <a16:creationId xmlns:a16="http://schemas.microsoft.com/office/drawing/2014/main" id="{5953CD43-1F44-4ED8-A195-62CFA37885EC}"/>
              </a:ext>
            </a:extLst>
          </p:cNvPr>
          <p:cNvCxnSpPr>
            <a:cxnSpLocks/>
            <a:stCxn id="30" idx="3"/>
          </p:cNvCxnSpPr>
          <p:nvPr/>
        </p:nvCxnSpPr>
        <p:spPr>
          <a:xfrm>
            <a:off x="3218388" y="4714639"/>
            <a:ext cx="1640337" cy="1050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6FD55CFA-F7B0-4B6D-9856-B374E1F3E428}"/>
              </a:ext>
            </a:extLst>
          </p:cNvPr>
          <p:cNvCxnSpPr>
            <a:cxnSpLocks/>
            <a:stCxn id="25" idx="2"/>
            <a:endCxn id="30" idx="0"/>
          </p:cNvCxnSpPr>
          <p:nvPr/>
        </p:nvCxnSpPr>
        <p:spPr>
          <a:xfrm>
            <a:off x="2270711" y="3924679"/>
            <a:ext cx="0"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55420" y="6154514"/>
            <a:ext cx="0" cy="7034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fontScale="92500"/>
          </a:bodyPr>
          <a:lstStyle/>
          <a:p>
            <a:r>
              <a:rPr lang="ja-JP" altLang="en-US" dirty="0"/>
              <a:t>②</a:t>
            </a:r>
            <a:r>
              <a:rPr lang="en-US" altLang="ja-JP" dirty="0"/>
              <a:t>name==‘banana’</a:t>
            </a:r>
            <a:r>
              <a:rPr lang="ja-JP" altLang="en-US" dirty="0" err="1"/>
              <a:t>なの</a:t>
            </a:r>
            <a:r>
              <a:rPr lang="ja-JP" altLang="en-US" dirty="0"/>
              <a:t>で</a:t>
            </a:r>
            <a:r>
              <a:rPr lang="en-US" altLang="ja-JP" dirty="0"/>
              <a:t>break </a:t>
            </a:r>
            <a:r>
              <a:rPr lang="ja-JP" altLang="en-US" dirty="0"/>
              <a:t>➡ </a:t>
            </a:r>
            <a:r>
              <a:rPr lang="en-US" altLang="ja-JP" dirty="0"/>
              <a:t>for</a:t>
            </a:r>
            <a:r>
              <a:rPr lang="ja-JP" altLang="en-US" dirty="0"/>
              <a:t>文終了　</a:t>
            </a:r>
            <a:r>
              <a:rPr lang="ja-JP" altLang="en-US" sz="2200" dirty="0"/>
              <a:t>（</a:t>
            </a:r>
            <a:r>
              <a:rPr lang="en-US" altLang="ja-JP" sz="2200" dirty="0"/>
              <a:t>name==“banana”</a:t>
            </a:r>
            <a:r>
              <a:rPr lang="ja-JP" altLang="en-US" sz="2200" dirty="0"/>
              <a:t>の時に</a:t>
            </a:r>
            <a:r>
              <a:rPr lang="en-US" altLang="ja-JP" sz="2200" dirty="0"/>
              <a:t>break</a:t>
            </a:r>
            <a:r>
              <a:rPr lang="ja-JP" altLang="en-US" sz="2200" dirty="0"/>
              <a:t>）</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34</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30" idx="2"/>
            <a:endCxn id="26" idx="0"/>
          </p:cNvCxnSpPr>
          <p:nvPr/>
        </p:nvCxnSpPr>
        <p:spPr>
          <a:xfrm flipH="1">
            <a:off x="2270710" y="5203170"/>
            <a:ext cx="1"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826629" y="2495110"/>
            <a:ext cx="144675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323033" y="2947617"/>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6" name="フローチャート: 処理 25">
            <a:extLst>
              <a:ext uri="{FF2B5EF4-FFF2-40B4-BE49-F238E27FC236}">
                <a16:creationId xmlns:a16="http://schemas.microsoft.com/office/drawing/2014/main" id="{920BB2B1-621F-4D34-8B8D-0A2D5355D48B}"/>
              </a:ext>
            </a:extLst>
          </p:cNvPr>
          <p:cNvSpPr/>
          <p:nvPr/>
        </p:nvSpPr>
        <p:spPr>
          <a:xfrm>
            <a:off x="1569119" y="5504599"/>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t>print(name)</a:t>
            </a:r>
          </a:p>
        </p:txBody>
      </p: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D89B3F95-E20F-4926-B3F5-AB449D624CA4}"/>
              </a:ext>
            </a:extLst>
          </p:cNvPr>
          <p:cNvSpPr txBox="1"/>
          <p:nvPr/>
        </p:nvSpPr>
        <p:spPr>
          <a:xfrm>
            <a:off x="1459943" y="3261167"/>
            <a:ext cx="1750001" cy="338554"/>
          </a:xfrm>
          <a:prstGeom prst="rect">
            <a:avLst/>
          </a:prstGeom>
          <a:noFill/>
        </p:spPr>
        <p:txBody>
          <a:bodyPr wrap="square" rtlCol="0">
            <a:spAutoFit/>
          </a:bodyPr>
          <a:lstStyle/>
          <a:p>
            <a:r>
              <a:rPr kumimoji="1" lang="en-US" altLang="ja-JP" sz="1600" b="1" dirty="0">
                <a:solidFill>
                  <a:schemeClr val="bg1"/>
                </a:solidFill>
              </a:rPr>
              <a:t>for name in list</a:t>
            </a:r>
            <a:endParaRPr kumimoji="1" lang="ja-JP" altLang="en-US" sz="1600" b="1" dirty="0">
              <a:solidFill>
                <a:schemeClr val="bg1"/>
              </a:solidFill>
            </a:endParaRPr>
          </a:p>
        </p:txBody>
      </p: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826629" y="2521970"/>
            <a:ext cx="0" cy="330758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a:endCxn id="26" idx="1"/>
          </p:cNvCxnSpPr>
          <p:nvPr/>
        </p:nvCxnSpPr>
        <p:spPr>
          <a:xfrm>
            <a:off x="844467" y="5829557"/>
            <a:ext cx="724652"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AC6EA756-580E-46DB-8E57-D52751C47458}"/>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45" name="直線コネクタ 44">
            <a:extLst>
              <a:ext uri="{FF2B5EF4-FFF2-40B4-BE49-F238E27FC236}">
                <a16:creationId xmlns:a16="http://schemas.microsoft.com/office/drawing/2014/main" id="{9261976C-C4CB-4386-B3D2-5484A09045F0}"/>
              </a:ext>
            </a:extLst>
          </p:cNvPr>
          <p:cNvCxnSpPr>
            <a:cxnSpLocks/>
          </p:cNvCxnSpPr>
          <p:nvPr/>
        </p:nvCxnSpPr>
        <p:spPr>
          <a:xfrm>
            <a:off x="3240988" y="3429000"/>
            <a:ext cx="161773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FE292756-EFE8-4BF7-B16A-ED5E3A0F6C18}"/>
              </a:ext>
            </a:extLst>
          </p:cNvPr>
          <p:cNvCxnSpPr>
            <a:cxnSpLocks/>
          </p:cNvCxnSpPr>
          <p:nvPr/>
        </p:nvCxnSpPr>
        <p:spPr>
          <a:xfrm>
            <a:off x="4858725" y="3429000"/>
            <a:ext cx="0" cy="288032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0" name="フローチャート: 判断 29">
            <a:extLst>
              <a:ext uri="{FF2B5EF4-FFF2-40B4-BE49-F238E27FC236}">
                <a16:creationId xmlns:a16="http://schemas.microsoft.com/office/drawing/2014/main" id="{6777A7F7-2612-42A9-85B9-C7895F69843A}"/>
              </a:ext>
            </a:extLst>
          </p:cNvPr>
          <p:cNvSpPr/>
          <p:nvPr/>
        </p:nvSpPr>
        <p:spPr>
          <a:xfrm>
            <a:off x="1323033" y="4226108"/>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31" name="テキスト ボックス 30">
            <a:extLst>
              <a:ext uri="{FF2B5EF4-FFF2-40B4-BE49-F238E27FC236}">
                <a16:creationId xmlns:a16="http://schemas.microsoft.com/office/drawing/2014/main" id="{62D48D13-A76F-4395-92BE-53E974A05F2B}"/>
              </a:ext>
            </a:extLst>
          </p:cNvPr>
          <p:cNvSpPr txBox="1"/>
          <p:nvPr/>
        </p:nvSpPr>
        <p:spPr>
          <a:xfrm>
            <a:off x="1765381" y="4476722"/>
            <a:ext cx="1403171" cy="584775"/>
          </a:xfrm>
          <a:prstGeom prst="rect">
            <a:avLst/>
          </a:prstGeom>
          <a:noFill/>
        </p:spPr>
        <p:txBody>
          <a:bodyPr wrap="square" rtlCol="0">
            <a:spAutoFit/>
          </a:bodyPr>
          <a:lstStyle/>
          <a:p>
            <a:r>
              <a:rPr lang="en-US" altLang="ja-JP" sz="1600" b="1" dirty="0">
                <a:solidFill>
                  <a:schemeClr val="bg1"/>
                </a:solidFill>
              </a:rPr>
              <a:t>if name == “banana”</a:t>
            </a:r>
            <a:endParaRPr kumimoji="1" lang="ja-JP" altLang="en-US" sz="1600" b="1" dirty="0">
              <a:solidFill>
                <a:schemeClr val="bg1"/>
              </a:solidFill>
            </a:endParaRPr>
          </a:p>
        </p:txBody>
      </p:sp>
      <p:sp>
        <p:nvSpPr>
          <p:cNvPr id="48" name="テキスト ボックス 47">
            <a:extLst>
              <a:ext uri="{FF2B5EF4-FFF2-40B4-BE49-F238E27FC236}">
                <a16:creationId xmlns:a16="http://schemas.microsoft.com/office/drawing/2014/main" id="{F95E3F62-693B-41EA-A7F2-C44EE6424C0A}"/>
              </a:ext>
            </a:extLst>
          </p:cNvPr>
          <p:cNvSpPr txBox="1"/>
          <p:nvPr/>
        </p:nvSpPr>
        <p:spPr>
          <a:xfrm>
            <a:off x="3620224" y="4252974"/>
            <a:ext cx="1283596" cy="461665"/>
          </a:xfrm>
          <a:prstGeom prst="rect">
            <a:avLst/>
          </a:prstGeom>
          <a:noFill/>
        </p:spPr>
        <p:txBody>
          <a:bodyPr wrap="square" rtlCol="0">
            <a:spAutoFit/>
          </a:bodyPr>
          <a:lstStyle/>
          <a:p>
            <a:r>
              <a:rPr kumimoji="1" lang="en-US" altLang="ja-JP" sz="2400" b="1" dirty="0">
                <a:solidFill>
                  <a:srgbClr val="27A400"/>
                </a:solidFill>
              </a:rPr>
              <a:t>break</a:t>
            </a:r>
            <a:endParaRPr kumimoji="1" lang="ja-JP" altLang="en-US" sz="2400" b="1" dirty="0">
              <a:solidFill>
                <a:srgbClr val="27A400"/>
              </a:solidFill>
            </a:endParaRPr>
          </a:p>
        </p:txBody>
      </p:sp>
      <p:sp>
        <p:nvSpPr>
          <p:cNvPr id="49" name="テキスト ボックス 48">
            <a:extLst>
              <a:ext uri="{FF2B5EF4-FFF2-40B4-BE49-F238E27FC236}">
                <a16:creationId xmlns:a16="http://schemas.microsoft.com/office/drawing/2014/main" id="{6056F0E9-54CB-423B-AEA3-E2C2136D6FD1}"/>
              </a:ext>
            </a:extLst>
          </p:cNvPr>
          <p:cNvSpPr txBox="1"/>
          <p:nvPr/>
        </p:nvSpPr>
        <p:spPr>
          <a:xfrm>
            <a:off x="2334944" y="3861881"/>
            <a:ext cx="2015268"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50" name="直線矢印コネクタ 49">
            <a:extLst>
              <a:ext uri="{FF2B5EF4-FFF2-40B4-BE49-F238E27FC236}">
                <a16:creationId xmlns:a16="http://schemas.microsoft.com/office/drawing/2014/main" id="{C9517ED5-88C9-49C9-ABD0-4B5B0DEE8E6C}"/>
              </a:ext>
            </a:extLst>
          </p:cNvPr>
          <p:cNvCxnSpPr>
            <a:cxnSpLocks/>
          </p:cNvCxnSpPr>
          <p:nvPr/>
        </p:nvCxnSpPr>
        <p:spPr>
          <a:xfrm flipH="1">
            <a:off x="2270710" y="6309320"/>
            <a:ext cx="258801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3C2F32EB-5D1A-40AF-873F-3EA2831DAF54}"/>
              </a:ext>
            </a:extLst>
          </p:cNvPr>
          <p:cNvCxnSpPr>
            <a:cxnSpLocks/>
          </p:cNvCxnSpPr>
          <p:nvPr/>
        </p:nvCxnSpPr>
        <p:spPr>
          <a:xfrm>
            <a:off x="2270710" y="2364499"/>
            <a:ext cx="0" cy="106450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5F30D306-F7BA-4E16-8588-E05BD0EF6372}"/>
              </a:ext>
            </a:extLst>
          </p:cNvPr>
          <p:cNvCxnSpPr>
            <a:cxnSpLocks/>
          </p:cNvCxnSpPr>
          <p:nvPr/>
        </p:nvCxnSpPr>
        <p:spPr>
          <a:xfrm>
            <a:off x="2270710" y="3436148"/>
            <a:ext cx="0" cy="129563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フレーム 53">
            <a:extLst>
              <a:ext uri="{FF2B5EF4-FFF2-40B4-BE49-F238E27FC236}">
                <a16:creationId xmlns:a16="http://schemas.microsoft.com/office/drawing/2014/main" id="{CDDFE04C-5817-4FDA-A50F-8BA5AF8A260D}"/>
              </a:ext>
            </a:extLst>
          </p:cNvPr>
          <p:cNvSpPr/>
          <p:nvPr/>
        </p:nvSpPr>
        <p:spPr>
          <a:xfrm>
            <a:off x="2360705" y="3868301"/>
            <a:ext cx="1583269"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2" name="直線コネクタ 41">
            <a:extLst>
              <a:ext uri="{FF2B5EF4-FFF2-40B4-BE49-F238E27FC236}">
                <a16:creationId xmlns:a16="http://schemas.microsoft.com/office/drawing/2014/main" id="{08878701-09E7-4907-BB4C-1634A897008F}"/>
              </a:ext>
            </a:extLst>
          </p:cNvPr>
          <p:cNvCxnSpPr>
            <a:cxnSpLocks/>
          </p:cNvCxnSpPr>
          <p:nvPr/>
        </p:nvCxnSpPr>
        <p:spPr>
          <a:xfrm>
            <a:off x="2270710" y="4731784"/>
            <a:ext cx="2588015"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フレーム 55">
            <a:extLst>
              <a:ext uri="{FF2B5EF4-FFF2-40B4-BE49-F238E27FC236}">
                <a16:creationId xmlns:a16="http://schemas.microsoft.com/office/drawing/2014/main" id="{C6F3A3F9-94B8-4BE4-9053-2F6D860DAB1E}"/>
              </a:ext>
            </a:extLst>
          </p:cNvPr>
          <p:cNvSpPr/>
          <p:nvPr/>
        </p:nvSpPr>
        <p:spPr>
          <a:xfrm>
            <a:off x="3586013" y="4327451"/>
            <a:ext cx="1142244" cy="306840"/>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57" name="直線コネクタ 56">
            <a:extLst>
              <a:ext uri="{FF2B5EF4-FFF2-40B4-BE49-F238E27FC236}">
                <a16:creationId xmlns:a16="http://schemas.microsoft.com/office/drawing/2014/main" id="{321EDD9C-A3A2-4F61-8145-13CDC030D8B8}"/>
              </a:ext>
            </a:extLst>
          </p:cNvPr>
          <p:cNvCxnSpPr>
            <a:cxnSpLocks/>
          </p:cNvCxnSpPr>
          <p:nvPr/>
        </p:nvCxnSpPr>
        <p:spPr>
          <a:xfrm flipV="1">
            <a:off x="4858725" y="4769110"/>
            <a:ext cx="0" cy="152970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E9F5C171-2B5B-4139-B1CC-95E96A41F62E}"/>
              </a:ext>
            </a:extLst>
          </p:cNvPr>
          <p:cNvCxnSpPr>
            <a:cxnSpLocks/>
          </p:cNvCxnSpPr>
          <p:nvPr/>
        </p:nvCxnSpPr>
        <p:spPr>
          <a:xfrm>
            <a:off x="2255420" y="6318864"/>
            <a:ext cx="2588015"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32CE4E44-A15C-4D94-985A-EE2EA98A920D}"/>
              </a:ext>
            </a:extLst>
          </p:cNvPr>
          <p:cNvCxnSpPr>
            <a:cxnSpLocks/>
          </p:cNvCxnSpPr>
          <p:nvPr/>
        </p:nvCxnSpPr>
        <p:spPr>
          <a:xfrm>
            <a:off x="2255420" y="6318864"/>
            <a:ext cx="15290" cy="53913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3B170149-ABBC-4059-8479-47EDE66E126C}"/>
              </a:ext>
            </a:extLst>
          </p:cNvPr>
          <p:cNvSpPr txBox="1"/>
          <p:nvPr/>
        </p:nvSpPr>
        <p:spPr>
          <a:xfrm>
            <a:off x="5968801" y="4968177"/>
            <a:ext cx="5636291" cy="369332"/>
          </a:xfrm>
          <a:prstGeom prst="rect">
            <a:avLst/>
          </a:prstGeom>
          <a:noFill/>
        </p:spPr>
        <p:txBody>
          <a:bodyPr wrap="square" rtlCol="0">
            <a:spAutoFit/>
          </a:bodyPr>
          <a:lstStyle/>
          <a:p>
            <a:r>
              <a:rPr kumimoji="1" lang="en-US" altLang="ja-JP" b="1" dirty="0">
                <a:solidFill>
                  <a:srgbClr val="FF0000"/>
                </a:solidFill>
              </a:rPr>
              <a:t>break</a:t>
            </a:r>
            <a:r>
              <a:rPr kumimoji="1" lang="ja-JP" altLang="en-US" b="1" dirty="0">
                <a:solidFill>
                  <a:srgbClr val="FF0000"/>
                </a:solidFill>
              </a:rPr>
              <a:t>したので</a:t>
            </a:r>
            <a:r>
              <a:rPr lang="en-US" altLang="ja-JP" b="1" dirty="0">
                <a:solidFill>
                  <a:srgbClr val="FF0000"/>
                </a:solidFill>
              </a:rPr>
              <a:t>”</a:t>
            </a:r>
            <a:r>
              <a:rPr kumimoji="1" lang="en-US" altLang="ja-JP" b="1" dirty="0">
                <a:solidFill>
                  <a:srgbClr val="FF0000"/>
                </a:solidFill>
              </a:rPr>
              <a:t>banana</a:t>
            </a:r>
            <a:r>
              <a:rPr lang="en-US" altLang="ja-JP" b="1" dirty="0">
                <a:solidFill>
                  <a:srgbClr val="FF0000"/>
                </a:solidFill>
              </a:rPr>
              <a:t>”</a:t>
            </a:r>
            <a:r>
              <a:rPr kumimoji="1" lang="en-US" altLang="ja-JP" b="1" dirty="0">
                <a:solidFill>
                  <a:srgbClr val="FF0000"/>
                </a:solidFill>
              </a:rPr>
              <a:t>, </a:t>
            </a:r>
            <a:r>
              <a:rPr lang="en-US" altLang="ja-JP" b="1" dirty="0">
                <a:solidFill>
                  <a:srgbClr val="FF0000"/>
                </a:solidFill>
              </a:rPr>
              <a:t>“</a:t>
            </a:r>
            <a:r>
              <a:rPr kumimoji="1" lang="en-US" altLang="ja-JP" b="1" dirty="0">
                <a:solidFill>
                  <a:srgbClr val="FF0000"/>
                </a:solidFill>
              </a:rPr>
              <a:t>orange</a:t>
            </a:r>
            <a:r>
              <a:rPr lang="en-US" altLang="ja-JP" b="1" dirty="0">
                <a:solidFill>
                  <a:srgbClr val="FF0000"/>
                </a:solidFill>
              </a:rPr>
              <a:t>”</a:t>
            </a:r>
            <a:r>
              <a:rPr lang="ja-JP" altLang="en-US" b="1" dirty="0">
                <a:solidFill>
                  <a:srgbClr val="FF0000"/>
                </a:solidFill>
              </a:rPr>
              <a:t>は出力されない</a:t>
            </a:r>
            <a:endParaRPr kumimoji="1" lang="en-US" altLang="ja-JP" b="1" dirty="0">
              <a:solidFill>
                <a:srgbClr val="FF0000"/>
              </a:solidFill>
            </a:endParaRPr>
          </a:p>
        </p:txBody>
      </p:sp>
      <p:sp>
        <p:nvSpPr>
          <p:cNvPr id="60" name="タイトル 2">
            <a:extLst>
              <a:ext uri="{FF2B5EF4-FFF2-40B4-BE49-F238E27FC236}">
                <a16:creationId xmlns:a16="http://schemas.microsoft.com/office/drawing/2014/main" id="{BF0BCE7C-D398-4843-A195-B759943EE87F}"/>
              </a:ext>
            </a:extLst>
          </p:cNvPr>
          <p:cNvSpPr>
            <a:spLocks noGrp="1"/>
          </p:cNvSpPr>
          <p:nvPr>
            <p:ph type="title"/>
          </p:nvPr>
        </p:nvSpPr>
        <p:spPr>
          <a:xfrm>
            <a:off x="581025" y="263525"/>
            <a:ext cx="11029950" cy="809625"/>
          </a:xfrm>
        </p:spPr>
        <p:txBody>
          <a:bodyPr/>
          <a:lstStyle/>
          <a:p>
            <a:r>
              <a:rPr kumimoji="1" lang="en-US" altLang="ja-JP" dirty="0"/>
              <a:t>for</a:t>
            </a:r>
            <a:r>
              <a:rPr kumimoji="1" lang="ja-JP" altLang="en-US" dirty="0"/>
              <a:t>文：</a:t>
            </a:r>
            <a:r>
              <a:rPr kumimoji="1" lang="en-US" altLang="ja-JP" dirty="0"/>
              <a:t>break</a:t>
            </a:r>
            <a:r>
              <a:rPr kumimoji="1" lang="ja-JP" altLang="en-US" dirty="0"/>
              <a:t>　例</a:t>
            </a:r>
          </a:p>
        </p:txBody>
      </p:sp>
      <p:sp>
        <p:nvSpPr>
          <p:cNvPr id="61" name="正方形/長方形 60">
            <a:extLst>
              <a:ext uri="{FF2B5EF4-FFF2-40B4-BE49-F238E27FC236}">
                <a16:creationId xmlns:a16="http://schemas.microsoft.com/office/drawing/2014/main" id="{E312A431-E0AF-4D66-A79E-EB417F51267E}"/>
              </a:ext>
            </a:extLst>
          </p:cNvPr>
          <p:cNvSpPr/>
          <p:nvPr/>
        </p:nvSpPr>
        <p:spPr>
          <a:xfrm>
            <a:off x="5756566" y="3793160"/>
            <a:ext cx="6060762" cy="10123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endParaRPr kumimoji="1" lang="ja-JP" altLang="en-US" sz="2000" dirty="0">
              <a:solidFill>
                <a:schemeClr val="tx1"/>
              </a:solidFill>
            </a:endParaRPr>
          </a:p>
        </p:txBody>
      </p:sp>
      <p:sp>
        <p:nvSpPr>
          <p:cNvPr id="62" name="コンテンツ プレースホルダー 2">
            <a:extLst>
              <a:ext uri="{FF2B5EF4-FFF2-40B4-BE49-F238E27FC236}">
                <a16:creationId xmlns:a16="http://schemas.microsoft.com/office/drawing/2014/main" id="{5FD5CBD2-53BA-42D9-B49E-4ECDC18C4380}"/>
              </a:ext>
            </a:extLst>
          </p:cNvPr>
          <p:cNvSpPr txBox="1">
            <a:spLocks/>
          </p:cNvSpPr>
          <p:nvPr/>
        </p:nvSpPr>
        <p:spPr>
          <a:xfrm>
            <a:off x="5756566" y="3261167"/>
            <a:ext cx="4050228"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dirty="0"/>
              <a:t>出力結果</a:t>
            </a:r>
            <a:endParaRPr lang="en-US" altLang="ja-JP" sz="2400" b="1" dirty="0"/>
          </a:p>
        </p:txBody>
      </p:sp>
      <p:sp>
        <p:nvSpPr>
          <p:cNvPr id="63" name="テキスト ボックス 62">
            <a:extLst>
              <a:ext uri="{FF2B5EF4-FFF2-40B4-BE49-F238E27FC236}">
                <a16:creationId xmlns:a16="http://schemas.microsoft.com/office/drawing/2014/main" id="{39A09F25-4AAF-4386-A823-56512E0ACB8F}"/>
              </a:ext>
            </a:extLst>
          </p:cNvPr>
          <p:cNvSpPr txBox="1"/>
          <p:nvPr/>
        </p:nvSpPr>
        <p:spPr>
          <a:xfrm>
            <a:off x="5756566" y="3757682"/>
            <a:ext cx="1296144" cy="400110"/>
          </a:xfrm>
          <a:prstGeom prst="rect">
            <a:avLst/>
          </a:prstGeom>
          <a:noFill/>
        </p:spPr>
        <p:txBody>
          <a:bodyPr wrap="square" rtlCol="0">
            <a:spAutoFit/>
          </a:bodyPr>
          <a:lstStyle/>
          <a:p>
            <a:r>
              <a:rPr kumimoji="1" lang="en-US" altLang="ja-JP" sz="2000" dirty="0"/>
              <a:t>apple</a:t>
            </a:r>
            <a:endParaRPr kumimoji="1" lang="ja-JP" altLang="en-US" sz="2000" dirty="0"/>
          </a:p>
        </p:txBody>
      </p:sp>
      <p:sp>
        <p:nvSpPr>
          <p:cNvPr id="37" name="正方形/長方形 36">
            <a:extLst>
              <a:ext uri="{FF2B5EF4-FFF2-40B4-BE49-F238E27FC236}">
                <a16:creationId xmlns:a16="http://schemas.microsoft.com/office/drawing/2014/main" id="{E1BB9579-C250-44F7-94D6-C1BF803A8D93}"/>
              </a:ext>
            </a:extLst>
          </p:cNvPr>
          <p:cNvSpPr/>
          <p:nvPr/>
        </p:nvSpPr>
        <p:spPr>
          <a:xfrm>
            <a:off x="267095" y="2011497"/>
            <a:ext cx="4460750" cy="326144"/>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list = [“apple”, “banana”, “orange”]</a:t>
            </a:r>
          </a:p>
        </p:txBody>
      </p:sp>
    </p:spTree>
    <p:extLst>
      <p:ext uri="{BB962C8B-B14F-4D97-AF65-F5344CB8AC3E}">
        <p14:creationId xmlns:p14="http://schemas.microsoft.com/office/powerpoint/2010/main" val="792941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wipe(up)">
                                      <p:cBhvr>
                                        <p:cTn id="15" dur="500"/>
                                        <p:tgtEl>
                                          <p:spTgt spid="5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fade">
                                      <p:cBhvr>
                                        <p:cTn id="19" dur="1000"/>
                                        <p:tgtEl>
                                          <p:spTgt spid="56"/>
                                        </p:tgtEl>
                                      </p:cBhvr>
                                    </p:animEffect>
                                  </p:childTnLst>
                                </p:cTn>
                              </p:par>
                            </p:childTnLst>
                          </p:cTn>
                        </p:par>
                        <p:par>
                          <p:cTn id="20" fill="hold">
                            <p:stCondLst>
                              <p:cond delay="2500"/>
                            </p:stCondLst>
                            <p:childTnLst>
                              <p:par>
                                <p:cTn id="21" presetID="22" presetClass="entr" presetSubtype="8" fill="hold" nodeType="after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wipe(left)">
                                      <p:cBhvr>
                                        <p:cTn id="23" dur="500"/>
                                        <p:tgtEl>
                                          <p:spTgt spid="42"/>
                                        </p:tgtEl>
                                      </p:cBhvr>
                                    </p:animEffect>
                                  </p:childTnLst>
                                </p:cTn>
                              </p:par>
                            </p:childTnLst>
                          </p:cTn>
                        </p:par>
                        <p:par>
                          <p:cTn id="24" fill="hold">
                            <p:stCondLst>
                              <p:cond delay="3000"/>
                            </p:stCondLst>
                            <p:childTnLst>
                              <p:par>
                                <p:cTn id="25" presetID="22" presetClass="entr" presetSubtype="1" fill="hold" nodeType="after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wipe(up)">
                                      <p:cBhvr>
                                        <p:cTn id="27" dur="500"/>
                                        <p:tgtEl>
                                          <p:spTgt spid="57"/>
                                        </p:tgtEl>
                                      </p:cBhvr>
                                    </p:animEffect>
                                  </p:childTnLst>
                                </p:cTn>
                              </p:par>
                            </p:childTnLst>
                          </p:cTn>
                        </p:par>
                        <p:par>
                          <p:cTn id="28" fill="hold">
                            <p:stCondLst>
                              <p:cond delay="3500"/>
                            </p:stCondLst>
                            <p:childTnLst>
                              <p:par>
                                <p:cTn id="29" presetID="22" presetClass="entr" presetSubtype="2" fill="hold" nodeType="afterEffect">
                                  <p:stCondLst>
                                    <p:cond delay="0"/>
                                  </p:stCondLst>
                                  <p:childTnLst>
                                    <p:set>
                                      <p:cBhvr>
                                        <p:cTn id="30" dur="1" fill="hold">
                                          <p:stCondLst>
                                            <p:cond delay="0"/>
                                          </p:stCondLst>
                                        </p:cTn>
                                        <p:tgtEl>
                                          <p:spTgt spid="58"/>
                                        </p:tgtEl>
                                        <p:attrNameLst>
                                          <p:attrName>style.visibility</p:attrName>
                                        </p:attrNameLst>
                                      </p:cBhvr>
                                      <p:to>
                                        <p:strVal val="visible"/>
                                      </p:to>
                                    </p:set>
                                    <p:animEffect transition="in" filter="wipe(right)">
                                      <p:cBhvr>
                                        <p:cTn id="31" dur="500"/>
                                        <p:tgtEl>
                                          <p:spTgt spid="58"/>
                                        </p:tgtEl>
                                      </p:cBhvr>
                                    </p:animEffect>
                                  </p:childTnLst>
                                </p:cTn>
                              </p:par>
                            </p:childTnLst>
                          </p:cTn>
                        </p:par>
                        <p:par>
                          <p:cTn id="32" fill="hold">
                            <p:stCondLst>
                              <p:cond delay="4000"/>
                            </p:stCondLst>
                            <p:childTnLst>
                              <p:par>
                                <p:cTn id="33" presetID="22" presetClass="entr" presetSubtype="1" fill="hold" nodeType="afterEffect">
                                  <p:stCondLst>
                                    <p:cond delay="0"/>
                                  </p:stCondLst>
                                  <p:childTnLst>
                                    <p:set>
                                      <p:cBhvr>
                                        <p:cTn id="34" dur="1" fill="hold">
                                          <p:stCondLst>
                                            <p:cond delay="0"/>
                                          </p:stCondLst>
                                        </p:cTn>
                                        <p:tgtEl>
                                          <p:spTgt spid="59"/>
                                        </p:tgtEl>
                                        <p:attrNameLst>
                                          <p:attrName>style.visibility</p:attrName>
                                        </p:attrNameLst>
                                      </p:cBhvr>
                                      <p:to>
                                        <p:strVal val="visible"/>
                                      </p:to>
                                    </p:set>
                                    <p:animEffect transition="in" filter="wipe(up)">
                                      <p:cBhvr>
                                        <p:cTn id="35" dur="500"/>
                                        <p:tgtEl>
                                          <p:spTgt spid="59"/>
                                        </p:tgtEl>
                                      </p:cBhvr>
                                    </p:animEffect>
                                  </p:childTnLst>
                                </p:cTn>
                              </p:par>
                            </p:childTnLst>
                          </p:cTn>
                        </p:par>
                        <p:par>
                          <p:cTn id="36" fill="hold">
                            <p:stCondLst>
                              <p:cond delay="4500"/>
                            </p:stCondLst>
                            <p:childTnLst>
                              <p:par>
                                <p:cTn id="37" presetID="1" presetClass="entr" presetSubtype="0"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6" grpId="0" animBg="1"/>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矢印コネクタ 51">
            <a:extLst>
              <a:ext uri="{FF2B5EF4-FFF2-40B4-BE49-F238E27FC236}">
                <a16:creationId xmlns:a16="http://schemas.microsoft.com/office/drawing/2014/main" id="{5953CD43-1F44-4ED8-A195-62CFA37885EC}"/>
              </a:ext>
            </a:extLst>
          </p:cNvPr>
          <p:cNvCxnSpPr>
            <a:cxnSpLocks/>
          </p:cNvCxnSpPr>
          <p:nvPr/>
        </p:nvCxnSpPr>
        <p:spPr>
          <a:xfrm flipH="1">
            <a:off x="163178" y="4714641"/>
            <a:ext cx="115985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6FD55CFA-F7B0-4B6D-9856-B374E1F3E428}"/>
              </a:ext>
            </a:extLst>
          </p:cNvPr>
          <p:cNvCxnSpPr>
            <a:cxnSpLocks/>
            <a:stCxn id="25" idx="2"/>
            <a:endCxn id="30" idx="0"/>
          </p:cNvCxnSpPr>
          <p:nvPr/>
        </p:nvCxnSpPr>
        <p:spPr>
          <a:xfrm>
            <a:off x="2270711" y="3924679"/>
            <a:ext cx="0"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55420" y="6154514"/>
            <a:ext cx="0" cy="7034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kumimoji="1" lang="en-US" altLang="ja-JP" dirty="0"/>
              <a:t>for</a:t>
            </a:r>
            <a:r>
              <a:rPr kumimoji="1" lang="ja-JP" altLang="en-US" dirty="0"/>
              <a:t>文：</a:t>
            </a:r>
            <a:r>
              <a:rPr kumimoji="1" lang="en-US" altLang="ja-JP" dirty="0"/>
              <a:t>continue</a:t>
            </a:r>
            <a:endParaRPr kumimoji="1" lang="ja-JP" altLang="en-US" dirty="0"/>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en-US" altLang="ja-JP" dirty="0"/>
              <a:t>continue</a:t>
            </a:r>
            <a:r>
              <a:rPr lang="ja-JP" altLang="en-US" dirty="0"/>
              <a:t>：ある条件で一回スキップして</a:t>
            </a:r>
            <a:r>
              <a:rPr lang="en-US" altLang="ja-JP" dirty="0"/>
              <a:t>for</a:t>
            </a:r>
            <a:r>
              <a:rPr lang="ja-JP" altLang="en-US" dirty="0"/>
              <a:t>文を継続</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35</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30" idx="2"/>
            <a:endCxn id="26" idx="0"/>
          </p:cNvCxnSpPr>
          <p:nvPr/>
        </p:nvCxnSpPr>
        <p:spPr>
          <a:xfrm flipH="1">
            <a:off x="2270710" y="5203170"/>
            <a:ext cx="1"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155340" y="2495110"/>
            <a:ext cx="211804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323033" y="2947617"/>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6" name="フローチャート: 処理 25">
            <a:extLst>
              <a:ext uri="{FF2B5EF4-FFF2-40B4-BE49-F238E27FC236}">
                <a16:creationId xmlns:a16="http://schemas.microsoft.com/office/drawing/2014/main" id="{920BB2B1-621F-4D34-8B8D-0A2D5355D48B}"/>
              </a:ext>
            </a:extLst>
          </p:cNvPr>
          <p:cNvSpPr/>
          <p:nvPr/>
        </p:nvSpPr>
        <p:spPr>
          <a:xfrm>
            <a:off x="1569119" y="5504599"/>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t>処理</a:t>
            </a:r>
            <a:endParaRPr lang="en-US" altLang="ja-JP" sz="1600" b="1" dirty="0"/>
          </a:p>
        </p:txBody>
      </p: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D89B3F95-E20F-4926-B3F5-AB449D624CA4}"/>
              </a:ext>
            </a:extLst>
          </p:cNvPr>
          <p:cNvSpPr txBox="1"/>
          <p:nvPr/>
        </p:nvSpPr>
        <p:spPr>
          <a:xfrm>
            <a:off x="1679931" y="3310405"/>
            <a:ext cx="1481671" cy="338554"/>
          </a:xfrm>
          <a:prstGeom prst="rect">
            <a:avLst/>
          </a:prstGeom>
          <a:noFill/>
        </p:spPr>
        <p:txBody>
          <a:bodyPr wrap="square" rtlCol="0">
            <a:spAutoFit/>
          </a:bodyPr>
          <a:lstStyle/>
          <a:p>
            <a:r>
              <a:rPr kumimoji="1" lang="ja-JP" altLang="en-US" sz="1600" b="1" dirty="0">
                <a:solidFill>
                  <a:schemeClr val="bg1"/>
                </a:solidFill>
              </a:rPr>
              <a:t>条件（</a:t>
            </a:r>
            <a:r>
              <a:rPr kumimoji="1" lang="en-US" altLang="ja-JP" sz="1600" b="1" dirty="0">
                <a:solidFill>
                  <a:schemeClr val="bg1"/>
                </a:solidFill>
              </a:rPr>
              <a:t>for</a:t>
            </a:r>
            <a:r>
              <a:rPr kumimoji="1" lang="ja-JP" altLang="en-US" sz="1600" b="1" dirty="0">
                <a:solidFill>
                  <a:schemeClr val="bg1"/>
                </a:solidFill>
              </a:rPr>
              <a:t>文）</a:t>
            </a:r>
          </a:p>
        </p:txBody>
      </p: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155340" y="2521969"/>
            <a:ext cx="0" cy="330758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a:endCxn id="26" idx="1"/>
          </p:cNvCxnSpPr>
          <p:nvPr/>
        </p:nvCxnSpPr>
        <p:spPr>
          <a:xfrm>
            <a:off x="140310" y="5829557"/>
            <a:ext cx="1428809"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95F3B544-EB5A-4FE8-AA02-2EBFA2D9E0B1}"/>
              </a:ext>
            </a:extLst>
          </p:cNvPr>
          <p:cNvSpPr/>
          <p:nvPr/>
        </p:nvSpPr>
        <p:spPr>
          <a:xfrm>
            <a:off x="267095" y="2011496"/>
            <a:ext cx="4326943" cy="328087"/>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t>イテラブルオブジェクト</a:t>
            </a:r>
          </a:p>
        </p:txBody>
      </p:sp>
      <p:sp>
        <p:nvSpPr>
          <p:cNvPr id="44" name="テキスト ボックス 43">
            <a:extLst>
              <a:ext uri="{FF2B5EF4-FFF2-40B4-BE49-F238E27FC236}">
                <a16:creationId xmlns:a16="http://schemas.microsoft.com/office/drawing/2014/main" id="{AC6EA756-580E-46DB-8E57-D52751C47458}"/>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45" name="直線コネクタ 44">
            <a:extLst>
              <a:ext uri="{FF2B5EF4-FFF2-40B4-BE49-F238E27FC236}">
                <a16:creationId xmlns:a16="http://schemas.microsoft.com/office/drawing/2014/main" id="{9261976C-C4CB-4386-B3D2-5484A09045F0}"/>
              </a:ext>
            </a:extLst>
          </p:cNvPr>
          <p:cNvCxnSpPr>
            <a:cxnSpLocks/>
          </p:cNvCxnSpPr>
          <p:nvPr/>
        </p:nvCxnSpPr>
        <p:spPr>
          <a:xfrm>
            <a:off x="3240988" y="3429000"/>
            <a:ext cx="161773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FE292756-EFE8-4BF7-B16A-ED5E3A0F6C18}"/>
              </a:ext>
            </a:extLst>
          </p:cNvPr>
          <p:cNvCxnSpPr>
            <a:cxnSpLocks/>
          </p:cNvCxnSpPr>
          <p:nvPr/>
        </p:nvCxnSpPr>
        <p:spPr>
          <a:xfrm>
            <a:off x="4858725" y="3429000"/>
            <a:ext cx="0" cy="288032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0" name="フローチャート: 判断 29">
            <a:extLst>
              <a:ext uri="{FF2B5EF4-FFF2-40B4-BE49-F238E27FC236}">
                <a16:creationId xmlns:a16="http://schemas.microsoft.com/office/drawing/2014/main" id="{6777A7F7-2612-42A9-85B9-C7895F69843A}"/>
              </a:ext>
            </a:extLst>
          </p:cNvPr>
          <p:cNvSpPr/>
          <p:nvPr/>
        </p:nvSpPr>
        <p:spPr>
          <a:xfrm>
            <a:off x="1323033" y="4226108"/>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31" name="テキスト ボックス 30">
            <a:extLst>
              <a:ext uri="{FF2B5EF4-FFF2-40B4-BE49-F238E27FC236}">
                <a16:creationId xmlns:a16="http://schemas.microsoft.com/office/drawing/2014/main" id="{62D48D13-A76F-4395-92BE-53E974A05F2B}"/>
              </a:ext>
            </a:extLst>
          </p:cNvPr>
          <p:cNvSpPr txBox="1"/>
          <p:nvPr/>
        </p:nvSpPr>
        <p:spPr>
          <a:xfrm>
            <a:off x="1724869" y="4570882"/>
            <a:ext cx="1403171" cy="338554"/>
          </a:xfrm>
          <a:prstGeom prst="rect">
            <a:avLst/>
          </a:prstGeom>
          <a:noFill/>
        </p:spPr>
        <p:txBody>
          <a:bodyPr wrap="square" rtlCol="0">
            <a:spAutoFit/>
          </a:bodyPr>
          <a:lstStyle/>
          <a:p>
            <a:r>
              <a:rPr lang="ja-JP" altLang="en-US" sz="1600" b="1" dirty="0">
                <a:solidFill>
                  <a:schemeClr val="bg1"/>
                </a:solidFill>
              </a:rPr>
              <a:t>条件（</a:t>
            </a:r>
            <a:r>
              <a:rPr lang="en-US" altLang="ja-JP" sz="1600" b="1" dirty="0">
                <a:solidFill>
                  <a:schemeClr val="bg1"/>
                </a:solidFill>
              </a:rPr>
              <a:t>if</a:t>
            </a:r>
            <a:r>
              <a:rPr lang="ja-JP" altLang="en-US" sz="1600" b="1" dirty="0">
                <a:solidFill>
                  <a:schemeClr val="bg1"/>
                </a:solidFill>
              </a:rPr>
              <a:t>文）</a:t>
            </a:r>
            <a:endParaRPr kumimoji="1" lang="ja-JP" altLang="en-US" sz="1600" b="1" dirty="0">
              <a:solidFill>
                <a:schemeClr val="bg1"/>
              </a:solidFill>
            </a:endParaRPr>
          </a:p>
        </p:txBody>
      </p:sp>
      <p:sp>
        <p:nvSpPr>
          <p:cNvPr id="48" name="テキスト ボックス 47">
            <a:extLst>
              <a:ext uri="{FF2B5EF4-FFF2-40B4-BE49-F238E27FC236}">
                <a16:creationId xmlns:a16="http://schemas.microsoft.com/office/drawing/2014/main" id="{F95E3F62-693B-41EA-A7F2-C44EE6424C0A}"/>
              </a:ext>
            </a:extLst>
          </p:cNvPr>
          <p:cNvSpPr txBox="1"/>
          <p:nvPr/>
        </p:nvSpPr>
        <p:spPr>
          <a:xfrm>
            <a:off x="163178" y="4217451"/>
            <a:ext cx="1805244" cy="461665"/>
          </a:xfrm>
          <a:prstGeom prst="rect">
            <a:avLst/>
          </a:prstGeom>
          <a:noFill/>
        </p:spPr>
        <p:txBody>
          <a:bodyPr wrap="square" rtlCol="0">
            <a:spAutoFit/>
          </a:bodyPr>
          <a:lstStyle/>
          <a:p>
            <a:r>
              <a:rPr kumimoji="1" lang="en-US" altLang="ja-JP" sz="2400" b="1" dirty="0">
                <a:solidFill>
                  <a:srgbClr val="27A400"/>
                </a:solidFill>
              </a:rPr>
              <a:t>continue</a:t>
            </a:r>
            <a:endParaRPr kumimoji="1" lang="ja-JP" altLang="en-US" sz="2400" b="1" dirty="0">
              <a:solidFill>
                <a:srgbClr val="27A400"/>
              </a:solidFill>
            </a:endParaRPr>
          </a:p>
        </p:txBody>
      </p:sp>
      <p:sp>
        <p:nvSpPr>
          <p:cNvPr id="49" name="テキスト ボックス 48">
            <a:extLst>
              <a:ext uri="{FF2B5EF4-FFF2-40B4-BE49-F238E27FC236}">
                <a16:creationId xmlns:a16="http://schemas.microsoft.com/office/drawing/2014/main" id="{6056F0E9-54CB-423B-AEA3-E2C2136D6FD1}"/>
              </a:ext>
            </a:extLst>
          </p:cNvPr>
          <p:cNvSpPr txBox="1"/>
          <p:nvPr/>
        </p:nvSpPr>
        <p:spPr>
          <a:xfrm>
            <a:off x="2334944" y="3861881"/>
            <a:ext cx="2015268"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50" name="直線矢印コネクタ 49">
            <a:extLst>
              <a:ext uri="{FF2B5EF4-FFF2-40B4-BE49-F238E27FC236}">
                <a16:creationId xmlns:a16="http://schemas.microsoft.com/office/drawing/2014/main" id="{C9517ED5-88C9-49C9-ABD0-4B5B0DEE8E6C}"/>
              </a:ext>
            </a:extLst>
          </p:cNvPr>
          <p:cNvCxnSpPr>
            <a:cxnSpLocks/>
          </p:cNvCxnSpPr>
          <p:nvPr/>
        </p:nvCxnSpPr>
        <p:spPr>
          <a:xfrm flipH="1">
            <a:off x="2270710" y="6309320"/>
            <a:ext cx="258801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6" name="コンテンツ プレースホルダー 55">
            <a:extLst>
              <a:ext uri="{FF2B5EF4-FFF2-40B4-BE49-F238E27FC236}">
                <a16:creationId xmlns:a16="http://schemas.microsoft.com/office/drawing/2014/main" id="{716C0DA3-DE5E-4E1F-80B4-83F5918C4E01}"/>
              </a:ext>
            </a:extLst>
          </p:cNvPr>
          <p:cNvSpPr>
            <a:spLocks noGrp="1"/>
          </p:cNvSpPr>
          <p:nvPr>
            <p:ph sz="quarter" idx="13"/>
          </p:nvPr>
        </p:nvSpPr>
        <p:spPr/>
        <p:txBody>
          <a:bodyPr>
            <a:normAutofit fontScale="92500" lnSpcReduction="10000"/>
          </a:bodyPr>
          <a:lstStyle/>
          <a:p>
            <a:endParaRPr lang="ja-JP" altLang="en-US"/>
          </a:p>
        </p:txBody>
      </p:sp>
      <p:sp>
        <p:nvSpPr>
          <p:cNvPr id="39" name="正方形/長方形 38">
            <a:extLst>
              <a:ext uri="{FF2B5EF4-FFF2-40B4-BE49-F238E27FC236}">
                <a16:creationId xmlns:a16="http://schemas.microsoft.com/office/drawing/2014/main" id="{C3643E04-B0A5-4B2B-8FAC-DBC859195EFB}"/>
              </a:ext>
            </a:extLst>
          </p:cNvPr>
          <p:cNvSpPr/>
          <p:nvPr/>
        </p:nvSpPr>
        <p:spPr>
          <a:xfrm>
            <a:off x="5756965" y="3381134"/>
            <a:ext cx="6060762" cy="13506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rPr>
              <a:t>for </a:t>
            </a:r>
            <a:r>
              <a:rPr kumimoji="1" lang="ja-JP" altLang="en-US" sz="2000" dirty="0">
                <a:solidFill>
                  <a:schemeClr val="tx1"/>
                </a:solidFill>
              </a:rPr>
              <a:t>変数名 </a:t>
            </a:r>
            <a:r>
              <a:rPr kumimoji="1" lang="en-US" altLang="ja-JP" sz="2000" dirty="0">
                <a:solidFill>
                  <a:schemeClr val="tx1"/>
                </a:solidFill>
              </a:rPr>
              <a:t>in </a:t>
            </a:r>
            <a:r>
              <a:rPr kumimoji="1" lang="ja-JP" altLang="en-US" sz="2000" dirty="0">
                <a:solidFill>
                  <a:schemeClr val="tx1"/>
                </a:solidFill>
              </a:rPr>
              <a:t>イテラブルオブジェクト</a:t>
            </a:r>
            <a:r>
              <a:rPr kumimoji="1" lang="en-US" altLang="ja-JP" sz="2000" dirty="0">
                <a:solidFill>
                  <a:schemeClr val="tx1"/>
                </a:solidFill>
              </a:rPr>
              <a:t>:</a:t>
            </a:r>
          </a:p>
          <a:p>
            <a:r>
              <a:rPr kumimoji="1" lang="en-US" altLang="ja-JP" sz="2000" dirty="0">
                <a:solidFill>
                  <a:schemeClr val="tx1"/>
                </a:solidFill>
              </a:rPr>
              <a:t>    if </a:t>
            </a:r>
            <a:r>
              <a:rPr kumimoji="1" lang="ja-JP" altLang="en-US" sz="2000" dirty="0">
                <a:solidFill>
                  <a:schemeClr val="tx1"/>
                </a:solidFill>
              </a:rPr>
              <a:t>条件</a:t>
            </a:r>
            <a:r>
              <a:rPr kumimoji="1" lang="en-US" altLang="ja-JP" sz="2000" dirty="0">
                <a:solidFill>
                  <a:schemeClr val="tx1"/>
                </a:solidFill>
              </a:rPr>
              <a:t>:</a:t>
            </a:r>
          </a:p>
          <a:p>
            <a:r>
              <a:rPr lang="en-US" altLang="ja-JP" sz="2000" dirty="0">
                <a:solidFill>
                  <a:schemeClr val="tx1"/>
                </a:solidFill>
              </a:rPr>
              <a:t>        continue</a:t>
            </a:r>
          </a:p>
          <a:p>
            <a:r>
              <a:rPr kumimoji="1" lang="en-US" altLang="ja-JP" sz="2000" dirty="0">
                <a:solidFill>
                  <a:schemeClr val="tx1"/>
                </a:solidFill>
              </a:rPr>
              <a:t>    </a:t>
            </a:r>
            <a:r>
              <a:rPr kumimoji="1" lang="ja-JP" altLang="en-US" sz="2000" dirty="0">
                <a:solidFill>
                  <a:schemeClr val="tx1"/>
                </a:solidFill>
              </a:rPr>
              <a:t>処理</a:t>
            </a:r>
            <a:r>
              <a:rPr kumimoji="1" lang="en-US" altLang="ja-JP" sz="2000" dirty="0">
                <a:solidFill>
                  <a:schemeClr val="tx1"/>
                </a:solidFill>
              </a:rPr>
              <a:t>     </a:t>
            </a:r>
            <a:endParaRPr kumimoji="1" lang="ja-JP" altLang="en-US" sz="2000" dirty="0">
              <a:solidFill>
                <a:schemeClr val="tx1"/>
              </a:solidFill>
            </a:endParaRPr>
          </a:p>
        </p:txBody>
      </p:sp>
      <p:sp>
        <p:nvSpPr>
          <p:cNvPr id="41" name="コンテンツ プレースホルダー 2">
            <a:extLst>
              <a:ext uri="{FF2B5EF4-FFF2-40B4-BE49-F238E27FC236}">
                <a16:creationId xmlns:a16="http://schemas.microsoft.com/office/drawing/2014/main" id="{9F8F7554-1984-4B91-9219-CD26C9C17AE5}"/>
              </a:ext>
            </a:extLst>
          </p:cNvPr>
          <p:cNvSpPr txBox="1">
            <a:spLocks/>
          </p:cNvSpPr>
          <p:nvPr/>
        </p:nvSpPr>
        <p:spPr>
          <a:xfrm>
            <a:off x="5738847" y="2664732"/>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spTree>
    <p:extLst>
      <p:ext uri="{BB962C8B-B14F-4D97-AF65-F5344CB8AC3E}">
        <p14:creationId xmlns:p14="http://schemas.microsoft.com/office/powerpoint/2010/main" val="31395683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矢印コネクタ 51">
            <a:extLst>
              <a:ext uri="{FF2B5EF4-FFF2-40B4-BE49-F238E27FC236}">
                <a16:creationId xmlns:a16="http://schemas.microsoft.com/office/drawing/2014/main" id="{5953CD43-1F44-4ED8-A195-62CFA37885EC}"/>
              </a:ext>
            </a:extLst>
          </p:cNvPr>
          <p:cNvCxnSpPr>
            <a:cxnSpLocks/>
          </p:cNvCxnSpPr>
          <p:nvPr/>
        </p:nvCxnSpPr>
        <p:spPr>
          <a:xfrm flipH="1">
            <a:off x="163178" y="4714641"/>
            <a:ext cx="115985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6FD55CFA-F7B0-4B6D-9856-B374E1F3E428}"/>
              </a:ext>
            </a:extLst>
          </p:cNvPr>
          <p:cNvCxnSpPr>
            <a:cxnSpLocks/>
            <a:stCxn id="25" idx="2"/>
            <a:endCxn id="30" idx="0"/>
          </p:cNvCxnSpPr>
          <p:nvPr/>
        </p:nvCxnSpPr>
        <p:spPr>
          <a:xfrm>
            <a:off x="2270711" y="3924679"/>
            <a:ext cx="0"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55420" y="6154514"/>
            <a:ext cx="0" cy="7034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lang="en-US" altLang="ja-JP" dirty="0"/>
              <a:t>for</a:t>
            </a:r>
            <a:r>
              <a:rPr lang="ja-JP" altLang="en-US" dirty="0"/>
              <a:t>文：</a:t>
            </a:r>
            <a:r>
              <a:rPr lang="en-US" altLang="ja-JP" dirty="0"/>
              <a:t>continue</a:t>
            </a:r>
            <a:r>
              <a:rPr lang="ja-JP" altLang="en-US" dirty="0"/>
              <a:t>　例</a:t>
            </a:r>
            <a:endParaRPr kumimoji="1" lang="ja-JP" altLang="en-US" dirty="0"/>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ja-JP" altLang="en-US" dirty="0"/>
              <a:t>例）</a:t>
            </a:r>
            <a:r>
              <a:rPr lang="en-US" altLang="ja-JP" dirty="0"/>
              <a:t>name == ‘banana’ </a:t>
            </a:r>
            <a:r>
              <a:rPr lang="ja-JP" altLang="en-US" dirty="0"/>
              <a:t>のとき</a:t>
            </a:r>
            <a:r>
              <a:rPr lang="en-US" altLang="ja-JP" dirty="0"/>
              <a:t>continue</a:t>
            </a:r>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36</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30" idx="2"/>
            <a:endCxn id="26" idx="0"/>
          </p:cNvCxnSpPr>
          <p:nvPr/>
        </p:nvCxnSpPr>
        <p:spPr>
          <a:xfrm flipH="1">
            <a:off x="2270710" y="5203170"/>
            <a:ext cx="1"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155340" y="2495110"/>
            <a:ext cx="211804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323033" y="2947617"/>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6" name="フローチャート: 処理 25">
            <a:extLst>
              <a:ext uri="{FF2B5EF4-FFF2-40B4-BE49-F238E27FC236}">
                <a16:creationId xmlns:a16="http://schemas.microsoft.com/office/drawing/2014/main" id="{920BB2B1-621F-4D34-8B8D-0A2D5355D48B}"/>
              </a:ext>
            </a:extLst>
          </p:cNvPr>
          <p:cNvSpPr/>
          <p:nvPr/>
        </p:nvSpPr>
        <p:spPr>
          <a:xfrm>
            <a:off x="1569119" y="5504599"/>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t>print(name)</a:t>
            </a:r>
          </a:p>
        </p:txBody>
      </p: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D89B3F95-E20F-4926-B3F5-AB449D624CA4}"/>
              </a:ext>
            </a:extLst>
          </p:cNvPr>
          <p:cNvSpPr txBox="1"/>
          <p:nvPr/>
        </p:nvSpPr>
        <p:spPr>
          <a:xfrm>
            <a:off x="1502625" y="3261168"/>
            <a:ext cx="1715764" cy="338554"/>
          </a:xfrm>
          <a:prstGeom prst="rect">
            <a:avLst/>
          </a:prstGeom>
          <a:noFill/>
        </p:spPr>
        <p:txBody>
          <a:bodyPr wrap="square" rtlCol="0">
            <a:spAutoFit/>
          </a:bodyPr>
          <a:lstStyle/>
          <a:p>
            <a:r>
              <a:rPr kumimoji="1" lang="en-US" altLang="ja-JP" sz="1600" b="1" dirty="0">
                <a:solidFill>
                  <a:schemeClr val="bg1"/>
                </a:solidFill>
              </a:rPr>
              <a:t>for name in list</a:t>
            </a:r>
            <a:endParaRPr kumimoji="1" lang="ja-JP" altLang="en-US" sz="1600" b="1" dirty="0">
              <a:solidFill>
                <a:schemeClr val="bg1"/>
              </a:solidFill>
            </a:endParaRPr>
          </a:p>
        </p:txBody>
      </p: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155340" y="2521969"/>
            <a:ext cx="0" cy="330758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a:endCxn id="26" idx="1"/>
          </p:cNvCxnSpPr>
          <p:nvPr/>
        </p:nvCxnSpPr>
        <p:spPr>
          <a:xfrm>
            <a:off x="140310" y="5829557"/>
            <a:ext cx="1428809"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AC6EA756-580E-46DB-8E57-D52751C47458}"/>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45" name="直線コネクタ 44">
            <a:extLst>
              <a:ext uri="{FF2B5EF4-FFF2-40B4-BE49-F238E27FC236}">
                <a16:creationId xmlns:a16="http://schemas.microsoft.com/office/drawing/2014/main" id="{9261976C-C4CB-4386-B3D2-5484A09045F0}"/>
              </a:ext>
            </a:extLst>
          </p:cNvPr>
          <p:cNvCxnSpPr>
            <a:cxnSpLocks/>
          </p:cNvCxnSpPr>
          <p:nvPr/>
        </p:nvCxnSpPr>
        <p:spPr>
          <a:xfrm>
            <a:off x="3240988" y="3429000"/>
            <a:ext cx="161773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FE292756-EFE8-4BF7-B16A-ED5E3A0F6C18}"/>
              </a:ext>
            </a:extLst>
          </p:cNvPr>
          <p:cNvCxnSpPr>
            <a:cxnSpLocks/>
          </p:cNvCxnSpPr>
          <p:nvPr/>
        </p:nvCxnSpPr>
        <p:spPr>
          <a:xfrm>
            <a:off x="4858725" y="3429000"/>
            <a:ext cx="0" cy="288032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0" name="フローチャート: 判断 29">
            <a:extLst>
              <a:ext uri="{FF2B5EF4-FFF2-40B4-BE49-F238E27FC236}">
                <a16:creationId xmlns:a16="http://schemas.microsoft.com/office/drawing/2014/main" id="{6777A7F7-2612-42A9-85B9-C7895F69843A}"/>
              </a:ext>
            </a:extLst>
          </p:cNvPr>
          <p:cNvSpPr/>
          <p:nvPr/>
        </p:nvSpPr>
        <p:spPr>
          <a:xfrm>
            <a:off x="1323033" y="4226108"/>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31" name="テキスト ボックス 30">
            <a:extLst>
              <a:ext uri="{FF2B5EF4-FFF2-40B4-BE49-F238E27FC236}">
                <a16:creationId xmlns:a16="http://schemas.microsoft.com/office/drawing/2014/main" id="{62D48D13-A76F-4395-92BE-53E974A05F2B}"/>
              </a:ext>
            </a:extLst>
          </p:cNvPr>
          <p:cNvSpPr txBox="1"/>
          <p:nvPr/>
        </p:nvSpPr>
        <p:spPr>
          <a:xfrm>
            <a:off x="1712077" y="4475058"/>
            <a:ext cx="1403171" cy="584775"/>
          </a:xfrm>
          <a:prstGeom prst="rect">
            <a:avLst/>
          </a:prstGeom>
          <a:noFill/>
        </p:spPr>
        <p:txBody>
          <a:bodyPr wrap="square" rtlCol="0">
            <a:spAutoFit/>
          </a:bodyPr>
          <a:lstStyle/>
          <a:p>
            <a:r>
              <a:rPr lang="en-US" altLang="ja-JP" sz="1600" b="1" dirty="0">
                <a:solidFill>
                  <a:schemeClr val="bg1"/>
                </a:solidFill>
              </a:rPr>
              <a:t>if name == “banana”</a:t>
            </a:r>
            <a:endParaRPr kumimoji="1" lang="ja-JP" altLang="en-US" sz="1600" b="1" dirty="0">
              <a:solidFill>
                <a:schemeClr val="bg1"/>
              </a:solidFill>
            </a:endParaRPr>
          </a:p>
        </p:txBody>
      </p:sp>
      <p:sp>
        <p:nvSpPr>
          <p:cNvPr id="48" name="テキスト ボックス 47">
            <a:extLst>
              <a:ext uri="{FF2B5EF4-FFF2-40B4-BE49-F238E27FC236}">
                <a16:creationId xmlns:a16="http://schemas.microsoft.com/office/drawing/2014/main" id="{F95E3F62-693B-41EA-A7F2-C44EE6424C0A}"/>
              </a:ext>
            </a:extLst>
          </p:cNvPr>
          <p:cNvSpPr txBox="1"/>
          <p:nvPr/>
        </p:nvSpPr>
        <p:spPr>
          <a:xfrm>
            <a:off x="163178" y="4217451"/>
            <a:ext cx="1805244" cy="461665"/>
          </a:xfrm>
          <a:prstGeom prst="rect">
            <a:avLst/>
          </a:prstGeom>
          <a:noFill/>
        </p:spPr>
        <p:txBody>
          <a:bodyPr wrap="square" rtlCol="0">
            <a:spAutoFit/>
          </a:bodyPr>
          <a:lstStyle/>
          <a:p>
            <a:r>
              <a:rPr kumimoji="1" lang="en-US" altLang="ja-JP" sz="2400" b="1" dirty="0">
                <a:solidFill>
                  <a:srgbClr val="27A400"/>
                </a:solidFill>
              </a:rPr>
              <a:t>continue</a:t>
            </a:r>
            <a:endParaRPr kumimoji="1" lang="ja-JP" altLang="en-US" sz="2400" b="1" dirty="0">
              <a:solidFill>
                <a:srgbClr val="27A400"/>
              </a:solidFill>
            </a:endParaRPr>
          </a:p>
        </p:txBody>
      </p:sp>
      <p:sp>
        <p:nvSpPr>
          <p:cNvPr id="49" name="テキスト ボックス 48">
            <a:extLst>
              <a:ext uri="{FF2B5EF4-FFF2-40B4-BE49-F238E27FC236}">
                <a16:creationId xmlns:a16="http://schemas.microsoft.com/office/drawing/2014/main" id="{6056F0E9-54CB-423B-AEA3-E2C2136D6FD1}"/>
              </a:ext>
            </a:extLst>
          </p:cNvPr>
          <p:cNvSpPr txBox="1"/>
          <p:nvPr/>
        </p:nvSpPr>
        <p:spPr>
          <a:xfrm>
            <a:off x="2334944" y="3861881"/>
            <a:ext cx="2015268"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50" name="直線矢印コネクタ 49">
            <a:extLst>
              <a:ext uri="{FF2B5EF4-FFF2-40B4-BE49-F238E27FC236}">
                <a16:creationId xmlns:a16="http://schemas.microsoft.com/office/drawing/2014/main" id="{C9517ED5-88C9-49C9-ABD0-4B5B0DEE8E6C}"/>
              </a:ext>
            </a:extLst>
          </p:cNvPr>
          <p:cNvCxnSpPr>
            <a:cxnSpLocks/>
          </p:cNvCxnSpPr>
          <p:nvPr/>
        </p:nvCxnSpPr>
        <p:spPr>
          <a:xfrm flipH="1">
            <a:off x="2270710" y="6309320"/>
            <a:ext cx="258801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6" name="コンテンツ プレースホルダー 55">
            <a:extLst>
              <a:ext uri="{FF2B5EF4-FFF2-40B4-BE49-F238E27FC236}">
                <a16:creationId xmlns:a16="http://schemas.microsoft.com/office/drawing/2014/main" id="{716C0DA3-DE5E-4E1F-80B4-83F5918C4E01}"/>
              </a:ext>
            </a:extLst>
          </p:cNvPr>
          <p:cNvSpPr>
            <a:spLocks noGrp="1"/>
          </p:cNvSpPr>
          <p:nvPr>
            <p:ph sz="quarter" idx="13"/>
          </p:nvPr>
        </p:nvSpPr>
        <p:spPr/>
        <p:txBody>
          <a:bodyPr>
            <a:normAutofit fontScale="92500" lnSpcReduction="10000"/>
          </a:bodyPr>
          <a:lstStyle/>
          <a:p>
            <a:endParaRPr lang="ja-JP" altLang="en-US"/>
          </a:p>
        </p:txBody>
      </p:sp>
      <p:sp>
        <p:nvSpPr>
          <p:cNvPr id="57" name="正方形/長方形 56">
            <a:extLst>
              <a:ext uri="{FF2B5EF4-FFF2-40B4-BE49-F238E27FC236}">
                <a16:creationId xmlns:a16="http://schemas.microsoft.com/office/drawing/2014/main" id="{AD5C47FB-A482-44D7-87B4-7D2E8C766D32}"/>
              </a:ext>
            </a:extLst>
          </p:cNvPr>
          <p:cNvSpPr/>
          <p:nvPr/>
        </p:nvSpPr>
        <p:spPr>
          <a:xfrm>
            <a:off x="5756965" y="3381134"/>
            <a:ext cx="6060762" cy="13506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kumimoji="1" lang="en-US" altLang="ja-JP" sz="2000" dirty="0">
                <a:solidFill>
                  <a:schemeClr val="tx1"/>
                </a:solidFill>
              </a:rPr>
              <a:t>for name</a:t>
            </a:r>
            <a:r>
              <a:rPr kumimoji="1" lang="ja-JP" altLang="en-US" sz="2000" dirty="0">
                <a:solidFill>
                  <a:schemeClr val="tx1"/>
                </a:solidFill>
              </a:rPr>
              <a:t> </a:t>
            </a:r>
            <a:r>
              <a:rPr kumimoji="1" lang="en-US" altLang="ja-JP" sz="2000" dirty="0">
                <a:solidFill>
                  <a:schemeClr val="tx1"/>
                </a:solidFill>
              </a:rPr>
              <a:t>in list:</a:t>
            </a:r>
          </a:p>
          <a:p>
            <a:r>
              <a:rPr kumimoji="1" lang="en-US" altLang="ja-JP" sz="2000" dirty="0">
                <a:solidFill>
                  <a:schemeClr val="tx1"/>
                </a:solidFill>
              </a:rPr>
              <a:t>    if name == “banana</a:t>
            </a:r>
            <a:r>
              <a:rPr lang="en-US" altLang="ja-JP" sz="2000" dirty="0">
                <a:solidFill>
                  <a:schemeClr val="tx1"/>
                </a:solidFill>
              </a:rPr>
              <a:t>”</a:t>
            </a:r>
            <a:r>
              <a:rPr kumimoji="1" lang="en-US" altLang="ja-JP" sz="2000" dirty="0">
                <a:solidFill>
                  <a:schemeClr val="tx1"/>
                </a:solidFill>
              </a:rPr>
              <a:t>:</a:t>
            </a:r>
          </a:p>
          <a:p>
            <a:r>
              <a:rPr lang="en-US" altLang="ja-JP" sz="2000" dirty="0">
                <a:solidFill>
                  <a:schemeClr val="tx1"/>
                </a:solidFill>
              </a:rPr>
              <a:t>        continue</a:t>
            </a:r>
          </a:p>
          <a:p>
            <a:r>
              <a:rPr kumimoji="1" lang="en-US" altLang="ja-JP" sz="2000" dirty="0">
                <a:solidFill>
                  <a:schemeClr val="tx1"/>
                </a:solidFill>
              </a:rPr>
              <a:t>    print(name)</a:t>
            </a:r>
          </a:p>
          <a:p>
            <a:r>
              <a:rPr kumimoji="1" lang="en-US" altLang="ja-JP" sz="2000" dirty="0">
                <a:solidFill>
                  <a:schemeClr val="tx1"/>
                </a:solidFill>
              </a:rPr>
              <a:t>     </a:t>
            </a:r>
            <a:endParaRPr kumimoji="1" lang="ja-JP" altLang="en-US" sz="2000" dirty="0">
              <a:solidFill>
                <a:schemeClr val="tx1"/>
              </a:solidFill>
            </a:endParaRPr>
          </a:p>
        </p:txBody>
      </p:sp>
      <p:sp>
        <p:nvSpPr>
          <p:cNvPr id="58" name="コンテンツ プレースホルダー 2">
            <a:extLst>
              <a:ext uri="{FF2B5EF4-FFF2-40B4-BE49-F238E27FC236}">
                <a16:creationId xmlns:a16="http://schemas.microsoft.com/office/drawing/2014/main" id="{D431764C-09CD-42B2-AC67-BDAEECDB260A}"/>
              </a:ext>
            </a:extLst>
          </p:cNvPr>
          <p:cNvSpPr txBox="1">
            <a:spLocks/>
          </p:cNvSpPr>
          <p:nvPr/>
        </p:nvSpPr>
        <p:spPr>
          <a:xfrm>
            <a:off x="5738847" y="2664732"/>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sp>
        <p:nvSpPr>
          <p:cNvPr id="59" name="テキスト ボックス 58">
            <a:extLst>
              <a:ext uri="{FF2B5EF4-FFF2-40B4-BE49-F238E27FC236}">
                <a16:creationId xmlns:a16="http://schemas.microsoft.com/office/drawing/2014/main" id="{14CD5E42-DBC9-4338-B00D-8F4B217E93EE}"/>
              </a:ext>
            </a:extLst>
          </p:cNvPr>
          <p:cNvSpPr txBox="1"/>
          <p:nvPr/>
        </p:nvSpPr>
        <p:spPr>
          <a:xfrm>
            <a:off x="5530845" y="2128154"/>
            <a:ext cx="6505815" cy="584775"/>
          </a:xfrm>
          <a:prstGeom prst="rect">
            <a:avLst/>
          </a:prstGeom>
          <a:noFill/>
        </p:spPr>
        <p:txBody>
          <a:bodyPr wrap="square" rtlCol="0">
            <a:spAutoFit/>
          </a:bodyPr>
          <a:lstStyle/>
          <a:p>
            <a:r>
              <a:rPr kumimoji="1" lang="en-US" altLang="ja-JP" sz="3200" dirty="0"/>
              <a:t>list = [“apple</a:t>
            </a:r>
            <a:r>
              <a:rPr lang="en-US" altLang="ja-JP" sz="3200" dirty="0"/>
              <a:t>”</a:t>
            </a:r>
            <a:r>
              <a:rPr kumimoji="1" lang="en-US" altLang="ja-JP" sz="3200" dirty="0"/>
              <a:t>, </a:t>
            </a:r>
            <a:r>
              <a:rPr lang="en-US" altLang="ja-JP" sz="3200" dirty="0"/>
              <a:t>“</a:t>
            </a:r>
            <a:r>
              <a:rPr kumimoji="1" lang="en-US" altLang="ja-JP" sz="3200" dirty="0"/>
              <a:t>banana</a:t>
            </a:r>
            <a:r>
              <a:rPr lang="en-US" altLang="ja-JP" sz="3200" dirty="0"/>
              <a:t>”</a:t>
            </a:r>
            <a:r>
              <a:rPr kumimoji="1" lang="en-US" altLang="ja-JP" sz="3200" dirty="0"/>
              <a:t>, “orange”]</a:t>
            </a:r>
            <a:endParaRPr kumimoji="1" lang="ja-JP" altLang="en-US" sz="3200" dirty="0"/>
          </a:p>
        </p:txBody>
      </p:sp>
      <p:sp>
        <p:nvSpPr>
          <p:cNvPr id="34" name="正方形/長方形 33">
            <a:extLst>
              <a:ext uri="{FF2B5EF4-FFF2-40B4-BE49-F238E27FC236}">
                <a16:creationId xmlns:a16="http://schemas.microsoft.com/office/drawing/2014/main" id="{4AA468D9-2216-4C96-9080-FBF400F07659}"/>
              </a:ext>
            </a:extLst>
          </p:cNvPr>
          <p:cNvSpPr/>
          <p:nvPr/>
        </p:nvSpPr>
        <p:spPr>
          <a:xfrm>
            <a:off x="267095" y="2011497"/>
            <a:ext cx="4460750" cy="326144"/>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list = [“apple”, “banana”, “orange”]</a:t>
            </a:r>
          </a:p>
        </p:txBody>
      </p:sp>
    </p:spTree>
    <p:extLst>
      <p:ext uri="{BB962C8B-B14F-4D97-AF65-F5344CB8AC3E}">
        <p14:creationId xmlns:p14="http://schemas.microsoft.com/office/powerpoint/2010/main" val="4017057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矢印コネクタ 51">
            <a:extLst>
              <a:ext uri="{FF2B5EF4-FFF2-40B4-BE49-F238E27FC236}">
                <a16:creationId xmlns:a16="http://schemas.microsoft.com/office/drawing/2014/main" id="{5953CD43-1F44-4ED8-A195-62CFA37885EC}"/>
              </a:ext>
            </a:extLst>
          </p:cNvPr>
          <p:cNvCxnSpPr>
            <a:cxnSpLocks/>
          </p:cNvCxnSpPr>
          <p:nvPr/>
        </p:nvCxnSpPr>
        <p:spPr>
          <a:xfrm flipH="1">
            <a:off x="163178" y="4714641"/>
            <a:ext cx="115985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6FD55CFA-F7B0-4B6D-9856-B374E1F3E428}"/>
              </a:ext>
            </a:extLst>
          </p:cNvPr>
          <p:cNvCxnSpPr>
            <a:cxnSpLocks/>
            <a:stCxn id="25" idx="2"/>
            <a:endCxn id="30" idx="0"/>
          </p:cNvCxnSpPr>
          <p:nvPr/>
        </p:nvCxnSpPr>
        <p:spPr>
          <a:xfrm>
            <a:off x="2270711" y="3924679"/>
            <a:ext cx="0"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55420" y="6154514"/>
            <a:ext cx="0" cy="7034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lang="en-US" altLang="ja-JP" dirty="0"/>
              <a:t>for</a:t>
            </a:r>
            <a:r>
              <a:rPr lang="ja-JP" altLang="en-US" dirty="0"/>
              <a:t>文：</a:t>
            </a:r>
            <a:r>
              <a:rPr lang="en-US" altLang="ja-JP" dirty="0"/>
              <a:t>continue</a:t>
            </a:r>
            <a:r>
              <a:rPr lang="ja-JP" altLang="en-US" dirty="0"/>
              <a:t>　例</a:t>
            </a:r>
            <a:endParaRPr kumimoji="1" lang="ja-JP" altLang="en-US" dirty="0"/>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ja-JP" altLang="en-US" sz="3200" dirty="0"/>
              <a:t>①</a:t>
            </a:r>
            <a:r>
              <a:rPr lang="en-US" altLang="ja-JP" sz="3200" dirty="0"/>
              <a:t>for</a:t>
            </a:r>
            <a:r>
              <a:rPr lang="ja-JP" altLang="en-US" sz="3200" dirty="0"/>
              <a:t>文一週目</a:t>
            </a:r>
            <a:r>
              <a:rPr lang="ja-JP" altLang="en-US" dirty="0"/>
              <a:t>　</a:t>
            </a:r>
            <a:r>
              <a:rPr lang="ja-JP" altLang="en-US" sz="2000" dirty="0"/>
              <a:t>（</a:t>
            </a:r>
            <a:r>
              <a:rPr lang="en-US" altLang="ja-JP" sz="2000" dirty="0"/>
              <a:t>name == “banana” </a:t>
            </a:r>
            <a:r>
              <a:rPr lang="ja-JP" altLang="en-US" sz="2000" dirty="0"/>
              <a:t>のとき</a:t>
            </a:r>
            <a:r>
              <a:rPr lang="en-US" altLang="ja-JP" sz="2000" dirty="0"/>
              <a:t>continue</a:t>
            </a:r>
            <a:r>
              <a:rPr lang="ja-JP" altLang="en-US" sz="2000" dirty="0"/>
              <a:t>）</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37</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30" idx="2"/>
            <a:endCxn id="26" idx="0"/>
          </p:cNvCxnSpPr>
          <p:nvPr/>
        </p:nvCxnSpPr>
        <p:spPr>
          <a:xfrm flipH="1">
            <a:off x="2270710" y="5203170"/>
            <a:ext cx="1"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155340" y="2495110"/>
            <a:ext cx="211804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323033" y="2947617"/>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6" name="フローチャート: 処理 25">
            <a:extLst>
              <a:ext uri="{FF2B5EF4-FFF2-40B4-BE49-F238E27FC236}">
                <a16:creationId xmlns:a16="http://schemas.microsoft.com/office/drawing/2014/main" id="{920BB2B1-621F-4D34-8B8D-0A2D5355D48B}"/>
              </a:ext>
            </a:extLst>
          </p:cNvPr>
          <p:cNvSpPr/>
          <p:nvPr/>
        </p:nvSpPr>
        <p:spPr>
          <a:xfrm>
            <a:off x="1569119" y="5504599"/>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t>print(name)</a:t>
            </a:r>
          </a:p>
        </p:txBody>
      </p: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D89B3F95-E20F-4926-B3F5-AB449D624CA4}"/>
              </a:ext>
            </a:extLst>
          </p:cNvPr>
          <p:cNvSpPr txBox="1"/>
          <p:nvPr/>
        </p:nvSpPr>
        <p:spPr>
          <a:xfrm>
            <a:off x="1502625" y="3261168"/>
            <a:ext cx="1715764" cy="338554"/>
          </a:xfrm>
          <a:prstGeom prst="rect">
            <a:avLst/>
          </a:prstGeom>
          <a:noFill/>
        </p:spPr>
        <p:txBody>
          <a:bodyPr wrap="square" rtlCol="0">
            <a:spAutoFit/>
          </a:bodyPr>
          <a:lstStyle/>
          <a:p>
            <a:r>
              <a:rPr kumimoji="1" lang="en-US" altLang="ja-JP" sz="1600" b="1" dirty="0">
                <a:solidFill>
                  <a:schemeClr val="bg1"/>
                </a:solidFill>
              </a:rPr>
              <a:t>for name in list</a:t>
            </a:r>
            <a:endParaRPr kumimoji="1" lang="ja-JP" altLang="en-US" sz="1600" b="1" dirty="0">
              <a:solidFill>
                <a:schemeClr val="bg1"/>
              </a:solidFill>
            </a:endParaRPr>
          </a:p>
        </p:txBody>
      </p: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155340" y="2521969"/>
            <a:ext cx="0" cy="330758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a:endCxn id="26" idx="1"/>
          </p:cNvCxnSpPr>
          <p:nvPr/>
        </p:nvCxnSpPr>
        <p:spPr>
          <a:xfrm>
            <a:off x="140310" y="5829557"/>
            <a:ext cx="1428809"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AC6EA756-580E-46DB-8E57-D52751C47458}"/>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45" name="直線コネクタ 44">
            <a:extLst>
              <a:ext uri="{FF2B5EF4-FFF2-40B4-BE49-F238E27FC236}">
                <a16:creationId xmlns:a16="http://schemas.microsoft.com/office/drawing/2014/main" id="{9261976C-C4CB-4386-B3D2-5484A09045F0}"/>
              </a:ext>
            </a:extLst>
          </p:cNvPr>
          <p:cNvCxnSpPr>
            <a:cxnSpLocks/>
          </p:cNvCxnSpPr>
          <p:nvPr/>
        </p:nvCxnSpPr>
        <p:spPr>
          <a:xfrm>
            <a:off x="3240988" y="3429000"/>
            <a:ext cx="161773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FE292756-EFE8-4BF7-B16A-ED5E3A0F6C18}"/>
              </a:ext>
            </a:extLst>
          </p:cNvPr>
          <p:cNvCxnSpPr>
            <a:cxnSpLocks/>
          </p:cNvCxnSpPr>
          <p:nvPr/>
        </p:nvCxnSpPr>
        <p:spPr>
          <a:xfrm>
            <a:off x="4858725" y="3429000"/>
            <a:ext cx="0" cy="288032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0" name="フローチャート: 判断 29">
            <a:extLst>
              <a:ext uri="{FF2B5EF4-FFF2-40B4-BE49-F238E27FC236}">
                <a16:creationId xmlns:a16="http://schemas.microsoft.com/office/drawing/2014/main" id="{6777A7F7-2612-42A9-85B9-C7895F69843A}"/>
              </a:ext>
            </a:extLst>
          </p:cNvPr>
          <p:cNvSpPr/>
          <p:nvPr/>
        </p:nvSpPr>
        <p:spPr>
          <a:xfrm>
            <a:off x="1323033" y="4226108"/>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31" name="テキスト ボックス 30">
            <a:extLst>
              <a:ext uri="{FF2B5EF4-FFF2-40B4-BE49-F238E27FC236}">
                <a16:creationId xmlns:a16="http://schemas.microsoft.com/office/drawing/2014/main" id="{62D48D13-A76F-4395-92BE-53E974A05F2B}"/>
              </a:ext>
            </a:extLst>
          </p:cNvPr>
          <p:cNvSpPr txBox="1"/>
          <p:nvPr/>
        </p:nvSpPr>
        <p:spPr>
          <a:xfrm>
            <a:off x="1712077" y="4475058"/>
            <a:ext cx="1403171" cy="584775"/>
          </a:xfrm>
          <a:prstGeom prst="rect">
            <a:avLst/>
          </a:prstGeom>
          <a:noFill/>
        </p:spPr>
        <p:txBody>
          <a:bodyPr wrap="square" rtlCol="0">
            <a:spAutoFit/>
          </a:bodyPr>
          <a:lstStyle/>
          <a:p>
            <a:r>
              <a:rPr lang="en-US" altLang="ja-JP" sz="1600" b="1" dirty="0">
                <a:solidFill>
                  <a:schemeClr val="bg1"/>
                </a:solidFill>
              </a:rPr>
              <a:t>if name == “banana”</a:t>
            </a:r>
            <a:endParaRPr kumimoji="1" lang="ja-JP" altLang="en-US" sz="1600" b="1" dirty="0">
              <a:solidFill>
                <a:schemeClr val="bg1"/>
              </a:solidFill>
            </a:endParaRPr>
          </a:p>
        </p:txBody>
      </p:sp>
      <p:sp>
        <p:nvSpPr>
          <p:cNvPr id="48" name="テキスト ボックス 47">
            <a:extLst>
              <a:ext uri="{FF2B5EF4-FFF2-40B4-BE49-F238E27FC236}">
                <a16:creationId xmlns:a16="http://schemas.microsoft.com/office/drawing/2014/main" id="{F95E3F62-693B-41EA-A7F2-C44EE6424C0A}"/>
              </a:ext>
            </a:extLst>
          </p:cNvPr>
          <p:cNvSpPr txBox="1"/>
          <p:nvPr/>
        </p:nvSpPr>
        <p:spPr>
          <a:xfrm>
            <a:off x="163178" y="4217451"/>
            <a:ext cx="1805244" cy="461665"/>
          </a:xfrm>
          <a:prstGeom prst="rect">
            <a:avLst/>
          </a:prstGeom>
          <a:noFill/>
        </p:spPr>
        <p:txBody>
          <a:bodyPr wrap="square" rtlCol="0">
            <a:spAutoFit/>
          </a:bodyPr>
          <a:lstStyle/>
          <a:p>
            <a:r>
              <a:rPr kumimoji="1" lang="en-US" altLang="ja-JP" sz="2400" b="1" dirty="0">
                <a:solidFill>
                  <a:srgbClr val="27A400"/>
                </a:solidFill>
              </a:rPr>
              <a:t>continue</a:t>
            </a:r>
            <a:endParaRPr kumimoji="1" lang="ja-JP" altLang="en-US" sz="2400" b="1" dirty="0">
              <a:solidFill>
                <a:srgbClr val="27A400"/>
              </a:solidFill>
            </a:endParaRPr>
          </a:p>
        </p:txBody>
      </p:sp>
      <p:sp>
        <p:nvSpPr>
          <p:cNvPr id="49" name="テキスト ボックス 48">
            <a:extLst>
              <a:ext uri="{FF2B5EF4-FFF2-40B4-BE49-F238E27FC236}">
                <a16:creationId xmlns:a16="http://schemas.microsoft.com/office/drawing/2014/main" id="{6056F0E9-54CB-423B-AEA3-E2C2136D6FD1}"/>
              </a:ext>
            </a:extLst>
          </p:cNvPr>
          <p:cNvSpPr txBox="1"/>
          <p:nvPr/>
        </p:nvSpPr>
        <p:spPr>
          <a:xfrm>
            <a:off x="2334944" y="3861881"/>
            <a:ext cx="2015268"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50" name="直線矢印コネクタ 49">
            <a:extLst>
              <a:ext uri="{FF2B5EF4-FFF2-40B4-BE49-F238E27FC236}">
                <a16:creationId xmlns:a16="http://schemas.microsoft.com/office/drawing/2014/main" id="{C9517ED5-88C9-49C9-ABD0-4B5B0DEE8E6C}"/>
              </a:ext>
            </a:extLst>
          </p:cNvPr>
          <p:cNvCxnSpPr>
            <a:cxnSpLocks/>
          </p:cNvCxnSpPr>
          <p:nvPr/>
        </p:nvCxnSpPr>
        <p:spPr>
          <a:xfrm flipH="1">
            <a:off x="2270710" y="6309320"/>
            <a:ext cx="258801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6" name="コンテンツ プレースホルダー 55">
            <a:extLst>
              <a:ext uri="{FF2B5EF4-FFF2-40B4-BE49-F238E27FC236}">
                <a16:creationId xmlns:a16="http://schemas.microsoft.com/office/drawing/2014/main" id="{716C0DA3-DE5E-4E1F-80B4-83F5918C4E01}"/>
              </a:ext>
            </a:extLst>
          </p:cNvPr>
          <p:cNvSpPr>
            <a:spLocks noGrp="1"/>
          </p:cNvSpPr>
          <p:nvPr>
            <p:ph sz="quarter" idx="13"/>
          </p:nvPr>
        </p:nvSpPr>
        <p:spPr/>
        <p:txBody>
          <a:bodyPr>
            <a:normAutofit fontScale="92500" lnSpcReduction="10000"/>
          </a:bodyPr>
          <a:lstStyle/>
          <a:p>
            <a:endParaRPr lang="ja-JP" altLang="en-US"/>
          </a:p>
        </p:txBody>
      </p:sp>
      <p:cxnSp>
        <p:nvCxnSpPr>
          <p:cNvPr id="34" name="直線コネクタ 33">
            <a:extLst>
              <a:ext uri="{FF2B5EF4-FFF2-40B4-BE49-F238E27FC236}">
                <a16:creationId xmlns:a16="http://schemas.microsoft.com/office/drawing/2014/main" id="{5A7F3B24-764B-43CC-8551-CDFA020B5AAF}"/>
              </a:ext>
            </a:extLst>
          </p:cNvPr>
          <p:cNvCxnSpPr>
            <a:cxnSpLocks/>
          </p:cNvCxnSpPr>
          <p:nvPr/>
        </p:nvCxnSpPr>
        <p:spPr>
          <a:xfrm flipH="1">
            <a:off x="2271480" y="2359704"/>
            <a:ext cx="5818" cy="10868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B70A9460-77B7-46CC-BD90-89704DB9E3B1}"/>
              </a:ext>
            </a:extLst>
          </p:cNvPr>
          <p:cNvCxnSpPr>
            <a:cxnSpLocks/>
          </p:cNvCxnSpPr>
          <p:nvPr/>
        </p:nvCxnSpPr>
        <p:spPr>
          <a:xfrm flipH="1">
            <a:off x="2265178" y="3466691"/>
            <a:ext cx="10358" cy="238573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9EB52D9C-C492-4580-8316-0D5442C81C15}"/>
              </a:ext>
            </a:extLst>
          </p:cNvPr>
          <p:cNvCxnSpPr>
            <a:cxnSpLocks/>
          </p:cNvCxnSpPr>
          <p:nvPr/>
        </p:nvCxnSpPr>
        <p:spPr>
          <a:xfrm>
            <a:off x="150412" y="5829556"/>
            <a:ext cx="2089719" cy="2685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51FDEF96-BC66-4ADA-B01E-278C68D975B6}"/>
              </a:ext>
            </a:extLst>
          </p:cNvPr>
          <p:cNvCxnSpPr>
            <a:cxnSpLocks/>
          </p:cNvCxnSpPr>
          <p:nvPr/>
        </p:nvCxnSpPr>
        <p:spPr>
          <a:xfrm>
            <a:off x="149945" y="2495109"/>
            <a:ext cx="4062" cy="333444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52F867A5-C82A-4F2E-97B3-D7713CFBEF48}"/>
              </a:ext>
            </a:extLst>
          </p:cNvPr>
          <p:cNvCxnSpPr>
            <a:cxnSpLocks/>
          </p:cNvCxnSpPr>
          <p:nvPr/>
        </p:nvCxnSpPr>
        <p:spPr>
          <a:xfrm>
            <a:off x="163178" y="2495109"/>
            <a:ext cx="2107532"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正方形/長方形 46">
            <a:extLst>
              <a:ext uri="{FF2B5EF4-FFF2-40B4-BE49-F238E27FC236}">
                <a16:creationId xmlns:a16="http://schemas.microsoft.com/office/drawing/2014/main" id="{7EB43684-03F0-439C-8433-D479C9FBEE61}"/>
              </a:ext>
            </a:extLst>
          </p:cNvPr>
          <p:cNvSpPr/>
          <p:nvPr/>
        </p:nvSpPr>
        <p:spPr>
          <a:xfrm>
            <a:off x="5831809" y="3808375"/>
            <a:ext cx="6060762" cy="10123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endParaRPr kumimoji="1" lang="ja-JP" altLang="en-US" sz="2000" dirty="0">
              <a:solidFill>
                <a:schemeClr val="tx1"/>
              </a:solidFill>
            </a:endParaRPr>
          </a:p>
        </p:txBody>
      </p:sp>
      <p:sp>
        <p:nvSpPr>
          <p:cNvPr id="51" name="コンテンツ プレースホルダー 2">
            <a:extLst>
              <a:ext uri="{FF2B5EF4-FFF2-40B4-BE49-F238E27FC236}">
                <a16:creationId xmlns:a16="http://schemas.microsoft.com/office/drawing/2014/main" id="{578BFEF4-9FD0-4830-B3E2-2542EAADA5AD}"/>
              </a:ext>
            </a:extLst>
          </p:cNvPr>
          <p:cNvSpPr txBox="1">
            <a:spLocks/>
          </p:cNvSpPr>
          <p:nvPr/>
        </p:nvSpPr>
        <p:spPr>
          <a:xfrm>
            <a:off x="5831809" y="3276382"/>
            <a:ext cx="4050228"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dirty="0"/>
              <a:t>出力結果</a:t>
            </a:r>
            <a:endParaRPr lang="en-US" altLang="ja-JP" sz="2400" b="1" dirty="0"/>
          </a:p>
        </p:txBody>
      </p:sp>
      <p:sp>
        <p:nvSpPr>
          <p:cNvPr id="53" name="テキスト ボックス 52">
            <a:extLst>
              <a:ext uri="{FF2B5EF4-FFF2-40B4-BE49-F238E27FC236}">
                <a16:creationId xmlns:a16="http://schemas.microsoft.com/office/drawing/2014/main" id="{6EC1E489-D5C9-4795-B2C8-780502B81B27}"/>
              </a:ext>
            </a:extLst>
          </p:cNvPr>
          <p:cNvSpPr txBox="1"/>
          <p:nvPr/>
        </p:nvSpPr>
        <p:spPr>
          <a:xfrm>
            <a:off x="5831809" y="3772897"/>
            <a:ext cx="1296144" cy="400110"/>
          </a:xfrm>
          <a:prstGeom prst="rect">
            <a:avLst/>
          </a:prstGeom>
          <a:noFill/>
        </p:spPr>
        <p:txBody>
          <a:bodyPr wrap="square" rtlCol="0">
            <a:spAutoFit/>
          </a:bodyPr>
          <a:lstStyle/>
          <a:p>
            <a:r>
              <a:rPr kumimoji="1" lang="en-US" altLang="ja-JP" sz="2000" dirty="0"/>
              <a:t>apple</a:t>
            </a:r>
            <a:endParaRPr kumimoji="1" lang="ja-JP" altLang="en-US" sz="2000" dirty="0"/>
          </a:p>
        </p:txBody>
      </p:sp>
      <p:sp>
        <p:nvSpPr>
          <p:cNvPr id="54" name="フレーム 53">
            <a:extLst>
              <a:ext uri="{FF2B5EF4-FFF2-40B4-BE49-F238E27FC236}">
                <a16:creationId xmlns:a16="http://schemas.microsoft.com/office/drawing/2014/main" id="{DA63FCDE-0B05-447B-9A0B-6826C8A0B871}"/>
              </a:ext>
            </a:extLst>
          </p:cNvPr>
          <p:cNvSpPr/>
          <p:nvPr/>
        </p:nvSpPr>
        <p:spPr>
          <a:xfrm>
            <a:off x="2360705" y="3868301"/>
            <a:ext cx="1583269"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四角形: 角を丸くする 54">
            <a:extLst>
              <a:ext uri="{FF2B5EF4-FFF2-40B4-BE49-F238E27FC236}">
                <a16:creationId xmlns:a16="http://schemas.microsoft.com/office/drawing/2014/main" id="{B1C05B43-FDDE-4333-8323-A4EC563937A9}"/>
              </a:ext>
            </a:extLst>
          </p:cNvPr>
          <p:cNvSpPr/>
          <p:nvPr/>
        </p:nvSpPr>
        <p:spPr>
          <a:xfrm>
            <a:off x="3070055" y="5590798"/>
            <a:ext cx="1055309" cy="47751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処理実行</a:t>
            </a:r>
          </a:p>
        </p:txBody>
      </p:sp>
      <p:sp>
        <p:nvSpPr>
          <p:cNvPr id="37" name="正方形/長方形 36">
            <a:extLst>
              <a:ext uri="{FF2B5EF4-FFF2-40B4-BE49-F238E27FC236}">
                <a16:creationId xmlns:a16="http://schemas.microsoft.com/office/drawing/2014/main" id="{8DD59CF3-B9F4-4D06-8EFC-08A2FB49A56D}"/>
              </a:ext>
            </a:extLst>
          </p:cNvPr>
          <p:cNvSpPr/>
          <p:nvPr/>
        </p:nvSpPr>
        <p:spPr>
          <a:xfrm>
            <a:off x="267095" y="2011497"/>
            <a:ext cx="4460750" cy="326144"/>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list = [“apple”, “banana”, “orange”]</a:t>
            </a:r>
          </a:p>
        </p:txBody>
      </p:sp>
    </p:spTree>
    <p:extLst>
      <p:ext uri="{BB962C8B-B14F-4D97-AF65-F5344CB8AC3E}">
        <p14:creationId xmlns:p14="http://schemas.microsoft.com/office/powerpoint/2010/main" val="2360689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up)">
                                      <p:cBhvr>
                                        <p:cTn id="15" dur="500"/>
                                        <p:tgtEl>
                                          <p:spTgt spid="3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fade">
                                      <p:cBhvr>
                                        <p:cTn id="19" dur="1000"/>
                                        <p:tgtEl>
                                          <p:spTgt spid="5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fade">
                                      <p:cBhvr>
                                        <p:cTn id="22" dur="1000"/>
                                        <p:tgtEl>
                                          <p:spTgt spid="55"/>
                                        </p:tgtEl>
                                      </p:cBhvr>
                                    </p:animEffect>
                                  </p:childTnLst>
                                </p:cTn>
                              </p:par>
                            </p:childTnLst>
                          </p:cTn>
                        </p:par>
                        <p:par>
                          <p:cTn id="23" fill="hold">
                            <p:stCondLst>
                              <p:cond delay="2500"/>
                            </p:stCondLst>
                            <p:childTnLst>
                              <p:par>
                                <p:cTn id="24" presetID="22" presetClass="entr" presetSubtype="2" fill="hold" nodeType="after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wipe(right)">
                                      <p:cBhvr>
                                        <p:cTn id="26" dur="500"/>
                                        <p:tgtEl>
                                          <p:spTgt spid="41"/>
                                        </p:tgtEl>
                                      </p:cBhvr>
                                    </p:animEffect>
                                  </p:childTnLst>
                                </p:cTn>
                              </p:par>
                            </p:childTnLst>
                          </p:cTn>
                        </p:par>
                        <p:par>
                          <p:cTn id="27" fill="hold">
                            <p:stCondLst>
                              <p:cond delay="3000"/>
                            </p:stCondLst>
                            <p:childTnLst>
                              <p:par>
                                <p:cTn id="28" presetID="22" presetClass="entr" presetSubtype="4" fill="hold" nodeType="after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wipe(down)">
                                      <p:cBhvr>
                                        <p:cTn id="30" dur="500"/>
                                        <p:tgtEl>
                                          <p:spTgt spid="42"/>
                                        </p:tgtEl>
                                      </p:cBhvr>
                                    </p:animEffect>
                                  </p:childTnLst>
                                </p:cTn>
                              </p:par>
                            </p:childTnLst>
                          </p:cTn>
                        </p:par>
                        <p:par>
                          <p:cTn id="31" fill="hold">
                            <p:stCondLst>
                              <p:cond delay="3500"/>
                            </p:stCondLst>
                            <p:childTnLst>
                              <p:par>
                                <p:cTn id="32" presetID="22" presetClass="entr" presetSubtype="8" fill="hold" nodeType="after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wipe(left)">
                                      <p:cBhvr>
                                        <p:cTn id="3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animBg="1"/>
      <p:bldP spid="5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矢印コネクタ 51">
            <a:extLst>
              <a:ext uri="{FF2B5EF4-FFF2-40B4-BE49-F238E27FC236}">
                <a16:creationId xmlns:a16="http://schemas.microsoft.com/office/drawing/2014/main" id="{5953CD43-1F44-4ED8-A195-62CFA37885EC}"/>
              </a:ext>
            </a:extLst>
          </p:cNvPr>
          <p:cNvCxnSpPr>
            <a:cxnSpLocks/>
          </p:cNvCxnSpPr>
          <p:nvPr/>
        </p:nvCxnSpPr>
        <p:spPr>
          <a:xfrm flipH="1">
            <a:off x="163178" y="4714641"/>
            <a:ext cx="115985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6FD55CFA-F7B0-4B6D-9856-B374E1F3E428}"/>
              </a:ext>
            </a:extLst>
          </p:cNvPr>
          <p:cNvCxnSpPr>
            <a:cxnSpLocks/>
            <a:stCxn id="25" idx="2"/>
            <a:endCxn id="30" idx="0"/>
          </p:cNvCxnSpPr>
          <p:nvPr/>
        </p:nvCxnSpPr>
        <p:spPr>
          <a:xfrm>
            <a:off x="2270711" y="3924679"/>
            <a:ext cx="0"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55420" y="6154514"/>
            <a:ext cx="0" cy="7034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lang="en-US" altLang="ja-JP" dirty="0"/>
              <a:t>for</a:t>
            </a:r>
            <a:r>
              <a:rPr lang="ja-JP" altLang="en-US" dirty="0"/>
              <a:t>文：</a:t>
            </a:r>
            <a:r>
              <a:rPr lang="en-US" altLang="ja-JP" dirty="0"/>
              <a:t>continue</a:t>
            </a:r>
            <a:r>
              <a:rPr lang="ja-JP" altLang="en-US" dirty="0"/>
              <a:t>　例</a:t>
            </a:r>
            <a:endParaRPr kumimoji="1" lang="ja-JP" altLang="en-US" dirty="0"/>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267096" y="1124744"/>
            <a:ext cx="11805566" cy="866631"/>
          </a:xfrm>
        </p:spPr>
        <p:txBody>
          <a:bodyPr>
            <a:normAutofit fontScale="92500"/>
          </a:bodyPr>
          <a:lstStyle/>
          <a:p>
            <a:r>
              <a:rPr lang="ja-JP" altLang="en-US" sz="3300" dirty="0"/>
              <a:t>②</a:t>
            </a:r>
            <a:r>
              <a:rPr lang="en-US" altLang="ja-JP" sz="3300" dirty="0"/>
              <a:t>for</a:t>
            </a:r>
            <a:r>
              <a:rPr lang="ja-JP" altLang="en-US" sz="3300" dirty="0"/>
              <a:t>文</a:t>
            </a:r>
            <a:r>
              <a:rPr lang="en-US" altLang="ja-JP" sz="3300" dirty="0"/>
              <a:t>2</a:t>
            </a:r>
            <a:r>
              <a:rPr lang="ja-JP" altLang="en-US" sz="3300" dirty="0"/>
              <a:t>週目は</a:t>
            </a:r>
            <a:r>
              <a:rPr lang="en-US" altLang="ja-JP" sz="3300" dirty="0"/>
              <a:t>name == “banana”</a:t>
            </a:r>
            <a:r>
              <a:rPr lang="ja-JP" altLang="en-US" sz="3300" dirty="0" err="1"/>
              <a:t>なの</a:t>
            </a:r>
            <a:r>
              <a:rPr lang="ja-JP" altLang="en-US" sz="3300" dirty="0"/>
              <a:t>で</a:t>
            </a:r>
            <a:r>
              <a:rPr lang="en-US" altLang="ja-JP" sz="3300" dirty="0"/>
              <a:t>continue</a:t>
            </a:r>
            <a:r>
              <a:rPr lang="ja-JP" altLang="en-US" sz="3300" dirty="0"/>
              <a:t>で一回スキップ</a:t>
            </a:r>
            <a:r>
              <a:rPr lang="ja-JP" altLang="en-US" dirty="0"/>
              <a:t>　</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38</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30" idx="2"/>
            <a:endCxn id="26" idx="0"/>
          </p:cNvCxnSpPr>
          <p:nvPr/>
        </p:nvCxnSpPr>
        <p:spPr>
          <a:xfrm flipH="1">
            <a:off x="2270710" y="5203170"/>
            <a:ext cx="1"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155340" y="2495110"/>
            <a:ext cx="211804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323033" y="2947617"/>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6" name="フローチャート: 処理 25">
            <a:extLst>
              <a:ext uri="{FF2B5EF4-FFF2-40B4-BE49-F238E27FC236}">
                <a16:creationId xmlns:a16="http://schemas.microsoft.com/office/drawing/2014/main" id="{920BB2B1-621F-4D34-8B8D-0A2D5355D48B}"/>
              </a:ext>
            </a:extLst>
          </p:cNvPr>
          <p:cNvSpPr/>
          <p:nvPr/>
        </p:nvSpPr>
        <p:spPr>
          <a:xfrm>
            <a:off x="1569119" y="5504599"/>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t>print(name)</a:t>
            </a:r>
          </a:p>
        </p:txBody>
      </p: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155340" y="2521969"/>
            <a:ext cx="0" cy="330758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a:endCxn id="26" idx="1"/>
          </p:cNvCxnSpPr>
          <p:nvPr/>
        </p:nvCxnSpPr>
        <p:spPr>
          <a:xfrm>
            <a:off x="140310" y="5829557"/>
            <a:ext cx="1428809"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AC6EA756-580E-46DB-8E57-D52751C47458}"/>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45" name="直線コネクタ 44">
            <a:extLst>
              <a:ext uri="{FF2B5EF4-FFF2-40B4-BE49-F238E27FC236}">
                <a16:creationId xmlns:a16="http://schemas.microsoft.com/office/drawing/2014/main" id="{9261976C-C4CB-4386-B3D2-5484A09045F0}"/>
              </a:ext>
            </a:extLst>
          </p:cNvPr>
          <p:cNvCxnSpPr>
            <a:cxnSpLocks/>
          </p:cNvCxnSpPr>
          <p:nvPr/>
        </p:nvCxnSpPr>
        <p:spPr>
          <a:xfrm>
            <a:off x="3240988" y="3429000"/>
            <a:ext cx="161773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FE292756-EFE8-4BF7-B16A-ED5E3A0F6C18}"/>
              </a:ext>
            </a:extLst>
          </p:cNvPr>
          <p:cNvCxnSpPr>
            <a:cxnSpLocks/>
          </p:cNvCxnSpPr>
          <p:nvPr/>
        </p:nvCxnSpPr>
        <p:spPr>
          <a:xfrm>
            <a:off x="4858725" y="3429000"/>
            <a:ext cx="0" cy="288032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0" name="フローチャート: 判断 29">
            <a:extLst>
              <a:ext uri="{FF2B5EF4-FFF2-40B4-BE49-F238E27FC236}">
                <a16:creationId xmlns:a16="http://schemas.microsoft.com/office/drawing/2014/main" id="{6777A7F7-2612-42A9-85B9-C7895F69843A}"/>
              </a:ext>
            </a:extLst>
          </p:cNvPr>
          <p:cNvSpPr/>
          <p:nvPr/>
        </p:nvSpPr>
        <p:spPr>
          <a:xfrm>
            <a:off x="1323033" y="4226108"/>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48" name="テキスト ボックス 47">
            <a:extLst>
              <a:ext uri="{FF2B5EF4-FFF2-40B4-BE49-F238E27FC236}">
                <a16:creationId xmlns:a16="http://schemas.microsoft.com/office/drawing/2014/main" id="{F95E3F62-693B-41EA-A7F2-C44EE6424C0A}"/>
              </a:ext>
            </a:extLst>
          </p:cNvPr>
          <p:cNvSpPr txBox="1"/>
          <p:nvPr/>
        </p:nvSpPr>
        <p:spPr>
          <a:xfrm>
            <a:off x="163178" y="4217451"/>
            <a:ext cx="1805244" cy="461665"/>
          </a:xfrm>
          <a:prstGeom prst="rect">
            <a:avLst/>
          </a:prstGeom>
          <a:noFill/>
        </p:spPr>
        <p:txBody>
          <a:bodyPr wrap="square" rtlCol="0">
            <a:spAutoFit/>
          </a:bodyPr>
          <a:lstStyle/>
          <a:p>
            <a:r>
              <a:rPr kumimoji="1" lang="en-US" altLang="ja-JP" sz="2400" b="1" dirty="0">
                <a:solidFill>
                  <a:srgbClr val="27A400"/>
                </a:solidFill>
              </a:rPr>
              <a:t>continue</a:t>
            </a:r>
            <a:endParaRPr kumimoji="1" lang="ja-JP" altLang="en-US" sz="2400" b="1" dirty="0">
              <a:solidFill>
                <a:srgbClr val="27A400"/>
              </a:solidFill>
            </a:endParaRPr>
          </a:p>
        </p:txBody>
      </p:sp>
      <p:sp>
        <p:nvSpPr>
          <p:cNvPr id="49" name="テキスト ボックス 48">
            <a:extLst>
              <a:ext uri="{FF2B5EF4-FFF2-40B4-BE49-F238E27FC236}">
                <a16:creationId xmlns:a16="http://schemas.microsoft.com/office/drawing/2014/main" id="{6056F0E9-54CB-423B-AEA3-E2C2136D6FD1}"/>
              </a:ext>
            </a:extLst>
          </p:cNvPr>
          <p:cNvSpPr txBox="1"/>
          <p:nvPr/>
        </p:nvSpPr>
        <p:spPr>
          <a:xfrm>
            <a:off x="2334944" y="3861881"/>
            <a:ext cx="2015268"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50" name="直線矢印コネクタ 49">
            <a:extLst>
              <a:ext uri="{FF2B5EF4-FFF2-40B4-BE49-F238E27FC236}">
                <a16:creationId xmlns:a16="http://schemas.microsoft.com/office/drawing/2014/main" id="{C9517ED5-88C9-49C9-ABD0-4B5B0DEE8E6C}"/>
              </a:ext>
            </a:extLst>
          </p:cNvPr>
          <p:cNvCxnSpPr>
            <a:cxnSpLocks/>
          </p:cNvCxnSpPr>
          <p:nvPr/>
        </p:nvCxnSpPr>
        <p:spPr>
          <a:xfrm flipH="1">
            <a:off x="2270710" y="6309320"/>
            <a:ext cx="258801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6" name="コンテンツ プレースホルダー 55">
            <a:extLst>
              <a:ext uri="{FF2B5EF4-FFF2-40B4-BE49-F238E27FC236}">
                <a16:creationId xmlns:a16="http://schemas.microsoft.com/office/drawing/2014/main" id="{716C0DA3-DE5E-4E1F-80B4-83F5918C4E01}"/>
              </a:ext>
            </a:extLst>
          </p:cNvPr>
          <p:cNvSpPr>
            <a:spLocks noGrp="1"/>
          </p:cNvSpPr>
          <p:nvPr>
            <p:ph sz="quarter" idx="13"/>
          </p:nvPr>
        </p:nvSpPr>
        <p:spPr/>
        <p:txBody>
          <a:bodyPr>
            <a:normAutofit fontScale="92500" lnSpcReduction="10000"/>
          </a:bodyPr>
          <a:lstStyle/>
          <a:p>
            <a:endParaRPr lang="ja-JP" altLang="en-US"/>
          </a:p>
        </p:txBody>
      </p:sp>
      <p:cxnSp>
        <p:nvCxnSpPr>
          <p:cNvPr id="42" name="直線コネクタ 41">
            <a:extLst>
              <a:ext uri="{FF2B5EF4-FFF2-40B4-BE49-F238E27FC236}">
                <a16:creationId xmlns:a16="http://schemas.microsoft.com/office/drawing/2014/main" id="{51FDEF96-BC66-4ADA-B01E-278C68D975B6}"/>
              </a:ext>
            </a:extLst>
          </p:cNvPr>
          <p:cNvCxnSpPr>
            <a:cxnSpLocks/>
          </p:cNvCxnSpPr>
          <p:nvPr/>
        </p:nvCxnSpPr>
        <p:spPr>
          <a:xfrm flipH="1">
            <a:off x="149945" y="2495109"/>
            <a:ext cx="1" cy="22165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52F867A5-C82A-4F2E-97B3-D7713CFBEF48}"/>
              </a:ext>
            </a:extLst>
          </p:cNvPr>
          <p:cNvCxnSpPr>
            <a:cxnSpLocks/>
          </p:cNvCxnSpPr>
          <p:nvPr/>
        </p:nvCxnSpPr>
        <p:spPr>
          <a:xfrm>
            <a:off x="163178" y="2495109"/>
            <a:ext cx="2107532"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フレーム 53">
            <a:extLst>
              <a:ext uri="{FF2B5EF4-FFF2-40B4-BE49-F238E27FC236}">
                <a16:creationId xmlns:a16="http://schemas.microsoft.com/office/drawing/2014/main" id="{DA63FCDE-0B05-447B-9A0B-6826C8A0B871}"/>
              </a:ext>
            </a:extLst>
          </p:cNvPr>
          <p:cNvSpPr/>
          <p:nvPr/>
        </p:nvSpPr>
        <p:spPr>
          <a:xfrm>
            <a:off x="2360705" y="3868301"/>
            <a:ext cx="1583269"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フレーム 56">
            <a:extLst>
              <a:ext uri="{FF2B5EF4-FFF2-40B4-BE49-F238E27FC236}">
                <a16:creationId xmlns:a16="http://schemas.microsoft.com/office/drawing/2014/main" id="{96D00848-3582-4213-BC2E-67308170403F}"/>
              </a:ext>
            </a:extLst>
          </p:cNvPr>
          <p:cNvSpPr/>
          <p:nvPr/>
        </p:nvSpPr>
        <p:spPr>
          <a:xfrm>
            <a:off x="207014" y="4245040"/>
            <a:ext cx="1583269"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テキスト ボックス 57">
            <a:extLst>
              <a:ext uri="{FF2B5EF4-FFF2-40B4-BE49-F238E27FC236}">
                <a16:creationId xmlns:a16="http://schemas.microsoft.com/office/drawing/2014/main" id="{4E775DE5-7B56-4B59-9AA0-95C70E1A4FBD}"/>
              </a:ext>
            </a:extLst>
          </p:cNvPr>
          <p:cNvSpPr txBox="1"/>
          <p:nvPr/>
        </p:nvSpPr>
        <p:spPr>
          <a:xfrm>
            <a:off x="1502625" y="3261168"/>
            <a:ext cx="1715764" cy="338554"/>
          </a:xfrm>
          <a:prstGeom prst="rect">
            <a:avLst/>
          </a:prstGeom>
          <a:noFill/>
        </p:spPr>
        <p:txBody>
          <a:bodyPr wrap="square" rtlCol="0">
            <a:spAutoFit/>
          </a:bodyPr>
          <a:lstStyle/>
          <a:p>
            <a:r>
              <a:rPr kumimoji="1" lang="en-US" altLang="ja-JP" sz="1600" b="1" dirty="0">
                <a:solidFill>
                  <a:schemeClr val="bg1"/>
                </a:solidFill>
              </a:rPr>
              <a:t>for name in list</a:t>
            </a:r>
            <a:endParaRPr kumimoji="1" lang="ja-JP" altLang="en-US" sz="1600" b="1" dirty="0">
              <a:solidFill>
                <a:schemeClr val="bg1"/>
              </a:solidFill>
            </a:endParaRPr>
          </a:p>
        </p:txBody>
      </p:sp>
      <p:sp>
        <p:nvSpPr>
          <p:cNvPr id="59" name="テキスト ボックス 58">
            <a:extLst>
              <a:ext uri="{FF2B5EF4-FFF2-40B4-BE49-F238E27FC236}">
                <a16:creationId xmlns:a16="http://schemas.microsoft.com/office/drawing/2014/main" id="{28EE293A-7EE7-422A-88C6-D9063445E728}"/>
              </a:ext>
            </a:extLst>
          </p:cNvPr>
          <p:cNvSpPr txBox="1"/>
          <p:nvPr/>
        </p:nvSpPr>
        <p:spPr>
          <a:xfrm>
            <a:off x="1712077" y="4475058"/>
            <a:ext cx="1403171" cy="584775"/>
          </a:xfrm>
          <a:prstGeom prst="rect">
            <a:avLst/>
          </a:prstGeom>
          <a:noFill/>
        </p:spPr>
        <p:txBody>
          <a:bodyPr wrap="square" rtlCol="0">
            <a:spAutoFit/>
          </a:bodyPr>
          <a:lstStyle/>
          <a:p>
            <a:r>
              <a:rPr lang="en-US" altLang="ja-JP" sz="1600" b="1" dirty="0">
                <a:solidFill>
                  <a:schemeClr val="bg1"/>
                </a:solidFill>
              </a:rPr>
              <a:t>if name == “banana”</a:t>
            </a:r>
            <a:endParaRPr kumimoji="1" lang="ja-JP" altLang="en-US" sz="1600" b="1" dirty="0">
              <a:solidFill>
                <a:schemeClr val="bg1"/>
              </a:solidFill>
            </a:endParaRPr>
          </a:p>
        </p:txBody>
      </p:sp>
      <p:cxnSp>
        <p:nvCxnSpPr>
          <p:cNvPr id="34" name="直線コネクタ 33">
            <a:extLst>
              <a:ext uri="{FF2B5EF4-FFF2-40B4-BE49-F238E27FC236}">
                <a16:creationId xmlns:a16="http://schemas.microsoft.com/office/drawing/2014/main" id="{5A7F3B24-764B-43CC-8551-CDFA020B5AAF}"/>
              </a:ext>
            </a:extLst>
          </p:cNvPr>
          <p:cNvCxnSpPr>
            <a:cxnSpLocks/>
          </p:cNvCxnSpPr>
          <p:nvPr/>
        </p:nvCxnSpPr>
        <p:spPr>
          <a:xfrm flipH="1">
            <a:off x="2271480" y="2359704"/>
            <a:ext cx="5818" cy="10868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正方形/長方形 14">
            <a:extLst>
              <a:ext uri="{FF2B5EF4-FFF2-40B4-BE49-F238E27FC236}">
                <a16:creationId xmlns:a16="http://schemas.microsoft.com/office/drawing/2014/main" id="{C36EF2E7-14EF-4389-A619-686206220A39}"/>
              </a:ext>
            </a:extLst>
          </p:cNvPr>
          <p:cNvSpPr/>
          <p:nvPr/>
        </p:nvSpPr>
        <p:spPr>
          <a:xfrm>
            <a:off x="7490666" y="1727888"/>
            <a:ext cx="4597541" cy="400110"/>
          </a:xfrm>
          <a:prstGeom prst="rect">
            <a:avLst/>
          </a:prstGeom>
        </p:spPr>
        <p:txBody>
          <a:bodyPr wrap="none">
            <a:spAutoFit/>
          </a:bodyPr>
          <a:lstStyle/>
          <a:p>
            <a:r>
              <a:rPr lang="ja-JP" altLang="en-US" sz="2000" dirty="0"/>
              <a:t>（</a:t>
            </a:r>
            <a:r>
              <a:rPr lang="en-US" altLang="ja-JP" sz="2000" dirty="0"/>
              <a:t>name == ‘banana’ </a:t>
            </a:r>
            <a:r>
              <a:rPr lang="ja-JP" altLang="en-US" sz="2000" dirty="0"/>
              <a:t>のとき</a:t>
            </a:r>
            <a:r>
              <a:rPr lang="en-US" altLang="ja-JP" sz="2000" dirty="0"/>
              <a:t>continue</a:t>
            </a:r>
            <a:r>
              <a:rPr lang="ja-JP" altLang="en-US" sz="2000" dirty="0"/>
              <a:t>）</a:t>
            </a:r>
          </a:p>
        </p:txBody>
      </p:sp>
      <p:sp>
        <p:nvSpPr>
          <p:cNvPr id="63" name="正方形/長方形 62">
            <a:extLst>
              <a:ext uri="{FF2B5EF4-FFF2-40B4-BE49-F238E27FC236}">
                <a16:creationId xmlns:a16="http://schemas.microsoft.com/office/drawing/2014/main" id="{049005D6-BB68-4023-95DB-052B54E5F95A}"/>
              </a:ext>
            </a:extLst>
          </p:cNvPr>
          <p:cNvSpPr/>
          <p:nvPr/>
        </p:nvSpPr>
        <p:spPr>
          <a:xfrm>
            <a:off x="5831809" y="3808375"/>
            <a:ext cx="6060762" cy="10123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endParaRPr kumimoji="1" lang="ja-JP" altLang="en-US" sz="2000" dirty="0">
              <a:solidFill>
                <a:schemeClr val="tx1"/>
              </a:solidFill>
            </a:endParaRPr>
          </a:p>
        </p:txBody>
      </p:sp>
      <p:sp>
        <p:nvSpPr>
          <p:cNvPr id="64" name="コンテンツ プレースホルダー 2">
            <a:extLst>
              <a:ext uri="{FF2B5EF4-FFF2-40B4-BE49-F238E27FC236}">
                <a16:creationId xmlns:a16="http://schemas.microsoft.com/office/drawing/2014/main" id="{FD2197F5-F581-4558-BE8D-4F0F43B83FFD}"/>
              </a:ext>
            </a:extLst>
          </p:cNvPr>
          <p:cNvSpPr txBox="1">
            <a:spLocks/>
          </p:cNvSpPr>
          <p:nvPr/>
        </p:nvSpPr>
        <p:spPr>
          <a:xfrm>
            <a:off x="5831809" y="3276382"/>
            <a:ext cx="4050228"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dirty="0"/>
              <a:t>出力結果</a:t>
            </a:r>
            <a:endParaRPr lang="en-US" altLang="ja-JP" sz="2400" b="1" dirty="0"/>
          </a:p>
        </p:txBody>
      </p:sp>
      <p:sp>
        <p:nvSpPr>
          <p:cNvPr id="65" name="テキスト ボックス 64">
            <a:extLst>
              <a:ext uri="{FF2B5EF4-FFF2-40B4-BE49-F238E27FC236}">
                <a16:creationId xmlns:a16="http://schemas.microsoft.com/office/drawing/2014/main" id="{3121A5CB-CEC3-4FCD-A9F0-DA312717331B}"/>
              </a:ext>
            </a:extLst>
          </p:cNvPr>
          <p:cNvSpPr txBox="1"/>
          <p:nvPr/>
        </p:nvSpPr>
        <p:spPr>
          <a:xfrm>
            <a:off x="5831809" y="3772897"/>
            <a:ext cx="1296144" cy="400110"/>
          </a:xfrm>
          <a:prstGeom prst="rect">
            <a:avLst/>
          </a:prstGeom>
          <a:noFill/>
        </p:spPr>
        <p:txBody>
          <a:bodyPr wrap="square" rtlCol="0">
            <a:spAutoFit/>
          </a:bodyPr>
          <a:lstStyle/>
          <a:p>
            <a:r>
              <a:rPr kumimoji="1" lang="en-US" altLang="ja-JP" sz="2000" dirty="0"/>
              <a:t>apple</a:t>
            </a:r>
            <a:endParaRPr kumimoji="1" lang="ja-JP" altLang="en-US" sz="2000" dirty="0"/>
          </a:p>
        </p:txBody>
      </p:sp>
      <p:sp>
        <p:nvSpPr>
          <p:cNvPr id="37" name="正方形/長方形 36">
            <a:extLst>
              <a:ext uri="{FF2B5EF4-FFF2-40B4-BE49-F238E27FC236}">
                <a16:creationId xmlns:a16="http://schemas.microsoft.com/office/drawing/2014/main" id="{7D9827B3-03C8-4A99-A7FC-8463E8C52596}"/>
              </a:ext>
            </a:extLst>
          </p:cNvPr>
          <p:cNvSpPr/>
          <p:nvPr/>
        </p:nvSpPr>
        <p:spPr>
          <a:xfrm>
            <a:off x="267095" y="2011497"/>
            <a:ext cx="4460750" cy="326144"/>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list = [“apple”, “banana”, “orange”]</a:t>
            </a:r>
          </a:p>
        </p:txBody>
      </p:sp>
      <p:cxnSp>
        <p:nvCxnSpPr>
          <p:cNvPr id="39" name="直線コネクタ 38">
            <a:extLst>
              <a:ext uri="{FF2B5EF4-FFF2-40B4-BE49-F238E27FC236}">
                <a16:creationId xmlns:a16="http://schemas.microsoft.com/office/drawing/2014/main" id="{B70A9460-77B7-46CC-BD90-89704DB9E3B1}"/>
              </a:ext>
            </a:extLst>
          </p:cNvPr>
          <p:cNvCxnSpPr>
            <a:cxnSpLocks/>
          </p:cNvCxnSpPr>
          <p:nvPr/>
        </p:nvCxnSpPr>
        <p:spPr>
          <a:xfrm>
            <a:off x="2275536" y="3466691"/>
            <a:ext cx="7647" cy="124499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9EB52D9C-C492-4580-8316-0D5442C81C15}"/>
              </a:ext>
            </a:extLst>
          </p:cNvPr>
          <p:cNvCxnSpPr>
            <a:cxnSpLocks/>
          </p:cNvCxnSpPr>
          <p:nvPr/>
        </p:nvCxnSpPr>
        <p:spPr>
          <a:xfrm>
            <a:off x="187579" y="4717416"/>
            <a:ext cx="2089719" cy="295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961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up)">
                                      <p:cBhvr>
                                        <p:cTn id="15" dur="500"/>
                                        <p:tgtEl>
                                          <p:spTgt spid="3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wipe(right)">
                                      <p:cBhvr>
                                        <p:cTn id="23" dur="500"/>
                                        <p:tgtEl>
                                          <p:spTgt spid="41"/>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wipe(down)">
                                      <p:cBhvr>
                                        <p:cTn id="27" dur="500"/>
                                        <p:tgtEl>
                                          <p:spTgt spid="42"/>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wipe(left)">
                                      <p:cBhvr>
                                        <p:cTn id="3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矢印コネクタ 51">
            <a:extLst>
              <a:ext uri="{FF2B5EF4-FFF2-40B4-BE49-F238E27FC236}">
                <a16:creationId xmlns:a16="http://schemas.microsoft.com/office/drawing/2014/main" id="{5953CD43-1F44-4ED8-A195-62CFA37885EC}"/>
              </a:ext>
            </a:extLst>
          </p:cNvPr>
          <p:cNvCxnSpPr>
            <a:cxnSpLocks/>
          </p:cNvCxnSpPr>
          <p:nvPr/>
        </p:nvCxnSpPr>
        <p:spPr>
          <a:xfrm flipH="1">
            <a:off x="163178" y="4714641"/>
            <a:ext cx="115985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6FD55CFA-F7B0-4B6D-9856-B374E1F3E428}"/>
              </a:ext>
            </a:extLst>
          </p:cNvPr>
          <p:cNvCxnSpPr>
            <a:cxnSpLocks/>
            <a:stCxn id="25" idx="2"/>
            <a:endCxn id="30" idx="0"/>
          </p:cNvCxnSpPr>
          <p:nvPr/>
        </p:nvCxnSpPr>
        <p:spPr>
          <a:xfrm>
            <a:off x="2270711" y="3924679"/>
            <a:ext cx="0"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55420" y="6154514"/>
            <a:ext cx="0" cy="7034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lang="en-US" altLang="ja-JP" dirty="0"/>
              <a:t>for</a:t>
            </a:r>
            <a:r>
              <a:rPr lang="ja-JP" altLang="en-US" dirty="0"/>
              <a:t>文：</a:t>
            </a:r>
            <a:r>
              <a:rPr lang="en-US" altLang="ja-JP" dirty="0"/>
              <a:t>continue</a:t>
            </a:r>
            <a:r>
              <a:rPr lang="ja-JP" altLang="en-US" dirty="0"/>
              <a:t>　例</a:t>
            </a:r>
            <a:endParaRPr kumimoji="1" lang="ja-JP" altLang="en-US" dirty="0"/>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ja-JP" altLang="en-US" sz="3200" dirty="0"/>
              <a:t>③</a:t>
            </a:r>
            <a:r>
              <a:rPr lang="en-US" altLang="ja-JP" sz="3200" dirty="0"/>
              <a:t>for</a:t>
            </a:r>
            <a:r>
              <a:rPr lang="ja-JP" altLang="en-US" sz="3200" dirty="0"/>
              <a:t>文</a:t>
            </a:r>
            <a:r>
              <a:rPr lang="en-US" altLang="ja-JP" sz="3200" dirty="0"/>
              <a:t>3</a:t>
            </a:r>
            <a:r>
              <a:rPr lang="ja-JP" altLang="en-US" sz="3200" dirty="0"/>
              <a:t>週目　</a:t>
            </a:r>
            <a:r>
              <a:rPr lang="ja-JP" altLang="en-US" sz="2000" dirty="0"/>
              <a:t>（</a:t>
            </a:r>
            <a:r>
              <a:rPr lang="en-US" altLang="ja-JP" sz="2000" dirty="0"/>
              <a:t>name == “banana” </a:t>
            </a:r>
            <a:r>
              <a:rPr lang="ja-JP" altLang="en-US" sz="2000" dirty="0"/>
              <a:t>のとき</a:t>
            </a:r>
            <a:r>
              <a:rPr lang="en-US" altLang="ja-JP" sz="2000" dirty="0"/>
              <a:t>continue</a:t>
            </a:r>
            <a:r>
              <a:rPr lang="ja-JP" altLang="en-US" sz="2000" dirty="0"/>
              <a:t>）</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39</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30" idx="2"/>
            <a:endCxn id="26" idx="0"/>
          </p:cNvCxnSpPr>
          <p:nvPr/>
        </p:nvCxnSpPr>
        <p:spPr>
          <a:xfrm flipH="1">
            <a:off x="2270710" y="5203170"/>
            <a:ext cx="1"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155340" y="2495110"/>
            <a:ext cx="211804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323033" y="2947617"/>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6" name="フローチャート: 処理 25">
            <a:extLst>
              <a:ext uri="{FF2B5EF4-FFF2-40B4-BE49-F238E27FC236}">
                <a16:creationId xmlns:a16="http://schemas.microsoft.com/office/drawing/2014/main" id="{920BB2B1-621F-4D34-8B8D-0A2D5355D48B}"/>
              </a:ext>
            </a:extLst>
          </p:cNvPr>
          <p:cNvSpPr/>
          <p:nvPr/>
        </p:nvSpPr>
        <p:spPr>
          <a:xfrm>
            <a:off x="1569119" y="5504599"/>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t>print(name)</a:t>
            </a:r>
          </a:p>
        </p:txBody>
      </p: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155340" y="2521969"/>
            <a:ext cx="0" cy="330758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a:endCxn id="26" idx="1"/>
          </p:cNvCxnSpPr>
          <p:nvPr/>
        </p:nvCxnSpPr>
        <p:spPr>
          <a:xfrm>
            <a:off x="140310" y="5829557"/>
            <a:ext cx="1428809"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AC6EA756-580E-46DB-8E57-D52751C47458}"/>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45" name="直線コネクタ 44">
            <a:extLst>
              <a:ext uri="{FF2B5EF4-FFF2-40B4-BE49-F238E27FC236}">
                <a16:creationId xmlns:a16="http://schemas.microsoft.com/office/drawing/2014/main" id="{9261976C-C4CB-4386-B3D2-5484A09045F0}"/>
              </a:ext>
            </a:extLst>
          </p:cNvPr>
          <p:cNvCxnSpPr>
            <a:cxnSpLocks/>
          </p:cNvCxnSpPr>
          <p:nvPr/>
        </p:nvCxnSpPr>
        <p:spPr>
          <a:xfrm>
            <a:off x="3240988" y="3429000"/>
            <a:ext cx="161773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FE292756-EFE8-4BF7-B16A-ED5E3A0F6C18}"/>
              </a:ext>
            </a:extLst>
          </p:cNvPr>
          <p:cNvCxnSpPr>
            <a:cxnSpLocks/>
          </p:cNvCxnSpPr>
          <p:nvPr/>
        </p:nvCxnSpPr>
        <p:spPr>
          <a:xfrm>
            <a:off x="4858725" y="3429000"/>
            <a:ext cx="0" cy="288032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0" name="フローチャート: 判断 29">
            <a:extLst>
              <a:ext uri="{FF2B5EF4-FFF2-40B4-BE49-F238E27FC236}">
                <a16:creationId xmlns:a16="http://schemas.microsoft.com/office/drawing/2014/main" id="{6777A7F7-2612-42A9-85B9-C7895F69843A}"/>
              </a:ext>
            </a:extLst>
          </p:cNvPr>
          <p:cNvSpPr/>
          <p:nvPr/>
        </p:nvSpPr>
        <p:spPr>
          <a:xfrm>
            <a:off x="1323033" y="4226108"/>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48" name="テキスト ボックス 47">
            <a:extLst>
              <a:ext uri="{FF2B5EF4-FFF2-40B4-BE49-F238E27FC236}">
                <a16:creationId xmlns:a16="http://schemas.microsoft.com/office/drawing/2014/main" id="{F95E3F62-693B-41EA-A7F2-C44EE6424C0A}"/>
              </a:ext>
            </a:extLst>
          </p:cNvPr>
          <p:cNvSpPr txBox="1"/>
          <p:nvPr/>
        </p:nvSpPr>
        <p:spPr>
          <a:xfrm>
            <a:off x="163178" y="4217451"/>
            <a:ext cx="1805244" cy="461665"/>
          </a:xfrm>
          <a:prstGeom prst="rect">
            <a:avLst/>
          </a:prstGeom>
          <a:noFill/>
        </p:spPr>
        <p:txBody>
          <a:bodyPr wrap="square" rtlCol="0">
            <a:spAutoFit/>
          </a:bodyPr>
          <a:lstStyle/>
          <a:p>
            <a:r>
              <a:rPr kumimoji="1" lang="en-US" altLang="ja-JP" sz="2400" b="1" dirty="0">
                <a:solidFill>
                  <a:srgbClr val="27A400"/>
                </a:solidFill>
              </a:rPr>
              <a:t>continue</a:t>
            </a:r>
            <a:endParaRPr kumimoji="1" lang="ja-JP" altLang="en-US" sz="2400" b="1" dirty="0">
              <a:solidFill>
                <a:srgbClr val="27A400"/>
              </a:solidFill>
            </a:endParaRPr>
          </a:p>
        </p:txBody>
      </p:sp>
      <p:sp>
        <p:nvSpPr>
          <p:cNvPr id="49" name="テキスト ボックス 48">
            <a:extLst>
              <a:ext uri="{FF2B5EF4-FFF2-40B4-BE49-F238E27FC236}">
                <a16:creationId xmlns:a16="http://schemas.microsoft.com/office/drawing/2014/main" id="{6056F0E9-54CB-423B-AEA3-E2C2136D6FD1}"/>
              </a:ext>
            </a:extLst>
          </p:cNvPr>
          <p:cNvSpPr txBox="1"/>
          <p:nvPr/>
        </p:nvSpPr>
        <p:spPr>
          <a:xfrm>
            <a:off x="2334944" y="3861881"/>
            <a:ext cx="2015268"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50" name="直線矢印コネクタ 49">
            <a:extLst>
              <a:ext uri="{FF2B5EF4-FFF2-40B4-BE49-F238E27FC236}">
                <a16:creationId xmlns:a16="http://schemas.microsoft.com/office/drawing/2014/main" id="{C9517ED5-88C9-49C9-ABD0-4B5B0DEE8E6C}"/>
              </a:ext>
            </a:extLst>
          </p:cNvPr>
          <p:cNvCxnSpPr>
            <a:cxnSpLocks/>
          </p:cNvCxnSpPr>
          <p:nvPr/>
        </p:nvCxnSpPr>
        <p:spPr>
          <a:xfrm flipH="1">
            <a:off x="2270710" y="6309320"/>
            <a:ext cx="258801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6" name="コンテンツ プレースホルダー 55">
            <a:extLst>
              <a:ext uri="{FF2B5EF4-FFF2-40B4-BE49-F238E27FC236}">
                <a16:creationId xmlns:a16="http://schemas.microsoft.com/office/drawing/2014/main" id="{716C0DA3-DE5E-4E1F-80B4-83F5918C4E01}"/>
              </a:ext>
            </a:extLst>
          </p:cNvPr>
          <p:cNvSpPr>
            <a:spLocks noGrp="1"/>
          </p:cNvSpPr>
          <p:nvPr>
            <p:ph sz="quarter" idx="13"/>
          </p:nvPr>
        </p:nvSpPr>
        <p:spPr/>
        <p:txBody>
          <a:bodyPr>
            <a:normAutofit fontScale="92500" lnSpcReduction="10000"/>
          </a:bodyPr>
          <a:lstStyle/>
          <a:p>
            <a:endParaRPr lang="ja-JP" altLang="en-US"/>
          </a:p>
        </p:txBody>
      </p:sp>
      <p:cxnSp>
        <p:nvCxnSpPr>
          <p:cNvPr id="41" name="直線コネクタ 40">
            <a:extLst>
              <a:ext uri="{FF2B5EF4-FFF2-40B4-BE49-F238E27FC236}">
                <a16:creationId xmlns:a16="http://schemas.microsoft.com/office/drawing/2014/main" id="{9EB52D9C-C492-4580-8316-0D5442C81C15}"/>
              </a:ext>
            </a:extLst>
          </p:cNvPr>
          <p:cNvCxnSpPr>
            <a:cxnSpLocks/>
          </p:cNvCxnSpPr>
          <p:nvPr/>
        </p:nvCxnSpPr>
        <p:spPr>
          <a:xfrm>
            <a:off x="150412" y="5829556"/>
            <a:ext cx="2089719" cy="2685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51FDEF96-BC66-4ADA-B01E-278C68D975B6}"/>
              </a:ext>
            </a:extLst>
          </p:cNvPr>
          <p:cNvCxnSpPr>
            <a:cxnSpLocks/>
          </p:cNvCxnSpPr>
          <p:nvPr/>
        </p:nvCxnSpPr>
        <p:spPr>
          <a:xfrm>
            <a:off x="149945" y="2495109"/>
            <a:ext cx="4062" cy="333444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52F867A5-C82A-4F2E-97B3-D7713CFBEF48}"/>
              </a:ext>
            </a:extLst>
          </p:cNvPr>
          <p:cNvCxnSpPr>
            <a:cxnSpLocks/>
          </p:cNvCxnSpPr>
          <p:nvPr/>
        </p:nvCxnSpPr>
        <p:spPr>
          <a:xfrm>
            <a:off x="163178" y="2495109"/>
            <a:ext cx="2107532"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フレーム 53">
            <a:extLst>
              <a:ext uri="{FF2B5EF4-FFF2-40B4-BE49-F238E27FC236}">
                <a16:creationId xmlns:a16="http://schemas.microsoft.com/office/drawing/2014/main" id="{DA63FCDE-0B05-447B-9A0B-6826C8A0B871}"/>
              </a:ext>
            </a:extLst>
          </p:cNvPr>
          <p:cNvSpPr/>
          <p:nvPr/>
        </p:nvSpPr>
        <p:spPr>
          <a:xfrm>
            <a:off x="2360705" y="3868301"/>
            <a:ext cx="1583269"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四角形: 角を丸くする 54">
            <a:extLst>
              <a:ext uri="{FF2B5EF4-FFF2-40B4-BE49-F238E27FC236}">
                <a16:creationId xmlns:a16="http://schemas.microsoft.com/office/drawing/2014/main" id="{B1C05B43-FDDE-4333-8323-A4EC563937A9}"/>
              </a:ext>
            </a:extLst>
          </p:cNvPr>
          <p:cNvSpPr/>
          <p:nvPr/>
        </p:nvSpPr>
        <p:spPr>
          <a:xfrm>
            <a:off x="3070055" y="5590798"/>
            <a:ext cx="1055309" cy="47751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処理実行</a:t>
            </a:r>
          </a:p>
        </p:txBody>
      </p:sp>
      <p:sp>
        <p:nvSpPr>
          <p:cNvPr id="58" name="テキスト ボックス 57">
            <a:extLst>
              <a:ext uri="{FF2B5EF4-FFF2-40B4-BE49-F238E27FC236}">
                <a16:creationId xmlns:a16="http://schemas.microsoft.com/office/drawing/2014/main" id="{6B57A1E4-A13E-4799-8336-8774B7D3B2F1}"/>
              </a:ext>
            </a:extLst>
          </p:cNvPr>
          <p:cNvSpPr txBox="1"/>
          <p:nvPr/>
        </p:nvSpPr>
        <p:spPr>
          <a:xfrm>
            <a:off x="1502625" y="3261168"/>
            <a:ext cx="1715764" cy="338554"/>
          </a:xfrm>
          <a:prstGeom prst="rect">
            <a:avLst/>
          </a:prstGeom>
          <a:noFill/>
        </p:spPr>
        <p:txBody>
          <a:bodyPr wrap="square" rtlCol="0">
            <a:spAutoFit/>
          </a:bodyPr>
          <a:lstStyle/>
          <a:p>
            <a:r>
              <a:rPr kumimoji="1" lang="en-US" altLang="ja-JP" sz="1600" b="1" dirty="0">
                <a:solidFill>
                  <a:schemeClr val="bg1"/>
                </a:solidFill>
              </a:rPr>
              <a:t>for name in list</a:t>
            </a:r>
            <a:endParaRPr kumimoji="1" lang="ja-JP" altLang="en-US" sz="1600" b="1" dirty="0">
              <a:solidFill>
                <a:schemeClr val="bg1"/>
              </a:solidFill>
            </a:endParaRPr>
          </a:p>
        </p:txBody>
      </p:sp>
      <p:sp>
        <p:nvSpPr>
          <p:cNvPr id="59" name="テキスト ボックス 58">
            <a:extLst>
              <a:ext uri="{FF2B5EF4-FFF2-40B4-BE49-F238E27FC236}">
                <a16:creationId xmlns:a16="http://schemas.microsoft.com/office/drawing/2014/main" id="{F5FA41AA-B757-43C8-BAE9-6CEAE0A5306F}"/>
              </a:ext>
            </a:extLst>
          </p:cNvPr>
          <p:cNvSpPr txBox="1"/>
          <p:nvPr/>
        </p:nvSpPr>
        <p:spPr>
          <a:xfrm>
            <a:off x="1712077" y="4475058"/>
            <a:ext cx="1403171" cy="584775"/>
          </a:xfrm>
          <a:prstGeom prst="rect">
            <a:avLst/>
          </a:prstGeom>
          <a:noFill/>
        </p:spPr>
        <p:txBody>
          <a:bodyPr wrap="square" rtlCol="0">
            <a:spAutoFit/>
          </a:bodyPr>
          <a:lstStyle/>
          <a:p>
            <a:r>
              <a:rPr lang="en-US" altLang="ja-JP" sz="1600" b="1" dirty="0">
                <a:solidFill>
                  <a:schemeClr val="bg1"/>
                </a:solidFill>
              </a:rPr>
              <a:t>if name == “banana”</a:t>
            </a:r>
            <a:endParaRPr kumimoji="1" lang="ja-JP" altLang="en-US" sz="1600" b="1" dirty="0">
              <a:solidFill>
                <a:schemeClr val="bg1"/>
              </a:solidFill>
            </a:endParaRPr>
          </a:p>
        </p:txBody>
      </p:sp>
      <p:cxnSp>
        <p:nvCxnSpPr>
          <p:cNvPr id="34" name="直線コネクタ 33">
            <a:extLst>
              <a:ext uri="{FF2B5EF4-FFF2-40B4-BE49-F238E27FC236}">
                <a16:creationId xmlns:a16="http://schemas.microsoft.com/office/drawing/2014/main" id="{5A7F3B24-764B-43CC-8551-CDFA020B5AAF}"/>
              </a:ext>
            </a:extLst>
          </p:cNvPr>
          <p:cNvCxnSpPr>
            <a:cxnSpLocks/>
          </p:cNvCxnSpPr>
          <p:nvPr/>
        </p:nvCxnSpPr>
        <p:spPr>
          <a:xfrm flipH="1">
            <a:off x="2271480" y="2359704"/>
            <a:ext cx="5818" cy="10868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B70A9460-77B7-46CC-BD90-89704DB9E3B1}"/>
              </a:ext>
            </a:extLst>
          </p:cNvPr>
          <p:cNvCxnSpPr>
            <a:cxnSpLocks/>
          </p:cNvCxnSpPr>
          <p:nvPr/>
        </p:nvCxnSpPr>
        <p:spPr>
          <a:xfrm flipH="1">
            <a:off x="2265178" y="3466691"/>
            <a:ext cx="10358" cy="238573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60" name="正方形/長方形 59">
            <a:extLst>
              <a:ext uri="{FF2B5EF4-FFF2-40B4-BE49-F238E27FC236}">
                <a16:creationId xmlns:a16="http://schemas.microsoft.com/office/drawing/2014/main" id="{07600590-4120-43D7-9D70-22C65263055E}"/>
              </a:ext>
            </a:extLst>
          </p:cNvPr>
          <p:cNvSpPr/>
          <p:nvPr/>
        </p:nvSpPr>
        <p:spPr>
          <a:xfrm>
            <a:off x="5831809" y="3808375"/>
            <a:ext cx="6060762" cy="10123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endParaRPr kumimoji="1" lang="ja-JP" altLang="en-US" sz="2000" dirty="0">
              <a:solidFill>
                <a:schemeClr val="tx1"/>
              </a:solidFill>
            </a:endParaRPr>
          </a:p>
        </p:txBody>
      </p:sp>
      <p:sp>
        <p:nvSpPr>
          <p:cNvPr id="61" name="コンテンツ プレースホルダー 2">
            <a:extLst>
              <a:ext uri="{FF2B5EF4-FFF2-40B4-BE49-F238E27FC236}">
                <a16:creationId xmlns:a16="http://schemas.microsoft.com/office/drawing/2014/main" id="{EE4F30F6-EBFD-483E-9B56-F470B8FB5144}"/>
              </a:ext>
            </a:extLst>
          </p:cNvPr>
          <p:cNvSpPr txBox="1">
            <a:spLocks/>
          </p:cNvSpPr>
          <p:nvPr/>
        </p:nvSpPr>
        <p:spPr>
          <a:xfrm>
            <a:off x="5831809" y="3276382"/>
            <a:ext cx="4050228"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dirty="0"/>
              <a:t>出力結果</a:t>
            </a:r>
            <a:endParaRPr lang="en-US" altLang="ja-JP" sz="2400" b="1" dirty="0"/>
          </a:p>
        </p:txBody>
      </p:sp>
      <p:sp>
        <p:nvSpPr>
          <p:cNvPr id="62" name="テキスト ボックス 61">
            <a:extLst>
              <a:ext uri="{FF2B5EF4-FFF2-40B4-BE49-F238E27FC236}">
                <a16:creationId xmlns:a16="http://schemas.microsoft.com/office/drawing/2014/main" id="{0D836BE6-BB0F-4E6E-B933-99BE4E71A246}"/>
              </a:ext>
            </a:extLst>
          </p:cNvPr>
          <p:cNvSpPr txBox="1"/>
          <p:nvPr/>
        </p:nvSpPr>
        <p:spPr>
          <a:xfrm>
            <a:off x="5831809" y="3772897"/>
            <a:ext cx="1296144" cy="400110"/>
          </a:xfrm>
          <a:prstGeom prst="rect">
            <a:avLst/>
          </a:prstGeom>
          <a:noFill/>
        </p:spPr>
        <p:txBody>
          <a:bodyPr wrap="square" rtlCol="0">
            <a:spAutoFit/>
          </a:bodyPr>
          <a:lstStyle/>
          <a:p>
            <a:r>
              <a:rPr kumimoji="1" lang="en-US" altLang="ja-JP" sz="2000" dirty="0"/>
              <a:t>apple</a:t>
            </a:r>
            <a:endParaRPr kumimoji="1" lang="ja-JP" altLang="en-US" sz="2000" dirty="0"/>
          </a:p>
        </p:txBody>
      </p:sp>
      <p:sp>
        <p:nvSpPr>
          <p:cNvPr id="57" name="テキスト ボックス 56">
            <a:extLst>
              <a:ext uri="{FF2B5EF4-FFF2-40B4-BE49-F238E27FC236}">
                <a16:creationId xmlns:a16="http://schemas.microsoft.com/office/drawing/2014/main" id="{E8008455-9F43-4FD7-9199-C1CE9A28CFAD}"/>
              </a:ext>
            </a:extLst>
          </p:cNvPr>
          <p:cNvSpPr txBox="1"/>
          <p:nvPr/>
        </p:nvSpPr>
        <p:spPr>
          <a:xfrm>
            <a:off x="5821692" y="4112795"/>
            <a:ext cx="1296144" cy="400110"/>
          </a:xfrm>
          <a:prstGeom prst="rect">
            <a:avLst/>
          </a:prstGeom>
          <a:noFill/>
        </p:spPr>
        <p:txBody>
          <a:bodyPr wrap="square" rtlCol="0">
            <a:spAutoFit/>
          </a:bodyPr>
          <a:lstStyle/>
          <a:p>
            <a:r>
              <a:rPr kumimoji="1" lang="en-US" altLang="ja-JP" sz="2000" dirty="0"/>
              <a:t>orange</a:t>
            </a:r>
            <a:endParaRPr kumimoji="1" lang="ja-JP" altLang="en-US" sz="2000" dirty="0"/>
          </a:p>
        </p:txBody>
      </p:sp>
      <p:sp>
        <p:nvSpPr>
          <p:cNvPr id="47" name="正方形/長方形 46">
            <a:extLst>
              <a:ext uri="{FF2B5EF4-FFF2-40B4-BE49-F238E27FC236}">
                <a16:creationId xmlns:a16="http://schemas.microsoft.com/office/drawing/2014/main" id="{6A8D1C7F-BCC6-469A-8AD4-4E02F5CD9926}"/>
              </a:ext>
            </a:extLst>
          </p:cNvPr>
          <p:cNvSpPr/>
          <p:nvPr/>
        </p:nvSpPr>
        <p:spPr>
          <a:xfrm>
            <a:off x="267095" y="2011497"/>
            <a:ext cx="4460750" cy="326144"/>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list = [“apple”, “banana”, “orange”]</a:t>
            </a:r>
          </a:p>
        </p:txBody>
      </p:sp>
    </p:spTree>
    <p:extLst>
      <p:ext uri="{BB962C8B-B14F-4D97-AF65-F5344CB8AC3E}">
        <p14:creationId xmlns:p14="http://schemas.microsoft.com/office/powerpoint/2010/main" val="303390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up)">
                                      <p:cBhvr>
                                        <p:cTn id="15" dur="500"/>
                                        <p:tgtEl>
                                          <p:spTgt spid="3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1000"/>
                                        <p:tgtEl>
                                          <p:spTgt spid="5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fade">
                                      <p:cBhvr>
                                        <p:cTn id="22" dur="1000"/>
                                        <p:tgtEl>
                                          <p:spTgt spid="55"/>
                                        </p:tgtEl>
                                      </p:cBhvr>
                                    </p:animEffect>
                                  </p:childTnLst>
                                </p:cTn>
                              </p:par>
                            </p:childTnLst>
                          </p:cTn>
                        </p:par>
                        <p:par>
                          <p:cTn id="23" fill="hold">
                            <p:stCondLst>
                              <p:cond delay="2500"/>
                            </p:stCondLst>
                            <p:childTnLst>
                              <p:par>
                                <p:cTn id="24" presetID="22" presetClass="entr" presetSubtype="2" fill="hold" nodeType="after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wipe(right)">
                                      <p:cBhvr>
                                        <p:cTn id="26" dur="500"/>
                                        <p:tgtEl>
                                          <p:spTgt spid="41"/>
                                        </p:tgtEl>
                                      </p:cBhvr>
                                    </p:animEffect>
                                  </p:childTnLst>
                                </p:cTn>
                              </p:par>
                            </p:childTnLst>
                          </p:cTn>
                        </p:par>
                        <p:par>
                          <p:cTn id="27" fill="hold">
                            <p:stCondLst>
                              <p:cond delay="3000"/>
                            </p:stCondLst>
                            <p:childTnLst>
                              <p:par>
                                <p:cTn id="28" presetID="22" presetClass="entr" presetSubtype="4" fill="hold" nodeType="after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wipe(down)">
                                      <p:cBhvr>
                                        <p:cTn id="30" dur="500"/>
                                        <p:tgtEl>
                                          <p:spTgt spid="42"/>
                                        </p:tgtEl>
                                      </p:cBhvr>
                                    </p:animEffect>
                                  </p:childTnLst>
                                </p:cTn>
                              </p:par>
                            </p:childTnLst>
                          </p:cTn>
                        </p:par>
                        <p:par>
                          <p:cTn id="31" fill="hold">
                            <p:stCondLst>
                              <p:cond delay="3500"/>
                            </p:stCondLst>
                            <p:childTnLst>
                              <p:par>
                                <p:cTn id="32" presetID="22" presetClass="entr" presetSubtype="8" fill="hold" nodeType="after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wipe(left)">
                                      <p:cBhvr>
                                        <p:cTn id="3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5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8ABFD3-16AE-4B6C-A72E-5E83D274ED9B}"/>
              </a:ext>
            </a:extLst>
          </p:cNvPr>
          <p:cNvSpPr>
            <a:spLocks noGrp="1"/>
          </p:cNvSpPr>
          <p:nvPr>
            <p:ph type="title"/>
          </p:nvPr>
        </p:nvSpPr>
        <p:spPr/>
        <p:txBody>
          <a:bodyPr/>
          <a:lstStyle/>
          <a:p>
            <a:r>
              <a:rPr kumimoji="1" lang="ja-JP" altLang="en-US" dirty="0"/>
              <a:t>事前知識：</a:t>
            </a:r>
            <a:r>
              <a:rPr lang="ja-JP" altLang="en-US" dirty="0"/>
              <a:t>関係演算子</a:t>
            </a:r>
            <a:endParaRPr kumimoji="1" lang="ja-JP" altLang="en-US" dirty="0"/>
          </a:p>
        </p:txBody>
      </p:sp>
      <p:sp>
        <p:nvSpPr>
          <p:cNvPr id="3" name="コンテンツ プレースホルダー 2">
            <a:extLst>
              <a:ext uri="{FF2B5EF4-FFF2-40B4-BE49-F238E27FC236}">
                <a16:creationId xmlns:a16="http://schemas.microsoft.com/office/drawing/2014/main" id="{C81A3F3F-000F-4723-A674-004613BF64B8}"/>
              </a:ext>
            </a:extLst>
          </p:cNvPr>
          <p:cNvSpPr>
            <a:spLocks noGrp="1"/>
          </p:cNvSpPr>
          <p:nvPr>
            <p:ph idx="1"/>
          </p:nvPr>
        </p:nvSpPr>
        <p:spPr>
          <a:xfrm>
            <a:off x="1775519" y="1085928"/>
            <a:ext cx="8640960" cy="810111"/>
          </a:xfrm>
        </p:spPr>
        <p:txBody>
          <a:bodyPr>
            <a:normAutofit/>
          </a:bodyPr>
          <a:lstStyle/>
          <a:p>
            <a:pPr>
              <a:spcBef>
                <a:spcPts val="0"/>
              </a:spcBef>
              <a:spcAft>
                <a:spcPts val="0"/>
              </a:spcAft>
            </a:pPr>
            <a:r>
              <a:rPr kumimoji="1" lang="en-US" altLang="ja-JP" dirty="0"/>
              <a:t>python</a:t>
            </a:r>
            <a:r>
              <a:rPr kumimoji="1" lang="ja-JP" altLang="en-US" dirty="0"/>
              <a:t>で比較をする時に使用する関係演算子は以下</a:t>
            </a:r>
          </a:p>
        </p:txBody>
      </p:sp>
      <p:sp>
        <p:nvSpPr>
          <p:cNvPr id="4" name="スライド番号プレースホルダー 3">
            <a:extLst>
              <a:ext uri="{FF2B5EF4-FFF2-40B4-BE49-F238E27FC236}">
                <a16:creationId xmlns:a16="http://schemas.microsoft.com/office/drawing/2014/main" id="{C924BB6E-9D2E-4107-8B68-6A44C7FD4B3B}"/>
              </a:ext>
            </a:extLst>
          </p:cNvPr>
          <p:cNvSpPr>
            <a:spLocks noGrp="1"/>
          </p:cNvSpPr>
          <p:nvPr>
            <p:ph type="sldNum" sz="quarter" idx="12"/>
          </p:nvPr>
        </p:nvSpPr>
        <p:spPr/>
        <p:txBody>
          <a:bodyPr/>
          <a:lstStyle/>
          <a:p>
            <a:fld id="{57021661-B2A8-457F-930E-F617AD024F3F}" type="slidenum">
              <a:rPr lang="ja-JP" altLang="en-US" smtClean="0"/>
              <a:pPr/>
              <a:t>4</a:t>
            </a:fld>
            <a:endParaRPr lang="ja-JP" altLang="en-US" dirty="0"/>
          </a:p>
        </p:txBody>
      </p:sp>
      <p:graphicFrame>
        <p:nvGraphicFramePr>
          <p:cNvPr id="12" name="コンテンツ プレースホルダー 11">
            <a:extLst>
              <a:ext uri="{FF2B5EF4-FFF2-40B4-BE49-F238E27FC236}">
                <a16:creationId xmlns:a16="http://schemas.microsoft.com/office/drawing/2014/main" id="{9D5A9244-02BA-41C9-9B10-2C191D08AF76}"/>
              </a:ext>
            </a:extLst>
          </p:cNvPr>
          <p:cNvGraphicFramePr>
            <a:graphicFrameLocks noGrp="1"/>
          </p:cNvGraphicFramePr>
          <p:nvPr>
            <p:ph sz="quarter" idx="13"/>
            <p:extLst>
              <p:ext uri="{D42A27DB-BD31-4B8C-83A1-F6EECF244321}">
                <p14:modId xmlns:p14="http://schemas.microsoft.com/office/powerpoint/2010/main" val="967133361"/>
              </p:ext>
            </p:extLst>
          </p:nvPr>
        </p:nvGraphicFramePr>
        <p:xfrm>
          <a:off x="1397477" y="1875030"/>
          <a:ext cx="9397044" cy="4663440"/>
        </p:xfrm>
        <a:graphic>
          <a:graphicData uri="http://schemas.openxmlformats.org/drawingml/2006/table">
            <a:tbl>
              <a:tblPr firstRow="1" bandRow="1">
                <a:tableStyleId>{5C22544A-7EE6-4342-B048-85BDC9FD1C3A}</a:tableStyleId>
              </a:tblPr>
              <a:tblGrid>
                <a:gridCol w="4698522">
                  <a:extLst>
                    <a:ext uri="{9D8B030D-6E8A-4147-A177-3AD203B41FA5}">
                      <a16:colId xmlns:a16="http://schemas.microsoft.com/office/drawing/2014/main" val="3608933299"/>
                    </a:ext>
                  </a:extLst>
                </a:gridCol>
                <a:gridCol w="4698522">
                  <a:extLst>
                    <a:ext uri="{9D8B030D-6E8A-4147-A177-3AD203B41FA5}">
                      <a16:colId xmlns:a16="http://schemas.microsoft.com/office/drawing/2014/main" val="315964950"/>
                    </a:ext>
                  </a:extLst>
                </a:gridCol>
              </a:tblGrid>
              <a:tr h="514971">
                <a:tc>
                  <a:txBody>
                    <a:bodyPr/>
                    <a:lstStyle/>
                    <a:p>
                      <a:r>
                        <a:rPr kumimoji="1" lang="ja-JP" altLang="en-US" sz="2800" dirty="0"/>
                        <a:t>演算子</a:t>
                      </a:r>
                    </a:p>
                  </a:txBody>
                  <a:tcPr/>
                </a:tc>
                <a:tc>
                  <a:txBody>
                    <a:bodyPr/>
                    <a:lstStyle/>
                    <a:p>
                      <a:r>
                        <a:rPr kumimoji="1" lang="ja-JP" altLang="en-US" sz="2800" dirty="0"/>
                        <a:t>機能</a:t>
                      </a:r>
                    </a:p>
                  </a:txBody>
                  <a:tcPr/>
                </a:tc>
                <a:extLst>
                  <a:ext uri="{0D108BD9-81ED-4DB2-BD59-A6C34878D82A}">
                    <a16:rowId xmlns:a16="http://schemas.microsoft.com/office/drawing/2014/main" val="116598282"/>
                  </a:ext>
                </a:extLst>
              </a:tr>
              <a:tr h="514971">
                <a:tc>
                  <a:txBody>
                    <a:bodyPr/>
                    <a:lstStyle/>
                    <a:p>
                      <a:r>
                        <a:rPr kumimoji="1" lang="en-US" altLang="ja-JP" sz="2800" dirty="0"/>
                        <a:t>x &gt; y</a:t>
                      </a:r>
                    </a:p>
                  </a:txBody>
                  <a:tcPr/>
                </a:tc>
                <a:tc>
                  <a:txBody>
                    <a:bodyPr/>
                    <a:lstStyle/>
                    <a:p>
                      <a:r>
                        <a:rPr kumimoji="1" lang="en-US" altLang="ja-JP" sz="2400" dirty="0"/>
                        <a:t>x</a:t>
                      </a:r>
                      <a:r>
                        <a:rPr kumimoji="1" lang="ja-JP" altLang="en-US" sz="2400" dirty="0"/>
                        <a:t>は</a:t>
                      </a:r>
                      <a:r>
                        <a:rPr kumimoji="1" lang="en-US" altLang="ja-JP" sz="2400" dirty="0"/>
                        <a:t>y</a:t>
                      </a:r>
                      <a:r>
                        <a:rPr kumimoji="1" lang="ja-JP" altLang="en-US" sz="2400" dirty="0"/>
                        <a:t>より大きい</a:t>
                      </a:r>
                    </a:p>
                  </a:txBody>
                  <a:tcPr/>
                </a:tc>
                <a:extLst>
                  <a:ext uri="{0D108BD9-81ED-4DB2-BD59-A6C34878D82A}">
                    <a16:rowId xmlns:a16="http://schemas.microsoft.com/office/drawing/2014/main" val="1714937024"/>
                  </a:ext>
                </a:extLst>
              </a:tr>
              <a:tr h="514971">
                <a:tc>
                  <a:txBody>
                    <a:bodyPr/>
                    <a:lstStyle/>
                    <a:p>
                      <a:r>
                        <a:rPr kumimoji="1" lang="en-US" altLang="ja-JP" sz="2800" dirty="0"/>
                        <a:t>x &lt; y</a:t>
                      </a:r>
                      <a:endParaRPr kumimoji="1" lang="ja-JP" altLang="en-US" sz="2800" dirty="0"/>
                    </a:p>
                  </a:txBody>
                  <a:tcPr/>
                </a:tc>
                <a:tc>
                  <a:txBody>
                    <a:bodyPr/>
                    <a:lstStyle/>
                    <a:p>
                      <a:r>
                        <a:rPr kumimoji="1" lang="en-US" altLang="ja-JP" sz="2400" dirty="0"/>
                        <a:t>x</a:t>
                      </a:r>
                      <a:r>
                        <a:rPr kumimoji="1" lang="ja-JP" altLang="en-US" sz="2400" dirty="0"/>
                        <a:t>は</a:t>
                      </a:r>
                      <a:r>
                        <a:rPr kumimoji="1" lang="en-US" altLang="ja-JP" sz="2400" dirty="0"/>
                        <a:t>y</a:t>
                      </a:r>
                      <a:r>
                        <a:rPr kumimoji="1" lang="ja-JP" altLang="en-US" sz="2400" dirty="0"/>
                        <a:t>より小さい（未満）</a:t>
                      </a:r>
                    </a:p>
                  </a:txBody>
                  <a:tcPr/>
                </a:tc>
                <a:extLst>
                  <a:ext uri="{0D108BD9-81ED-4DB2-BD59-A6C34878D82A}">
                    <a16:rowId xmlns:a16="http://schemas.microsoft.com/office/drawing/2014/main" val="1745058117"/>
                  </a:ext>
                </a:extLst>
              </a:tr>
              <a:tr h="514971">
                <a:tc>
                  <a:txBody>
                    <a:bodyPr/>
                    <a:lstStyle/>
                    <a:p>
                      <a:r>
                        <a:rPr kumimoji="1" lang="en-US" altLang="ja-JP" sz="2800" dirty="0"/>
                        <a:t>x &gt;= y</a:t>
                      </a:r>
                      <a:endParaRPr kumimoji="1" lang="ja-JP" altLang="en-US" sz="2800" dirty="0"/>
                    </a:p>
                  </a:txBody>
                  <a:tcPr/>
                </a:tc>
                <a:tc>
                  <a:txBody>
                    <a:bodyPr/>
                    <a:lstStyle/>
                    <a:p>
                      <a:r>
                        <a:rPr kumimoji="1" lang="en-US" altLang="ja-JP" sz="2400" dirty="0"/>
                        <a:t>x</a:t>
                      </a:r>
                      <a:r>
                        <a:rPr kumimoji="1" lang="ja-JP" altLang="en-US" sz="2400" dirty="0"/>
                        <a:t>は</a:t>
                      </a:r>
                      <a:r>
                        <a:rPr kumimoji="1" lang="en-US" altLang="ja-JP" sz="2400" dirty="0"/>
                        <a:t>y</a:t>
                      </a:r>
                      <a:r>
                        <a:rPr kumimoji="1" lang="ja-JP" altLang="en-US" sz="2400" dirty="0"/>
                        <a:t>以上</a:t>
                      </a:r>
                    </a:p>
                  </a:txBody>
                  <a:tcPr/>
                </a:tc>
                <a:extLst>
                  <a:ext uri="{0D108BD9-81ED-4DB2-BD59-A6C34878D82A}">
                    <a16:rowId xmlns:a16="http://schemas.microsoft.com/office/drawing/2014/main" val="1092591921"/>
                  </a:ext>
                </a:extLst>
              </a:tr>
              <a:tr h="514971">
                <a:tc>
                  <a:txBody>
                    <a:bodyPr/>
                    <a:lstStyle/>
                    <a:p>
                      <a:r>
                        <a:rPr kumimoji="1" lang="en-US" altLang="ja-JP" sz="2800" dirty="0"/>
                        <a:t>x &lt;= y</a:t>
                      </a:r>
                      <a:endParaRPr kumimoji="1" lang="ja-JP" altLang="en-US" sz="2800" dirty="0"/>
                    </a:p>
                  </a:txBody>
                  <a:tcPr/>
                </a:tc>
                <a:tc>
                  <a:txBody>
                    <a:bodyPr/>
                    <a:lstStyle/>
                    <a:p>
                      <a:r>
                        <a:rPr kumimoji="1" lang="en-US" altLang="ja-JP" sz="2400" dirty="0"/>
                        <a:t>x</a:t>
                      </a:r>
                      <a:r>
                        <a:rPr kumimoji="1" lang="ja-JP" altLang="en-US" sz="2400" dirty="0"/>
                        <a:t>は</a:t>
                      </a:r>
                      <a:r>
                        <a:rPr kumimoji="1" lang="en-US" altLang="ja-JP" sz="2400" dirty="0"/>
                        <a:t>y</a:t>
                      </a:r>
                      <a:r>
                        <a:rPr kumimoji="1" lang="ja-JP" altLang="en-US" sz="2400" dirty="0"/>
                        <a:t>以下</a:t>
                      </a:r>
                    </a:p>
                  </a:txBody>
                  <a:tcPr/>
                </a:tc>
                <a:extLst>
                  <a:ext uri="{0D108BD9-81ED-4DB2-BD59-A6C34878D82A}">
                    <a16:rowId xmlns:a16="http://schemas.microsoft.com/office/drawing/2014/main" val="2241095243"/>
                  </a:ext>
                </a:extLst>
              </a:tr>
              <a:tr h="514971">
                <a:tc>
                  <a:txBody>
                    <a:bodyPr/>
                    <a:lstStyle/>
                    <a:p>
                      <a:r>
                        <a:rPr kumimoji="1" lang="en-US" altLang="ja-JP" sz="2800" dirty="0"/>
                        <a:t>x == y</a:t>
                      </a:r>
                      <a:endParaRPr kumimoji="1" lang="ja-JP" altLang="en-US" sz="2800" dirty="0"/>
                    </a:p>
                  </a:txBody>
                  <a:tcPr/>
                </a:tc>
                <a:tc>
                  <a:txBody>
                    <a:bodyPr/>
                    <a:lstStyle/>
                    <a:p>
                      <a:r>
                        <a:rPr kumimoji="1" lang="en-US" altLang="ja-JP" sz="2400" dirty="0"/>
                        <a:t>x</a:t>
                      </a:r>
                      <a:r>
                        <a:rPr kumimoji="1" lang="ja-JP" altLang="en-US" sz="2400" dirty="0"/>
                        <a:t>と</a:t>
                      </a:r>
                      <a:r>
                        <a:rPr kumimoji="1" lang="en-US" altLang="ja-JP" sz="2400" dirty="0"/>
                        <a:t>y</a:t>
                      </a:r>
                      <a:r>
                        <a:rPr kumimoji="1" lang="ja-JP" altLang="en-US" sz="2400" dirty="0"/>
                        <a:t>は等しい</a:t>
                      </a:r>
                    </a:p>
                  </a:txBody>
                  <a:tcPr/>
                </a:tc>
                <a:extLst>
                  <a:ext uri="{0D108BD9-81ED-4DB2-BD59-A6C34878D82A}">
                    <a16:rowId xmlns:a16="http://schemas.microsoft.com/office/drawing/2014/main" val="2274607811"/>
                  </a:ext>
                </a:extLst>
              </a:tr>
              <a:tr h="514971">
                <a:tc>
                  <a:txBody>
                    <a:bodyPr/>
                    <a:lstStyle/>
                    <a:p>
                      <a:r>
                        <a:rPr kumimoji="1" lang="en-US" altLang="ja-JP" sz="2800" dirty="0"/>
                        <a:t>x != y</a:t>
                      </a:r>
                      <a:endParaRPr kumimoji="1" lang="ja-JP" altLang="en-US" sz="2800" dirty="0"/>
                    </a:p>
                  </a:txBody>
                  <a:tcPr/>
                </a:tc>
                <a:tc>
                  <a:txBody>
                    <a:bodyPr/>
                    <a:lstStyle/>
                    <a:p>
                      <a:r>
                        <a:rPr kumimoji="1" lang="en-US" altLang="ja-JP" sz="2400" dirty="0"/>
                        <a:t>x</a:t>
                      </a:r>
                      <a:r>
                        <a:rPr kumimoji="1" lang="ja-JP" altLang="en-US" sz="2400" dirty="0"/>
                        <a:t>と</a:t>
                      </a:r>
                      <a:r>
                        <a:rPr kumimoji="1" lang="en-US" altLang="ja-JP" sz="2400" dirty="0"/>
                        <a:t>y</a:t>
                      </a:r>
                      <a:r>
                        <a:rPr kumimoji="1" lang="ja-JP" altLang="en-US" sz="2400" dirty="0"/>
                        <a:t>は等しくない</a:t>
                      </a:r>
                    </a:p>
                  </a:txBody>
                  <a:tcPr/>
                </a:tc>
                <a:extLst>
                  <a:ext uri="{0D108BD9-81ED-4DB2-BD59-A6C34878D82A}">
                    <a16:rowId xmlns:a16="http://schemas.microsoft.com/office/drawing/2014/main" val="3073475349"/>
                  </a:ext>
                </a:extLst>
              </a:tr>
              <a:tr h="514971">
                <a:tc>
                  <a:txBody>
                    <a:bodyPr/>
                    <a:lstStyle/>
                    <a:p>
                      <a:r>
                        <a:rPr kumimoji="1" lang="en-US" altLang="ja-JP" sz="2800" dirty="0"/>
                        <a:t>x in y</a:t>
                      </a:r>
                      <a:endParaRPr kumimoji="1" lang="ja-JP" altLang="en-US" sz="2800" dirty="0"/>
                    </a:p>
                  </a:txBody>
                  <a:tcPr/>
                </a:tc>
                <a:tc>
                  <a:txBody>
                    <a:bodyPr/>
                    <a:lstStyle/>
                    <a:p>
                      <a:r>
                        <a:rPr kumimoji="1" lang="en-US" altLang="ja-JP" sz="2400" dirty="0"/>
                        <a:t>x</a:t>
                      </a:r>
                      <a:r>
                        <a:rPr kumimoji="1" lang="ja-JP" altLang="en-US" sz="2400" dirty="0"/>
                        <a:t>という要素が</a:t>
                      </a:r>
                      <a:r>
                        <a:rPr kumimoji="1" lang="en-US" altLang="ja-JP" sz="2400" dirty="0"/>
                        <a:t>y</a:t>
                      </a:r>
                      <a:r>
                        <a:rPr kumimoji="1" lang="ja-JP" altLang="en-US" sz="2400" dirty="0"/>
                        <a:t>に存在する</a:t>
                      </a:r>
                    </a:p>
                  </a:txBody>
                  <a:tcPr/>
                </a:tc>
                <a:extLst>
                  <a:ext uri="{0D108BD9-81ED-4DB2-BD59-A6C34878D82A}">
                    <a16:rowId xmlns:a16="http://schemas.microsoft.com/office/drawing/2014/main" val="1352237668"/>
                  </a:ext>
                </a:extLst>
              </a:tr>
              <a:tr h="514971">
                <a:tc>
                  <a:txBody>
                    <a:bodyPr/>
                    <a:lstStyle/>
                    <a:p>
                      <a:r>
                        <a:rPr kumimoji="1" lang="en-US" altLang="ja-JP" sz="2800" dirty="0"/>
                        <a:t>x not in y</a:t>
                      </a:r>
                      <a:endParaRPr kumimoji="1" lang="ja-JP" altLang="en-US" sz="2800" dirty="0"/>
                    </a:p>
                  </a:txBody>
                  <a:tcPr/>
                </a:tc>
                <a:tc>
                  <a:txBody>
                    <a:bodyPr/>
                    <a:lstStyle/>
                    <a:p>
                      <a:r>
                        <a:rPr kumimoji="1" lang="en-US" altLang="ja-JP" sz="2400" dirty="0"/>
                        <a:t>x</a:t>
                      </a:r>
                      <a:r>
                        <a:rPr kumimoji="1" lang="ja-JP" altLang="en-US" sz="2400" dirty="0"/>
                        <a:t>という要素が</a:t>
                      </a:r>
                      <a:r>
                        <a:rPr kumimoji="1" lang="en-US" altLang="ja-JP" sz="2400" dirty="0"/>
                        <a:t>y</a:t>
                      </a:r>
                      <a:r>
                        <a:rPr kumimoji="1" lang="ja-JP" altLang="en-US" sz="2400" dirty="0"/>
                        <a:t>に存在しない</a:t>
                      </a:r>
                    </a:p>
                  </a:txBody>
                  <a:tcPr/>
                </a:tc>
                <a:extLst>
                  <a:ext uri="{0D108BD9-81ED-4DB2-BD59-A6C34878D82A}">
                    <a16:rowId xmlns:a16="http://schemas.microsoft.com/office/drawing/2014/main" val="2733559781"/>
                  </a:ext>
                </a:extLst>
              </a:tr>
            </a:tbl>
          </a:graphicData>
        </a:graphic>
      </p:graphicFrame>
      <p:sp>
        <p:nvSpPr>
          <p:cNvPr id="19" name="正方形/長方形 18">
            <a:extLst>
              <a:ext uri="{FF2B5EF4-FFF2-40B4-BE49-F238E27FC236}">
                <a16:creationId xmlns:a16="http://schemas.microsoft.com/office/drawing/2014/main" id="{7BD340FA-AAA0-4EE2-89CD-16092EDA8AA5}"/>
              </a:ext>
            </a:extLst>
          </p:cNvPr>
          <p:cNvSpPr/>
          <p:nvPr/>
        </p:nvSpPr>
        <p:spPr>
          <a:xfrm>
            <a:off x="7272320" y="6538470"/>
            <a:ext cx="4919680" cy="369332"/>
          </a:xfrm>
          <a:prstGeom prst="rect">
            <a:avLst/>
          </a:prstGeom>
        </p:spPr>
        <p:txBody>
          <a:bodyPr wrap="none">
            <a:spAutoFit/>
          </a:bodyPr>
          <a:lstStyle/>
          <a:p>
            <a:r>
              <a:rPr lang="en-US" altLang="ja-JP" dirty="0">
                <a:hlinkClick r:id="rId2"/>
              </a:rPr>
              <a:t>https://www.javadrive.jp/python/if/index4.html</a:t>
            </a:r>
            <a:endParaRPr lang="ja-JP" altLang="en-US" dirty="0"/>
          </a:p>
        </p:txBody>
      </p:sp>
    </p:spTree>
    <p:extLst>
      <p:ext uri="{BB962C8B-B14F-4D97-AF65-F5344CB8AC3E}">
        <p14:creationId xmlns:p14="http://schemas.microsoft.com/office/powerpoint/2010/main" val="15896630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矢印コネクタ 51">
            <a:extLst>
              <a:ext uri="{FF2B5EF4-FFF2-40B4-BE49-F238E27FC236}">
                <a16:creationId xmlns:a16="http://schemas.microsoft.com/office/drawing/2014/main" id="{5953CD43-1F44-4ED8-A195-62CFA37885EC}"/>
              </a:ext>
            </a:extLst>
          </p:cNvPr>
          <p:cNvCxnSpPr>
            <a:cxnSpLocks/>
          </p:cNvCxnSpPr>
          <p:nvPr/>
        </p:nvCxnSpPr>
        <p:spPr>
          <a:xfrm flipH="1">
            <a:off x="163178" y="4714641"/>
            <a:ext cx="115985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6FD55CFA-F7B0-4B6D-9856-B374E1F3E428}"/>
              </a:ext>
            </a:extLst>
          </p:cNvPr>
          <p:cNvCxnSpPr>
            <a:cxnSpLocks/>
            <a:stCxn id="25" idx="2"/>
            <a:endCxn id="30" idx="0"/>
          </p:cNvCxnSpPr>
          <p:nvPr/>
        </p:nvCxnSpPr>
        <p:spPr>
          <a:xfrm>
            <a:off x="2270711" y="3924679"/>
            <a:ext cx="0"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55420" y="6154514"/>
            <a:ext cx="0" cy="7034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lang="en-US" altLang="ja-JP" dirty="0"/>
              <a:t>for</a:t>
            </a:r>
            <a:r>
              <a:rPr lang="ja-JP" altLang="en-US" dirty="0"/>
              <a:t>文：</a:t>
            </a:r>
            <a:r>
              <a:rPr lang="en-US" altLang="ja-JP" dirty="0"/>
              <a:t>continue</a:t>
            </a:r>
            <a:r>
              <a:rPr lang="ja-JP" altLang="en-US" dirty="0"/>
              <a:t>　例</a:t>
            </a:r>
            <a:endParaRPr kumimoji="1" lang="ja-JP" altLang="en-US" dirty="0"/>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ja-JP" altLang="en-US" sz="3200" dirty="0"/>
              <a:t>④</a:t>
            </a:r>
            <a:r>
              <a:rPr lang="en-US" altLang="ja-JP" sz="3200" dirty="0"/>
              <a:t>for</a:t>
            </a:r>
            <a:r>
              <a:rPr lang="ja-JP" altLang="en-US" sz="3200" dirty="0"/>
              <a:t>文から抜ける</a:t>
            </a:r>
            <a:r>
              <a:rPr lang="ja-JP" altLang="en-US" dirty="0"/>
              <a:t>　　</a:t>
            </a:r>
            <a:r>
              <a:rPr lang="ja-JP" altLang="en-US" sz="2000" dirty="0"/>
              <a:t>（</a:t>
            </a:r>
            <a:r>
              <a:rPr lang="en-US" altLang="ja-JP" sz="2000" dirty="0"/>
              <a:t>name == “banana” </a:t>
            </a:r>
            <a:r>
              <a:rPr lang="ja-JP" altLang="en-US" sz="2000" dirty="0"/>
              <a:t>のとき</a:t>
            </a:r>
            <a:r>
              <a:rPr lang="en-US" altLang="ja-JP" sz="2000" dirty="0"/>
              <a:t>continue</a:t>
            </a:r>
            <a:r>
              <a:rPr lang="ja-JP" altLang="en-US" sz="2000" dirty="0"/>
              <a:t>）</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40</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30" idx="2"/>
            <a:endCxn id="26" idx="0"/>
          </p:cNvCxnSpPr>
          <p:nvPr/>
        </p:nvCxnSpPr>
        <p:spPr>
          <a:xfrm flipH="1">
            <a:off x="2270710" y="5203170"/>
            <a:ext cx="1"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155340" y="2495110"/>
            <a:ext cx="211804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323033" y="2947617"/>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6" name="フローチャート: 処理 25">
            <a:extLst>
              <a:ext uri="{FF2B5EF4-FFF2-40B4-BE49-F238E27FC236}">
                <a16:creationId xmlns:a16="http://schemas.microsoft.com/office/drawing/2014/main" id="{920BB2B1-621F-4D34-8B8D-0A2D5355D48B}"/>
              </a:ext>
            </a:extLst>
          </p:cNvPr>
          <p:cNvSpPr/>
          <p:nvPr/>
        </p:nvSpPr>
        <p:spPr>
          <a:xfrm>
            <a:off x="1569119" y="5504599"/>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t>print(name)</a:t>
            </a:r>
          </a:p>
        </p:txBody>
      </p: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155340" y="2521969"/>
            <a:ext cx="0" cy="330758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a:endCxn id="26" idx="1"/>
          </p:cNvCxnSpPr>
          <p:nvPr/>
        </p:nvCxnSpPr>
        <p:spPr>
          <a:xfrm>
            <a:off x="140310" y="5829557"/>
            <a:ext cx="1428809"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AC6EA756-580E-46DB-8E57-D52751C47458}"/>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45" name="直線コネクタ 44">
            <a:extLst>
              <a:ext uri="{FF2B5EF4-FFF2-40B4-BE49-F238E27FC236}">
                <a16:creationId xmlns:a16="http://schemas.microsoft.com/office/drawing/2014/main" id="{9261976C-C4CB-4386-B3D2-5484A09045F0}"/>
              </a:ext>
            </a:extLst>
          </p:cNvPr>
          <p:cNvCxnSpPr>
            <a:cxnSpLocks/>
          </p:cNvCxnSpPr>
          <p:nvPr/>
        </p:nvCxnSpPr>
        <p:spPr>
          <a:xfrm>
            <a:off x="3240988" y="3429000"/>
            <a:ext cx="161773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FE292756-EFE8-4BF7-B16A-ED5E3A0F6C18}"/>
              </a:ext>
            </a:extLst>
          </p:cNvPr>
          <p:cNvCxnSpPr>
            <a:cxnSpLocks/>
          </p:cNvCxnSpPr>
          <p:nvPr/>
        </p:nvCxnSpPr>
        <p:spPr>
          <a:xfrm>
            <a:off x="4858725" y="3429000"/>
            <a:ext cx="0" cy="288032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0" name="フローチャート: 判断 29">
            <a:extLst>
              <a:ext uri="{FF2B5EF4-FFF2-40B4-BE49-F238E27FC236}">
                <a16:creationId xmlns:a16="http://schemas.microsoft.com/office/drawing/2014/main" id="{6777A7F7-2612-42A9-85B9-C7895F69843A}"/>
              </a:ext>
            </a:extLst>
          </p:cNvPr>
          <p:cNvSpPr/>
          <p:nvPr/>
        </p:nvSpPr>
        <p:spPr>
          <a:xfrm>
            <a:off x="1323033" y="4226108"/>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48" name="テキスト ボックス 47">
            <a:extLst>
              <a:ext uri="{FF2B5EF4-FFF2-40B4-BE49-F238E27FC236}">
                <a16:creationId xmlns:a16="http://schemas.microsoft.com/office/drawing/2014/main" id="{F95E3F62-693B-41EA-A7F2-C44EE6424C0A}"/>
              </a:ext>
            </a:extLst>
          </p:cNvPr>
          <p:cNvSpPr txBox="1"/>
          <p:nvPr/>
        </p:nvSpPr>
        <p:spPr>
          <a:xfrm>
            <a:off x="163178" y="4217451"/>
            <a:ext cx="1805244" cy="461665"/>
          </a:xfrm>
          <a:prstGeom prst="rect">
            <a:avLst/>
          </a:prstGeom>
          <a:noFill/>
        </p:spPr>
        <p:txBody>
          <a:bodyPr wrap="square" rtlCol="0">
            <a:spAutoFit/>
          </a:bodyPr>
          <a:lstStyle/>
          <a:p>
            <a:r>
              <a:rPr kumimoji="1" lang="en-US" altLang="ja-JP" sz="2400" b="1" dirty="0">
                <a:solidFill>
                  <a:srgbClr val="27A400"/>
                </a:solidFill>
              </a:rPr>
              <a:t>continue</a:t>
            </a:r>
            <a:endParaRPr kumimoji="1" lang="ja-JP" altLang="en-US" sz="2400" b="1" dirty="0">
              <a:solidFill>
                <a:srgbClr val="27A400"/>
              </a:solidFill>
            </a:endParaRPr>
          </a:p>
        </p:txBody>
      </p:sp>
      <p:sp>
        <p:nvSpPr>
          <p:cNvPr id="49" name="テキスト ボックス 48">
            <a:extLst>
              <a:ext uri="{FF2B5EF4-FFF2-40B4-BE49-F238E27FC236}">
                <a16:creationId xmlns:a16="http://schemas.microsoft.com/office/drawing/2014/main" id="{6056F0E9-54CB-423B-AEA3-E2C2136D6FD1}"/>
              </a:ext>
            </a:extLst>
          </p:cNvPr>
          <p:cNvSpPr txBox="1"/>
          <p:nvPr/>
        </p:nvSpPr>
        <p:spPr>
          <a:xfrm>
            <a:off x="2334944" y="3861881"/>
            <a:ext cx="2015268"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50" name="直線矢印コネクタ 49">
            <a:extLst>
              <a:ext uri="{FF2B5EF4-FFF2-40B4-BE49-F238E27FC236}">
                <a16:creationId xmlns:a16="http://schemas.microsoft.com/office/drawing/2014/main" id="{C9517ED5-88C9-49C9-ABD0-4B5B0DEE8E6C}"/>
              </a:ext>
            </a:extLst>
          </p:cNvPr>
          <p:cNvCxnSpPr>
            <a:cxnSpLocks/>
          </p:cNvCxnSpPr>
          <p:nvPr/>
        </p:nvCxnSpPr>
        <p:spPr>
          <a:xfrm flipH="1">
            <a:off x="2270710" y="6309320"/>
            <a:ext cx="258801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6" name="コンテンツ プレースホルダー 55">
            <a:extLst>
              <a:ext uri="{FF2B5EF4-FFF2-40B4-BE49-F238E27FC236}">
                <a16:creationId xmlns:a16="http://schemas.microsoft.com/office/drawing/2014/main" id="{716C0DA3-DE5E-4E1F-80B4-83F5918C4E01}"/>
              </a:ext>
            </a:extLst>
          </p:cNvPr>
          <p:cNvSpPr>
            <a:spLocks noGrp="1"/>
          </p:cNvSpPr>
          <p:nvPr>
            <p:ph sz="quarter" idx="13"/>
          </p:nvPr>
        </p:nvSpPr>
        <p:spPr/>
        <p:txBody>
          <a:bodyPr>
            <a:normAutofit fontScale="92500" lnSpcReduction="10000"/>
          </a:bodyPr>
          <a:lstStyle/>
          <a:p>
            <a:endParaRPr lang="ja-JP" altLang="en-US"/>
          </a:p>
        </p:txBody>
      </p:sp>
      <p:sp>
        <p:nvSpPr>
          <p:cNvPr id="54" name="フレーム 53">
            <a:extLst>
              <a:ext uri="{FF2B5EF4-FFF2-40B4-BE49-F238E27FC236}">
                <a16:creationId xmlns:a16="http://schemas.microsoft.com/office/drawing/2014/main" id="{DA63FCDE-0B05-447B-9A0B-6826C8A0B871}"/>
              </a:ext>
            </a:extLst>
          </p:cNvPr>
          <p:cNvSpPr/>
          <p:nvPr/>
        </p:nvSpPr>
        <p:spPr>
          <a:xfrm>
            <a:off x="3193316" y="2960948"/>
            <a:ext cx="1583269"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58" name="直線コネクタ 57">
            <a:extLst>
              <a:ext uri="{FF2B5EF4-FFF2-40B4-BE49-F238E27FC236}">
                <a16:creationId xmlns:a16="http://schemas.microsoft.com/office/drawing/2014/main" id="{BCCFDF0B-0442-4DEE-BCC5-C6BDF5140A1E}"/>
              </a:ext>
            </a:extLst>
          </p:cNvPr>
          <p:cNvCxnSpPr>
            <a:cxnSpLocks/>
          </p:cNvCxnSpPr>
          <p:nvPr/>
        </p:nvCxnSpPr>
        <p:spPr>
          <a:xfrm flipH="1">
            <a:off x="4857020" y="3462546"/>
            <a:ext cx="1705" cy="284467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03810B51-7964-483B-A6B8-2F4BDE93AA3F}"/>
              </a:ext>
            </a:extLst>
          </p:cNvPr>
          <p:cNvCxnSpPr>
            <a:cxnSpLocks/>
          </p:cNvCxnSpPr>
          <p:nvPr/>
        </p:nvCxnSpPr>
        <p:spPr>
          <a:xfrm>
            <a:off x="2240131" y="6307224"/>
            <a:ext cx="2581427" cy="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7C442B6E-733A-4FE0-978E-F0206C814BB9}"/>
              </a:ext>
            </a:extLst>
          </p:cNvPr>
          <p:cNvCxnSpPr>
            <a:cxnSpLocks/>
          </p:cNvCxnSpPr>
          <p:nvPr/>
        </p:nvCxnSpPr>
        <p:spPr>
          <a:xfrm>
            <a:off x="2253895" y="6307224"/>
            <a:ext cx="1525" cy="55077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60">
            <a:extLst>
              <a:ext uri="{FF2B5EF4-FFF2-40B4-BE49-F238E27FC236}">
                <a16:creationId xmlns:a16="http://schemas.microsoft.com/office/drawing/2014/main" id="{15B9B962-85E1-4BC2-BB2B-32C0197B1C15}"/>
              </a:ext>
            </a:extLst>
          </p:cNvPr>
          <p:cNvSpPr txBox="1"/>
          <p:nvPr/>
        </p:nvSpPr>
        <p:spPr>
          <a:xfrm>
            <a:off x="1502625" y="3261168"/>
            <a:ext cx="1715764" cy="338554"/>
          </a:xfrm>
          <a:prstGeom prst="rect">
            <a:avLst/>
          </a:prstGeom>
          <a:noFill/>
        </p:spPr>
        <p:txBody>
          <a:bodyPr wrap="square" rtlCol="0">
            <a:spAutoFit/>
          </a:bodyPr>
          <a:lstStyle/>
          <a:p>
            <a:r>
              <a:rPr kumimoji="1" lang="en-US" altLang="ja-JP" sz="1600" b="1" dirty="0">
                <a:solidFill>
                  <a:schemeClr val="bg1"/>
                </a:solidFill>
              </a:rPr>
              <a:t>for name in list</a:t>
            </a:r>
            <a:endParaRPr kumimoji="1" lang="ja-JP" altLang="en-US" sz="1600" b="1" dirty="0">
              <a:solidFill>
                <a:schemeClr val="bg1"/>
              </a:solidFill>
            </a:endParaRPr>
          </a:p>
        </p:txBody>
      </p:sp>
      <p:sp>
        <p:nvSpPr>
          <p:cNvPr id="62" name="テキスト ボックス 61">
            <a:extLst>
              <a:ext uri="{FF2B5EF4-FFF2-40B4-BE49-F238E27FC236}">
                <a16:creationId xmlns:a16="http://schemas.microsoft.com/office/drawing/2014/main" id="{83F21EF5-52CA-4629-9CA4-7D3D6858F944}"/>
              </a:ext>
            </a:extLst>
          </p:cNvPr>
          <p:cNvSpPr txBox="1"/>
          <p:nvPr/>
        </p:nvSpPr>
        <p:spPr>
          <a:xfrm>
            <a:off x="1712077" y="4475058"/>
            <a:ext cx="1403171" cy="584775"/>
          </a:xfrm>
          <a:prstGeom prst="rect">
            <a:avLst/>
          </a:prstGeom>
          <a:noFill/>
        </p:spPr>
        <p:txBody>
          <a:bodyPr wrap="square" rtlCol="0">
            <a:spAutoFit/>
          </a:bodyPr>
          <a:lstStyle/>
          <a:p>
            <a:r>
              <a:rPr lang="en-US" altLang="ja-JP" sz="1600" b="1" dirty="0">
                <a:solidFill>
                  <a:schemeClr val="bg1"/>
                </a:solidFill>
              </a:rPr>
              <a:t>if name == “banana”</a:t>
            </a:r>
            <a:endParaRPr kumimoji="1" lang="ja-JP" altLang="en-US" sz="1600" b="1" dirty="0">
              <a:solidFill>
                <a:schemeClr val="bg1"/>
              </a:solidFill>
            </a:endParaRPr>
          </a:p>
        </p:txBody>
      </p:sp>
      <p:cxnSp>
        <p:nvCxnSpPr>
          <p:cNvPr id="34" name="直線コネクタ 33">
            <a:extLst>
              <a:ext uri="{FF2B5EF4-FFF2-40B4-BE49-F238E27FC236}">
                <a16:creationId xmlns:a16="http://schemas.microsoft.com/office/drawing/2014/main" id="{5A7F3B24-764B-43CC-8551-CDFA020B5AAF}"/>
              </a:ext>
            </a:extLst>
          </p:cNvPr>
          <p:cNvCxnSpPr>
            <a:cxnSpLocks/>
          </p:cNvCxnSpPr>
          <p:nvPr/>
        </p:nvCxnSpPr>
        <p:spPr>
          <a:xfrm flipH="1">
            <a:off x="2270710" y="2359704"/>
            <a:ext cx="6588" cy="106929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B70A9460-77B7-46CC-BD90-89704DB9E3B1}"/>
              </a:ext>
            </a:extLst>
          </p:cNvPr>
          <p:cNvCxnSpPr>
            <a:cxnSpLocks/>
          </p:cNvCxnSpPr>
          <p:nvPr/>
        </p:nvCxnSpPr>
        <p:spPr>
          <a:xfrm>
            <a:off x="2277298" y="3429000"/>
            <a:ext cx="2581427" cy="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66" name="正方形/長方形 65">
            <a:extLst>
              <a:ext uri="{FF2B5EF4-FFF2-40B4-BE49-F238E27FC236}">
                <a16:creationId xmlns:a16="http://schemas.microsoft.com/office/drawing/2014/main" id="{6E46BCBA-4B28-4CC7-965B-639E6C869ECC}"/>
              </a:ext>
            </a:extLst>
          </p:cNvPr>
          <p:cNvSpPr/>
          <p:nvPr/>
        </p:nvSpPr>
        <p:spPr>
          <a:xfrm>
            <a:off x="5831809" y="3808375"/>
            <a:ext cx="6060762" cy="10123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endParaRPr kumimoji="1" lang="ja-JP" altLang="en-US" sz="2000" dirty="0">
              <a:solidFill>
                <a:schemeClr val="tx1"/>
              </a:solidFill>
            </a:endParaRPr>
          </a:p>
        </p:txBody>
      </p:sp>
      <p:sp>
        <p:nvSpPr>
          <p:cNvPr id="67" name="コンテンツ プレースホルダー 2">
            <a:extLst>
              <a:ext uri="{FF2B5EF4-FFF2-40B4-BE49-F238E27FC236}">
                <a16:creationId xmlns:a16="http://schemas.microsoft.com/office/drawing/2014/main" id="{1D7B1851-0965-4263-96B0-3D7E08F4B4C8}"/>
              </a:ext>
            </a:extLst>
          </p:cNvPr>
          <p:cNvSpPr txBox="1">
            <a:spLocks/>
          </p:cNvSpPr>
          <p:nvPr/>
        </p:nvSpPr>
        <p:spPr>
          <a:xfrm>
            <a:off x="5831809" y="3276382"/>
            <a:ext cx="4050228"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dirty="0"/>
              <a:t>出力結果</a:t>
            </a:r>
            <a:endParaRPr lang="en-US" altLang="ja-JP" sz="2400" b="1" dirty="0"/>
          </a:p>
        </p:txBody>
      </p:sp>
      <p:sp>
        <p:nvSpPr>
          <p:cNvPr id="68" name="テキスト ボックス 67">
            <a:extLst>
              <a:ext uri="{FF2B5EF4-FFF2-40B4-BE49-F238E27FC236}">
                <a16:creationId xmlns:a16="http://schemas.microsoft.com/office/drawing/2014/main" id="{C9510220-9EEA-4A1F-9E7B-B2E334DD0601}"/>
              </a:ext>
            </a:extLst>
          </p:cNvPr>
          <p:cNvSpPr txBox="1"/>
          <p:nvPr/>
        </p:nvSpPr>
        <p:spPr>
          <a:xfrm>
            <a:off x="5831809" y="3772897"/>
            <a:ext cx="1296144" cy="400110"/>
          </a:xfrm>
          <a:prstGeom prst="rect">
            <a:avLst/>
          </a:prstGeom>
          <a:noFill/>
        </p:spPr>
        <p:txBody>
          <a:bodyPr wrap="square" rtlCol="0">
            <a:spAutoFit/>
          </a:bodyPr>
          <a:lstStyle/>
          <a:p>
            <a:r>
              <a:rPr kumimoji="1" lang="en-US" altLang="ja-JP" sz="2000" dirty="0"/>
              <a:t>apple</a:t>
            </a:r>
            <a:endParaRPr kumimoji="1" lang="ja-JP" altLang="en-US" sz="2000" dirty="0"/>
          </a:p>
        </p:txBody>
      </p:sp>
      <p:sp>
        <p:nvSpPr>
          <p:cNvPr id="69" name="テキスト ボックス 68">
            <a:extLst>
              <a:ext uri="{FF2B5EF4-FFF2-40B4-BE49-F238E27FC236}">
                <a16:creationId xmlns:a16="http://schemas.microsoft.com/office/drawing/2014/main" id="{77975CB0-C639-410F-A30F-AB4F7B8CBF07}"/>
              </a:ext>
            </a:extLst>
          </p:cNvPr>
          <p:cNvSpPr txBox="1"/>
          <p:nvPr/>
        </p:nvSpPr>
        <p:spPr>
          <a:xfrm>
            <a:off x="5821692" y="4112795"/>
            <a:ext cx="1296144" cy="400110"/>
          </a:xfrm>
          <a:prstGeom prst="rect">
            <a:avLst/>
          </a:prstGeom>
          <a:noFill/>
        </p:spPr>
        <p:txBody>
          <a:bodyPr wrap="square" rtlCol="0">
            <a:spAutoFit/>
          </a:bodyPr>
          <a:lstStyle/>
          <a:p>
            <a:r>
              <a:rPr kumimoji="1" lang="en-US" altLang="ja-JP" sz="2000" dirty="0"/>
              <a:t>orange</a:t>
            </a:r>
            <a:endParaRPr kumimoji="1" lang="ja-JP" altLang="en-US" sz="2000" dirty="0"/>
          </a:p>
        </p:txBody>
      </p:sp>
      <p:sp>
        <p:nvSpPr>
          <p:cNvPr id="37" name="正方形/長方形 36">
            <a:extLst>
              <a:ext uri="{FF2B5EF4-FFF2-40B4-BE49-F238E27FC236}">
                <a16:creationId xmlns:a16="http://schemas.microsoft.com/office/drawing/2014/main" id="{9AD1E28B-EFEF-40CB-A06A-004F0D92C401}"/>
              </a:ext>
            </a:extLst>
          </p:cNvPr>
          <p:cNvSpPr/>
          <p:nvPr/>
        </p:nvSpPr>
        <p:spPr>
          <a:xfrm>
            <a:off x="267095" y="2011497"/>
            <a:ext cx="4460750" cy="326144"/>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list = [“apple”, “banana”, “orange”]</a:t>
            </a:r>
          </a:p>
        </p:txBody>
      </p:sp>
    </p:spTree>
    <p:extLst>
      <p:ext uri="{BB962C8B-B14F-4D97-AF65-F5344CB8AC3E}">
        <p14:creationId xmlns:p14="http://schemas.microsoft.com/office/powerpoint/2010/main" val="2344078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left)">
                                      <p:cBhvr>
                                        <p:cTn id="15" dur="500"/>
                                        <p:tgtEl>
                                          <p:spTgt spid="39"/>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wipe(up)">
                                      <p:cBhvr>
                                        <p:cTn id="19" dur="500"/>
                                        <p:tgtEl>
                                          <p:spTgt spid="58"/>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59"/>
                                        </p:tgtEl>
                                        <p:attrNameLst>
                                          <p:attrName>style.visibility</p:attrName>
                                        </p:attrNameLst>
                                      </p:cBhvr>
                                      <p:to>
                                        <p:strVal val="visible"/>
                                      </p:to>
                                    </p:set>
                                    <p:animEffect transition="in" filter="wipe(right)">
                                      <p:cBhvr>
                                        <p:cTn id="23" dur="500"/>
                                        <p:tgtEl>
                                          <p:spTgt spid="59"/>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wipe(up)">
                                      <p:cBhvr>
                                        <p:cTn id="2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AC5581-9F0E-46BF-A7A0-70E33506DD5C}"/>
              </a:ext>
            </a:extLst>
          </p:cNvPr>
          <p:cNvSpPr>
            <a:spLocks noGrp="1"/>
          </p:cNvSpPr>
          <p:nvPr>
            <p:ph type="title"/>
          </p:nvPr>
        </p:nvSpPr>
        <p:spPr/>
        <p:txBody>
          <a:bodyPr/>
          <a:lstStyle/>
          <a:p>
            <a:r>
              <a:rPr lang="en-US" altLang="ja-JP" dirty="0"/>
              <a:t>for</a:t>
            </a:r>
            <a:r>
              <a:rPr lang="ja-JP" altLang="en-US" dirty="0"/>
              <a:t>文で使うと便利な関数</a:t>
            </a:r>
            <a:endParaRPr kumimoji="1" lang="ja-JP" altLang="en-US" dirty="0"/>
          </a:p>
        </p:txBody>
      </p:sp>
      <p:sp>
        <p:nvSpPr>
          <p:cNvPr id="3" name="コンテンツ プレースホルダー 2">
            <a:extLst>
              <a:ext uri="{FF2B5EF4-FFF2-40B4-BE49-F238E27FC236}">
                <a16:creationId xmlns:a16="http://schemas.microsoft.com/office/drawing/2014/main" id="{F111D2DE-3A2B-4F79-A618-AE6276A48FA6}"/>
              </a:ext>
            </a:extLst>
          </p:cNvPr>
          <p:cNvSpPr>
            <a:spLocks noGrp="1"/>
          </p:cNvSpPr>
          <p:nvPr>
            <p:ph idx="1"/>
          </p:nvPr>
        </p:nvSpPr>
        <p:spPr>
          <a:xfrm>
            <a:off x="585182" y="2047565"/>
            <a:ext cx="11029615" cy="3352668"/>
          </a:xfrm>
        </p:spPr>
        <p:txBody>
          <a:bodyPr>
            <a:normAutofit/>
          </a:bodyPr>
          <a:lstStyle/>
          <a:p>
            <a:pPr marL="457200" indent="-457200">
              <a:buFont typeface="Arial" panose="020B0604020202020204" pitchFamily="34" charset="0"/>
              <a:buChar char="•"/>
            </a:pPr>
            <a:r>
              <a:rPr lang="ja-JP" altLang="en-US" sz="3600" dirty="0"/>
              <a:t>インデックス（カウンタ）</a:t>
            </a:r>
            <a:r>
              <a:rPr lang="en-US" altLang="ja-JP" sz="3600" dirty="0"/>
              <a:t>: range()</a:t>
            </a:r>
            <a:r>
              <a:rPr lang="ja-JP" altLang="en-US" sz="3600" dirty="0"/>
              <a:t>関数</a:t>
            </a:r>
          </a:p>
          <a:p>
            <a:pPr marL="457200" indent="-457200">
              <a:buFont typeface="Arial" panose="020B0604020202020204" pitchFamily="34" charset="0"/>
              <a:buChar char="•"/>
            </a:pPr>
            <a:r>
              <a:rPr lang="ja-JP" altLang="en-US" sz="3600" dirty="0"/>
              <a:t>リストの要素とインデックス</a:t>
            </a:r>
            <a:r>
              <a:rPr lang="en-US" altLang="ja-JP" sz="3600" dirty="0"/>
              <a:t>: enumerate()</a:t>
            </a:r>
            <a:r>
              <a:rPr lang="ja-JP" altLang="en-US" sz="3600" dirty="0"/>
              <a:t>関数</a:t>
            </a:r>
          </a:p>
          <a:p>
            <a:pPr marL="457200" indent="-457200">
              <a:buFont typeface="Arial" panose="020B0604020202020204" pitchFamily="34" charset="0"/>
              <a:buChar char="•"/>
            </a:pPr>
            <a:r>
              <a:rPr lang="ja-JP" altLang="en-US" sz="3600" dirty="0"/>
              <a:t>複数リストの要素（複数変数）</a:t>
            </a:r>
            <a:r>
              <a:rPr lang="en-US" altLang="ja-JP" sz="3600" dirty="0"/>
              <a:t>: zip()</a:t>
            </a:r>
            <a:r>
              <a:rPr lang="ja-JP" altLang="en-US" sz="3600" dirty="0"/>
              <a:t>関数</a:t>
            </a:r>
            <a:endParaRPr kumimoji="1" lang="ja-JP" altLang="en-US" sz="3600" dirty="0"/>
          </a:p>
        </p:txBody>
      </p:sp>
      <p:sp>
        <p:nvSpPr>
          <p:cNvPr id="4" name="スライド番号プレースホルダー 3">
            <a:extLst>
              <a:ext uri="{FF2B5EF4-FFF2-40B4-BE49-F238E27FC236}">
                <a16:creationId xmlns:a16="http://schemas.microsoft.com/office/drawing/2014/main" id="{C2AE6A21-C285-48CB-A56E-6DDD3A937C67}"/>
              </a:ext>
            </a:extLst>
          </p:cNvPr>
          <p:cNvSpPr>
            <a:spLocks noGrp="1"/>
          </p:cNvSpPr>
          <p:nvPr>
            <p:ph type="sldNum" sz="quarter" idx="12"/>
          </p:nvPr>
        </p:nvSpPr>
        <p:spPr/>
        <p:txBody>
          <a:bodyPr/>
          <a:lstStyle/>
          <a:p>
            <a:fld id="{57021661-B2A8-457F-930E-F617AD024F3F}" type="slidenum">
              <a:rPr lang="ja-JP" altLang="en-US" smtClean="0"/>
              <a:pPr/>
              <a:t>41</a:t>
            </a:fld>
            <a:endParaRPr lang="ja-JP" altLang="en-US" dirty="0"/>
          </a:p>
        </p:txBody>
      </p:sp>
      <p:sp>
        <p:nvSpPr>
          <p:cNvPr id="6" name="コンテンツ プレースホルダー 55">
            <a:extLst>
              <a:ext uri="{FF2B5EF4-FFF2-40B4-BE49-F238E27FC236}">
                <a16:creationId xmlns:a16="http://schemas.microsoft.com/office/drawing/2014/main" id="{926FE14A-9BF6-48D1-B258-BD22F4CC5292}"/>
              </a:ext>
            </a:extLst>
          </p:cNvPr>
          <p:cNvSpPr txBox="1">
            <a:spLocks/>
          </p:cNvSpPr>
          <p:nvPr/>
        </p:nvSpPr>
        <p:spPr>
          <a:xfrm>
            <a:off x="7874683" y="6506257"/>
            <a:ext cx="4296492" cy="328412"/>
          </a:xfrm>
          <a:prstGeom prst="rect">
            <a:avLst/>
          </a:prstGeom>
        </p:spPr>
        <p:txBody>
          <a:bodyPr vert="horz" lIns="91440" tIns="45720" rIns="91440" bIns="45720" rtlCol="0" anchor="ctr">
            <a:normAutofit fontScale="92500" lnSpcReduction="10000"/>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kumimoji="1" sz="1800" kern="1200">
                <a:solidFill>
                  <a:schemeClr val="tx1"/>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en-US" altLang="ja-JP">
                <a:hlinkClick r:id="rId2"/>
              </a:rPr>
              <a:t>https://note.nkmk.me/python-for-usage/</a:t>
            </a:r>
            <a:endParaRPr lang="ja-JP" altLang="en-US" dirty="0"/>
          </a:p>
        </p:txBody>
      </p:sp>
    </p:spTree>
    <p:extLst>
      <p:ext uri="{BB962C8B-B14F-4D97-AF65-F5344CB8AC3E}">
        <p14:creationId xmlns:p14="http://schemas.microsoft.com/office/powerpoint/2010/main" val="37858003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kumimoji="1" lang="en-US" altLang="ja-JP" dirty="0"/>
              <a:t>range()</a:t>
            </a:r>
            <a:r>
              <a:rPr kumimoji="1" lang="ja-JP" altLang="en-US" dirty="0"/>
              <a:t>関数①</a:t>
            </a:r>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en-US" altLang="ja-JP" dirty="0"/>
              <a:t>for</a:t>
            </a:r>
            <a:r>
              <a:rPr lang="ja-JP" altLang="en-US" dirty="0"/>
              <a:t>文でインデックス（カウンタ）を取得</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42</a:t>
            </a:fld>
            <a:endParaRPr lang="ja-JP" altLang="en-US" dirty="0"/>
          </a:p>
        </p:txBody>
      </p:sp>
      <p:sp>
        <p:nvSpPr>
          <p:cNvPr id="41" name="正方形/長方形 40">
            <a:extLst>
              <a:ext uri="{FF2B5EF4-FFF2-40B4-BE49-F238E27FC236}">
                <a16:creationId xmlns:a16="http://schemas.microsoft.com/office/drawing/2014/main" id="{1798A88C-6A60-413C-A5C6-28C7E8A59858}"/>
              </a:ext>
            </a:extLst>
          </p:cNvPr>
          <p:cNvSpPr/>
          <p:nvPr/>
        </p:nvSpPr>
        <p:spPr>
          <a:xfrm>
            <a:off x="1523492" y="2679873"/>
            <a:ext cx="9613068" cy="86663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dirty="0">
                <a:solidFill>
                  <a:schemeClr val="tx1"/>
                </a:solidFill>
              </a:rPr>
              <a:t>for </a:t>
            </a:r>
            <a:r>
              <a:rPr kumimoji="1" lang="en-US" altLang="ja-JP" sz="2400" dirty="0" err="1">
                <a:solidFill>
                  <a:schemeClr val="tx1"/>
                </a:solidFill>
              </a:rPr>
              <a:t>i</a:t>
            </a:r>
            <a:r>
              <a:rPr kumimoji="1" lang="en-US" altLang="ja-JP" sz="2400" dirty="0">
                <a:solidFill>
                  <a:schemeClr val="tx1"/>
                </a:solidFill>
              </a:rPr>
              <a:t> in range(3):</a:t>
            </a:r>
          </a:p>
          <a:p>
            <a:r>
              <a:rPr kumimoji="1" lang="en-US" altLang="ja-JP" sz="2400" dirty="0">
                <a:solidFill>
                  <a:schemeClr val="tx1"/>
                </a:solidFill>
              </a:rPr>
              <a:t>    print(</a:t>
            </a:r>
            <a:r>
              <a:rPr kumimoji="1" lang="en-US" altLang="ja-JP" sz="2400" dirty="0" err="1">
                <a:solidFill>
                  <a:schemeClr val="tx1"/>
                </a:solidFill>
              </a:rPr>
              <a:t>i</a:t>
            </a:r>
            <a:r>
              <a:rPr kumimoji="1" lang="en-US" altLang="ja-JP" sz="2400" dirty="0">
                <a:solidFill>
                  <a:schemeClr val="tx1"/>
                </a:solidFill>
              </a:rPr>
              <a:t>)</a:t>
            </a:r>
          </a:p>
        </p:txBody>
      </p:sp>
      <p:sp>
        <p:nvSpPr>
          <p:cNvPr id="42" name="コンテンツ プレースホルダー 3">
            <a:extLst>
              <a:ext uri="{FF2B5EF4-FFF2-40B4-BE49-F238E27FC236}">
                <a16:creationId xmlns:a16="http://schemas.microsoft.com/office/drawing/2014/main" id="{E5888A7A-8DA4-4633-9883-FD7C3BD61A2D}"/>
              </a:ext>
            </a:extLst>
          </p:cNvPr>
          <p:cNvSpPr txBox="1">
            <a:spLocks/>
          </p:cNvSpPr>
          <p:nvPr/>
        </p:nvSpPr>
        <p:spPr>
          <a:xfrm>
            <a:off x="581191" y="1845431"/>
            <a:ext cx="11491469" cy="834442"/>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marL="457200" indent="-457200">
              <a:buFont typeface="Arial" panose="020B0604020202020204" pitchFamily="34" charset="0"/>
              <a:buChar char="•"/>
            </a:pPr>
            <a:r>
              <a:rPr lang="en-US" altLang="ja-JP" dirty="0"/>
              <a:t>range(stop):</a:t>
            </a:r>
            <a:r>
              <a:rPr lang="ja-JP" altLang="en-US" dirty="0"/>
              <a:t>　</a:t>
            </a:r>
            <a:r>
              <a:rPr lang="en-US" altLang="ja-JP" dirty="0"/>
              <a:t>0</a:t>
            </a:r>
            <a:r>
              <a:rPr lang="ja-JP" altLang="en-US" dirty="0"/>
              <a:t>から</a:t>
            </a:r>
            <a:r>
              <a:rPr lang="en-US" altLang="ja-JP" dirty="0"/>
              <a:t>stop</a:t>
            </a:r>
            <a:r>
              <a:rPr lang="ja-JP" altLang="en-US" dirty="0"/>
              <a:t>未満までの値を連番で取得</a:t>
            </a:r>
            <a:endParaRPr lang="en-US" altLang="ja-JP" dirty="0"/>
          </a:p>
          <a:p>
            <a:endParaRPr lang="en-US" altLang="ja-JP" dirty="0"/>
          </a:p>
        </p:txBody>
      </p:sp>
      <p:sp>
        <p:nvSpPr>
          <p:cNvPr id="43" name="コンテンツ プレースホルダー 3">
            <a:extLst>
              <a:ext uri="{FF2B5EF4-FFF2-40B4-BE49-F238E27FC236}">
                <a16:creationId xmlns:a16="http://schemas.microsoft.com/office/drawing/2014/main" id="{83C8AE5D-4364-4925-BD79-2DFC5CE1FDA5}"/>
              </a:ext>
            </a:extLst>
          </p:cNvPr>
          <p:cNvSpPr txBox="1">
            <a:spLocks/>
          </p:cNvSpPr>
          <p:nvPr/>
        </p:nvSpPr>
        <p:spPr>
          <a:xfrm>
            <a:off x="767408" y="2495846"/>
            <a:ext cx="942301" cy="834442"/>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dirty="0"/>
              <a:t>例）</a:t>
            </a:r>
            <a:endParaRPr lang="en-US" altLang="ja-JP" dirty="0"/>
          </a:p>
        </p:txBody>
      </p:sp>
      <p:sp>
        <p:nvSpPr>
          <p:cNvPr id="55" name="コンテンツ プレースホルダー 3">
            <a:extLst>
              <a:ext uri="{FF2B5EF4-FFF2-40B4-BE49-F238E27FC236}">
                <a16:creationId xmlns:a16="http://schemas.microsoft.com/office/drawing/2014/main" id="{3F1546D8-CFA6-4315-A0E5-1C32848D41E1}"/>
              </a:ext>
            </a:extLst>
          </p:cNvPr>
          <p:cNvSpPr txBox="1">
            <a:spLocks/>
          </p:cNvSpPr>
          <p:nvPr/>
        </p:nvSpPr>
        <p:spPr>
          <a:xfrm>
            <a:off x="656854" y="3831803"/>
            <a:ext cx="11491469" cy="834026"/>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sz="2400" b="1" u="sng" dirty="0"/>
              <a:t>出力結果</a:t>
            </a:r>
            <a:endParaRPr lang="en-US" altLang="ja-JP" sz="2400" b="1" u="sng" dirty="0"/>
          </a:p>
          <a:p>
            <a:endParaRPr lang="en-US" altLang="ja-JP" dirty="0"/>
          </a:p>
        </p:txBody>
      </p:sp>
      <p:sp>
        <p:nvSpPr>
          <p:cNvPr id="63" name="正方形/長方形 62">
            <a:extLst>
              <a:ext uri="{FF2B5EF4-FFF2-40B4-BE49-F238E27FC236}">
                <a16:creationId xmlns:a16="http://schemas.microsoft.com/office/drawing/2014/main" id="{47053BEA-E128-4219-9500-9C2D1277B8A4}"/>
              </a:ext>
            </a:extLst>
          </p:cNvPr>
          <p:cNvSpPr/>
          <p:nvPr/>
        </p:nvSpPr>
        <p:spPr>
          <a:xfrm>
            <a:off x="1523492" y="4517317"/>
            <a:ext cx="9613068" cy="130044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dirty="0">
                <a:solidFill>
                  <a:schemeClr val="tx1"/>
                </a:solidFill>
              </a:rPr>
              <a:t>0</a:t>
            </a:r>
          </a:p>
          <a:p>
            <a:r>
              <a:rPr lang="en-US" altLang="ja-JP" sz="2400" dirty="0">
                <a:solidFill>
                  <a:schemeClr val="tx1"/>
                </a:solidFill>
              </a:rPr>
              <a:t>1</a:t>
            </a:r>
          </a:p>
          <a:p>
            <a:r>
              <a:rPr kumimoji="1" lang="en-US" altLang="ja-JP" sz="2400" dirty="0">
                <a:solidFill>
                  <a:schemeClr val="tx1"/>
                </a:solidFill>
              </a:rPr>
              <a:t>2</a:t>
            </a:r>
          </a:p>
        </p:txBody>
      </p:sp>
      <p:sp>
        <p:nvSpPr>
          <p:cNvPr id="64" name="コンテンツ プレースホルダー 3">
            <a:extLst>
              <a:ext uri="{FF2B5EF4-FFF2-40B4-BE49-F238E27FC236}">
                <a16:creationId xmlns:a16="http://schemas.microsoft.com/office/drawing/2014/main" id="{7D331559-2721-4411-ABD1-C9152EA52263}"/>
              </a:ext>
            </a:extLst>
          </p:cNvPr>
          <p:cNvSpPr txBox="1">
            <a:spLocks/>
          </p:cNvSpPr>
          <p:nvPr/>
        </p:nvSpPr>
        <p:spPr>
          <a:xfrm>
            <a:off x="875420" y="6046951"/>
            <a:ext cx="10735387" cy="7734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en-US" altLang="ja-JP" b="1" u="sng" dirty="0">
                <a:solidFill>
                  <a:srgbClr val="FF0000"/>
                </a:solidFill>
              </a:rPr>
              <a:t>※</a:t>
            </a:r>
            <a:r>
              <a:rPr lang="ja-JP" altLang="en-US" b="1" u="sng" dirty="0">
                <a:solidFill>
                  <a:srgbClr val="FF0000"/>
                </a:solidFill>
              </a:rPr>
              <a:t>この時、指定した値（上の例の場合</a:t>
            </a:r>
            <a:r>
              <a:rPr lang="en-US" altLang="ja-JP" b="1" u="sng" dirty="0">
                <a:solidFill>
                  <a:srgbClr val="FF0000"/>
                </a:solidFill>
              </a:rPr>
              <a:t>3</a:t>
            </a:r>
            <a:r>
              <a:rPr lang="ja-JP" altLang="en-US" b="1" u="sng" dirty="0">
                <a:solidFill>
                  <a:srgbClr val="FF0000"/>
                </a:solidFill>
              </a:rPr>
              <a:t>）は含まれないので注意</a:t>
            </a:r>
            <a:endParaRPr lang="en-US" altLang="ja-JP" b="1" u="sng" dirty="0">
              <a:solidFill>
                <a:srgbClr val="FF0000"/>
              </a:solidFill>
            </a:endParaRPr>
          </a:p>
        </p:txBody>
      </p:sp>
    </p:spTree>
    <p:extLst>
      <p:ext uri="{BB962C8B-B14F-4D97-AF65-F5344CB8AC3E}">
        <p14:creationId xmlns:p14="http://schemas.microsoft.com/office/powerpoint/2010/main" val="6665970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kumimoji="1" lang="en-US" altLang="ja-JP" dirty="0"/>
              <a:t>range()</a:t>
            </a:r>
            <a:r>
              <a:rPr kumimoji="1" lang="ja-JP" altLang="en-US" dirty="0"/>
              <a:t>関数②</a:t>
            </a:r>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en-US" altLang="ja-JP" dirty="0"/>
              <a:t>for</a:t>
            </a:r>
            <a:r>
              <a:rPr lang="ja-JP" altLang="en-US" dirty="0"/>
              <a:t>文でインデックス（カウンタ）を取得</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43</a:t>
            </a:fld>
            <a:endParaRPr lang="ja-JP" altLang="en-US" dirty="0"/>
          </a:p>
        </p:txBody>
      </p:sp>
      <p:sp>
        <p:nvSpPr>
          <p:cNvPr id="41" name="正方形/長方形 40">
            <a:extLst>
              <a:ext uri="{FF2B5EF4-FFF2-40B4-BE49-F238E27FC236}">
                <a16:creationId xmlns:a16="http://schemas.microsoft.com/office/drawing/2014/main" id="{1798A88C-6A60-413C-A5C6-28C7E8A59858}"/>
              </a:ext>
            </a:extLst>
          </p:cNvPr>
          <p:cNvSpPr/>
          <p:nvPr/>
        </p:nvSpPr>
        <p:spPr>
          <a:xfrm>
            <a:off x="1523492" y="2679873"/>
            <a:ext cx="9613068" cy="86663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dirty="0">
                <a:solidFill>
                  <a:schemeClr val="tx1"/>
                </a:solidFill>
              </a:rPr>
              <a:t>for </a:t>
            </a:r>
            <a:r>
              <a:rPr kumimoji="1" lang="en-US" altLang="ja-JP" sz="2400" dirty="0" err="1">
                <a:solidFill>
                  <a:schemeClr val="tx1"/>
                </a:solidFill>
              </a:rPr>
              <a:t>i</a:t>
            </a:r>
            <a:r>
              <a:rPr kumimoji="1" lang="en-US" altLang="ja-JP" sz="2400" dirty="0">
                <a:solidFill>
                  <a:schemeClr val="tx1"/>
                </a:solidFill>
              </a:rPr>
              <a:t> in range(2,5):</a:t>
            </a:r>
          </a:p>
          <a:p>
            <a:r>
              <a:rPr kumimoji="1" lang="en-US" altLang="ja-JP" sz="2400" dirty="0">
                <a:solidFill>
                  <a:schemeClr val="tx1"/>
                </a:solidFill>
              </a:rPr>
              <a:t>    print(</a:t>
            </a:r>
            <a:r>
              <a:rPr kumimoji="1" lang="en-US" altLang="ja-JP" sz="2400" dirty="0" err="1">
                <a:solidFill>
                  <a:schemeClr val="tx1"/>
                </a:solidFill>
              </a:rPr>
              <a:t>i</a:t>
            </a:r>
            <a:r>
              <a:rPr kumimoji="1" lang="en-US" altLang="ja-JP" sz="2400" dirty="0">
                <a:solidFill>
                  <a:schemeClr val="tx1"/>
                </a:solidFill>
              </a:rPr>
              <a:t>)</a:t>
            </a:r>
          </a:p>
        </p:txBody>
      </p:sp>
      <p:sp>
        <p:nvSpPr>
          <p:cNvPr id="42" name="コンテンツ プレースホルダー 3">
            <a:extLst>
              <a:ext uri="{FF2B5EF4-FFF2-40B4-BE49-F238E27FC236}">
                <a16:creationId xmlns:a16="http://schemas.microsoft.com/office/drawing/2014/main" id="{E5888A7A-8DA4-4633-9883-FD7C3BD61A2D}"/>
              </a:ext>
            </a:extLst>
          </p:cNvPr>
          <p:cNvSpPr txBox="1">
            <a:spLocks/>
          </p:cNvSpPr>
          <p:nvPr/>
        </p:nvSpPr>
        <p:spPr>
          <a:xfrm>
            <a:off x="581191" y="1845431"/>
            <a:ext cx="11491469" cy="834442"/>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marL="457200" indent="-457200">
              <a:buFont typeface="Arial" panose="020B0604020202020204" pitchFamily="34" charset="0"/>
              <a:buChar char="•"/>
            </a:pPr>
            <a:r>
              <a:rPr lang="en-US" altLang="ja-JP" dirty="0"/>
              <a:t>range(start, stop):</a:t>
            </a:r>
            <a:r>
              <a:rPr lang="ja-JP" altLang="en-US" dirty="0"/>
              <a:t>　</a:t>
            </a:r>
            <a:r>
              <a:rPr lang="en-US" altLang="ja-JP" dirty="0"/>
              <a:t>start</a:t>
            </a:r>
            <a:r>
              <a:rPr lang="ja-JP" altLang="en-US" dirty="0"/>
              <a:t>～</a:t>
            </a:r>
            <a:r>
              <a:rPr lang="en-US" altLang="ja-JP" dirty="0"/>
              <a:t>stop</a:t>
            </a:r>
            <a:r>
              <a:rPr lang="ja-JP" altLang="en-US" dirty="0"/>
              <a:t>未満までの連番を取得</a:t>
            </a:r>
            <a:endParaRPr lang="en-US" altLang="ja-JP" dirty="0"/>
          </a:p>
          <a:p>
            <a:endParaRPr lang="en-US" altLang="ja-JP" dirty="0"/>
          </a:p>
        </p:txBody>
      </p:sp>
      <p:sp>
        <p:nvSpPr>
          <p:cNvPr id="43" name="コンテンツ プレースホルダー 3">
            <a:extLst>
              <a:ext uri="{FF2B5EF4-FFF2-40B4-BE49-F238E27FC236}">
                <a16:creationId xmlns:a16="http://schemas.microsoft.com/office/drawing/2014/main" id="{83C8AE5D-4364-4925-BD79-2DFC5CE1FDA5}"/>
              </a:ext>
            </a:extLst>
          </p:cNvPr>
          <p:cNvSpPr txBox="1">
            <a:spLocks/>
          </p:cNvSpPr>
          <p:nvPr/>
        </p:nvSpPr>
        <p:spPr>
          <a:xfrm>
            <a:off x="767408" y="2495846"/>
            <a:ext cx="942301" cy="834442"/>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dirty="0"/>
              <a:t>例）</a:t>
            </a:r>
            <a:endParaRPr lang="en-US" altLang="ja-JP" dirty="0"/>
          </a:p>
        </p:txBody>
      </p:sp>
      <p:sp>
        <p:nvSpPr>
          <p:cNvPr id="55" name="コンテンツ プレースホルダー 3">
            <a:extLst>
              <a:ext uri="{FF2B5EF4-FFF2-40B4-BE49-F238E27FC236}">
                <a16:creationId xmlns:a16="http://schemas.microsoft.com/office/drawing/2014/main" id="{3F1546D8-CFA6-4315-A0E5-1C32848D41E1}"/>
              </a:ext>
            </a:extLst>
          </p:cNvPr>
          <p:cNvSpPr txBox="1">
            <a:spLocks/>
          </p:cNvSpPr>
          <p:nvPr/>
        </p:nvSpPr>
        <p:spPr>
          <a:xfrm>
            <a:off x="645645" y="3978595"/>
            <a:ext cx="11491469" cy="834026"/>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sz="2400" b="1" u="sng" dirty="0"/>
              <a:t>出力結果</a:t>
            </a:r>
            <a:endParaRPr lang="en-US" altLang="ja-JP" sz="2400" b="1" u="sng" dirty="0"/>
          </a:p>
          <a:p>
            <a:endParaRPr lang="en-US" altLang="ja-JP" dirty="0"/>
          </a:p>
        </p:txBody>
      </p:sp>
      <p:sp>
        <p:nvSpPr>
          <p:cNvPr id="63" name="正方形/長方形 62">
            <a:extLst>
              <a:ext uri="{FF2B5EF4-FFF2-40B4-BE49-F238E27FC236}">
                <a16:creationId xmlns:a16="http://schemas.microsoft.com/office/drawing/2014/main" id="{47053BEA-E128-4219-9500-9C2D1277B8A4}"/>
              </a:ext>
            </a:extLst>
          </p:cNvPr>
          <p:cNvSpPr/>
          <p:nvPr/>
        </p:nvSpPr>
        <p:spPr>
          <a:xfrm>
            <a:off x="1523492" y="4665829"/>
            <a:ext cx="9613068" cy="130044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dirty="0">
                <a:solidFill>
                  <a:schemeClr val="tx1"/>
                </a:solidFill>
              </a:rPr>
              <a:t>2</a:t>
            </a:r>
            <a:endParaRPr kumimoji="1" lang="en-US" altLang="ja-JP" sz="2400" dirty="0">
              <a:solidFill>
                <a:schemeClr val="tx1"/>
              </a:solidFill>
            </a:endParaRPr>
          </a:p>
          <a:p>
            <a:r>
              <a:rPr lang="en-US" altLang="ja-JP" sz="2400" dirty="0">
                <a:solidFill>
                  <a:schemeClr val="tx1"/>
                </a:solidFill>
              </a:rPr>
              <a:t>3</a:t>
            </a:r>
          </a:p>
          <a:p>
            <a:r>
              <a:rPr lang="en-US" altLang="ja-JP" sz="2400" dirty="0">
                <a:solidFill>
                  <a:schemeClr val="tx1"/>
                </a:solidFill>
              </a:rPr>
              <a:t>4</a:t>
            </a:r>
            <a:endParaRPr kumimoji="1" lang="en-US" altLang="ja-JP" sz="2400" dirty="0">
              <a:solidFill>
                <a:schemeClr val="tx1"/>
              </a:solidFill>
            </a:endParaRPr>
          </a:p>
        </p:txBody>
      </p:sp>
    </p:spTree>
    <p:extLst>
      <p:ext uri="{BB962C8B-B14F-4D97-AF65-F5344CB8AC3E}">
        <p14:creationId xmlns:p14="http://schemas.microsoft.com/office/powerpoint/2010/main" val="25771509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kumimoji="1" lang="en-US" altLang="ja-JP" dirty="0"/>
              <a:t>range()</a:t>
            </a:r>
            <a:r>
              <a:rPr kumimoji="1" lang="ja-JP" altLang="en-US" dirty="0"/>
              <a:t>関数③</a:t>
            </a:r>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en-US" altLang="ja-JP" dirty="0"/>
              <a:t>for</a:t>
            </a:r>
            <a:r>
              <a:rPr lang="ja-JP" altLang="en-US" dirty="0"/>
              <a:t>文でインデックス（カウンタ）を取得</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44</a:t>
            </a:fld>
            <a:endParaRPr lang="ja-JP" altLang="en-US" dirty="0"/>
          </a:p>
        </p:txBody>
      </p:sp>
      <p:sp>
        <p:nvSpPr>
          <p:cNvPr id="41" name="正方形/長方形 40">
            <a:extLst>
              <a:ext uri="{FF2B5EF4-FFF2-40B4-BE49-F238E27FC236}">
                <a16:creationId xmlns:a16="http://schemas.microsoft.com/office/drawing/2014/main" id="{1798A88C-6A60-413C-A5C6-28C7E8A59858}"/>
              </a:ext>
            </a:extLst>
          </p:cNvPr>
          <p:cNvSpPr/>
          <p:nvPr/>
        </p:nvSpPr>
        <p:spPr>
          <a:xfrm>
            <a:off x="1523492" y="2636912"/>
            <a:ext cx="9613068" cy="86663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dirty="0">
                <a:solidFill>
                  <a:schemeClr val="tx1"/>
                </a:solidFill>
              </a:rPr>
              <a:t>for </a:t>
            </a:r>
            <a:r>
              <a:rPr kumimoji="1" lang="en-US" altLang="ja-JP" sz="2400" dirty="0" err="1">
                <a:solidFill>
                  <a:schemeClr val="tx1"/>
                </a:solidFill>
              </a:rPr>
              <a:t>i</a:t>
            </a:r>
            <a:r>
              <a:rPr kumimoji="1" lang="en-US" altLang="ja-JP" sz="2400" dirty="0">
                <a:solidFill>
                  <a:schemeClr val="tx1"/>
                </a:solidFill>
              </a:rPr>
              <a:t> in range(3, 9, 3):</a:t>
            </a:r>
          </a:p>
          <a:p>
            <a:r>
              <a:rPr kumimoji="1" lang="en-US" altLang="ja-JP" sz="2400" dirty="0">
                <a:solidFill>
                  <a:schemeClr val="tx1"/>
                </a:solidFill>
              </a:rPr>
              <a:t>    print(</a:t>
            </a:r>
            <a:r>
              <a:rPr kumimoji="1" lang="en-US" altLang="ja-JP" sz="2400" dirty="0" err="1">
                <a:solidFill>
                  <a:schemeClr val="tx1"/>
                </a:solidFill>
              </a:rPr>
              <a:t>i</a:t>
            </a:r>
            <a:r>
              <a:rPr kumimoji="1" lang="en-US" altLang="ja-JP" sz="2400" dirty="0">
                <a:solidFill>
                  <a:schemeClr val="tx1"/>
                </a:solidFill>
              </a:rPr>
              <a:t>)</a:t>
            </a:r>
          </a:p>
        </p:txBody>
      </p:sp>
      <p:sp>
        <p:nvSpPr>
          <p:cNvPr id="42" name="コンテンツ プレースホルダー 3">
            <a:extLst>
              <a:ext uri="{FF2B5EF4-FFF2-40B4-BE49-F238E27FC236}">
                <a16:creationId xmlns:a16="http://schemas.microsoft.com/office/drawing/2014/main" id="{E5888A7A-8DA4-4633-9883-FD7C3BD61A2D}"/>
              </a:ext>
            </a:extLst>
          </p:cNvPr>
          <p:cNvSpPr txBox="1">
            <a:spLocks/>
          </p:cNvSpPr>
          <p:nvPr/>
        </p:nvSpPr>
        <p:spPr>
          <a:xfrm>
            <a:off x="581191" y="1845431"/>
            <a:ext cx="11491469" cy="834442"/>
          </a:xfrm>
          <a:prstGeom prst="rect">
            <a:avLst/>
          </a:prstGeom>
        </p:spPr>
        <p:txBody>
          <a:bodyPr vert="horz" lIns="91440" tIns="45720" rIns="91440" bIns="45720" rtlCol="0" anchor="t">
            <a:normAutofit fontScale="92500"/>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marL="457200" indent="-457200">
              <a:buFont typeface="Arial" panose="020B0604020202020204" pitchFamily="34" charset="0"/>
              <a:buChar char="•"/>
            </a:pPr>
            <a:r>
              <a:rPr lang="en-US" altLang="ja-JP" dirty="0"/>
              <a:t>range(start, step, stop):</a:t>
            </a:r>
            <a:r>
              <a:rPr lang="ja-JP" altLang="en-US" dirty="0"/>
              <a:t>　</a:t>
            </a:r>
            <a:r>
              <a:rPr lang="en-US" altLang="ja-JP" dirty="0"/>
              <a:t>start</a:t>
            </a:r>
            <a:r>
              <a:rPr lang="ja-JP" altLang="en-US" dirty="0"/>
              <a:t>～</a:t>
            </a:r>
            <a:r>
              <a:rPr lang="en-US" altLang="ja-JP" dirty="0"/>
              <a:t>stop</a:t>
            </a:r>
            <a:r>
              <a:rPr lang="ja-JP" altLang="en-US" dirty="0"/>
              <a:t>未満まで</a:t>
            </a:r>
            <a:r>
              <a:rPr lang="en-US" altLang="ja-JP" dirty="0"/>
              <a:t>step</a:t>
            </a:r>
            <a:r>
              <a:rPr lang="ja-JP" altLang="en-US" dirty="0" err="1"/>
              <a:t>ずつ</a:t>
            </a:r>
            <a:r>
              <a:rPr lang="ja-JP" altLang="en-US" dirty="0"/>
              <a:t>増加する値を取得</a:t>
            </a:r>
            <a:endParaRPr lang="en-US" altLang="ja-JP" dirty="0"/>
          </a:p>
          <a:p>
            <a:endParaRPr lang="en-US" altLang="ja-JP" dirty="0"/>
          </a:p>
        </p:txBody>
      </p:sp>
      <p:sp>
        <p:nvSpPr>
          <p:cNvPr id="43" name="コンテンツ プレースホルダー 3">
            <a:extLst>
              <a:ext uri="{FF2B5EF4-FFF2-40B4-BE49-F238E27FC236}">
                <a16:creationId xmlns:a16="http://schemas.microsoft.com/office/drawing/2014/main" id="{83C8AE5D-4364-4925-BD79-2DFC5CE1FDA5}"/>
              </a:ext>
            </a:extLst>
          </p:cNvPr>
          <p:cNvSpPr txBox="1">
            <a:spLocks/>
          </p:cNvSpPr>
          <p:nvPr/>
        </p:nvSpPr>
        <p:spPr>
          <a:xfrm>
            <a:off x="767408" y="2495846"/>
            <a:ext cx="942301" cy="834442"/>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dirty="0"/>
              <a:t>例）</a:t>
            </a:r>
            <a:endParaRPr lang="en-US" altLang="ja-JP" dirty="0"/>
          </a:p>
        </p:txBody>
      </p:sp>
      <p:sp>
        <p:nvSpPr>
          <p:cNvPr id="55" name="コンテンツ プレースホルダー 3">
            <a:extLst>
              <a:ext uri="{FF2B5EF4-FFF2-40B4-BE49-F238E27FC236}">
                <a16:creationId xmlns:a16="http://schemas.microsoft.com/office/drawing/2014/main" id="{3F1546D8-CFA6-4315-A0E5-1C32848D41E1}"/>
              </a:ext>
            </a:extLst>
          </p:cNvPr>
          <p:cNvSpPr txBox="1">
            <a:spLocks/>
          </p:cNvSpPr>
          <p:nvPr/>
        </p:nvSpPr>
        <p:spPr>
          <a:xfrm>
            <a:off x="645645" y="3978595"/>
            <a:ext cx="11491469" cy="834026"/>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sz="2400" b="1" u="sng" dirty="0"/>
              <a:t>出力結果</a:t>
            </a:r>
            <a:endParaRPr lang="en-US" altLang="ja-JP" sz="2400" b="1" u="sng" dirty="0"/>
          </a:p>
          <a:p>
            <a:endParaRPr lang="en-US" altLang="ja-JP" dirty="0"/>
          </a:p>
        </p:txBody>
      </p:sp>
      <p:sp>
        <p:nvSpPr>
          <p:cNvPr id="63" name="正方形/長方形 62">
            <a:extLst>
              <a:ext uri="{FF2B5EF4-FFF2-40B4-BE49-F238E27FC236}">
                <a16:creationId xmlns:a16="http://schemas.microsoft.com/office/drawing/2014/main" id="{47053BEA-E128-4219-9500-9C2D1277B8A4}"/>
              </a:ext>
            </a:extLst>
          </p:cNvPr>
          <p:cNvSpPr/>
          <p:nvPr/>
        </p:nvSpPr>
        <p:spPr>
          <a:xfrm>
            <a:off x="1523492" y="4789490"/>
            <a:ext cx="9613068" cy="95941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dirty="0">
                <a:solidFill>
                  <a:schemeClr val="tx1"/>
                </a:solidFill>
              </a:rPr>
              <a:t>3</a:t>
            </a:r>
          </a:p>
          <a:p>
            <a:r>
              <a:rPr kumimoji="1" lang="en-US" altLang="ja-JP" sz="2400" dirty="0">
                <a:solidFill>
                  <a:schemeClr val="tx1"/>
                </a:solidFill>
              </a:rPr>
              <a:t>6</a:t>
            </a:r>
          </a:p>
        </p:txBody>
      </p:sp>
      <p:sp>
        <p:nvSpPr>
          <p:cNvPr id="5" name="テキスト ボックス 4">
            <a:extLst>
              <a:ext uri="{FF2B5EF4-FFF2-40B4-BE49-F238E27FC236}">
                <a16:creationId xmlns:a16="http://schemas.microsoft.com/office/drawing/2014/main" id="{143CB715-4727-4FF3-BEA4-EB68507CF505}"/>
              </a:ext>
            </a:extLst>
          </p:cNvPr>
          <p:cNvSpPr txBox="1"/>
          <p:nvPr/>
        </p:nvSpPr>
        <p:spPr>
          <a:xfrm>
            <a:off x="5303912" y="2913067"/>
            <a:ext cx="3348372" cy="400110"/>
          </a:xfrm>
          <a:prstGeom prst="rect">
            <a:avLst/>
          </a:prstGeom>
          <a:noFill/>
        </p:spPr>
        <p:txBody>
          <a:bodyPr wrap="square" rtlCol="0">
            <a:spAutoFit/>
          </a:bodyPr>
          <a:lstStyle/>
          <a:p>
            <a:r>
              <a:rPr kumimoji="1" lang="en-US" altLang="ja-JP" sz="2000" b="1" dirty="0">
                <a:solidFill>
                  <a:srgbClr val="FF0000"/>
                </a:solidFill>
              </a:rPr>
              <a:t>3</a:t>
            </a:r>
            <a:r>
              <a:rPr kumimoji="1" lang="ja-JP" altLang="en-US" sz="2000" b="1" dirty="0">
                <a:solidFill>
                  <a:srgbClr val="FF0000"/>
                </a:solidFill>
              </a:rPr>
              <a:t>から</a:t>
            </a:r>
            <a:r>
              <a:rPr kumimoji="1" lang="en-US" altLang="ja-JP" sz="2000" b="1" dirty="0">
                <a:solidFill>
                  <a:srgbClr val="FF0000"/>
                </a:solidFill>
              </a:rPr>
              <a:t>9</a:t>
            </a:r>
            <a:r>
              <a:rPr kumimoji="1" lang="ja-JP" altLang="en-US" sz="2000" b="1" dirty="0">
                <a:solidFill>
                  <a:srgbClr val="FF0000"/>
                </a:solidFill>
              </a:rPr>
              <a:t>まで</a:t>
            </a:r>
            <a:r>
              <a:rPr kumimoji="1" lang="en-US" altLang="ja-JP" sz="2000" b="1" dirty="0">
                <a:solidFill>
                  <a:srgbClr val="FF0000"/>
                </a:solidFill>
              </a:rPr>
              <a:t>3</a:t>
            </a:r>
            <a:r>
              <a:rPr kumimoji="1" lang="ja-JP" altLang="en-US" sz="2000" b="1" dirty="0">
                <a:solidFill>
                  <a:srgbClr val="FF0000"/>
                </a:solidFill>
              </a:rPr>
              <a:t>飛ばしで取得</a:t>
            </a:r>
          </a:p>
        </p:txBody>
      </p:sp>
    </p:spTree>
    <p:extLst>
      <p:ext uri="{BB962C8B-B14F-4D97-AF65-F5344CB8AC3E}">
        <p14:creationId xmlns:p14="http://schemas.microsoft.com/office/powerpoint/2010/main" val="56627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kumimoji="1" lang="en-US" altLang="ja-JP" dirty="0" err="1"/>
              <a:t>enumate</a:t>
            </a:r>
            <a:r>
              <a:rPr kumimoji="1" lang="en-US" altLang="ja-JP" dirty="0"/>
              <a:t>()</a:t>
            </a:r>
            <a:r>
              <a:rPr kumimoji="1" lang="ja-JP" altLang="en-US" dirty="0"/>
              <a:t>関数</a:t>
            </a:r>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6315" y="1156064"/>
            <a:ext cx="12349368" cy="866631"/>
          </a:xfrm>
        </p:spPr>
        <p:txBody>
          <a:bodyPr>
            <a:normAutofit fontScale="85000" lnSpcReduction="10000"/>
          </a:bodyPr>
          <a:lstStyle/>
          <a:p>
            <a:r>
              <a:rPr lang="ja-JP" altLang="en-US" dirty="0"/>
              <a:t>リストなどのイテラブルオブジェクトの要素とインデックス（カウンタ）を同時に取得</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45</a:t>
            </a:fld>
            <a:endParaRPr lang="ja-JP" altLang="en-US" dirty="0"/>
          </a:p>
        </p:txBody>
      </p:sp>
      <p:sp>
        <p:nvSpPr>
          <p:cNvPr id="41" name="正方形/長方形 40">
            <a:extLst>
              <a:ext uri="{FF2B5EF4-FFF2-40B4-BE49-F238E27FC236}">
                <a16:creationId xmlns:a16="http://schemas.microsoft.com/office/drawing/2014/main" id="{1798A88C-6A60-413C-A5C6-28C7E8A59858}"/>
              </a:ext>
            </a:extLst>
          </p:cNvPr>
          <p:cNvSpPr/>
          <p:nvPr/>
        </p:nvSpPr>
        <p:spPr>
          <a:xfrm>
            <a:off x="1584845" y="2012774"/>
            <a:ext cx="9613068" cy="174026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dirty="0">
                <a:solidFill>
                  <a:schemeClr val="tx1"/>
                </a:solidFill>
              </a:rPr>
              <a:t>list = [‘apple’, ‘banana’, orange]</a:t>
            </a:r>
          </a:p>
          <a:p>
            <a:endParaRPr lang="en-US" altLang="ja-JP" sz="2400" dirty="0">
              <a:solidFill>
                <a:schemeClr val="tx1"/>
              </a:solidFill>
            </a:endParaRPr>
          </a:p>
          <a:p>
            <a:r>
              <a:rPr kumimoji="1" lang="en-US" altLang="ja-JP" sz="2400" dirty="0">
                <a:solidFill>
                  <a:schemeClr val="tx1"/>
                </a:solidFill>
              </a:rPr>
              <a:t>for name in enumerate(list):</a:t>
            </a:r>
          </a:p>
          <a:p>
            <a:r>
              <a:rPr lang="en-US" altLang="ja-JP" sz="2400" dirty="0">
                <a:solidFill>
                  <a:schemeClr val="tx1"/>
                </a:solidFill>
              </a:rPr>
              <a:t>    print(</a:t>
            </a:r>
            <a:r>
              <a:rPr lang="en-US" altLang="ja-JP" sz="2400" dirty="0" err="1">
                <a:solidFill>
                  <a:schemeClr val="tx1"/>
                </a:solidFill>
              </a:rPr>
              <a:t>i</a:t>
            </a:r>
            <a:r>
              <a:rPr lang="en-US" altLang="ja-JP" sz="2400" dirty="0">
                <a:solidFill>
                  <a:schemeClr val="tx1"/>
                </a:solidFill>
              </a:rPr>
              <a:t>, name)</a:t>
            </a:r>
            <a:endParaRPr kumimoji="1" lang="en-US" altLang="ja-JP" sz="2400" dirty="0">
              <a:solidFill>
                <a:schemeClr val="tx1"/>
              </a:solidFill>
            </a:endParaRPr>
          </a:p>
        </p:txBody>
      </p:sp>
      <p:sp>
        <p:nvSpPr>
          <p:cNvPr id="43" name="コンテンツ プレースホルダー 3">
            <a:extLst>
              <a:ext uri="{FF2B5EF4-FFF2-40B4-BE49-F238E27FC236}">
                <a16:creationId xmlns:a16="http://schemas.microsoft.com/office/drawing/2014/main" id="{83C8AE5D-4364-4925-BD79-2DFC5CE1FDA5}"/>
              </a:ext>
            </a:extLst>
          </p:cNvPr>
          <p:cNvSpPr txBox="1">
            <a:spLocks/>
          </p:cNvSpPr>
          <p:nvPr/>
        </p:nvSpPr>
        <p:spPr>
          <a:xfrm>
            <a:off x="709290" y="1859347"/>
            <a:ext cx="942301" cy="834442"/>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dirty="0"/>
              <a:t>例）</a:t>
            </a:r>
            <a:endParaRPr lang="en-US" altLang="ja-JP" dirty="0"/>
          </a:p>
        </p:txBody>
      </p:sp>
      <p:sp>
        <p:nvSpPr>
          <p:cNvPr id="55" name="コンテンツ プレースホルダー 3">
            <a:extLst>
              <a:ext uri="{FF2B5EF4-FFF2-40B4-BE49-F238E27FC236}">
                <a16:creationId xmlns:a16="http://schemas.microsoft.com/office/drawing/2014/main" id="{3F1546D8-CFA6-4315-A0E5-1C32848D41E1}"/>
              </a:ext>
            </a:extLst>
          </p:cNvPr>
          <p:cNvSpPr txBox="1">
            <a:spLocks/>
          </p:cNvSpPr>
          <p:nvPr/>
        </p:nvSpPr>
        <p:spPr>
          <a:xfrm>
            <a:off x="645645" y="3978595"/>
            <a:ext cx="11491469" cy="834026"/>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sz="2400" b="1" u="sng" dirty="0"/>
              <a:t>出力結果</a:t>
            </a:r>
            <a:endParaRPr lang="en-US" altLang="ja-JP" sz="2400" b="1" u="sng" dirty="0"/>
          </a:p>
          <a:p>
            <a:endParaRPr lang="en-US" altLang="ja-JP" dirty="0"/>
          </a:p>
        </p:txBody>
      </p:sp>
      <p:sp>
        <p:nvSpPr>
          <p:cNvPr id="63" name="正方形/長方形 62">
            <a:extLst>
              <a:ext uri="{FF2B5EF4-FFF2-40B4-BE49-F238E27FC236}">
                <a16:creationId xmlns:a16="http://schemas.microsoft.com/office/drawing/2014/main" id="{47053BEA-E128-4219-9500-9C2D1277B8A4}"/>
              </a:ext>
            </a:extLst>
          </p:cNvPr>
          <p:cNvSpPr/>
          <p:nvPr/>
        </p:nvSpPr>
        <p:spPr>
          <a:xfrm>
            <a:off x="1523492" y="4789490"/>
            <a:ext cx="9613068" cy="130793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dirty="0">
                <a:solidFill>
                  <a:schemeClr val="tx1"/>
                </a:solidFill>
              </a:rPr>
              <a:t>0 apple</a:t>
            </a:r>
          </a:p>
          <a:p>
            <a:r>
              <a:rPr kumimoji="1" lang="en-US" altLang="ja-JP" sz="2400" dirty="0">
                <a:solidFill>
                  <a:schemeClr val="tx1"/>
                </a:solidFill>
              </a:rPr>
              <a:t>1 banana</a:t>
            </a:r>
          </a:p>
          <a:p>
            <a:r>
              <a:rPr lang="en-US" altLang="ja-JP" sz="2400" dirty="0">
                <a:solidFill>
                  <a:schemeClr val="tx1"/>
                </a:solidFill>
              </a:rPr>
              <a:t>2 orange</a:t>
            </a:r>
            <a:endParaRPr kumimoji="1" lang="en-US" altLang="ja-JP" sz="2400" dirty="0">
              <a:solidFill>
                <a:schemeClr val="tx1"/>
              </a:solidFill>
            </a:endParaRPr>
          </a:p>
        </p:txBody>
      </p:sp>
    </p:spTree>
    <p:extLst>
      <p:ext uri="{BB962C8B-B14F-4D97-AF65-F5344CB8AC3E}">
        <p14:creationId xmlns:p14="http://schemas.microsoft.com/office/powerpoint/2010/main" val="14207400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kumimoji="1" lang="en-US" altLang="ja-JP" dirty="0" err="1"/>
              <a:t>enumate</a:t>
            </a:r>
            <a:r>
              <a:rPr kumimoji="1" lang="en-US" altLang="ja-JP" dirty="0"/>
              <a:t>()</a:t>
            </a:r>
            <a:r>
              <a:rPr kumimoji="1" lang="ja-JP" altLang="en-US" dirty="0"/>
              <a:t>関数</a:t>
            </a:r>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6315" y="1156064"/>
            <a:ext cx="12349368" cy="866631"/>
          </a:xfrm>
        </p:spPr>
        <p:txBody>
          <a:bodyPr>
            <a:normAutofit fontScale="85000" lnSpcReduction="10000"/>
          </a:bodyPr>
          <a:lstStyle/>
          <a:p>
            <a:r>
              <a:rPr lang="ja-JP" altLang="en-US" dirty="0"/>
              <a:t>リストなどのイテラブルオブジェクトの要素とインデックス（カウンタ）を同時に取得</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46</a:t>
            </a:fld>
            <a:endParaRPr lang="ja-JP" altLang="en-US" dirty="0"/>
          </a:p>
        </p:txBody>
      </p:sp>
      <p:sp>
        <p:nvSpPr>
          <p:cNvPr id="41" name="正方形/長方形 40">
            <a:extLst>
              <a:ext uri="{FF2B5EF4-FFF2-40B4-BE49-F238E27FC236}">
                <a16:creationId xmlns:a16="http://schemas.microsoft.com/office/drawing/2014/main" id="{1798A88C-6A60-413C-A5C6-28C7E8A59858}"/>
              </a:ext>
            </a:extLst>
          </p:cNvPr>
          <p:cNvSpPr/>
          <p:nvPr/>
        </p:nvSpPr>
        <p:spPr>
          <a:xfrm>
            <a:off x="1584845" y="2012774"/>
            <a:ext cx="9613068" cy="174026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dirty="0">
                <a:solidFill>
                  <a:schemeClr val="tx1"/>
                </a:solidFill>
              </a:rPr>
              <a:t>list = [“apple</a:t>
            </a:r>
            <a:r>
              <a:rPr lang="en-US" altLang="ja-JP" sz="2400" dirty="0">
                <a:solidFill>
                  <a:schemeClr val="tx1"/>
                </a:solidFill>
              </a:rPr>
              <a:t>”</a:t>
            </a:r>
            <a:r>
              <a:rPr kumimoji="1" lang="en-US" altLang="ja-JP" sz="2400" dirty="0">
                <a:solidFill>
                  <a:schemeClr val="tx1"/>
                </a:solidFill>
              </a:rPr>
              <a:t>, </a:t>
            </a:r>
            <a:r>
              <a:rPr lang="en-US" altLang="ja-JP" sz="2400" dirty="0">
                <a:solidFill>
                  <a:schemeClr val="tx1"/>
                </a:solidFill>
              </a:rPr>
              <a:t>“</a:t>
            </a:r>
            <a:r>
              <a:rPr kumimoji="1" lang="en-US" altLang="ja-JP" sz="2400" dirty="0">
                <a:solidFill>
                  <a:schemeClr val="tx1"/>
                </a:solidFill>
              </a:rPr>
              <a:t>banana</a:t>
            </a:r>
            <a:r>
              <a:rPr lang="en-US" altLang="ja-JP" sz="2400" dirty="0">
                <a:solidFill>
                  <a:schemeClr val="tx1"/>
                </a:solidFill>
              </a:rPr>
              <a:t>”</a:t>
            </a:r>
            <a:r>
              <a:rPr kumimoji="1" lang="en-US" altLang="ja-JP" sz="2400" dirty="0">
                <a:solidFill>
                  <a:schemeClr val="tx1"/>
                </a:solidFill>
              </a:rPr>
              <a:t>, “orange”]</a:t>
            </a:r>
          </a:p>
          <a:p>
            <a:endParaRPr lang="en-US" altLang="ja-JP" sz="2400" dirty="0">
              <a:solidFill>
                <a:schemeClr val="tx1"/>
              </a:solidFill>
            </a:endParaRPr>
          </a:p>
          <a:p>
            <a:r>
              <a:rPr kumimoji="1" lang="en-US" altLang="ja-JP" sz="2400" dirty="0">
                <a:solidFill>
                  <a:schemeClr val="tx1"/>
                </a:solidFill>
              </a:rPr>
              <a:t>for name in enumerate(list):</a:t>
            </a:r>
          </a:p>
          <a:p>
            <a:r>
              <a:rPr lang="en-US" altLang="ja-JP" sz="2400" dirty="0">
                <a:solidFill>
                  <a:schemeClr val="tx1"/>
                </a:solidFill>
              </a:rPr>
              <a:t>    print(</a:t>
            </a:r>
            <a:r>
              <a:rPr lang="en-US" altLang="ja-JP" sz="2400" dirty="0" err="1">
                <a:solidFill>
                  <a:schemeClr val="tx1"/>
                </a:solidFill>
              </a:rPr>
              <a:t>i</a:t>
            </a:r>
            <a:r>
              <a:rPr lang="en-US" altLang="ja-JP" sz="2400" dirty="0">
                <a:solidFill>
                  <a:schemeClr val="tx1"/>
                </a:solidFill>
              </a:rPr>
              <a:t>, name)</a:t>
            </a:r>
            <a:endParaRPr kumimoji="1" lang="en-US" altLang="ja-JP" sz="2400" dirty="0">
              <a:solidFill>
                <a:schemeClr val="tx1"/>
              </a:solidFill>
            </a:endParaRPr>
          </a:p>
        </p:txBody>
      </p:sp>
      <p:sp>
        <p:nvSpPr>
          <p:cNvPr id="43" name="コンテンツ プレースホルダー 3">
            <a:extLst>
              <a:ext uri="{FF2B5EF4-FFF2-40B4-BE49-F238E27FC236}">
                <a16:creationId xmlns:a16="http://schemas.microsoft.com/office/drawing/2014/main" id="{83C8AE5D-4364-4925-BD79-2DFC5CE1FDA5}"/>
              </a:ext>
            </a:extLst>
          </p:cNvPr>
          <p:cNvSpPr txBox="1">
            <a:spLocks/>
          </p:cNvSpPr>
          <p:nvPr/>
        </p:nvSpPr>
        <p:spPr>
          <a:xfrm>
            <a:off x="709290" y="1859347"/>
            <a:ext cx="942301" cy="834442"/>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dirty="0"/>
              <a:t>例）</a:t>
            </a:r>
            <a:endParaRPr lang="en-US" altLang="ja-JP" dirty="0"/>
          </a:p>
        </p:txBody>
      </p:sp>
      <p:sp>
        <p:nvSpPr>
          <p:cNvPr id="55" name="コンテンツ プレースホルダー 3">
            <a:extLst>
              <a:ext uri="{FF2B5EF4-FFF2-40B4-BE49-F238E27FC236}">
                <a16:creationId xmlns:a16="http://schemas.microsoft.com/office/drawing/2014/main" id="{3F1546D8-CFA6-4315-A0E5-1C32848D41E1}"/>
              </a:ext>
            </a:extLst>
          </p:cNvPr>
          <p:cNvSpPr txBox="1">
            <a:spLocks/>
          </p:cNvSpPr>
          <p:nvPr/>
        </p:nvSpPr>
        <p:spPr>
          <a:xfrm>
            <a:off x="645645" y="3978595"/>
            <a:ext cx="11491469" cy="834026"/>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sz="2400" b="1" u="sng" dirty="0"/>
              <a:t>出力結果</a:t>
            </a:r>
            <a:endParaRPr lang="en-US" altLang="ja-JP" sz="2400" b="1" u="sng" dirty="0"/>
          </a:p>
          <a:p>
            <a:endParaRPr lang="en-US" altLang="ja-JP" dirty="0"/>
          </a:p>
        </p:txBody>
      </p:sp>
      <p:sp>
        <p:nvSpPr>
          <p:cNvPr id="63" name="正方形/長方形 62">
            <a:extLst>
              <a:ext uri="{FF2B5EF4-FFF2-40B4-BE49-F238E27FC236}">
                <a16:creationId xmlns:a16="http://schemas.microsoft.com/office/drawing/2014/main" id="{47053BEA-E128-4219-9500-9C2D1277B8A4}"/>
              </a:ext>
            </a:extLst>
          </p:cNvPr>
          <p:cNvSpPr/>
          <p:nvPr/>
        </p:nvSpPr>
        <p:spPr>
          <a:xfrm>
            <a:off x="1523492" y="4789490"/>
            <a:ext cx="9613068" cy="130793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dirty="0">
                <a:solidFill>
                  <a:schemeClr val="tx1"/>
                </a:solidFill>
              </a:rPr>
              <a:t>0 apple</a:t>
            </a:r>
          </a:p>
          <a:p>
            <a:r>
              <a:rPr kumimoji="1" lang="en-US" altLang="ja-JP" sz="2400" dirty="0">
                <a:solidFill>
                  <a:schemeClr val="tx1"/>
                </a:solidFill>
              </a:rPr>
              <a:t>1 banana</a:t>
            </a:r>
          </a:p>
          <a:p>
            <a:r>
              <a:rPr lang="en-US" altLang="ja-JP" sz="2400" dirty="0">
                <a:solidFill>
                  <a:schemeClr val="tx1"/>
                </a:solidFill>
              </a:rPr>
              <a:t>2 orange</a:t>
            </a:r>
            <a:endParaRPr kumimoji="1" lang="en-US" altLang="ja-JP" sz="2400" dirty="0">
              <a:solidFill>
                <a:schemeClr val="tx1"/>
              </a:solidFill>
            </a:endParaRPr>
          </a:p>
        </p:txBody>
      </p:sp>
      <p:sp>
        <p:nvSpPr>
          <p:cNvPr id="5" name="フレーム 4">
            <a:extLst>
              <a:ext uri="{FF2B5EF4-FFF2-40B4-BE49-F238E27FC236}">
                <a16:creationId xmlns:a16="http://schemas.microsoft.com/office/drawing/2014/main" id="{1A8F52AC-3E07-40DA-A341-95DB43DDF070}"/>
              </a:ext>
            </a:extLst>
          </p:cNvPr>
          <p:cNvSpPr/>
          <p:nvPr/>
        </p:nvSpPr>
        <p:spPr>
          <a:xfrm>
            <a:off x="1584845" y="4813295"/>
            <a:ext cx="226678" cy="452583"/>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フレーム 9">
            <a:extLst>
              <a:ext uri="{FF2B5EF4-FFF2-40B4-BE49-F238E27FC236}">
                <a16:creationId xmlns:a16="http://schemas.microsoft.com/office/drawing/2014/main" id="{1450A189-BB21-493D-BA00-DD36F8F2B325}"/>
              </a:ext>
            </a:extLst>
          </p:cNvPr>
          <p:cNvSpPr/>
          <p:nvPr/>
        </p:nvSpPr>
        <p:spPr>
          <a:xfrm>
            <a:off x="1584845" y="5217166"/>
            <a:ext cx="226678" cy="452583"/>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フレーム 10">
            <a:extLst>
              <a:ext uri="{FF2B5EF4-FFF2-40B4-BE49-F238E27FC236}">
                <a16:creationId xmlns:a16="http://schemas.microsoft.com/office/drawing/2014/main" id="{56DBF430-37A3-444E-9DC1-E1348FD6A0FC}"/>
              </a:ext>
            </a:extLst>
          </p:cNvPr>
          <p:cNvSpPr/>
          <p:nvPr/>
        </p:nvSpPr>
        <p:spPr>
          <a:xfrm>
            <a:off x="1584845" y="5615061"/>
            <a:ext cx="226678" cy="452583"/>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ボックス 5">
            <a:extLst>
              <a:ext uri="{FF2B5EF4-FFF2-40B4-BE49-F238E27FC236}">
                <a16:creationId xmlns:a16="http://schemas.microsoft.com/office/drawing/2014/main" id="{49D8DD07-7136-4D8F-81EB-99B82238C07B}"/>
              </a:ext>
            </a:extLst>
          </p:cNvPr>
          <p:cNvSpPr txBox="1"/>
          <p:nvPr/>
        </p:nvSpPr>
        <p:spPr>
          <a:xfrm>
            <a:off x="846960" y="4502323"/>
            <a:ext cx="2044684" cy="369332"/>
          </a:xfrm>
          <a:prstGeom prst="rect">
            <a:avLst/>
          </a:prstGeom>
          <a:noFill/>
        </p:spPr>
        <p:txBody>
          <a:bodyPr wrap="square" rtlCol="0">
            <a:spAutoFit/>
          </a:bodyPr>
          <a:lstStyle/>
          <a:p>
            <a:r>
              <a:rPr kumimoji="1" lang="ja-JP" altLang="en-US" b="1" dirty="0">
                <a:solidFill>
                  <a:srgbClr val="FF0000"/>
                </a:solidFill>
              </a:rPr>
              <a:t>インデックス</a:t>
            </a:r>
            <a:r>
              <a:rPr kumimoji="1" lang="en-US" altLang="ja-JP" b="1" dirty="0">
                <a:solidFill>
                  <a:srgbClr val="FF0000"/>
                </a:solidFill>
              </a:rPr>
              <a:t>(</a:t>
            </a:r>
            <a:r>
              <a:rPr kumimoji="1" lang="en-US" altLang="ja-JP" b="1" dirty="0" err="1">
                <a:solidFill>
                  <a:srgbClr val="FF0000"/>
                </a:solidFill>
              </a:rPr>
              <a:t>i</a:t>
            </a:r>
            <a:r>
              <a:rPr kumimoji="1" lang="en-US" altLang="ja-JP" b="1" dirty="0">
                <a:solidFill>
                  <a:srgbClr val="FF0000"/>
                </a:solidFill>
              </a:rPr>
              <a:t>)</a:t>
            </a:r>
            <a:endParaRPr kumimoji="1" lang="ja-JP" altLang="en-US" b="1" dirty="0">
              <a:solidFill>
                <a:srgbClr val="FF0000"/>
              </a:solidFill>
            </a:endParaRPr>
          </a:p>
        </p:txBody>
      </p:sp>
      <p:sp>
        <p:nvSpPr>
          <p:cNvPr id="14" name="フレーム 13">
            <a:extLst>
              <a:ext uri="{FF2B5EF4-FFF2-40B4-BE49-F238E27FC236}">
                <a16:creationId xmlns:a16="http://schemas.microsoft.com/office/drawing/2014/main" id="{29D970C8-98DE-4169-B908-2412BDB6939E}"/>
              </a:ext>
            </a:extLst>
          </p:cNvPr>
          <p:cNvSpPr/>
          <p:nvPr/>
        </p:nvSpPr>
        <p:spPr>
          <a:xfrm>
            <a:off x="1819356" y="4941168"/>
            <a:ext cx="1144295" cy="324710"/>
          </a:xfrm>
          <a:prstGeom prst="frame">
            <a:avLst>
              <a:gd name="adj1" fmla="val 14891"/>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フレーム 17">
            <a:extLst>
              <a:ext uri="{FF2B5EF4-FFF2-40B4-BE49-F238E27FC236}">
                <a16:creationId xmlns:a16="http://schemas.microsoft.com/office/drawing/2014/main" id="{70753C7D-9304-496C-AC79-8060FB1C66D7}"/>
              </a:ext>
            </a:extLst>
          </p:cNvPr>
          <p:cNvSpPr/>
          <p:nvPr/>
        </p:nvSpPr>
        <p:spPr>
          <a:xfrm>
            <a:off x="1819356" y="5262859"/>
            <a:ext cx="1144295" cy="361196"/>
          </a:xfrm>
          <a:prstGeom prst="frame">
            <a:avLst>
              <a:gd name="adj1" fmla="val 14891"/>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フレーム 18">
            <a:extLst>
              <a:ext uri="{FF2B5EF4-FFF2-40B4-BE49-F238E27FC236}">
                <a16:creationId xmlns:a16="http://schemas.microsoft.com/office/drawing/2014/main" id="{0C80E44A-491C-4A2E-993A-B675218012AC}"/>
              </a:ext>
            </a:extLst>
          </p:cNvPr>
          <p:cNvSpPr/>
          <p:nvPr/>
        </p:nvSpPr>
        <p:spPr>
          <a:xfrm>
            <a:off x="1811523" y="5615061"/>
            <a:ext cx="1144295" cy="444128"/>
          </a:xfrm>
          <a:prstGeom prst="frame">
            <a:avLst>
              <a:gd name="adj1" fmla="val 14891"/>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テキスト ボックス 6">
            <a:extLst>
              <a:ext uri="{FF2B5EF4-FFF2-40B4-BE49-F238E27FC236}">
                <a16:creationId xmlns:a16="http://schemas.microsoft.com/office/drawing/2014/main" id="{B49A8DA0-20D4-4580-BC2A-83BD20D5CA5B}"/>
              </a:ext>
            </a:extLst>
          </p:cNvPr>
          <p:cNvSpPr txBox="1"/>
          <p:nvPr/>
        </p:nvSpPr>
        <p:spPr>
          <a:xfrm>
            <a:off x="1884978" y="6123444"/>
            <a:ext cx="1180445" cy="646331"/>
          </a:xfrm>
          <a:prstGeom prst="rect">
            <a:avLst/>
          </a:prstGeom>
          <a:noFill/>
        </p:spPr>
        <p:txBody>
          <a:bodyPr wrap="square" rtlCol="0">
            <a:spAutoFit/>
          </a:bodyPr>
          <a:lstStyle/>
          <a:p>
            <a:r>
              <a:rPr kumimoji="1" lang="ja-JP" altLang="en-US" b="1" dirty="0">
                <a:solidFill>
                  <a:srgbClr val="00B0F0"/>
                </a:solidFill>
              </a:rPr>
              <a:t>要素</a:t>
            </a:r>
            <a:r>
              <a:rPr kumimoji="1" lang="en-US" altLang="ja-JP" b="1" dirty="0">
                <a:solidFill>
                  <a:srgbClr val="00B0F0"/>
                </a:solidFill>
              </a:rPr>
              <a:t>(name)</a:t>
            </a:r>
            <a:endParaRPr kumimoji="1" lang="ja-JP" altLang="en-US" b="1" dirty="0">
              <a:solidFill>
                <a:srgbClr val="00B0F0"/>
              </a:solidFill>
            </a:endParaRPr>
          </a:p>
        </p:txBody>
      </p:sp>
      <p:sp>
        <p:nvSpPr>
          <p:cNvPr id="21" name="フレーム 20">
            <a:extLst>
              <a:ext uri="{FF2B5EF4-FFF2-40B4-BE49-F238E27FC236}">
                <a16:creationId xmlns:a16="http://schemas.microsoft.com/office/drawing/2014/main" id="{2104C121-E51F-4F79-BF58-84228466C91B}"/>
              </a:ext>
            </a:extLst>
          </p:cNvPr>
          <p:cNvSpPr/>
          <p:nvPr/>
        </p:nvSpPr>
        <p:spPr>
          <a:xfrm>
            <a:off x="4745849" y="2879405"/>
            <a:ext cx="630063" cy="452583"/>
          </a:xfrm>
          <a:prstGeom prst="frame">
            <a:avLst>
              <a:gd name="adj1" fmla="val 1456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フレーム 21">
            <a:extLst>
              <a:ext uri="{FF2B5EF4-FFF2-40B4-BE49-F238E27FC236}">
                <a16:creationId xmlns:a16="http://schemas.microsoft.com/office/drawing/2014/main" id="{05CBA6BB-3CC8-47AE-8C4F-D30BB5598C7C}"/>
              </a:ext>
            </a:extLst>
          </p:cNvPr>
          <p:cNvSpPr/>
          <p:nvPr/>
        </p:nvSpPr>
        <p:spPr>
          <a:xfrm>
            <a:off x="2104638" y="2849721"/>
            <a:ext cx="851179" cy="452583"/>
          </a:xfrm>
          <a:prstGeom prst="frame">
            <a:avLst>
              <a:gd name="adj1" fmla="val 1456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3" name="直線コネクタ 22">
            <a:extLst>
              <a:ext uri="{FF2B5EF4-FFF2-40B4-BE49-F238E27FC236}">
                <a16:creationId xmlns:a16="http://schemas.microsoft.com/office/drawing/2014/main" id="{BF066463-790B-4183-B0CA-A13F8B923C7B}"/>
              </a:ext>
            </a:extLst>
          </p:cNvPr>
          <p:cNvCxnSpPr>
            <a:cxnSpLocks/>
          </p:cNvCxnSpPr>
          <p:nvPr/>
        </p:nvCxnSpPr>
        <p:spPr>
          <a:xfrm>
            <a:off x="5021958" y="2512941"/>
            <a:ext cx="0" cy="3367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DF534D95-5022-4601-8B80-07EAB11CCB6C}"/>
              </a:ext>
            </a:extLst>
          </p:cNvPr>
          <p:cNvCxnSpPr>
            <a:cxnSpLocks/>
          </p:cNvCxnSpPr>
          <p:nvPr/>
        </p:nvCxnSpPr>
        <p:spPr>
          <a:xfrm>
            <a:off x="2603612" y="2512941"/>
            <a:ext cx="241834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3C190DF9-6196-43B1-B73C-1DC6202AA90E}"/>
              </a:ext>
            </a:extLst>
          </p:cNvPr>
          <p:cNvCxnSpPr>
            <a:cxnSpLocks/>
          </p:cNvCxnSpPr>
          <p:nvPr/>
        </p:nvCxnSpPr>
        <p:spPr>
          <a:xfrm>
            <a:off x="2603612" y="2512941"/>
            <a:ext cx="0" cy="32712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F00F4209-7087-4722-8488-AAEE3B722BFF}"/>
              </a:ext>
            </a:extLst>
          </p:cNvPr>
          <p:cNvSpPr txBox="1"/>
          <p:nvPr/>
        </p:nvSpPr>
        <p:spPr>
          <a:xfrm>
            <a:off x="5915980" y="2966860"/>
            <a:ext cx="4049202" cy="369332"/>
          </a:xfrm>
          <a:prstGeom prst="rect">
            <a:avLst/>
          </a:prstGeom>
          <a:noFill/>
        </p:spPr>
        <p:txBody>
          <a:bodyPr wrap="square" rtlCol="0">
            <a:spAutoFit/>
          </a:bodyPr>
          <a:lstStyle/>
          <a:p>
            <a:pPr>
              <a:spcBef>
                <a:spcPts val="600"/>
              </a:spcBef>
              <a:spcAft>
                <a:spcPts val="600"/>
              </a:spcAft>
            </a:pPr>
            <a:r>
              <a:rPr kumimoji="1" lang="en-US" altLang="ja-JP" b="1" dirty="0">
                <a:solidFill>
                  <a:srgbClr val="FF0000"/>
                </a:solidFill>
              </a:rPr>
              <a:t>list</a:t>
            </a:r>
            <a:r>
              <a:rPr kumimoji="1" lang="ja-JP" altLang="en-US" b="1" dirty="0">
                <a:solidFill>
                  <a:srgbClr val="FF0000"/>
                </a:solidFill>
              </a:rPr>
              <a:t>の要素 ➡ </a:t>
            </a:r>
            <a:r>
              <a:rPr lang="ja-JP" altLang="en-US" b="1" dirty="0">
                <a:solidFill>
                  <a:srgbClr val="FF0000"/>
                </a:solidFill>
              </a:rPr>
              <a:t>順番に</a:t>
            </a:r>
            <a:r>
              <a:rPr kumimoji="1" lang="en-US" altLang="ja-JP" b="1" dirty="0">
                <a:solidFill>
                  <a:srgbClr val="FF0000"/>
                </a:solidFill>
              </a:rPr>
              <a:t>name </a:t>
            </a:r>
            <a:r>
              <a:rPr kumimoji="1" lang="ja-JP" altLang="en-US" b="1" dirty="0">
                <a:solidFill>
                  <a:srgbClr val="FF0000"/>
                </a:solidFill>
              </a:rPr>
              <a:t>に格納</a:t>
            </a:r>
            <a:endParaRPr kumimoji="1" lang="en-US" altLang="ja-JP" b="1" dirty="0">
              <a:solidFill>
                <a:srgbClr val="FF0000"/>
              </a:solidFill>
            </a:endParaRPr>
          </a:p>
        </p:txBody>
      </p:sp>
    </p:spTree>
    <p:extLst>
      <p:ext uri="{BB962C8B-B14F-4D97-AF65-F5344CB8AC3E}">
        <p14:creationId xmlns:p14="http://schemas.microsoft.com/office/powerpoint/2010/main" val="35923317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kumimoji="1" lang="en-US" altLang="ja-JP" dirty="0"/>
              <a:t>zip()</a:t>
            </a:r>
            <a:r>
              <a:rPr kumimoji="1" lang="ja-JP" altLang="en-US" dirty="0"/>
              <a:t>関数</a:t>
            </a:r>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326540" y="1169155"/>
            <a:ext cx="12006971" cy="866631"/>
          </a:xfrm>
        </p:spPr>
        <p:txBody>
          <a:bodyPr>
            <a:normAutofit/>
          </a:bodyPr>
          <a:lstStyle/>
          <a:p>
            <a:r>
              <a:rPr lang="ja-JP" altLang="en-US" dirty="0"/>
              <a:t>複数のイテラブルオブジェクトの要素を複数の変数としてまとめて取得</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47</a:t>
            </a:fld>
            <a:endParaRPr lang="ja-JP" altLang="en-US" dirty="0"/>
          </a:p>
        </p:txBody>
      </p:sp>
      <p:sp>
        <p:nvSpPr>
          <p:cNvPr id="41" name="正方形/長方形 40">
            <a:extLst>
              <a:ext uri="{FF2B5EF4-FFF2-40B4-BE49-F238E27FC236}">
                <a16:creationId xmlns:a16="http://schemas.microsoft.com/office/drawing/2014/main" id="{1798A88C-6A60-413C-A5C6-28C7E8A59858}"/>
              </a:ext>
            </a:extLst>
          </p:cNvPr>
          <p:cNvSpPr/>
          <p:nvPr/>
        </p:nvSpPr>
        <p:spPr>
          <a:xfrm>
            <a:off x="1584845" y="2012774"/>
            <a:ext cx="9613068" cy="228032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dirty="0">
                <a:solidFill>
                  <a:schemeClr val="tx1"/>
                </a:solidFill>
              </a:rPr>
              <a:t>names = [“apple”, “banana”, “orange”]</a:t>
            </a:r>
          </a:p>
          <a:p>
            <a:r>
              <a:rPr lang="en-US" altLang="ja-JP" sz="2400" dirty="0">
                <a:solidFill>
                  <a:schemeClr val="tx1"/>
                </a:solidFill>
              </a:rPr>
              <a:t>prices = [80, 100, 150]</a:t>
            </a:r>
          </a:p>
          <a:p>
            <a:endParaRPr lang="en-US" altLang="ja-JP" sz="2400" dirty="0">
              <a:solidFill>
                <a:schemeClr val="tx1"/>
              </a:solidFill>
            </a:endParaRPr>
          </a:p>
          <a:p>
            <a:r>
              <a:rPr kumimoji="1" lang="en-US" altLang="ja-JP" sz="2400" dirty="0">
                <a:solidFill>
                  <a:schemeClr val="tx1"/>
                </a:solidFill>
              </a:rPr>
              <a:t>for name, price in zip(names, prices):</a:t>
            </a:r>
          </a:p>
          <a:p>
            <a:r>
              <a:rPr lang="en-US" altLang="ja-JP" sz="2400" dirty="0">
                <a:solidFill>
                  <a:schemeClr val="tx1"/>
                </a:solidFill>
              </a:rPr>
              <a:t>    print(name, price)</a:t>
            </a:r>
            <a:endParaRPr kumimoji="1" lang="en-US" altLang="ja-JP" sz="2400" dirty="0">
              <a:solidFill>
                <a:schemeClr val="tx1"/>
              </a:solidFill>
            </a:endParaRPr>
          </a:p>
        </p:txBody>
      </p:sp>
      <p:sp>
        <p:nvSpPr>
          <p:cNvPr id="43" name="コンテンツ プレースホルダー 3">
            <a:extLst>
              <a:ext uri="{FF2B5EF4-FFF2-40B4-BE49-F238E27FC236}">
                <a16:creationId xmlns:a16="http://schemas.microsoft.com/office/drawing/2014/main" id="{83C8AE5D-4364-4925-BD79-2DFC5CE1FDA5}"/>
              </a:ext>
            </a:extLst>
          </p:cNvPr>
          <p:cNvSpPr txBox="1">
            <a:spLocks/>
          </p:cNvSpPr>
          <p:nvPr/>
        </p:nvSpPr>
        <p:spPr>
          <a:xfrm>
            <a:off x="709290" y="1859347"/>
            <a:ext cx="942301" cy="834442"/>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dirty="0"/>
              <a:t>例）</a:t>
            </a:r>
            <a:endParaRPr lang="en-US" altLang="ja-JP" dirty="0"/>
          </a:p>
        </p:txBody>
      </p:sp>
      <p:sp>
        <p:nvSpPr>
          <p:cNvPr id="55" name="コンテンツ プレースホルダー 3">
            <a:extLst>
              <a:ext uri="{FF2B5EF4-FFF2-40B4-BE49-F238E27FC236}">
                <a16:creationId xmlns:a16="http://schemas.microsoft.com/office/drawing/2014/main" id="{3F1546D8-CFA6-4315-A0E5-1C32848D41E1}"/>
              </a:ext>
            </a:extLst>
          </p:cNvPr>
          <p:cNvSpPr txBox="1">
            <a:spLocks/>
          </p:cNvSpPr>
          <p:nvPr/>
        </p:nvSpPr>
        <p:spPr>
          <a:xfrm>
            <a:off x="645644" y="4376873"/>
            <a:ext cx="11491469" cy="834026"/>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sz="2400" b="1" u="sng" dirty="0"/>
              <a:t>出力結果</a:t>
            </a:r>
            <a:endParaRPr lang="en-US" altLang="ja-JP" sz="2400" b="1" u="sng" dirty="0"/>
          </a:p>
          <a:p>
            <a:endParaRPr lang="en-US" altLang="ja-JP" dirty="0"/>
          </a:p>
        </p:txBody>
      </p:sp>
      <p:sp>
        <p:nvSpPr>
          <p:cNvPr id="63" name="正方形/長方形 62">
            <a:extLst>
              <a:ext uri="{FF2B5EF4-FFF2-40B4-BE49-F238E27FC236}">
                <a16:creationId xmlns:a16="http://schemas.microsoft.com/office/drawing/2014/main" id="{47053BEA-E128-4219-9500-9C2D1277B8A4}"/>
              </a:ext>
            </a:extLst>
          </p:cNvPr>
          <p:cNvSpPr/>
          <p:nvPr/>
        </p:nvSpPr>
        <p:spPr>
          <a:xfrm>
            <a:off x="1584844" y="5034876"/>
            <a:ext cx="9613068" cy="13824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dirty="0">
                <a:solidFill>
                  <a:schemeClr val="tx1"/>
                </a:solidFill>
              </a:rPr>
              <a:t>apple 80</a:t>
            </a:r>
          </a:p>
          <a:p>
            <a:r>
              <a:rPr kumimoji="1" lang="en-US" altLang="ja-JP" sz="2400" dirty="0">
                <a:solidFill>
                  <a:schemeClr val="tx1"/>
                </a:solidFill>
              </a:rPr>
              <a:t>banana 100</a:t>
            </a:r>
          </a:p>
          <a:p>
            <a:r>
              <a:rPr lang="en-US" altLang="ja-JP" sz="2400" dirty="0">
                <a:solidFill>
                  <a:schemeClr val="tx1"/>
                </a:solidFill>
              </a:rPr>
              <a:t>orange 150</a:t>
            </a:r>
            <a:endParaRPr kumimoji="1" lang="en-US" altLang="ja-JP" sz="2400" dirty="0">
              <a:solidFill>
                <a:schemeClr val="tx1"/>
              </a:solidFill>
            </a:endParaRPr>
          </a:p>
        </p:txBody>
      </p:sp>
      <p:sp>
        <p:nvSpPr>
          <p:cNvPr id="5" name="テキスト ボックス 4">
            <a:extLst>
              <a:ext uri="{FF2B5EF4-FFF2-40B4-BE49-F238E27FC236}">
                <a16:creationId xmlns:a16="http://schemas.microsoft.com/office/drawing/2014/main" id="{567C5310-541E-41C7-A4CE-81AE08B69B37}"/>
              </a:ext>
            </a:extLst>
          </p:cNvPr>
          <p:cNvSpPr txBox="1"/>
          <p:nvPr/>
        </p:nvSpPr>
        <p:spPr>
          <a:xfrm>
            <a:off x="1379476" y="6417332"/>
            <a:ext cx="9973108" cy="369332"/>
          </a:xfrm>
          <a:prstGeom prst="rect">
            <a:avLst/>
          </a:prstGeom>
          <a:noFill/>
        </p:spPr>
        <p:txBody>
          <a:bodyPr wrap="square" rtlCol="0">
            <a:spAutoFit/>
          </a:bodyPr>
          <a:lstStyle/>
          <a:p>
            <a:endParaRPr kumimoji="1" lang="ja-JP" altLang="en-US" dirty="0"/>
          </a:p>
        </p:txBody>
      </p:sp>
    </p:spTree>
    <p:extLst>
      <p:ext uri="{BB962C8B-B14F-4D97-AF65-F5344CB8AC3E}">
        <p14:creationId xmlns:p14="http://schemas.microsoft.com/office/powerpoint/2010/main" val="7619201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kumimoji="1" lang="en-US" altLang="ja-JP" dirty="0"/>
              <a:t>zip()</a:t>
            </a:r>
            <a:r>
              <a:rPr kumimoji="1" lang="ja-JP" altLang="en-US" dirty="0"/>
              <a:t>関数</a:t>
            </a:r>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326540" y="1169155"/>
            <a:ext cx="12006971" cy="866631"/>
          </a:xfrm>
        </p:spPr>
        <p:txBody>
          <a:bodyPr>
            <a:normAutofit/>
          </a:bodyPr>
          <a:lstStyle/>
          <a:p>
            <a:r>
              <a:rPr lang="ja-JP" altLang="en-US" dirty="0"/>
              <a:t>複数のイテラブルオブジェクトの要素を複数の変数としてまとめて取得</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48</a:t>
            </a:fld>
            <a:endParaRPr lang="ja-JP" altLang="en-US" dirty="0"/>
          </a:p>
        </p:txBody>
      </p:sp>
      <p:sp>
        <p:nvSpPr>
          <p:cNvPr id="41" name="正方形/長方形 40">
            <a:extLst>
              <a:ext uri="{FF2B5EF4-FFF2-40B4-BE49-F238E27FC236}">
                <a16:creationId xmlns:a16="http://schemas.microsoft.com/office/drawing/2014/main" id="{1798A88C-6A60-413C-A5C6-28C7E8A59858}"/>
              </a:ext>
            </a:extLst>
          </p:cNvPr>
          <p:cNvSpPr/>
          <p:nvPr/>
        </p:nvSpPr>
        <p:spPr>
          <a:xfrm>
            <a:off x="1584845" y="2012774"/>
            <a:ext cx="9613068" cy="228032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dirty="0">
                <a:solidFill>
                  <a:schemeClr val="tx1"/>
                </a:solidFill>
              </a:rPr>
              <a:t>names = [“apple”, “banana”, “orange”]</a:t>
            </a:r>
          </a:p>
          <a:p>
            <a:r>
              <a:rPr lang="en-US" altLang="ja-JP" sz="2400" dirty="0">
                <a:solidFill>
                  <a:schemeClr val="tx1"/>
                </a:solidFill>
              </a:rPr>
              <a:t>prices = [80, 100, 150]</a:t>
            </a:r>
          </a:p>
          <a:p>
            <a:endParaRPr lang="en-US" altLang="ja-JP" sz="2400" dirty="0">
              <a:solidFill>
                <a:schemeClr val="tx1"/>
              </a:solidFill>
            </a:endParaRPr>
          </a:p>
          <a:p>
            <a:r>
              <a:rPr kumimoji="1" lang="en-US" altLang="ja-JP" sz="2400" dirty="0">
                <a:solidFill>
                  <a:schemeClr val="tx1"/>
                </a:solidFill>
              </a:rPr>
              <a:t>for name, price in zip(names, prices):</a:t>
            </a:r>
          </a:p>
          <a:p>
            <a:r>
              <a:rPr lang="en-US" altLang="ja-JP" sz="2400" dirty="0">
                <a:solidFill>
                  <a:schemeClr val="tx1"/>
                </a:solidFill>
              </a:rPr>
              <a:t>    print(name, price)</a:t>
            </a:r>
            <a:endParaRPr kumimoji="1" lang="en-US" altLang="ja-JP" sz="2400" dirty="0">
              <a:solidFill>
                <a:schemeClr val="tx1"/>
              </a:solidFill>
            </a:endParaRPr>
          </a:p>
        </p:txBody>
      </p:sp>
      <p:sp>
        <p:nvSpPr>
          <p:cNvPr id="43" name="コンテンツ プレースホルダー 3">
            <a:extLst>
              <a:ext uri="{FF2B5EF4-FFF2-40B4-BE49-F238E27FC236}">
                <a16:creationId xmlns:a16="http://schemas.microsoft.com/office/drawing/2014/main" id="{83C8AE5D-4364-4925-BD79-2DFC5CE1FDA5}"/>
              </a:ext>
            </a:extLst>
          </p:cNvPr>
          <p:cNvSpPr txBox="1">
            <a:spLocks/>
          </p:cNvSpPr>
          <p:nvPr/>
        </p:nvSpPr>
        <p:spPr>
          <a:xfrm>
            <a:off x="709290" y="1859347"/>
            <a:ext cx="942301" cy="834442"/>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dirty="0"/>
              <a:t>例）</a:t>
            </a:r>
            <a:endParaRPr lang="en-US" altLang="ja-JP" dirty="0"/>
          </a:p>
        </p:txBody>
      </p:sp>
      <p:sp>
        <p:nvSpPr>
          <p:cNvPr id="55" name="コンテンツ プレースホルダー 3">
            <a:extLst>
              <a:ext uri="{FF2B5EF4-FFF2-40B4-BE49-F238E27FC236}">
                <a16:creationId xmlns:a16="http://schemas.microsoft.com/office/drawing/2014/main" id="{3F1546D8-CFA6-4315-A0E5-1C32848D41E1}"/>
              </a:ext>
            </a:extLst>
          </p:cNvPr>
          <p:cNvSpPr txBox="1">
            <a:spLocks/>
          </p:cNvSpPr>
          <p:nvPr/>
        </p:nvSpPr>
        <p:spPr>
          <a:xfrm>
            <a:off x="645644" y="4376873"/>
            <a:ext cx="11491469" cy="834026"/>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sz="2400" b="1" u="sng" dirty="0"/>
              <a:t>出力結果</a:t>
            </a:r>
            <a:endParaRPr lang="en-US" altLang="ja-JP" sz="2400" b="1" u="sng" dirty="0"/>
          </a:p>
          <a:p>
            <a:endParaRPr lang="en-US" altLang="ja-JP" dirty="0"/>
          </a:p>
        </p:txBody>
      </p:sp>
      <p:sp>
        <p:nvSpPr>
          <p:cNvPr id="63" name="正方形/長方形 62">
            <a:extLst>
              <a:ext uri="{FF2B5EF4-FFF2-40B4-BE49-F238E27FC236}">
                <a16:creationId xmlns:a16="http://schemas.microsoft.com/office/drawing/2014/main" id="{47053BEA-E128-4219-9500-9C2D1277B8A4}"/>
              </a:ext>
            </a:extLst>
          </p:cNvPr>
          <p:cNvSpPr/>
          <p:nvPr/>
        </p:nvSpPr>
        <p:spPr>
          <a:xfrm>
            <a:off x="1584844" y="5034876"/>
            <a:ext cx="9613068" cy="13824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dirty="0">
                <a:solidFill>
                  <a:schemeClr val="tx1"/>
                </a:solidFill>
              </a:rPr>
              <a:t>apple 80</a:t>
            </a:r>
          </a:p>
          <a:p>
            <a:r>
              <a:rPr kumimoji="1" lang="en-US" altLang="ja-JP" sz="2400" dirty="0">
                <a:solidFill>
                  <a:schemeClr val="tx1"/>
                </a:solidFill>
              </a:rPr>
              <a:t>banana 100</a:t>
            </a:r>
          </a:p>
          <a:p>
            <a:r>
              <a:rPr lang="en-US" altLang="ja-JP" sz="2400" dirty="0">
                <a:solidFill>
                  <a:schemeClr val="tx1"/>
                </a:solidFill>
              </a:rPr>
              <a:t>orange 150</a:t>
            </a:r>
            <a:endParaRPr kumimoji="1" lang="en-US" altLang="ja-JP" sz="2400" dirty="0">
              <a:solidFill>
                <a:schemeClr val="tx1"/>
              </a:solidFill>
            </a:endParaRPr>
          </a:p>
        </p:txBody>
      </p:sp>
      <p:sp>
        <p:nvSpPr>
          <p:cNvPr id="5" name="テキスト ボックス 4">
            <a:extLst>
              <a:ext uri="{FF2B5EF4-FFF2-40B4-BE49-F238E27FC236}">
                <a16:creationId xmlns:a16="http://schemas.microsoft.com/office/drawing/2014/main" id="{567C5310-541E-41C7-A4CE-81AE08B69B37}"/>
              </a:ext>
            </a:extLst>
          </p:cNvPr>
          <p:cNvSpPr txBox="1"/>
          <p:nvPr/>
        </p:nvSpPr>
        <p:spPr>
          <a:xfrm>
            <a:off x="1379476" y="6417332"/>
            <a:ext cx="9973108" cy="369332"/>
          </a:xfrm>
          <a:prstGeom prst="rect">
            <a:avLst/>
          </a:prstGeom>
          <a:noFill/>
        </p:spPr>
        <p:txBody>
          <a:bodyPr wrap="square" rtlCol="0">
            <a:spAutoFit/>
          </a:bodyPr>
          <a:lstStyle/>
          <a:p>
            <a:endParaRPr kumimoji="1" lang="ja-JP" altLang="en-US" dirty="0"/>
          </a:p>
        </p:txBody>
      </p:sp>
      <p:sp>
        <p:nvSpPr>
          <p:cNvPr id="6" name="フレーム 5">
            <a:extLst>
              <a:ext uri="{FF2B5EF4-FFF2-40B4-BE49-F238E27FC236}">
                <a16:creationId xmlns:a16="http://schemas.microsoft.com/office/drawing/2014/main" id="{4DD3C445-638D-4630-B456-74AF1CF2F288}"/>
              </a:ext>
            </a:extLst>
          </p:cNvPr>
          <p:cNvSpPr/>
          <p:nvPr/>
        </p:nvSpPr>
        <p:spPr>
          <a:xfrm>
            <a:off x="4547828" y="3318388"/>
            <a:ext cx="972108" cy="433886"/>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8" name="直線コネクタ 7">
            <a:extLst>
              <a:ext uri="{FF2B5EF4-FFF2-40B4-BE49-F238E27FC236}">
                <a16:creationId xmlns:a16="http://schemas.microsoft.com/office/drawing/2014/main" id="{953C74F5-4F54-4F29-9756-2676F8F97101}"/>
              </a:ext>
            </a:extLst>
          </p:cNvPr>
          <p:cNvCxnSpPr>
            <a:cxnSpLocks/>
          </p:cNvCxnSpPr>
          <p:nvPr/>
        </p:nvCxnSpPr>
        <p:spPr>
          <a:xfrm>
            <a:off x="4937051" y="3017070"/>
            <a:ext cx="0" cy="27173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90A6E24-003A-4CD4-8E7B-B5704E29750C}"/>
              </a:ext>
            </a:extLst>
          </p:cNvPr>
          <p:cNvCxnSpPr>
            <a:cxnSpLocks/>
          </p:cNvCxnSpPr>
          <p:nvPr/>
        </p:nvCxnSpPr>
        <p:spPr>
          <a:xfrm>
            <a:off x="2525526" y="2994264"/>
            <a:ext cx="241834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B89E18E4-5324-4587-8041-F7D227FBFAD4}"/>
              </a:ext>
            </a:extLst>
          </p:cNvPr>
          <p:cNvCxnSpPr>
            <a:cxnSpLocks/>
          </p:cNvCxnSpPr>
          <p:nvPr/>
        </p:nvCxnSpPr>
        <p:spPr>
          <a:xfrm>
            <a:off x="2525526" y="3050313"/>
            <a:ext cx="0" cy="32712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フレーム 20">
            <a:extLst>
              <a:ext uri="{FF2B5EF4-FFF2-40B4-BE49-F238E27FC236}">
                <a16:creationId xmlns:a16="http://schemas.microsoft.com/office/drawing/2014/main" id="{5FAD6DC5-908F-4742-A516-FE5AA7A8EC32}"/>
              </a:ext>
            </a:extLst>
          </p:cNvPr>
          <p:cNvSpPr/>
          <p:nvPr/>
        </p:nvSpPr>
        <p:spPr>
          <a:xfrm>
            <a:off x="2108818" y="3350383"/>
            <a:ext cx="833416" cy="401891"/>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フレーム 21">
            <a:extLst>
              <a:ext uri="{FF2B5EF4-FFF2-40B4-BE49-F238E27FC236}">
                <a16:creationId xmlns:a16="http://schemas.microsoft.com/office/drawing/2014/main" id="{C1A5C834-73AF-4DD0-BD1F-AFB4581B06E7}"/>
              </a:ext>
            </a:extLst>
          </p:cNvPr>
          <p:cNvSpPr/>
          <p:nvPr/>
        </p:nvSpPr>
        <p:spPr>
          <a:xfrm>
            <a:off x="5532044" y="3320112"/>
            <a:ext cx="972108" cy="433886"/>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3" name="直線コネクタ 22">
            <a:extLst>
              <a:ext uri="{FF2B5EF4-FFF2-40B4-BE49-F238E27FC236}">
                <a16:creationId xmlns:a16="http://schemas.microsoft.com/office/drawing/2014/main" id="{353BA5BA-A313-4646-9738-E051EEFD17E4}"/>
              </a:ext>
            </a:extLst>
          </p:cNvPr>
          <p:cNvCxnSpPr>
            <a:cxnSpLocks/>
          </p:cNvCxnSpPr>
          <p:nvPr/>
        </p:nvCxnSpPr>
        <p:spPr>
          <a:xfrm>
            <a:off x="5941660" y="3152935"/>
            <a:ext cx="0" cy="13586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71526745-6E2C-4D88-8DD9-02C0E6FEB563}"/>
              </a:ext>
            </a:extLst>
          </p:cNvPr>
          <p:cNvCxnSpPr>
            <a:cxnSpLocks/>
          </p:cNvCxnSpPr>
          <p:nvPr/>
        </p:nvCxnSpPr>
        <p:spPr>
          <a:xfrm flipV="1">
            <a:off x="3323692" y="3104391"/>
            <a:ext cx="2617968" cy="1750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3BBCDF9C-05DC-4734-B9B6-B6D2FB89941A}"/>
              </a:ext>
            </a:extLst>
          </p:cNvPr>
          <p:cNvCxnSpPr>
            <a:cxnSpLocks/>
          </p:cNvCxnSpPr>
          <p:nvPr/>
        </p:nvCxnSpPr>
        <p:spPr>
          <a:xfrm>
            <a:off x="3339032" y="3161687"/>
            <a:ext cx="0" cy="26731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フレーム 29">
            <a:extLst>
              <a:ext uri="{FF2B5EF4-FFF2-40B4-BE49-F238E27FC236}">
                <a16:creationId xmlns:a16="http://schemas.microsoft.com/office/drawing/2014/main" id="{4EA3A7DF-825D-4480-9302-A872A7547203}"/>
              </a:ext>
            </a:extLst>
          </p:cNvPr>
          <p:cNvSpPr/>
          <p:nvPr/>
        </p:nvSpPr>
        <p:spPr>
          <a:xfrm>
            <a:off x="2977976" y="3350883"/>
            <a:ext cx="807672" cy="401891"/>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テキスト ボックス 25">
            <a:extLst>
              <a:ext uri="{FF2B5EF4-FFF2-40B4-BE49-F238E27FC236}">
                <a16:creationId xmlns:a16="http://schemas.microsoft.com/office/drawing/2014/main" id="{FDE39C56-826B-4A5B-B144-5DD4676CC26C}"/>
              </a:ext>
            </a:extLst>
          </p:cNvPr>
          <p:cNvSpPr txBox="1"/>
          <p:nvPr/>
        </p:nvSpPr>
        <p:spPr>
          <a:xfrm>
            <a:off x="6960667" y="3277434"/>
            <a:ext cx="4049202" cy="800219"/>
          </a:xfrm>
          <a:prstGeom prst="rect">
            <a:avLst/>
          </a:prstGeom>
          <a:noFill/>
        </p:spPr>
        <p:txBody>
          <a:bodyPr wrap="square" rtlCol="0">
            <a:spAutoFit/>
          </a:bodyPr>
          <a:lstStyle/>
          <a:p>
            <a:pPr>
              <a:spcBef>
                <a:spcPts val="600"/>
              </a:spcBef>
              <a:spcAft>
                <a:spcPts val="600"/>
              </a:spcAft>
            </a:pPr>
            <a:r>
              <a:rPr kumimoji="1" lang="en-US" altLang="ja-JP" b="1" dirty="0">
                <a:solidFill>
                  <a:srgbClr val="FF0000"/>
                </a:solidFill>
              </a:rPr>
              <a:t>names</a:t>
            </a:r>
            <a:r>
              <a:rPr kumimoji="1" lang="ja-JP" altLang="en-US" b="1" dirty="0">
                <a:solidFill>
                  <a:srgbClr val="FF0000"/>
                </a:solidFill>
              </a:rPr>
              <a:t>の要素 ➡ </a:t>
            </a:r>
            <a:r>
              <a:rPr lang="ja-JP" altLang="en-US" b="1" dirty="0">
                <a:solidFill>
                  <a:srgbClr val="FF0000"/>
                </a:solidFill>
              </a:rPr>
              <a:t>順番に</a:t>
            </a:r>
            <a:r>
              <a:rPr kumimoji="1" lang="en-US" altLang="ja-JP" b="1" dirty="0">
                <a:solidFill>
                  <a:srgbClr val="FF0000"/>
                </a:solidFill>
              </a:rPr>
              <a:t>name </a:t>
            </a:r>
            <a:r>
              <a:rPr kumimoji="1" lang="ja-JP" altLang="en-US" b="1" dirty="0">
                <a:solidFill>
                  <a:srgbClr val="FF0000"/>
                </a:solidFill>
              </a:rPr>
              <a:t>に格納</a:t>
            </a:r>
            <a:endParaRPr kumimoji="1" lang="en-US" altLang="ja-JP" b="1" dirty="0">
              <a:solidFill>
                <a:srgbClr val="FF0000"/>
              </a:solidFill>
            </a:endParaRPr>
          </a:p>
          <a:p>
            <a:pPr>
              <a:spcBef>
                <a:spcPts val="600"/>
              </a:spcBef>
              <a:spcAft>
                <a:spcPts val="600"/>
              </a:spcAft>
            </a:pPr>
            <a:r>
              <a:rPr kumimoji="1" lang="en-US" altLang="ja-JP" b="1" dirty="0">
                <a:solidFill>
                  <a:srgbClr val="FF0000"/>
                </a:solidFill>
              </a:rPr>
              <a:t>prices</a:t>
            </a:r>
            <a:r>
              <a:rPr lang="ja-JP" altLang="en-US" b="1" dirty="0">
                <a:solidFill>
                  <a:srgbClr val="FF0000"/>
                </a:solidFill>
              </a:rPr>
              <a:t>の要素</a:t>
            </a:r>
            <a:r>
              <a:rPr lang="en-US" altLang="ja-JP" b="1" dirty="0">
                <a:solidFill>
                  <a:srgbClr val="FF0000"/>
                </a:solidFill>
              </a:rPr>
              <a:t> </a:t>
            </a:r>
            <a:r>
              <a:rPr lang="ja-JP" altLang="en-US" b="1" dirty="0">
                <a:solidFill>
                  <a:srgbClr val="FF0000"/>
                </a:solidFill>
              </a:rPr>
              <a:t>➡ 順番に</a:t>
            </a:r>
            <a:r>
              <a:rPr lang="en-US" altLang="ja-JP" b="1" dirty="0">
                <a:solidFill>
                  <a:srgbClr val="FF0000"/>
                </a:solidFill>
              </a:rPr>
              <a:t>price</a:t>
            </a:r>
            <a:r>
              <a:rPr lang="ja-JP" altLang="en-US" b="1" dirty="0">
                <a:solidFill>
                  <a:srgbClr val="FF0000"/>
                </a:solidFill>
              </a:rPr>
              <a:t>に格納</a:t>
            </a:r>
            <a:endParaRPr kumimoji="1" lang="ja-JP" altLang="en-US" b="1" dirty="0">
              <a:solidFill>
                <a:srgbClr val="FF0000"/>
              </a:solidFill>
            </a:endParaRPr>
          </a:p>
        </p:txBody>
      </p:sp>
    </p:spTree>
    <p:extLst>
      <p:ext uri="{BB962C8B-B14F-4D97-AF65-F5344CB8AC3E}">
        <p14:creationId xmlns:p14="http://schemas.microsoft.com/office/powerpoint/2010/main" val="37900545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994DAB8-D318-495A-83D4-27BEE7D61F85}"/>
              </a:ext>
            </a:extLst>
          </p:cNvPr>
          <p:cNvSpPr>
            <a:spLocks noGrp="1"/>
          </p:cNvSpPr>
          <p:nvPr>
            <p:ph type="sldNum" sz="quarter" idx="12"/>
          </p:nvPr>
        </p:nvSpPr>
        <p:spPr/>
        <p:txBody>
          <a:bodyPr/>
          <a:lstStyle/>
          <a:p>
            <a:fld id="{57021661-B2A8-457F-930E-F617AD024F3F}" type="slidenum">
              <a:rPr lang="ja-JP" altLang="en-US" smtClean="0"/>
              <a:pPr/>
              <a:t>49</a:t>
            </a:fld>
            <a:endParaRPr lang="ja-JP" altLang="en-US" dirty="0"/>
          </a:p>
        </p:txBody>
      </p:sp>
      <p:sp>
        <p:nvSpPr>
          <p:cNvPr id="6" name="テキスト ボックス 5">
            <a:extLst>
              <a:ext uri="{FF2B5EF4-FFF2-40B4-BE49-F238E27FC236}">
                <a16:creationId xmlns:a16="http://schemas.microsoft.com/office/drawing/2014/main" id="{BB646935-0478-4F03-BB69-6B15BA1B1D45}"/>
              </a:ext>
            </a:extLst>
          </p:cNvPr>
          <p:cNvSpPr txBox="1"/>
          <p:nvPr/>
        </p:nvSpPr>
        <p:spPr>
          <a:xfrm>
            <a:off x="2140060" y="2321004"/>
            <a:ext cx="7911879" cy="2215991"/>
          </a:xfrm>
          <a:prstGeom prst="rect">
            <a:avLst/>
          </a:prstGeom>
          <a:noFill/>
        </p:spPr>
        <p:txBody>
          <a:bodyPr wrap="square" rtlCol="0">
            <a:spAutoFit/>
          </a:bodyPr>
          <a:lstStyle/>
          <a:p>
            <a:r>
              <a:rPr lang="en-US" altLang="ja-JP" sz="13800" dirty="0">
                <a:solidFill>
                  <a:srgbClr val="239200"/>
                </a:solidFill>
              </a:rPr>
              <a:t>3</a:t>
            </a:r>
            <a:r>
              <a:rPr kumimoji="1" lang="en-US" altLang="ja-JP" sz="13800" dirty="0">
                <a:solidFill>
                  <a:srgbClr val="239200"/>
                </a:solidFill>
              </a:rPr>
              <a:t>. while</a:t>
            </a:r>
            <a:r>
              <a:rPr kumimoji="1" lang="ja-JP" altLang="en-US" sz="13800" dirty="0">
                <a:solidFill>
                  <a:srgbClr val="239200"/>
                </a:solidFill>
              </a:rPr>
              <a:t>文</a:t>
            </a:r>
          </a:p>
        </p:txBody>
      </p:sp>
    </p:spTree>
    <p:extLst>
      <p:ext uri="{BB962C8B-B14F-4D97-AF65-F5344CB8AC3E}">
        <p14:creationId xmlns:p14="http://schemas.microsoft.com/office/powerpoint/2010/main" val="297939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角を丸くする 16">
            <a:extLst>
              <a:ext uri="{FF2B5EF4-FFF2-40B4-BE49-F238E27FC236}">
                <a16:creationId xmlns:a16="http://schemas.microsoft.com/office/drawing/2014/main" id="{5C422750-57F5-4C95-BBA4-B8EB1263518D}"/>
              </a:ext>
            </a:extLst>
          </p:cNvPr>
          <p:cNvSpPr/>
          <p:nvPr/>
        </p:nvSpPr>
        <p:spPr>
          <a:xfrm>
            <a:off x="227348" y="1898568"/>
            <a:ext cx="5796644" cy="437474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F8ABFD3-16AE-4B6C-A72E-5E83D274ED9B}"/>
              </a:ext>
            </a:extLst>
          </p:cNvPr>
          <p:cNvSpPr>
            <a:spLocks noGrp="1"/>
          </p:cNvSpPr>
          <p:nvPr>
            <p:ph type="title"/>
          </p:nvPr>
        </p:nvSpPr>
        <p:spPr/>
        <p:txBody>
          <a:bodyPr/>
          <a:lstStyle/>
          <a:p>
            <a:r>
              <a:rPr kumimoji="1" lang="ja-JP" altLang="en-US" dirty="0"/>
              <a:t>事前知識：</a:t>
            </a:r>
            <a:r>
              <a:rPr lang="en-US" altLang="ja-JP" dirty="0"/>
              <a:t>x in y</a:t>
            </a:r>
            <a:r>
              <a:rPr lang="ja-JP" altLang="en-US" dirty="0"/>
              <a:t> のイメージ</a:t>
            </a:r>
            <a:endParaRPr kumimoji="1" lang="ja-JP" altLang="en-US" dirty="0"/>
          </a:p>
        </p:txBody>
      </p:sp>
      <p:sp>
        <p:nvSpPr>
          <p:cNvPr id="3" name="コンテンツ プレースホルダー 2">
            <a:extLst>
              <a:ext uri="{FF2B5EF4-FFF2-40B4-BE49-F238E27FC236}">
                <a16:creationId xmlns:a16="http://schemas.microsoft.com/office/drawing/2014/main" id="{C81A3F3F-000F-4723-A674-004613BF64B8}"/>
              </a:ext>
            </a:extLst>
          </p:cNvPr>
          <p:cNvSpPr>
            <a:spLocks noGrp="1"/>
          </p:cNvSpPr>
          <p:nvPr>
            <p:ph idx="1"/>
          </p:nvPr>
        </p:nvSpPr>
        <p:spPr>
          <a:xfrm>
            <a:off x="2433255" y="1064337"/>
            <a:ext cx="1384828" cy="810111"/>
          </a:xfrm>
        </p:spPr>
        <p:txBody>
          <a:bodyPr>
            <a:normAutofit/>
          </a:bodyPr>
          <a:lstStyle/>
          <a:p>
            <a:pPr>
              <a:spcBef>
                <a:spcPts val="0"/>
              </a:spcBef>
              <a:spcAft>
                <a:spcPts val="0"/>
              </a:spcAft>
            </a:pPr>
            <a:r>
              <a:rPr kumimoji="1" lang="en-US" altLang="ja-JP" sz="3200" b="1" dirty="0"/>
              <a:t>x in y</a:t>
            </a:r>
            <a:endParaRPr kumimoji="1" lang="ja-JP" altLang="en-US" sz="3200" b="1" dirty="0"/>
          </a:p>
        </p:txBody>
      </p:sp>
      <p:sp>
        <p:nvSpPr>
          <p:cNvPr id="4" name="スライド番号プレースホルダー 3">
            <a:extLst>
              <a:ext uri="{FF2B5EF4-FFF2-40B4-BE49-F238E27FC236}">
                <a16:creationId xmlns:a16="http://schemas.microsoft.com/office/drawing/2014/main" id="{C924BB6E-9D2E-4107-8B68-6A44C7FD4B3B}"/>
              </a:ext>
            </a:extLst>
          </p:cNvPr>
          <p:cNvSpPr>
            <a:spLocks noGrp="1"/>
          </p:cNvSpPr>
          <p:nvPr>
            <p:ph type="sldNum" sz="quarter" idx="12"/>
          </p:nvPr>
        </p:nvSpPr>
        <p:spPr/>
        <p:txBody>
          <a:bodyPr/>
          <a:lstStyle/>
          <a:p>
            <a:fld id="{57021661-B2A8-457F-930E-F617AD024F3F}" type="slidenum">
              <a:rPr lang="ja-JP" altLang="en-US" smtClean="0"/>
              <a:pPr/>
              <a:t>5</a:t>
            </a:fld>
            <a:endParaRPr lang="ja-JP" altLang="en-US" dirty="0"/>
          </a:p>
        </p:txBody>
      </p:sp>
      <p:sp>
        <p:nvSpPr>
          <p:cNvPr id="10" name="正方形/長方形 9">
            <a:extLst>
              <a:ext uri="{FF2B5EF4-FFF2-40B4-BE49-F238E27FC236}">
                <a16:creationId xmlns:a16="http://schemas.microsoft.com/office/drawing/2014/main" id="{55CA718B-86A0-49F4-AB71-F2EDA9D97F6E}"/>
              </a:ext>
            </a:extLst>
          </p:cNvPr>
          <p:cNvSpPr/>
          <p:nvPr/>
        </p:nvSpPr>
        <p:spPr>
          <a:xfrm>
            <a:off x="1542820" y="2681695"/>
            <a:ext cx="972108"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20</a:t>
            </a:r>
            <a:endParaRPr kumimoji="1" lang="ja-JP" altLang="en-US" sz="3600" dirty="0"/>
          </a:p>
        </p:txBody>
      </p:sp>
      <p:sp>
        <p:nvSpPr>
          <p:cNvPr id="13" name="正方形/長方形 12">
            <a:extLst>
              <a:ext uri="{FF2B5EF4-FFF2-40B4-BE49-F238E27FC236}">
                <a16:creationId xmlns:a16="http://schemas.microsoft.com/office/drawing/2014/main" id="{9D085826-3C69-4EA2-ACE7-BC89241BEEF0}"/>
              </a:ext>
            </a:extLst>
          </p:cNvPr>
          <p:cNvSpPr/>
          <p:nvPr/>
        </p:nvSpPr>
        <p:spPr>
          <a:xfrm>
            <a:off x="2516068" y="2681695"/>
            <a:ext cx="972108"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40</a:t>
            </a:r>
            <a:endParaRPr kumimoji="1" lang="ja-JP" altLang="en-US" sz="3600" dirty="0"/>
          </a:p>
        </p:txBody>
      </p:sp>
      <p:sp>
        <p:nvSpPr>
          <p:cNvPr id="14" name="正方形/長方形 13">
            <a:extLst>
              <a:ext uri="{FF2B5EF4-FFF2-40B4-BE49-F238E27FC236}">
                <a16:creationId xmlns:a16="http://schemas.microsoft.com/office/drawing/2014/main" id="{1870BFD2-EAD9-4F89-B25B-3AB70A45EC63}"/>
              </a:ext>
            </a:extLst>
          </p:cNvPr>
          <p:cNvSpPr/>
          <p:nvPr/>
        </p:nvSpPr>
        <p:spPr>
          <a:xfrm>
            <a:off x="3490581" y="2681695"/>
            <a:ext cx="1076575"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dirty="0"/>
              <a:t>76</a:t>
            </a:r>
            <a:endParaRPr kumimoji="1" lang="ja-JP" altLang="en-US" sz="3600" dirty="0"/>
          </a:p>
        </p:txBody>
      </p:sp>
      <p:sp>
        <p:nvSpPr>
          <p:cNvPr id="16" name="正方形/長方形 15">
            <a:extLst>
              <a:ext uri="{FF2B5EF4-FFF2-40B4-BE49-F238E27FC236}">
                <a16:creationId xmlns:a16="http://schemas.microsoft.com/office/drawing/2014/main" id="{AB8ABADC-0BD1-43A8-99CD-D8586B86D392}"/>
              </a:ext>
            </a:extLst>
          </p:cNvPr>
          <p:cNvSpPr/>
          <p:nvPr/>
        </p:nvSpPr>
        <p:spPr>
          <a:xfrm>
            <a:off x="4567156" y="2681695"/>
            <a:ext cx="1076575"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11</a:t>
            </a:r>
            <a:endParaRPr kumimoji="1" lang="ja-JP" altLang="en-US" sz="3600" dirty="0"/>
          </a:p>
        </p:txBody>
      </p:sp>
      <p:sp>
        <p:nvSpPr>
          <p:cNvPr id="11" name="テキスト ボックス 10">
            <a:extLst>
              <a:ext uri="{FF2B5EF4-FFF2-40B4-BE49-F238E27FC236}">
                <a16:creationId xmlns:a16="http://schemas.microsoft.com/office/drawing/2014/main" id="{72B8CAEC-239B-4A41-91E5-4C51AE432C6D}"/>
              </a:ext>
            </a:extLst>
          </p:cNvPr>
          <p:cNvSpPr txBox="1"/>
          <p:nvPr/>
        </p:nvSpPr>
        <p:spPr>
          <a:xfrm>
            <a:off x="443372" y="2609687"/>
            <a:ext cx="1122321" cy="923330"/>
          </a:xfrm>
          <a:prstGeom prst="rect">
            <a:avLst/>
          </a:prstGeom>
          <a:noFill/>
        </p:spPr>
        <p:txBody>
          <a:bodyPr wrap="square" rtlCol="0">
            <a:spAutoFit/>
          </a:bodyPr>
          <a:lstStyle/>
          <a:p>
            <a:r>
              <a:rPr kumimoji="1" lang="en-US" altLang="ja-JP" sz="5400" dirty="0"/>
              <a:t>y=</a:t>
            </a:r>
            <a:endParaRPr kumimoji="1" lang="ja-JP" altLang="en-US" sz="5400" dirty="0"/>
          </a:p>
        </p:txBody>
      </p:sp>
      <p:sp>
        <p:nvSpPr>
          <p:cNvPr id="18" name="テキスト ボックス 17">
            <a:extLst>
              <a:ext uri="{FF2B5EF4-FFF2-40B4-BE49-F238E27FC236}">
                <a16:creationId xmlns:a16="http://schemas.microsoft.com/office/drawing/2014/main" id="{53B19B00-4242-4942-AA77-25DFA29348D2}"/>
              </a:ext>
            </a:extLst>
          </p:cNvPr>
          <p:cNvSpPr txBox="1"/>
          <p:nvPr/>
        </p:nvSpPr>
        <p:spPr>
          <a:xfrm>
            <a:off x="443372" y="4209370"/>
            <a:ext cx="1122321" cy="923330"/>
          </a:xfrm>
          <a:prstGeom prst="rect">
            <a:avLst/>
          </a:prstGeom>
          <a:noFill/>
        </p:spPr>
        <p:txBody>
          <a:bodyPr wrap="square" rtlCol="0">
            <a:spAutoFit/>
          </a:bodyPr>
          <a:lstStyle/>
          <a:p>
            <a:r>
              <a:rPr kumimoji="1" lang="en-US" altLang="ja-JP" sz="5400" dirty="0"/>
              <a:t>x=</a:t>
            </a:r>
            <a:endParaRPr kumimoji="1" lang="ja-JP" altLang="en-US" sz="5400" dirty="0"/>
          </a:p>
        </p:txBody>
      </p:sp>
      <p:sp>
        <p:nvSpPr>
          <p:cNvPr id="20" name="正方形/長方形 19">
            <a:extLst>
              <a:ext uri="{FF2B5EF4-FFF2-40B4-BE49-F238E27FC236}">
                <a16:creationId xmlns:a16="http://schemas.microsoft.com/office/drawing/2014/main" id="{BA5D3E06-CFAB-4155-BA93-F8DF10F9B198}"/>
              </a:ext>
            </a:extLst>
          </p:cNvPr>
          <p:cNvSpPr/>
          <p:nvPr/>
        </p:nvSpPr>
        <p:spPr>
          <a:xfrm>
            <a:off x="1573409" y="4273001"/>
            <a:ext cx="972108"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20</a:t>
            </a:r>
            <a:endParaRPr kumimoji="1" lang="ja-JP" altLang="en-US" sz="3600" dirty="0"/>
          </a:p>
        </p:txBody>
      </p:sp>
      <p:sp>
        <p:nvSpPr>
          <p:cNvPr id="21" name="四角形: 角を丸くする 20">
            <a:extLst>
              <a:ext uri="{FF2B5EF4-FFF2-40B4-BE49-F238E27FC236}">
                <a16:creationId xmlns:a16="http://schemas.microsoft.com/office/drawing/2014/main" id="{4636DAF6-C0A4-47E3-9B44-62969D84C3E8}"/>
              </a:ext>
            </a:extLst>
          </p:cNvPr>
          <p:cNvSpPr/>
          <p:nvPr/>
        </p:nvSpPr>
        <p:spPr>
          <a:xfrm>
            <a:off x="6240016" y="1889606"/>
            <a:ext cx="5796644" cy="438370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A7438138-B1A3-4FC4-B105-A805FAE3CF31}"/>
              </a:ext>
            </a:extLst>
          </p:cNvPr>
          <p:cNvSpPr/>
          <p:nvPr/>
        </p:nvSpPr>
        <p:spPr>
          <a:xfrm>
            <a:off x="7555488" y="2681695"/>
            <a:ext cx="972108"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20</a:t>
            </a:r>
            <a:endParaRPr kumimoji="1" lang="ja-JP" altLang="en-US" sz="3600" dirty="0"/>
          </a:p>
        </p:txBody>
      </p:sp>
      <p:sp>
        <p:nvSpPr>
          <p:cNvPr id="23" name="正方形/長方形 22">
            <a:extLst>
              <a:ext uri="{FF2B5EF4-FFF2-40B4-BE49-F238E27FC236}">
                <a16:creationId xmlns:a16="http://schemas.microsoft.com/office/drawing/2014/main" id="{9C0BE83B-F16D-4E6A-AD0E-B5B354BA9FA6}"/>
              </a:ext>
            </a:extLst>
          </p:cNvPr>
          <p:cNvSpPr/>
          <p:nvPr/>
        </p:nvSpPr>
        <p:spPr>
          <a:xfrm>
            <a:off x="8528736" y="2681695"/>
            <a:ext cx="972108"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40</a:t>
            </a:r>
            <a:endParaRPr kumimoji="1" lang="ja-JP" altLang="en-US" sz="3600" dirty="0"/>
          </a:p>
        </p:txBody>
      </p:sp>
      <p:sp>
        <p:nvSpPr>
          <p:cNvPr id="24" name="正方形/長方形 23">
            <a:extLst>
              <a:ext uri="{FF2B5EF4-FFF2-40B4-BE49-F238E27FC236}">
                <a16:creationId xmlns:a16="http://schemas.microsoft.com/office/drawing/2014/main" id="{B95F701E-C796-4004-8DB2-528DC097368B}"/>
              </a:ext>
            </a:extLst>
          </p:cNvPr>
          <p:cNvSpPr/>
          <p:nvPr/>
        </p:nvSpPr>
        <p:spPr>
          <a:xfrm>
            <a:off x="9503249" y="2681695"/>
            <a:ext cx="1076575"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dirty="0"/>
              <a:t>76</a:t>
            </a:r>
            <a:endParaRPr kumimoji="1" lang="ja-JP" altLang="en-US" sz="3600" dirty="0"/>
          </a:p>
        </p:txBody>
      </p:sp>
      <p:sp>
        <p:nvSpPr>
          <p:cNvPr id="25" name="正方形/長方形 24">
            <a:extLst>
              <a:ext uri="{FF2B5EF4-FFF2-40B4-BE49-F238E27FC236}">
                <a16:creationId xmlns:a16="http://schemas.microsoft.com/office/drawing/2014/main" id="{A545CC9B-3DD4-4A5E-ABC8-4F8D963182DA}"/>
              </a:ext>
            </a:extLst>
          </p:cNvPr>
          <p:cNvSpPr/>
          <p:nvPr/>
        </p:nvSpPr>
        <p:spPr>
          <a:xfrm>
            <a:off x="10579824" y="2681695"/>
            <a:ext cx="1076575"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11</a:t>
            </a:r>
            <a:endParaRPr kumimoji="1" lang="ja-JP" altLang="en-US" sz="3600" dirty="0"/>
          </a:p>
        </p:txBody>
      </p:sp>
      <p:sp>
        <p:nvSpPr>
          <p:cNvPr id="26" name="テキスト ボックス 25">
            <a:extLst>
              <a:ext uri="{FF2B5EF4-FFF2-40B4-BE49-F238E27FC236}">
                <a16:creationId xmlns:a16="http://schemas.microsoft.com/office/drawing/2014/main" id="{E7A145EA-63C1-4740-9213-B07C2C9A6AC5}"/>
              </a:ext>
            </a:extLst>
          </p:cNvPr>
          <p:cNvSpPr txBox="1"/>
          <p:nvPr/>
        </p:nvSpPr>
        <p:spPr>
          <a:xfrm>
            <a:off x="6456040" y="2609687"/>
            <a:ext cx="1122321" cy="923330"/>
          </a:xfrm>
          <a:prstGeom prst="rect">
            <a:avLst/>
          </a:prstGeom>
          <a:noFill/>
        </p:spPr>
        <p:txBody>
          <a:bodyPr wrap="square" rtlCol="0">
            <a:spAutoFit/>
          </a:bodyPr>
          <a:lstStyle/>
          <a:p>
            <a:r>
              <a:rPr kumimoji="1" lang="en-US" altLang="ja-JP" sz="5400" dirty="0"/>
              <a:t>y=</a:t>
            </a:r>
            <a:endParaRPr kumimoji="1" lang="ja-JP" altLang="en-US" sz="5400" dirty="0"/>
          </a:p>
        </p:txBody>
      </p:sp>
      <p:sp>
        <p:nvSpPr>
          <p:cNvPr id="27" name="テキスト ボックス 26">
            <a:extLst>
              <a:ext uri="{FF2B5EF4-FFF2-40B4-BE49-F238E27FC236}">
                <a16:creationId xmlns:a16="http://schemas.microsoft.com/office/drawing/2014/main" id="{2B7B70A8-7513-4C0F-B916-2EFD27740CAC}"/>
              </a:ext>
            </a:extLst>
          </p:cNvPr>
          <p:cNvSpPr txBox="1"/>
          <p:nvPr/>
        </p:nvSpPr>
        <p:spPr>
          <a:xfrm>
            <a:off x="6456040" y="4209370"/>
            <a:ext cx="1122321" cy="923330"/>
          </a:xfrm>
          <a:prstGeom prst="rect">
            <a:avLst/>
          </a:prstGeom>
          <a:noFill/>
        </p:spPr>
        <p:txBody>
          <a:bodyPr wrap="square" rtlCol="0">
            <a:spAutoFit/>
          </a:bodyPr>
          <a:lstStyle/>
          <a:p>
            <a:r>
              <a:rPr kumimoji="1" lang="en-US" altLang="ja-JP" sz="5400" dirty="0"/>
              <a:t>x=</a:t>
            </a:r>
            <a:endParaRPr kumimoji="1" lang="ja-JP" altLang="en-US" sz="5400" dirty="0"/>
          </a:p>
        </p:txBody>
      </p:sp>
      <p:sp>
        <p:nvSpPr>
          <p:cNvPr id="28" name="正方形/長方形 27">
            <a:extLst>
              <a:ext uri="{FF2B5EF4-FFF2-40B4-BE49-F238E27FC236}">
                <a16:creationId xmlns:a16="http://schemas.microsoft.com/office/drawing/2014/main" id="{AEB9BC29-3E55-4170-A3C0-FB165ABC53E9}"/>
              </a:ext>
            </a:extLst>
          </p:cNvPr>
          <p:cNvSpPr/>
          <p:nvPr/>
        </p:nvSpPr>
        <p:spPr>
          <a:xfrm>
            <a:off x="7586077" y="4273001"/>
            <a:ext cx="972108"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80</a:t>
            </a:r>
            <a:endParaRPr kumimoji="1" lang="ja-JP" altLang="en-US" sz="3600" dirty="0"/>
          </a:p>
        </p:txBody>
      </p:sp>
      <p:sp>
        <p:nvSpPr>
          <p:cNvPr id="29" name="コンテンツ プレースホルダー 2">
            <a:extLst>
              <a:ext uri="{FF2B5EF4-FFF2-40B4-BE49-F238E27FC236}">
                <a16:creationId xmlns:a16="http://schemas.microsoft.com/office/drawing/2014/main" id="{0AAEB52A-0D23-4AC3-AB9D-E85DAED59F2F}"/>
              </a:ext>
            </a:extLst>
          </p:cNvPr>
          <p:cNvSpPr txBox="1">
            <a:spLocks/>
          </p:cNvSpPr>
          <p:nvPr/>
        </p:nvSpPr>
        <p:spPr>
          <a:xfrm>
            <a:off x="8021744" y="1073841"/>
            <a:ext cx="1986092" cy="810111"/>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0"/>
              </a:spcBef>
              <a:spcAft>
                <a:spcPts val="0"/>
              </a:spcAft>
            </a:pPr>
            <a:r>
              <a:rPr lang="en-US" altLang="ja-JP" sz="3200" b="1" dirty="0"/>
              <a:t>x not in y</a:t>
            </a:r>
            <a:endParaRPr lang="ja-JP" altLang="en-US" sz="3200" b="1" dirty="0"/>
          </a:p>
        </p:txBody>
      </p:sp>
      <p:sp>
        <p:nvSpPr>
          <p:cNvPr id="30" name="テキスト ボックス 29">
            <a:extLst>
              <a:ext uri="{FF2B5EF4-FFF2-40B4-BE49-F238E27FC236}">
                <a16:creationId xmlns:a16="http://schemas.microsoft.com/office/drawing/2014/main" id="{7BF28153-9833-4864-A58E-616C15603D8E}"/>
              </a:ext>
            </a:extLst>
          </p:cNvPr>
          <p:cNvSpPr txBox="1"/>
          <p:nvPr/>
        </p:nvSpPr>
        <p:spPr>
          <a:xfrm>
            <a:off x="756859" y="5610435"/>
            <a:ext cx="4737621" cy="461665"/>
          </a:xfrm>
          <a:prstGeom prst="rect">
            <a:avLst/>
          </a:prstGeom>
          <a:noFill/>
        </p:spPr>
        <p:txBody>
          <a:bodyPr wrap="square" rtlCol="0">
            <a:spAutoFit/>
          </a:bodyPr>
          <a:lstStyle/>
          <a:p>
            <a:r>
              <a:rPr kumimoji="1" lang="en-US" altLang="ja-JP" sz="2400" b="1" dirty="0">
                <a:solidFill>
                  <a:srgbClr val="FF0000"/>
                </a:solidFill>
              </a:rPr>
              <a:t>x</a:t>
            </a:r>
            <a:r>
              <a:rPr lang="en-US" altLang="ja-JP" sz="2400" b="1" dirty="0">
                <a:solidFill>
                  <a:srgbClr val="FF0000"/>
                </a:solidFill>
              </a:rPr>
              <a:t>(=20)</a:t>
            </a:r>
            <a:r>
              <a:rPr lang="ja-JP" altLang="en-US" sz="2400" b="1" dirty="0">
                <a:solidFill>
                  <a:srgbClr val="FF0000"/>
                </a:solidFill>
              </a:rPr>
              <a:t>という要素が</a:t>
            </a:r>
            <a:r>
              <a:rPr lang="en-US" altLang="ja-JP" sz="2400" b="1" dirty="0">
                <a:solidFill>
                  <a:srgbClr val="FF0000"/>
                </a:solidFill>
              </a:rPr>
              <a:t>y</a:t>
            </a:r>
            <a:r>
              <a:rPr lang="ja-JP" altLang="en-US" sz="2400" b="1" dirty="0">
                <a:solidFill>
                  <a:srgbClr val="FF0000"/>
                </a:solidFill>
              </a:rPr>
              <a:t>に存在する </a:t>
            </a:r>
            <a:endParaRPr lang="en-US" altLang="ja-JP" sz="2400" b="1" dirty="0">
              <a:solidFill>
                <a:srgbClr val="FF0000"/>
              </a:solidFill>
            </a:endParaRPr>
          </a:p>
        </p:txBody>
      </p:sp>
      <p:sp>
        <p:nvSpPr>
          <p:cNvPr id="31" name="テキスト ボックス 30">
            <a:extLst>
              <a:ext uri="{FF2B5EF4-FFF2-40B4-BE49-F238E27FC236}">
                <a16:creationId xmlns:a16="http://schemas.microsoft.com/office/drawing/2014/main" id="{EC96501B-B532-4100-8543-00B1FE6FEBA2}"/>
              </a:ext>
            </a:extLst>
          </p:cNvPr>
          <p:cNvSpPr txBox="1"/>
          <p:nvPr/>
        </p:nvSpPr>
        <p:spPr>
          <a:xfrm>
            <a:off x="6645979" y="5610453"/>
            <a:ext cx="5174657" cy="461665"/>
          </a:xfrm>
          <a:prstGeom prst="rect">
            <a:avLst/>
          </a:prstGeom>
          <a:noFill/>
        </p:spPr>
        <p:txBody>
          <a:bodyPr wrap="square" rtlCol="0">
            <a:spAutoFit/>
          </a:bodyPr>
          <a:lstStyle/>
          <a:p>
            <a:r>
              <a:rPr kumimoji="1" lang="en-US" altLang="ja-JP" sz="2400" b="1" dirty="0">
                <a:solidFill>
                  <a:srgbClr val="FF0000"/>
                </a:solidFill>
              </a:rPr>
              <a:t>x</a:t>
            </a:r>
            <a:r>
              <a:rPr lang="en-US" altLang="ja-JP" sz="2400" b="1" dirty="0">
                <a:solidFill>
                  <a:srgbClr val="FF0000"/>
                </a:solidFill>
              </a:rPr>
              <a:t>(=80)</a:t>
            </a:r>
            <a:r>
              <a:rPr lang="ja-JP" altLang="en-US" sz="2400" b="1" dirty="0">
                <a:solidFill>
                  <a:srgbClr val="FF0000"/>
                </a:solidFill>
              </a:rPr>
              <a:t>という要素が</a:t>
            </a:r>
            <a:r>
              <a:rPr lang="en-US" altLang="ja-JP" sz="2400" b="1" dirty="0">
                <a:solidFill>
                  <a:srgbClr val="FF0000"/>
                </a:solidFill>
              </a:rPr>
              <a:t>y</a:t>
            </a:r>
            <a:r>
              <a:rPr lang="ja-JP" altLang="en-US" sz="2400" b="1" dirty="0">
                <a:solidFill>
                  <a:srgbClr val="FF0000"/>
                </a:solidFill>
              </a:rPr>
              <a:t>に存在しない </a:t>
            </a:r>
            <a:endParaRPr lang="en-US" altLang="ja-JP" sz="2400" b="1" dirty="0">
              <a:solidFill>
                <a:srgbClr val="FF0000"/>
              </a:solidFill>
            </a:endParaRPr>
          </a:p>
        </p:txBody>
      </p:sp>
    </p:spTree>
    <p:extLst>
      <p:ext uri="{BB962C8B-B14F-4D97-AF65-F5344CB8AC3E}">
        <p14:creationId xmlns:p14="http://schemas.microsoft.com/office/powerpoint/2010/main" val="11021812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lang="en-US" altLang="ja-JP" dirty="0"/>
              <a:t>while</a:t>
            </a:r>
            <a:r>
              <a:rPr kumimoji="1" lang="ja-JP" altLang="en-US" dirty="0"/>
              <a:t>文</a:t>
            </a:r>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029615" cy="866631"/>
          </a:xfrm>
        </p:spPr>
        <p:txBody>
          <a:bodyPr>
            <a:normAutofit/>
          </a:bodyPr>
          <a:lstStyle/>
          <a:p>
            <a:r>
              <a:rPr lang="en-US" altLang="ja-JP" dirty="0"/>
              <a:t>while</a:t>
            </a:r>
            <a:r>
              <a:rPr lang="ja-JP" altLang="en-US" dirty="0"/>
              <a:t>文：繰り返し処理を行うときに使用</a:t>
            </a:r>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50</a:t>
            </a:fld>
            <a:endParaRPr lang="ja-JP" altLang="en-US" dirty="0"/>
          </a:p>
        </p:txBody>
      </p:sp>
      <p:cxnSp>
        <p:nvCxnSpPr>
          <p:cNvPr id="6" name="直線矢印コネクタ 5">
            <a:extLst>
              <a:ext uri="{FF2B5EF4-FFF2-40B4-BE49-F238E27FC236}">
                <a16:creationId xmlns:a16="http://schemas.microsoft.com/office/drawing/2014/main" id="{01EE4E73-FAE9-41B4-9219-FCEEECC1E514}"/>
              </a:ext>
            </a:extLst>
          </p:cNvPr>
          <p:cNvCxnSpPr>
            <a:cxnSpLocks/>
            <a:stCxn id="9" idx="2"/>
            <a:endCxn id="10" idx="0"/>
          </p:cNvCxnSpPr>
          <p:nvPr/>
        </p:nvCxnSpPr>
        <p:spPr>
          <a:xfrm flipH="1">
            <a:off x="2273380" y="4015214"/>
            <a:ext cx="1730" cy="9276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787AC3D-280C-48F8-921B-DE42575ECAEA}"/>
              </a:ext>
            </a:extLst>
          </p:cNvPr>
          <p:cNvCxnSpPr>
            <a:cxnSpLocks/>
          </p:cNvCxnSpPr>
          <p:nvPr/>
        </p:nvCxnSpPr>
        <p:spPr>
          <a:xfrm>
            <a:off x="3302051" y="3501008"/>
            <a:ext cx="155667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A845C110-6604-4A19-90DE-F71089F91F25}"/>
              </a:ext>
            </a:extLst>
          </p:cNvPr>
          <p:cNvCxnSpPr>
            <a:cxnSpLocks/>
          </p:cNvCxnSpPr>
          <p:nvPr/>
        </p:nvCxnSpPr>
        <p:spPr>
          <a:xfrm>
            <a:off x="826629" y="2495110"/>
            <a:ext cx="144675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フローチャート: 判断 8">
            <a:extLst>
              <a:ext uri="{FF2B5EF4-FFF2-40B4-BE49-F238E27FC236}">
                <a16:creationId xmlns:a16="http://schemas.microsoft.com/office/drawing/2014/main" id="{540946C9-A401-4360-A410-173F2513DF7C}"/>
              </a:ext>
            </a:extLst>
          </p:cNvPr>
          <p:cNvSpPr/>
          <p:nvPr/>
        </p:nvSpPr>
        <p:spPr>
          <a:xfrm>
            <a:off x="1248169" y="2946749"/>
            <a:ext cx="2053882" cy="106846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10" name="フローチャート: 処理 9">
            <a:extLst>
              <a:ext uri="{FF2B5EF4-FFF2-40B4-BE49-F238E27FC236}">
                <a16:creationId xmlns:a16="http://schemas.microsoft.com/office/drawing/2014/main" id="{C88C7591-8C72-4641-9307-840ADAE182BC}"/>
              </a:ext>
            </a:extLst>
          </p:cNvPr>
          <p:cNvSpPr/>
          <p:nvPr/>
        </p:nvSpPr>
        <p:spPr>
          <a:xfrm>
            <a:off x="1571789" y="4942890"/>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a:t>処理</a:t>
            </a:r>
            <a:endParaRPr lang="en-US" altLang="ja-JP" sz="2800" b="1" dirty="0"/>
          </a:p>
        </p:txBody>
      </p:sp>
      <p:cxnSp>
        <p:nvCxnSpPr>
          <p:cNvPr id="11" name="直線コネクタ 10">
            <a:extLst>
              <a:ext uri="{FF2B5EF4-FFF2-40B4-BE49-F238E27FC236}">
                <a16:creationId xmlns:a16="http://schemas.microsoft.com/office/drawing/2014/main" id="{53B71DEC-161C-4B8F-B5FF-52032ED6EE7D}"/>
              </a:ext>
            </a:extLst>
          </p:cNvPr>
          <p:cNvCxnSpPr>
            <a:cxnSpLocks/>
          </p:cNvCxnSpPr>
          <p:nvPr/>
        </p:nvCxnSpPr>
        <p:spPr>
          <a:xfrm>
            <a:off x="4858725" y="3501008"/>
            <a:ext cx="0" cy="228834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2394D404-3DE5-404E-A025-D6FBABD68438}"/>
              </a:ext>
            </a:extLst>
          </p:cNvPr>
          <p:cNvCxnSpPr>
            <a:cxnSpLocks/>
          </p:cNvCxnSpPr>
          <p:nvPr/>
        </p:nvCxnSpPr>
        <p:spPr>
          <a:xfrm>
            <a:off x="2273380" y="5837024"/>
            <a:ext cx="0" cy="10123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E4714F03-B9BC-4160-AA06-CA639F604FB6}"/>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14" name="直線矢印コネクタ 13">
            <a:extLst>
              <a:ext uri="{FF2B5EF4-FFF2-40B4-BE49-F238E27FC236}">
                <a16:creationId xmlns:a16="http://schemas.microsoft.com/office/drawing/2014/main" id="{95B081E7-B63B-4922-9AAD-491CDF30816A}"/>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6674F165-13DE-40B3-8080-B41CC9123BF2}"/>
              </a:ext>
            </a:extLst>
          </p:cNvPr>
          <p:cNvSpPr txBox="1"/>
          <p:nvPr/>
        </p:nvSpPr>
        <p:spPr>
          <a:xfrm>
            <a:off x="1779812" y="3265236"/>
            <a:ext cx="1264907" cy="523220"/>
          </a:xfrm>
          <a:prstGeom prst="rect">
            <a:avLst/>
          </a:prstGeom>
          <a:noFill/>
        </p:spPr>
        <p:txBody>
          <a:bodyPr wrap="square" rtlCol="0">
            <a:spAutoFit/>
          </a:bodyPr>
          <a:lstStyle/>
          <a:p>
            <a:r>
              <a:rPr lang="ja-JP" altLang="en-US" sz="2800" b="1" dirty="0">
                <a:solidFill>
                  <a:schemeClr val="bg1"/>
                </a:solidFill>
              </a:rPr>
              <a:t>条件</a:t>
            </a:r>
            <a:endParaRPr kumimoji="1" lang="ja-JP" altLang="en-US" sz="2800" b="1" dirty="0">
              <a:solidFill>
                <a:schemeClr val="bg1"/>
              </a:solidFill>
            </a:endParaRPr>
          </a:p>
        </p:txBody>
      </p:sp>
      <p:sp>
        <p:nvSpPr>
          <p:cNvPr id="17" name="テキスト ボックス 16">
            <a:extLst>
              <a:ext uri="{FF2B5EF4-FFF2-40B4-BE49-F238E27FC236}">
                <a16:creationId xmlns:a16="http://schemas.microsoft.com/office/drawing/2014/main" id="{7D4DC48D-A3E3-4498-8EFD-7588242ACFE5}"/>
              </a:ext>
            </a:extLst>
          </p:cNvPr>
          <p:cNvSpPr txBox="1"/>
          <p:nvPr/>
        </p:nvSpPr>
        <p:spPr>
          <a:xfrm>
            <a:off x="2412266" y="4453375"/>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sp>
        <p:nvSpPr>
          <p:cNvPr id="18" name="正方形/長方形 17">
            <a:extLst>
              <a:ext uri="{FF2B5EF4-FFF2-40B4-BE49-F238E27FC236}">
                <a16:creationId xmlns:a16="http://schemas.microsoft.com/office/drawing/2014/main" id="{E9800EF2-F1E3-4C4B-8867-7A6DA1FC81B4}"/>
              </a:ext>
            </a:extLst>
          </p:cNvPr>
          <p:cNvSpPr/>
          <p:nvPr/>
        </p:nvSpPr>
        <p:spPr>
          <a:xfrm>
            <a:off x="5756965" y="3834219"/>
            <a:ext cx="6060762" cy="74000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lang="en-US" altLang="ja-JP" sz="2000" dirty="0">
                <a:solidFill>
                  <a:schemeClr val="tx1"/>
                </a:solidFill>
              </a:rPr>
              <a:t>while </a:t>
            </a:r>
            <a:r>
              <a:rPr lang="ja-JP" altLang="en-US" sz="2000" dirty="0">
                <a:solidFill>
                  <a:schemeClr val="tx1"/>
                </a:solidFill>
              </a:rPr>
              <a:t>条件</a:t>
            </a:r>
            <a:r>
              <a:rPr lang="en-US" altLang="ja-JP" sz="2000" dirty="0">
                <a:solidFill>
                  <a:schemeClr val="tx1"/>
                </a:solidFill>
              </a:rPr>
              <a:t>:</a:t>
            </a:r>
          </a:p>
          <a:p>
            <a:r>
              <a:rPr lang="en-US" altLang="ja-JP" sz="2000" dirty="0">
                <a:solidFill>
                  <a:schemeClr val="tx1"/>
                </a:solidFill>
              </a:rPr>
              <a:t>    </a:t>
            </a:r>
            <a:r>
              <a:rPr lang="ja-JP" altLang="en-US" sz="2000" dirty="0">
                <a:solidFill>
                  <a:schemeClr val="tx1"/>
                </a:solidFill>
              </a:rPr>
              <a:t>処理</a:t>
            </a:r>
          </a:p>
          <a:p>
            <a:endParaRPr kumimoji="1" lang="ja-JP" altLang="en-US" sz="2000" dirty="0">
              <a:solidFill>
                <a:schemeClr val="tx1"/>
              </a:solidFill>
            </a:endParaRPr>
          </a:p>
        </p:txBody>
      </p:sp>
      <p:sp>
        <p:nvSpPr>
          <p:cNvPr id="19" name="コンテンツ プレースホルダー 2">
            <a:extLst>
              <a:ext uri="{FF2B5EF4-FFF2-40B4-BE49-F238E27FC236}">
                <a16:creationId xmlns:a16="http://schemas.microsoft.com/office/drawing/2014/main" id="{62EB9034-CC46-46D1-A21C-5DEBA93F0F3A}"/>
              </a:ext>
            </a:extLst>
          </p:cNvPr>
          <p:cNvSpPr txBox="1">
            <a:spLocks/>
          </p:cNvSpPr>
          <p:nvPr/>
        </p:nvSpPr>
        <p:spPr>
          <a:xfrm>
            <a:off x="5716293" y="3094211"/>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cxnSp>
        <p:nvCxnSpPr>
          <p:cNvPr id="28" name="直線コネクタ 27">
            <a:extLst>
              <a:ext uri="{FF2B5EF4-FFF2-40B4-BE49-F238E27FC236}">
                <a16:creationId xmlns:a16="http://schemas.microsoft.com/office/drawing/2014/main" id="{3E8CE6D9-3AFA-4FCB-839E-3F0C8A1AB14C}"/>
              </a:ext>
            </a:extLst>
          </p:cNvPr>
          <p:cNvCxnSpPr>
            <a:cxnSpLocks/>
          </p:cNvCxnSpPr>
          <p:nvPr/>
        </p:nvCxnSpPr>
        <p:spPr>
          <a:xfrm>
            <a:off x="826629" y="2521970"/>
            <a:ext cx="20508" cy="27458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C84BFBD0-B626-432D-BF22-2E346FA15532}"/>
              </a:ext>
            </a:extLst>
          </p:cNvPr>
          <p:cNvCxnSpPr>
            <a:cxnSpLocks/>
            <a:endCxn id="10" idx="1"/>
          </p:cNvCxnSpPr>
          <p:nvPr/>
        </p:nvCxnSpPr>
        <p:spPr>
          <a:xfrm>
            <a:off x="847137" y="5267848"/>
            <a:ext cx="72465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898EB0AF-31EA-4CEF-B11D-D93D60581713}"/>
              </a:ext>
            </a:extLst>
          </p:cNvPr>
          <p:cNvCxnSpPr>
            <a:cxnSpLocks/>
          </p:cNvCxnSpPr>
          <p:nvPr/>
        </p:nvCxnSpPr>
        <p:spPr>
          <a:xfrm flipH="1">
            <a:off x="2295419" y="5821738"/>
            <a:ext cx="256541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0" name="コンテンツ プレースホルダー 19">
            <a:extLst>
              <a:ext uri="{FF2B5EF4-FFF2-40B4-BE49-F238E27FC236}">
                <a16:creationId xmlns:a16="http://schemas.microsoft.com/office/drawing/2014/main" id="{AAE28AF4-E0B7-4B00-9529-F1C51778E6F6}"/>
              </a:ext>
            </a:extLst>
          </p:cNvPr>
          <p:cNvSpPr>
            <a:spLocks noGrp="1"/>
          </p:cNvSpPr>
          <p:nvPr>
            <p:ph sz="quarter" idx="13"/>
          </p:nvPr>
        </p:nvSpPr>
        <p:spPr>
          <a:xfrm>
            <a:off x="8544273" y="6492184"/>
            <a:ext cx="3643640" cy="367651"/>
          </a:xfrm>
        </p:spPr>
        <p:txBody>
          <a:bodyPr>
            <a:normAutofit fontScale="92500"/>
          </a:bodyPr>
          <a:lstStyle/>
          <a:p>
            <a:r>
              <a:rPr lang="en-US" altLang="ja-JP" dirty="0">
                <a:hlinkClick r:id="rId2"/>
              </a:rPr>
              <a:t>https://www.sejuku.net/blog/22463</a:t>
            </a:r>
            <a:endParaRPr lang="ja-JP" altLang="en-US" dirty="0"/>
          </a:p>
        </p:txBody>
      </p:sp>
    </p:spTree>
    <p:extLst>
      <p:ext uri="{BB962C8B-B14F-4D97-AF65-F5344CB8AC3E}">
        <p14:creationId xmlns:p14="http://schemas.microsoft.com/office/powerpoint/2010/main" val="28202315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lang="en-US" altLang="ja-JP" dirty="0"/>
              <a:t>while</a:t>
            </a:r>
            <a:r>
              <a:rPr kumimoji="1" lang="ja-JP" altLang="en-US" dirty="0"/>
              <a:t>文　例</a:t>
            </a:r>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029615" cy="866631"/>
          </a:xfrm>
        </p:spPr>
        <p:txBody>
          <a:bodyPr>
            <a:normAutofit/>
          </a:bodyPr>
          <a:lstStyle/>
          <a:p>
            <a:r>
              <a:rPr lang="ja-JP" altLang="en-US" dirty="0"/>
              <a:t>例）</a:t>
            </a:r>
            <a:r>
              <a:rPr lang="en-US" altLang="ja-JP" dirty="0" err="1"/>
              <a:t>i</a:t>
            </a:r>
            <a:r>
              <a:rPr lang="en-US" altLang="ja-JP" dirty="0"/>
              <a:t> &lt; 3</a:t>
            </a:r>
            <a:r>
              <a:rPr lang="ja-JP" altLang="en-US" dirty="0"/>
              <a:t>の間、</a:t>
            </a:r>
            <a:r>
              <a:rPr lang="en-US" altLang="ja-JP" dirty="0" err="1"/>
              <a:t>i</a:t>
            </a:r>
            <a:r>
              <a:rPr lang="ja-JP" altLang="en-US" dirty="0"/>
              <a:t>を</a:t>
            </a:r>
            <a:r>
              <a:rPr lang="en-US" altLang="ja-JP" dirty="0"/>
              <a:t>print</a:t>
            </a:r>
            <a:r>
              <a:rPr lang="ja-JP" altLang="en-US" dirty="0"/>
              <a:t>する </a:t>
            </a:r>
            <a:r>
              <a:rPr lang="en-US" altLang="ja-JP" dirty="0"/>
              <a:t>※ </a:t>
            </a:r>
            <a:r>
              <a:rPr lang="en-US" altLang="ja-JP" dirty="0" err="1"/>
              <a:t>i</a:t>
            </a:r>
            <a:r>
              <a:rPr lang="ja-JP" altLang="en-US" dirty="0"/>
              <a:t>の初期値は</a:t>
            </a:r>
            <a:r>
              <a:rPr lang="en-US" altLang="ja-JP" dirty="0" err="1"/>
              <a:t>i</a:t>
            </a:r>
            <a:r>
              <a:rPr lang="en-US" altLang="ja-JP" dirty="0"/>
              <a:t>=0</a:t>
            </a:r>
            <a:r>
              <a:rPr lang="ja-JP" altLang="en-US" dirty="0"/>
              <a:t>とする</a:t>
            </a:r>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51</a:t>
            </a:fld>
            <a:endParaRPr lang="ja-JP" altLang="en-US" dirty="0"/>
          </a:p>
        </p:txBody>
      </p:sp>
      <p:cxnSp>
        <p:nvCxnSpPr>
          <p:cNvPr id="6" name="直線矢印コネクタ 5">
            <a:extLst>
              <a:ext uri="{FF2B5EF4-FFF2-40B4-BE49-F238E27FC236}">
                <a16:creationId xmlns:a16="http://schemas.microsoft.com/office/drawing/2014/main" id="{01EE4E73-FAE9-41B4-9219-FCEEECC1E514}"/>
              </a:ext>
            </a:extLst>
          </p:cNvPr>
          <p:cNvCxnSpPr>
            <a:cxnSpLocks/>
            <a:stCxn id="9" idx="2"/>
            <a:endCxn id="10" idx="0"/>
          </p:cNvCxnSpPr>
          <p:nvPr/>
        </p:nvCxnSpPr>
        <p:spPr>
          <a:xfrm flipH="1">
            <a:off x="2273380" y="4015214"/>
            <a:ext cx="1730" cy="9276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787AC3D-280C-48F8-921B-DE42575ECAEA}"/>
              </a:ext>
            </a:extLst>
          </p:cNvPr>
          <p:cNvCxnSpPr>
            <a:cxnSpLocks/>
          </p:cNvCxnSpPr>
          <p:nvPr/>
        </p:nvCxnSpPr>
        <p:spPr>
          <a:xfrm>
            <a:off x="3302051" y="3501008"/>
            <a:ext cx="155667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A845C110-6604-4A19-90DE-F71089F91F25}"/>
              </a:ext>
            </a:extLst>
          </p:cNvPr>
          <p:cNvCxnSpPr>
            <a:cxnSpLocks/>
          </p:cNvCxnSpPr>
          <p:nvPr/>
        </p:nvCxnSpPr>
        <p:spPr>
          <a:xfrm>
            <a:off x="826629" y="2495110"/>
            <a:ext cx="144675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フローチャート: 判断 8">
            <a:extLst>
              <a:ext uri="{FF2B5EF4-FFF2-40B4-BE49-F238E27FC236}">
                <a16:creationId xmlns:a16="http://schemas.microsoft.com/office/drawing/2014/main" id="{540946C9-A401-4360-A410-173F2513DF7C}"/>
              </a:ext>
            </a:extLst>
          </p:cNvPr>
          <p:cNvSpPr/>
          <p:nvPr/>
        </p:nvSpPr>
        <p:spPr>
          <a:xfrm>
            <a:off x="1248169" y="2946749"/>
            <a:ext cx="2053882" cy="106846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10" name="フローチャート: 処理 9">
            <a:extLst>
              <a:ext uri="{FF2B5EF4-FFF2-40B4-BE49-F238E27FC236}">
                <a16:creationId xmlns:a16="http://schemas.microsoft.com/office/drawing/2014/main" id="{C88C7591-8C72-4641-9307-840ADAE182BC}"/>
              </a:ext>
            </a:extLst>
          </p:cNvPr>
          <p:cNvSpPr/>
          <p:nvPr/>
        </p:nvSpPr>
        <p:spPr>
          <a:xfrm>
            <a:off x="1571789" y="4942890"/>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print(</a:t>
            </a:r>
            <a:r>
              <a:rPr lang="en-US" altLang="ja-JP" sz="2000" b="1" dirty="0" err="1"/>
              <a:t>i</a:t>
            </a:r>
            <a:r>
              <a:rPr lang="en-US" altLang="ja-JP" sz="2000" b="1" dirty="0"/>
              <a:t>)</a:t>
            </a:r>
          </a:p>
          <a:p>
            <a:pPr algn="ctr"/>
            <a:r>
              <a:rPr lang="en-US" altLang="ja-JP" sz="2000" b="1" dirty="0" err="1"/>
              <a:t>i</a:t>
            </a:r>
            <a:r>
              <a:rPr lang="en-US" altLang="ja-JP" sz="2000" b="1" dirty="0"/>
              <a:t> += 1</a:t>
            </a:r>
          </a:p>
        </p:txBody>
      </p:sp>
      <p:cxnSp>
        <p:nvCxnSpPr>
          <p:cNvPr id="11" name="直線コネクタ 10">
            <a:extLst>
              <a:ext uri="{FF2B5EF4-FFF2-40B4-BE49-F238E27FC236}">
                <a16:creationId xmlns:a16="http://schemas.microsoft.com/office/drawing/2014/main" id="{53B71DEC-161C-4B8F-B5FF-52032ED6EE7D}"/>
              </a:ext>
            </a:extLst>
          </p:cNvPr>
          <p:cNvCxnSpPr>
            <a:cxnSpLocks/>
          </p:cNvCxnSpPr>
          <p:nvPr/>
        </p:nvCxnSpPr>
        <p:spPr>
          <a:xfrm>
            <a:off x="4858725" y="3501008"/>
            <a:ext cx="0" cy="228834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2394D404-3DE5-404E-A025-D6FBABD68438}"/>
              </a:ext>
            </a:extLst>
          </p:cNvPr>
          <p:cNvCxnSpPr>
            <a:cxnSpLocks/>
          </p:cNvCxnSpPr>
          <p:nvPr/>
        </p:nvCxnSpPr>
        <p:spPr>
          <a:xfrm>
            <a:off x="2273380" y="5837024"/>
            <a:ext cx="0" cy="10123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E4714F03-B9BC-4160-AA06-CA639F604FB6}"/>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14" name="直線矢印コネクタ 13">
            <a:extLst>
              <a:ext uri="{FF2B5EF4-FFF2-40B4-BE49-F238E27FC236}">
                <a16:creationId xmlns:a16="http://schemas.microsoft.com/office/drawing/2014/main" id="{95B081E7-B63B-4922-9AAD-491CDF30816A}"/>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6674F165-13DE-40B3-8080-B41CC9123BF2}"/>
              </a:ext>
            </a:extLst>
          </p:cNvPr>
          <p:cNvSpPr txBox="1"/>
          <p:nvPr/>
        </p:nvSpPr>
        <p:spPr>
          <a:xfrm>
            <a:off x="1356852" y="3262424"/>
            <a:ext cx="1650940" cy="461665"/>
          </a:xfrm>
          <a:prstGeom prst="rect">
            <a:avLst/>
          </a:prstGeom>
          <a:noFill/>
        </p:spPr>
        <p:txBody>
          <a:bodyPr wrap="square" rtlCol="0">
            <a:spAutoFit/>
          </a:bodyPr>
          <a:lstStyle/>
          <a:p>
            <a:r>
              <a:rPr lang="en-US" altLang="ja-JP" sz="2400" b="1" dirty="0">
                <a:solidFill>
                  <a:schemeClr val="bg1"/>
                </a:solidFill>
              </a:rPr>
              <a:t>    </a:t>
            </a:r>
            <a:r>
              <a:rPr lang="en-US" altLang="ja-JP" sz="2400" b="1" dirty="0" err="1">
                <a:solidFill>
                  <a:schemeClr val="bg1"/>
                </a:solidFill>
              </a:rPr>
              <a:t>i</a:t>
            </a:r>
            <a:r>
              <a:rPr lang="en-US" altLang="ja-JP" sz="2400" b="1" dirty="0">
                <a:solidFill>
                  <a:schemeClr val="bg1"/>
                </a:solidFill>
              </a:rPr>
              <a:t>   &lt;   3 </a:t>
            </a:r>
            <a:endParaRPr kumimoji="1" lang="ja-JP" altLang="en-US" sz="2400" b="1" dirty="0">
              <a:solidFill>
                <a:schemeClr val="bg1"/>
              </a:solidFill>
            </a:endParaRPr>
          </a:p>
        </p:txBody>
      </p:sp>
      <p:sp>
        <p:nvSpPr>
          <p:cNvPr id="17" name="テキスト ボックス 16">
            <a:extLst>
              <a:ext uri="{FF2B5EF4-FFF2-40B4-BE49-F238E27FC236}">
                <a16:creationId xmlns:a16="http://schemas.microsoft.com/office/drawing/2014/main" id="{7D4DC48D-A3E3-4498-8EFD-7588242ACFE5}"/>
              </a:ext>
            </a:extLst>
          </p:cNvPr>
          <p:cNvSpPr txBox="1"/>
          <p:nvPr/>
        </p:nvSpPr>
        <p:spPr>
          <a:xfrm>
            <a:off x="2412266" y="4453375"/>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28" name="直線コネクタ 27">
            <a:extLst>
              <a:ext uri="{FF2B5EF4-FFF2-40B4-BE49-F238E27FC236}">
                <a16:creationId xmlns:a16="http://schemas.microsoft.com/office/drawing/2014/main" id="{3E8CE6D9-3AFA-4FCB-839E-3F0C8A1AB14C}"/>
              </a:ext>
            </a:extLst>
          </p:cNvPr>
          <p:cNvCxnSpPr>
            <a:cxnSpLocks/>
          </p:cNvCxnSpPr>
          <p:nvPr/>
        </p:nvCxnSpPr>
        <p:spPr>
          <a:xfrm>
            <a:off x="826629" y="2521970"/>
            <a:ext cx="20508" cy="27458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C84BFBD0-B626-432D-BF22-2E346FA15532}"/>
              </a:ext>
            </a:extLst>
          </p:cNvPr>
          <p:cNvCxnSpPr>
            <a:cxnSpLocks/>
            <a:endCxn id="10" idx="1"/>
          </p:cNvCxnSpPr>
          <p:nvPr/>
        </p:nvCxnSpPr>
        <p:spPr>
          <a:xfrm>
            <a:off x="847137" y="5267848"/>
            <a:ext cx="72465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898EB0AF-31EA-4CEF-B11D-D93D60581713}"/>
              </a:ext>
            </a:extLst>
          </p:cNvPr>
          <p:cNvCxnSpPr>
            <a:cxnSpLocks/>
          </p:cNvCxnSpPr>
          <p:nvPr/>
        </p:nvCxnSpPr>
        <p:spPr>
          <a:xfrm flipH="1">
            <a:off x="2295419" y="5821738"/>
            <a:ext cx="256541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0" name="コンテンツ プレースホルダー 19">
            <a:extLst>
              <a:ext uri="{FF2B5EF4-FFF2-40B4-BE49-F238E27FC236}">
                <a16:creationId xmlns:a16="http://schemas.microsoft.com/office/drawing/2014/main" id="{AAE28AF4-E0B7-4B00-9529-F1C51778E6F6}"/>
              </a:ext>
            </a:extLst>
          </p:cNvPr>
          <p:cNvSpPr>
            <a:spLocks noGrp="1"/>
          </p:cNvSpPr>
          <p:nvPr>
            <p:ph sz="quarter" idx="13"/>
          </p:nvPr>
        </p:nvSpPr>
        <p:spPr>
          <a:xfrm>
            <a:off x="8544273" y="6492184"/>
            <a:ext cx="3643640" cy="367651"/>
          </a:xfrm>
        </p:spPr>
        <p:txBody>
          <a:bodyPr>
            <a:normAutofit fontScale="92500"/>
          </a:bodyPr>
          <a:lstStyle/>
          <a:p>
            <a:r>
              <a:rPr lang="en-US" altLang="ja-JP" dirty="0">
                <a:hlinkClick r:id="rId2"/>
              </a:rPr>
              <a:t>https://www.sejuku.net/blog/22463</a:t>
            </a:r>
            <a:endParaRPr lang="ja-JP" altLang="en-US" dirty="0"/>
          </a:p>
        </p:txBody>
      </p:sp>
      <p:sp>
        <p:nvSpPr>
          <p:cNvPr id="23" name="コンテンツ プレースホルダー 2">
            <a:extLst>
              <a:ext uri="{FF2B5EF4-FFF2-40B4-BE49-F238E27FC236}">
                <a16:creationId xmlns:a16="http://schemas.microsoft.com/office/drawing/2014/main" id="{89F2BEE7-DCC0-40B3-8521-A6F18E318E04}"/>
              </a:ext>
            </a:extLst>
          </p:cNvPr>
          <p:cNvSpPr txBox="1">
            <a:spLocks/>
          </p:cNvSpPr>
          <p:nvPr/>
        </p:nvSpPr>
        <p:spPr>
          <a:xfrm>
            <a:off x="5716293" y="2707520"/>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sp>
        <p:nvSpPr>
          <p:cNvPr id="24" name="テキスト ボックス 23">
            <a:extLst>
              <a:ext uri="{FF2B5EF4-FFF2-40B4-BE49-F238E27FC236}">
                <a16:creationId xmlns:a16="http://schemas.microsoft.com/office/drawing/2014/main" id="{39F16A53-0B7C-433D-AFE2-A1E858400F08}"/>
              </a:ext>
            </a:extLst>
          </p:cNvPr>
          <p:cNvSpPr txBox="1"/>
          <p:nvPr/>
        </p:nvSpPr>
        <p:spPr>
          <a:xfrm>
            <a:off x="5782803" y="2264366"/>
            <a:ext cx="6142102" cy="584775"/>
          </a:xfrm>
          <a:prstGeom prst="rect">
            <a:avLst/>
          </a:prstGeom>
          <a:noFill/>
        </p:spPr>
        <p:txBody>
          <a:bodyPr wrap="square" rtlCol="0">
            <a:spAutoFit/>
          </a:bodyPr>
          <a:lstStyle/>
          <a:p>
            <a:r>
              <a:rPr lang="en-US" altLang="ja-JP" sz="3200" dirty="0" err="1"/>
              <a:t>i</a:t>
            </a:r>
            <a:r>
              <a:rPr kumimoji="1" lang="en-US" altLang="ja-JP" sz="3200" dirty="0"/>
              <a:t> = 0</a:t>
            </a:r>
            <a:endParaRPr kumimoji="1" lang="ja-JP" altLang="en-US" sz="3200" dirty="0"/>
          </a:p>
        </p:txBody>
      </p:sp>
      <p:sp>
        <p:nvSpPr>
          <p:cNvPr id="25" name="正方形/長方形 24">
            <a:extLst>
              <a:ext uri="{FF2B5EF4-FFF2-40B4-BE49-F238E27FC236}">
                <a16:creationId xmlns:a16="http://schemas.microsoft.com/office/drawing/2014/main" id="{D06B5A82-C230-4129-88A1-50DDFB985769}"/>
              </a:ext>
            </a:extLst>
          </p:cNvPr>
          <p:cNvSpPr/>
          <p:nvPr/>
        </p:nvSpPr>
        <p:spPr>
          <a:xfrm>
            <a:off x="5782803" y="3543460"/>
            <a:ext cx="6060762" cy="108082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lang="en-US" altLang="ja-JP" sz="2000" dirty="0">
                <a:solidFill>
                  <a:schemeClr val="tx1"/>
                </a:solidFill>
              </a:rPr>
              <a:t>while </a:t>
            </a:r>
            <a:r>
              <a:rPr lang="en-US" altLang="ja-JP" sz="2000" dirty="0" err="1">
                <a:solidFill>
                  <a:schemeClr val="tx1"/>
                </a:solidFill>
              </a:rPr>
              <a:t>i</a:t>
            </a:r>
            <a:r>
              <a:rPr lang="en-US" altLang="ja-JP" sz="2000" dirty="0">
                <a:solidFill>
                  <a:schemeClr val="tx1"/>
                </a:solidFill>
              </a:rPr>
              <a:t> &lt; 3:</a:t>
            </a:r>
          </a:p>
          <a:p>
            <a:r>
              <a:rPr lang="en-US" altLang="ja-JP" sz="2000" dirty="0">
                <a:solidFill>
                  <a:schemeClr val="tx1"/>
                </a:solidFill>
              </a:rPr>
              <a:t>    print(</a:t>
            </a:r>
            <a:r>
              <a:rPr lang="en-US" altLang="ja-JP" sz="2000" dirty="0" err="1">
                <a:solidFill>
                  <a:schemeClr val="tx1"/>
                </a:solidFill>
              </a:rPr>
              <a:t>i</a:t>
            </a:r>
            <a:r>
              <a:rPr lang="en-US" altLang="ja-JP" sz="2000" dirty="0">
                <a:solidFill>
                  <a:schemeClr val="tx1"/>
                </a:solidFill>
              </a:rPr>
              <a:t>)</a:t>
            </a:r>
          </a:p>
          <a:p>
            <a:r>
              <a:rPr lang="en-US" altLang="ja-JP" sz="2000" dirty="0">
                <a:solidFill>
                  <a:schemeClr val="tx1"/>
                </a:solidFill>
              </a:rPr>
              <a:t>    </a:t>
            </a:r>
            <a:r>
              <a:rPr lang="en-US" altLang="ja-JP" sz="2000" dirty="0" err="1">
                <a:solidFill>
                  <a:schemeClr val="tx1"/>
                </a:solidFill>
              </a:rPr>
              <a:t>i</a:t>
            </a:r>
            <a:r>
              <a:rPr lang="en-US" altLang="ja-JP" sz="2000" dirty="0">
                <a:solidFill>
                  <a:schemeClr val="tx1"/>
                </a:solidFill>
              </a:rPr>
              <a:t> += 1</a:t>
            </a:r>
            <a:endParaRPr lang="ja-JP" altLang="en-US" sz="2000" dirty="0">
              <a:solidFill>
                <a:schemeClr val="tx1"/>
              </a:solidFill>
            </a:endParaRPr>
          </a:p>
          <a:p>
            <a:endParaRPr kumimoji="1" lang="ja-JP" altLang="en-US" sz="2000" dirty="0">
              <a:solidFill>
                <a:schemeClr val="tx1"/>
              </a:solidFill>
            </a:endParaRPr>
          </a:p>
        </p:txBody>
      </p:sp>
    </p:spTree>
    <p:extLst>
      <p:ext uri="{BB962C8B-B14F-4D97-AF65-F5344CB8AC3E}">
        <p14:creationId xmlns:p14="http://schemas.microsoft.com/office/powerpoint/2010/main" val="15416652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kumimoji="1" lang="en-US" altLang="ja-JP" dirty="0"/>
              <a:t>while</a:t>
            </a:r>
            <a:r>
              <a:rPr kumimoji="1" lang="ja-JP" altLang="en-US" dirty="0"/>
              <a:t>文　例</a:t>
            </a:r>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ja-JP" altLang="en-US" dirty="0"/>
              <a:t>①</a:t>
            </a:r>
            <a:r>
              <a:rPr lang="en-US" altLang="ja-JP" dirty="0"/>
              <a:t>while</a:t>
            </a:r>
            <a:r>
              <a:rPr lang="ja-JP" altLang="en-US" dirty="0"/>
              <a:t>文</a:t>
            </a:r>
            <a:r>
              <a:rPr lang="en-US" altLang="ja-JP" dirty="0"/>
              <a:t>1</a:t>
            </a:r>
            <a:r>
              <a:rPr lang="ja-JP" altLang="en-US" dirty="0"/>
              <a:t>～</a:t>
            </a:r>
            <a:r>
              <a:rPr lang="en-US" altLang="ja-JP" dirty="0"/>
              <a:t>3</a:t>
            </a:r>
            <a:r>
              <a:rPr lang="ja-JP" altLang="en-US" dirty="0"/>
              <a:t>週目　</a:t>
            </a:r>
            <a:r>
              <a:rPr lang="ja-JP" altLang="en-US" sz="2000" dirty="0"/>
              <a:t>（</a:t>
            </a:r>
            <a:r>
              <a:rPr lang="en-US" altLang="ja-JP" sz="2000" dirty="0" err="1"/>
              <a:t>i</a:t>
            </a:r>
            <a:r>
              <a:rPr lang="en-US" altLang="ja-JP" sz="2000" dirty="0"/>
              <a:t> &lt; 3</a:t>
            </a:r>
            <a:r>
              <a:rPr lang="ja-JP" altLang="en-US" sz="2000" dirty="0"/>
              <a:t>の間、</a:t>
            </a:r>
            <a:r>
              <a:rPr lang="en-US" altLang="ja-JP" sz="2000" dirty="0" err="1"/>
              <a:t>i</a:t>
            </a:r>
            <a:r>
              <a:rPr lang="ja-JP" altLang="en-US" sz="2000" dirty="0"/>
              <a:t>を</a:t>
            </a:r>
            <a:r>
              <a:rPr lang="en-US" altLang="ja-JP" sz="2000" dirty="0"/>
              <a:t>print</a:t>
            </a:r>
            <a:r>
              <a:rPr lang="ja-JP" altLang="en-US" sz="2000" dirty="0"/>
              <a:t>する）</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52</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25" idx="2"/>
          </p:cNvCxnSpPr>
          <p:nvPr/>
        </p:nvCxnSpPr>
        <p:spPr>
          <a:xfrm flipH="1">
            <a:off x="2273380" y="4015214"/>
            <a:ext cx="1730" cy="9276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826629" y="2495110"/>
            <a:ext cx="144675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248169" y="2946749"/>
            <a:ext cx="2053882" cy="106846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73380" y="5837024"/>
            <a:ext cx="0" cy="10123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1251D41A-84B2-49B8-AA94-33D889553090}"/>
              </a:ext>
            </a:extLst>
          </p:cNvPr>
          <p:cNvSpPr txBox="1"/>
          <p:nvPr/>
        </p:nvSpPr>
        <p:spPr>
          <a:xfrm>
            <a:off x="2412266" y="4453375"/>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826629" y="2521970"/>
            <a:ext cx="20508" cy="27458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p:cNvCxnSpPr>
          <p:nvPr/>
        </p:nvCxnSpPr>
        <p:spPr>
          <a:xfrm>
            <a:off x="847137" y="5267848"/>
            <a:ext cx="72465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EB180690-D70A-42B9-B103-DFB1FECEBF01}"/>
              </a:ext>
            </a:extLst>
          </p:cNvPr>
          <p:cNvCxnSpPr>
            <a:cxnSpLocks/>
          </p:cNvCxnSpPr>
          <p:nvPr/>
        </p:nvCxnSpPr>
        <p:spPr>
          <a:xfrm flipH="1">
            <a:off x="2295419" y="5821738"/>
            <a:ext cx="256541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9" name="コンテンツ プレースホルダー 4">
            <a:extLst>
              <a:ext uri="{FF2B5EF4-FFF2-40B4-BE49-F238E27FC236}">
                <a16:creationId xmlns:a16="http://schemas.microsoft.com/office/drawing/2014/main" id="{B7FF4375-067D-4875-96D8-F6F1EE3D3C60}"/>
              </a:ext>
            </a:extLst>
          </p:cNvPr>
          <p:cNvSpPr>
            <a:spLocks noGrp="1"/>
          </p:cNvSpPr>
          <p:nvPr>
            <p:ph sz="quarter" idx="13"/>
          </p:nvPr>
        </p:nvSpPr>
        <p:spPr>
          <a:xfrm>
            <a:off x="8004218" y="6494712"/>
            <a:ext cx="4183695" cy="365124"/>
          </a:xfrm>
        </p:spPr>
        <p:txBody>
          <a:bodyPr>
            <a:normAutofit fontScale="92500"/>
          </a:bodyPr>
          <a:lstStyle/>
          <a:p>
            <a:r>
              <a:rPr lang="en-US" altLang="ja-JP" dirty="0">
                <a:hlinkClick r:id="rId2"/>
              </a:rPr>
              <a:t>https://note.nkmk.me/python-for-usage/</a:t>
            </a:r>
            <a:endParaRPr kumimoji="1" lang="ja-JP" altLang="en-US" dirty="0"/>
          </a:p>
        </p:txBody>
      </p:sp>
      <p:cxnSp>
        <p:nvCxnSpPr>
          <p:cNvPr id="41" name="直線コネクタ 40">
            <a:extLst>
              <a:ext uri="{FF2B5EF4-FFF2-40B4-BE49-F238E27FC236}">
                <a16:creationId xmlns:a16="http://schemas.microsoft.com/office/drawing/2014/main" id="{6671C0CA-F7D0-4856-B92E-C310F7AF1ACC}"/>
              </a:ext>
            </a:extLst>
          </p:cNvPr>
          <p:cNvCxnSpPr>
            <a:cxnSpLocks/>
          </p:cNvCxnSpPr>
          <p:nvPr/>
        </p:nvCxnSpPr>
        <p:spPr>
          <a:xfrm>
            <a:off x="832072" y="2495109"/>
            <a:ext cx="12961" cy="2767729"/>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32111631-16B7-4F00-A91C-3248079875C4}"/>
              </a:ext>
            </a:extLst>
          </p:cNvPr>
          <p:cNvCxnSpPr>
            <a:cxnSpLocks/>
          </p:cNvCxnSpPr>
          <p:nvPr/>
        </p:nvCxnSpPr>
        <p:spPr>
          <a:xfrm>
            <a:off x="828359" y="2495109"/>
            <a:ext cx="144675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C3E61484-81B1-4F9F-8144-54FF200FB4FA}"/>
              </a:ext>
            </a:extLst>
          </p:cNvPr>
          <p:cNvSpPr txBox="1"/>
          <p:nvPr/>
        </p:nvSpPr>
        <p:spPr>
          <a:xfrm>
            <a:off x="237563" y="3545695"/>
            <a:ext cx="540060" cy="369332"/>
          </a:xfrm>
          <a:prstGeom prst="rect">
            <a:avLst/>
          </a:prstGeom>
          <a:noFill/>
        </p:spPr>
        <p:txBody>
          <a:bodyPr wrap="square" rtlCol="0">
            <a:spAutoFit/>
          </a:bodyPr>
          <a:lstStyle/>
          <a:p>
            <a:r>
              <a:rPr lang="en-US" altLang="ja-JP" b="1" dirty="0">
                <a:solidFill>
                  <a:srgbClr val="FF0000"/>
                </a:solidFill>
              </a:rPr>
              <a:t>×3</a:t>
            </a:r>
            <a:endParaRPr kumimoji="1" lang="ja-JP" altLang="en-US" b="1" dirty="0">
              <a:solidFill>
                <a:srgbClr val="FF0000"/>
              </a:solidFill>
            </a:endParaRPr>
          </a:p>
        </p:txBody>
      </p:sp>
      <p:sp>
        <p:nvSpPr>
          <p:cNvPr id="43" name="正方形/長方形 42">
            <a:extLst>
              <a:ext uri="{FF2B5EF4-FFF2-40B4-BE49-F238E27FC236}">
                <a16:creationId xmlns:a16="http://schemas.microsoft.com/office/drawing/2014/main" id="{686FB68C-FC68-481C-BCE5-9009152FDD22}"/>
              </a:ext>
            </a:extLst>
          </p:cNvPr>
          <p:cNvSpPr/>
          <p:nvPr/>
        </p:nvSpPr>
        <p:spPr>
          <a:xfrm>
            <a:off x="5856606" y="3794417"/>
            <a:ext cx="6060762" cy="10123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endParaRPr kumimoji="1" lang="ja-JP" altLang="en-US" sz="2000" dirty="0">
              <a:solidFill>
                <a:schemeClr val="tx1"/>
              </a:solidFill>
            </a:endParaRPr>
          </a:p>
        </p:txBody>
      </p:sp>
      <p:sp>
        <p:nvSpPr>
          <p:cNvPr id="44" name="コンテンツ プレースホルダー 2">
            <a:extLst>
              <a:ext uri="{FF2B5EF4-FFF2-40B4-BE49-F238E27FC236}">
                <a16:creationId xmlns:a16="http://schemas.microsoft.com/office/drawing/2014/main" id="{C8F09624-C417-446E-9F55-DCF31935638D}"/>
              </a:ext>
            </a:extLst>
          </p:cNvPr>
          <p:cNvSpPr txBox="1">
            <a:spLocks/>
          </p:cNvSpPr>
          <p:nvPr/>
        </p:nvSpPr>
        <p:spPr>
          <a:xfrm>
            <a:off x="5856606" y="3262424"/>
            <a:ext cx="4050228"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dirty="0"/>
              <a:t>出力結果</a:t>
            </a:r>
            <a:endParaRPr lang="en-US" altLang="ja-JP" sz="2400" b="1" dirty="0"/>
          </a:p>
        </p:txBody>
      </p:sp>
      <p:sp>
        <p:nvSpPr>
          <p:cNvPr id="14" name="テキスト ボックス 13">
            <a:extLst>
              <a:ext uri="{FF2B5EF4-FFF2-40B4-BE49-F238E27FC236}">
                <a16:creationId xmlns:a16="http://schemas.microsoft.com/office/drawing/2014/main" id="{305C4FFF-8ABF-4954-A29D-2E7B049F6A23}"/>
              </a:ext>
            </a:extLst>
          </p:cNvPr>
          <p:cNvSpPr txBox="1"/>
          <p:nvPr/>
        </p:nvSpPr>
        <p:spPr>
          <a:xfrm>
            <a:off x="5856606" y="3758939"/>
            <a:ext cx="1296144" cy="400110"/>
          </a:xfrm>
          <a:prstGeom prst="rect">
            <a:avLst/>
          </a:prstGeom>
          <a:noFill/>
        </p:spPr>
        <p:txBody>
          <a:bodyPr wrap="square" rtlCol="0">
            <a:spAutoFit/>
          </a:bodyPr>
          <a:lstStyle/>
          <a:p>
            <a:r>
              <a:rPr kumimoji="1" lang="en-US" altLang="ja-JP" sz="2000" dirty="0"/>
              <a:t>0</a:t>
            </a:r>
            <a:endParaRPr kumimoji="1" lang="ja-JP" altLang="en-US" sz="2000" dirty="0"/>
          </a:p>
        </p:txBody>
      </p:sp>
      <p:sp>
        <p:nvSpPr>
          <p:cNvPr id="46" name="テキスト ボックス 45">
            <a:extLst>
              <a:ext uri="{FF2B5EF4-FFF2-40B4-BE49-F238E27FC236}">
                <a16:creationId xmlns:a16="http://schemas.microsoft.com/office/drawing/2014/main" id="{8EB88983-77B7-4948-828B-B4514284F937}"/>
              </a:ext>
            </a:extLst>
          </p:cNvPr>
          <p:cNvSpPr txBox="1"/>
          <p:nvPr/>
        </p:nvSpPr>
        <p:spPr>
          <a:xfrm>
            <a:off x="5854499" y="4082801"/>
            <a:ext cx="1296144" cy="400110"/>
          </a:xfrm>
          <a:prstGeom prst="rect">
            <a:avLst/>
          </a:prstGeom>
          <a:noFill/>
        </p:spPr>
        <p:txBody>
          <a:bodyPr wrap="square" rtlCol="0">
            <a:spAutoFit/>
          </a:bodyPr>
          <a:lstStyle/>
          <a:p>
            <a:r>
              <a:rPr kumimoji="1" lang="en-US" altLang="ja-JP" sz="2000" dirty="0"/>
              <a:t>1</a:t>
            </a:r>
            <a:endParaRPr kumimoji="1" lang="ja-JP" altLang="en-US" sz="2000" dirty="0"/>
          </a:p>
        </p:txBody>
      </p:sp>
      <p:sp>
        <p:nvSpPr>
          <p:cNvPr id="47" name="テキスト ボックス 46">
            <a:extLst>
              <a:ext uri="{FF2B5EF4-FFF2-40B4-BE49-F238E27FC236}">
                <a16:creationId xmlns:a16="http://schemas.microsoft.com/office/drawing/2014/main" id="{3206571A-A888-4941-9B13-E0910A8B3291}"/>
              </a:ext>
            </a:extLst>
          </p:cNvPr>
          <p:cNvSpPr txBox="1"/>
          <p:nvPr/>
        </p:nvSpPr>
        <p:spPr>
          <a:xfrm>
            <a:off x="5869530" y="4398985"/>
            <a:ext cx="1296144" cy="400110"/>
          </a:xfrm>
          <a:prstGeom prst="rect">
            <a:avLst/>
          </a:prstGeom>
          <a:noFill/>
        </p:spPr>
        <p:txBody>
          <a:bodyPr wrap="square" rtlCol="0">
            <a:spAutoFit/>
          </a:bodyPr>
          <a:lstStyle/>
          <a:p>
            <a:r>
              <a:rPr kumimoji="1" lang="en-US" altLang="ja-JP" sz="2000" dirty="0"/>
              <a:t>2</a:t>
            </a:r>
            <a:endParaRPr kumimoji="1" lang="ja-JP" altLang="en-US" sz="2000" dirty="0"/>
          </a:p>
        </p:txBody>
      </p:sp>
      <p:sp>
        <p:nvSpPr>
          <p:cNvPr id="48" name="フレーム 47">
            <a:extLst>
              <a:ext uri="{FF2B5EF4-FFF2-40B4-BE49-F238E27FC236}">
                <a16:creationId xmlns:a16="http://schemas.microsoft.com/office/drawing/2014/main" id="{5E6082AC-C1F2-4CC3-ACBA-FA86E62FEA76}"/>
              </a:ext>
            </a:extLst>
          </p:cNvPr>
          <p:cNvSpPr/>
          <p:nvPr/>
        </p:nvSpPr>
        <p:spPr>
          <a:xfrm>
            <a:off x="2418260" y="4453375"/>
            <a:ext cx="1583269"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四角形: 角を丸くする 48">
            <a:extLst>
              <a:ext uri="{FF2B5EF4-FFF2-40B4-BE49-F238E27FC236}">
                <a16:creationId xmlns:a16="http://schemas.microsoft.com/office/drawing/2014/main" id="{69F16267-CA5F-4A54-B06E-CF48BB169275}"/>
              </a:ext>
            </a:extLst>
          </p:cNvPr>
          <p:cNvSpPr/>
          <p:nvPr/>
        </p:nvSpPr>
        <p:spPr>
          <a:xfrm>
            <a:off x="3087183" y="5032366"/>
            <a:ext cx="1055309" cy="47751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処理実行</a:t>
            </a:r>
          </a:p>
        </p:txBody>
      </p:sp>
      <p:cxnSp>
        <p:nvCxnSpPr>
          <p:cNvPr id="51" name="直線コネクタ 50">
            <a:extLst>
              <a:ext uri="{FF2B5EF4-FFF2-40B4-BE49-F238E27FC236}">
                <a16:creationId xmlns:a16="http://schemas.microsoft.com/office/drawing/2014/main" id="{437598D4-35FD-43F1-B603-99E9110E931B}"/>
              </a:ext>
            </a:extLst>
          </p:cNvPr>
          <p:cNvCxnSpPr>
            <a:cxnSpLocks/>
          </p:cNvCxnSpPr>
          <p:nvPr/>
        </p:nvCxnSpPr>
        <p:spPr>
          <a:xfrm>
            <a:off x="4858725" y="3501008"/>
            <a:ext cx="0" cy="228834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C3A25426-DB31-4CD6-BEA0-BA4EA6E9CEC2}"/>
              </a:ext>
            </a:extLst>
          </p:cNvPr>
          <p:cNvCxnSpPr>
            <a:cxnSpLocks/>
          </p:cNvCxnSpPr>
          <p:nvPr/>
        </p:nvCxnSpPr>
        <p:spPr>
          <a:xfrm>
            <a:off x="3302051" y="3501008"/>
            <a:ext cx="1556674"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3D5B1B15-C015-4E6C-9F8C-0D6C9281D2AC}"/>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sp>
        <p:nvSpPr>
          <p:cNvPr id="50" name="テキスト ボックス 49">
            <a:extLst>
              <a:ext uri="{FF2B5EF4-FFF2-40B4-BE49-F238E27FC236}">
                <a16:creationId xmlns:a16="http://schemas.microsoft.com/office/drawing/2014/main" id="{47D43AB4-D809-452E-8FE0-C76F5DE402D5}"/>
              </a:ext>
            </a:extLst>
          </p:cNvPr>
          <p:cNvSpPr txBox="1"/>
          <p:nvPr/>
        </p:nvSpPr>
        <p:spPr>
          <a:xfrm>
            <a:off x="1356852" y="3262424"/>
            <a:ext cx="1650940" cy="461665"/>
          </a:xfrm>
          <a:prstGeom prst="rect">
            <a:avLst/>
          </a:prstGeom>
          <a:noFill/>
        </p:spPr>
        <p:txBody>
          <a:bodyPr wrap="square" rtlCol="0">
            <a:spAutoFit/>
          </a:bodyPr>
          <a:lstStyle/>
          <a:p>
            <a:r>
              <a:rPr lang="en-US" altLang="ja-JP" sz="2400" b="1" dirty="0">
                <a:solidFill>
                  <a:schemeClr val="bg1"/>
                </a:solidFill>
              </a:rPr>
              <a:t>    </a:t>
            </a:r>
            <a:r>
              <a:rPr lang="en-US" altLang="ja-JP" sz="2400" b="1" dirty="0" err="1">
                <a:solidFill>
                  <a:schemeClr val="bg1"/>
                </a:solidFill>
              </a:rPr>
              <a:t>i</a:t>
            </a:r>
            <a:r>
              <a:rPr lang="en-US" altLang="ja-JP" sz="2400" b="1" dirty="0">
                <a:solidFill>
                  <a:schemeClr val="bg1"/>
                </a:solidFill>
              </a:rPr>
              <a:t>   &lt;   3 </a:t>
            </a:r>
            <a:endParaRPr kumimoji="1" lang="ja-JP" altLang="en-US" sz="2400" b="1" dirty="0">
              <a:solidFill>
                <a:schemeClr val="bg1"/>
              </a:solidFill>
            </a:endParaRPr>
          </a:p>
        </p:txBody>
      </p:sp>
      <p:sp>
        <p:nvSpPr>
          <p:cNvPr id="54" name="フローチャート: 処理 53">
            <a:extLst>
              <a:ext uri="{FF2B5EF4-FFF2-40B4-BE49-F238E27FC236}">
                <a16:creationId xmlns:a16="http://schemas.microsoft.com/office/drawing/2014/main" id="{FD945916-024C-4922-85E1-B333451E2AB0}"/>
              </a:ext>
            </a:extLst>
          </p:cNvPr>
          <p:cNvSpPr/>
          <p:nvPr/>
        </p:nvSpPr>
        <p:spPr>
          <a:xfrm>
            <a:off x="1571789" y="4942890"/>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print(</a:t>
            </a:r>
            <a:r>
              <a:rPr lang="en-US" altLang="ja-JP" sz="2000" b="1" dirty="0" err="1"/>
              <a:t>i</a:t>
            </a:r>
            <a:r>
              <a:rPr lang="en-US" altLang="ja-JP" sz="2000" b="1" dirty="0"/>
              <a:t>)</a:t>
            </a:r>
          </a:p>
          <a:p>
            <a:pPr algn="ctr"/>
            <a:r>
              <a:rPr lang="en-US" altLang="ja-JP" sz="2000" b="1" dirty="0" err="1"/>
              <a:t>i</a:t>
            </a:r>
            <a:r>
              <a:rPr lang="en-US" altLang="ja-JP" sz="2000" b="1" dirty="0"/>
              <a:t> += 1</a:t>
            </a:r>
          </a:p>
        </p:txBody>
      </p:sp>
      <p:cxnSp>
        <p:nvCxnSpPr>
          <p:cNvPr id="28" name="直線コネクタ 27">
            <a:extLst>
              <a:ext uri="{FF2B5EF4-FFF2-40B4-BE49-F238E27FC236}">
                <a16:creationId xmlns:a16="http://schemas.microsoft.com/office/drawing/2014/main" id="{E4545E08-EFE9-4E63-8770-E3D95D8A2084}"/>
              </a:ext>
            </a:extLst>
          </p:cNvPr>
          <p:cNvCxnSpPr>
            <a:cxnSpLocks/>
          </p:cNvCxnSpPr>
          <p:nvPr/>
        </p:nvCxnSpPr>
        <p:spPr>
          <a:xfrm>
            <a:off x="2268117" y="2374503"/>
            <a:ext cx="4210" cy="11226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58C142C0-E255-4E47-BC5B-938B112EAFA6}"/>
              </a:ext>
            </a:extLst>
          </p:cNvPr>
          <p:cNvCxnSpPr>
            <a:cxnSpLocks/>
          </p:cNvCxnSpPr>
          <p:nvPr/>
        </p:nvCxnSpPr>
        <p:spPr>
          <a:xfrm flipH="1">
            <a:off x="847139" y="5262839"/>
            <a:ext cx="143666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5027106-BBDF-4DAC-962C-242963CAB912}"/>
              </a:ext>
            </a:extLst>
          </p:cNvPr>
          <p:cNvCxnSpPr>
            <a:cxnSpLocks/>
          </p:cNvCxnSpPr>
          <p:nvPr/>
        </p:nvCxnSpPr>
        <p:spPr>
          <a:xfrm>
            <a:off x="2273005" y="3494485"/>
            <a:ext cx="10802" cy="176835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933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500"/>
                                        <p:tgtEl>
                                          <p:spTgt spid="48"/>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up)">
                                      <p:cBhvr>
                                        <p:cTn id="15" dur="500"/>
                                        <p:tgtEl>
                                          <p:spTgt spid="3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1000"/>
                                        <p:tgtEl>
                                          <p:spTgt spid="4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childTnLst>
                                </p:cTn>
                              </p:par>
                            </p:childTnLst>
                          </p:cTn>
                        </p:par>
                        <p:par>
                          <p:cTn id="23" fill="hold">
                            <p:stCondLst>
                              <p:cond delay="2500"/>
                            </p:stCondLst>
                            <p:childTnLst>
                              <p:par>
                                <p:cTn id="24" presetID="22" presetClass="entr" presetSubtype="2" fill="hold" nodeType="after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ipe(right)">
                                      <p:cBhvr>
                                        <p:cTn id="26" dur="500"/>
                                        <p:tgtEl>
                                          <p:spTgt spid="38"/>
                                        </p:tgtEl>
                                      </p:cBhvr>
                                    </p:animEffect>
                                  </p:childTnLst>
                                </p:cTn>
                              </p:par>
                            </p:childTnLst>
                          </p:cTn>
                        </p:par>
                        <p:par>
                          <p:cTn id="27" fill="hold">
                            <p:stCondLst>
                              <p:cond delay="3000"/>
                            </p:stCondLst>
                            <p:childTnLst>
                              <p:par>
                                <p:cTn id="28" presetID="22" presetClass="entr" presetSubtype="4" fill="hold" nodeType="after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wipe(down)">
                                      <p:cBhvr>
                                        <p:cTn id="30" dur="500"/>
                                        <p:tgtEl>
                                          <p:spTgt spid="41"/>
                                        </p:tgtEl>
                                      </p:cBhvr>
                                    </p:animEffect>
                                  </p:childTnLst>
                                </p:cTn>
                              </p:par>
                            </p:childTnLst>
                          </p:cTn>
                        </p:par>
                        <p:par>
                          <p:cTn id="31" fill="hold">
                            <p:stCondLst>
                              <p:cond delay="3500"/>
                            </p:stCondLst>
                            <p:childTnLst>
                              <p:par>
                                <p:cTn id="32" presetID="22" presetClass="entr" presetSubtype="8" fill="hold" nodeType="after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wipe(left)">
                                      <p:cBhvr>
                                        <p:cTn id="34" dur="500"/>
                                        <p:tgtEl>
                                          <p:spTgt spid="42"/>
                                        </p:tgtEl>
                                      </p:cBhvr>
                                    </p:animEffect>
                                  </p:childTnLst>
                                </p:cTn>
                              </p:par>
                            </p:childTnLst>
                          </p:cTn>
                        </p:par>
                        <p:par>
                          <p:cTn id="35" fill="hold">
                            <p:stCondLst>
                              <p:cond delay="4000"/>
                            </p:stCondLst>
                            <p:childTnLst>
                              <p:par>
                                <p:cTn id="36" presetID="10" presetClass="exit" presetSubtype="0" fill="hold" nodeType="afterEffect">
                                  <p:stCondLst>
                                    <p:cond delay="0"/>
                                  </p:stCondLst>
                                  <p:childTnLst>
                                    <p:animEffect transition="out" filter="fade">
                                      <p:cBhvr>
                                        <p:cTn id="37" dur="500"/>
                                        <p:tgtEl>
                                          <p:spTgt spid="28"/>
                                        </p:tgtEl>
                                      </p:cBhvr>
                                    </p:animEffect>
                                    <p:set>
                                      <p:cBhvr>
                                        <p:cTn id="38" dur="1" fill="hold">
                                          <p:stCondLst>
                                            <p:cond delay="499"/>
                                          </p:stCondLst>
                                        </p:cTn>
                                        <p:tgtEl>
                                          <p:spTgt spid="28"/>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30"/>
                                        </p:tgtEl>
                                      </p:cBhvr>
                                    </p:animEffect>
                                    <p:set>
                                      <p:cBhvr>
                                        <p:cTn id="41" dur="1" fill="hold">
                                          <p:stCondLst>
                                            <p:cond delay="499"/>
                                          </p:stCondLst>
                                        </p:cTn>
                                        <p:tgtEl>
                                          <p:spTgt spid="30"/>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38"/>
                                        </p:tgtEl>
                                      </p:cBhvr>
                                    </p:animEffect>
                                    <p:set>
                                      <p:cBhvr>
                                        <p:cTn id="44" dur="1" fill="hold">
                                          <p:stCondLst>
                                            <p:cond delay="499"/>
                                          </p:stCondLst>
                                        </p:cTn>
                                        <p:tgtEl>
                                          <p:spTgt spid="38"/>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41"/>
                                        </p:tgtEl>
                                      </p:cBhvr>
                                    </p:animEffect>
                                    <p:set>
                                      <p:cBhvr>
                                        <p:cTn id="47" dur="1" fill="hold">
                                          <p:stCondLst>
                                            <p:cond delay="499"/>
                                          </p:stCondLst>
                                        </p:cTn>
                                        <p:tgtEl>
                                          <p:spTgt spid="41"/>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42"/>
                                        </p:tgtEl>
                                      </p:cBhvr>
                                    </p:animEffect>
                                    <p:set>
                                      <p:cBhvr>
                                        <p:cTn id="50" dur="1" fill="hold">
                                          <p:stCondLst>
                                            <p:cond delay="499"/>
                                          </p:stCondLst>
                                        </p:cTn>
                                        <p:tgtEl>
                                          <p:spTgt spid="42"/>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48"/>
                                        </p:tgtEl>
                                      </p:cBhvr>
                                    </p:animEffect>
                                    <p:set>
                                      <p:cBhvr>
                                        <p:cTn id="53" dur="1" fill="hold">
                                          <p:stCondLst>
                                            <p:cond delay="499"/>
                                          </p:stCondLst>
                                        </p:cTn>
                                        <p:tgtEl>
                                          <p:spTgt spid="48"/>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49"/>
                                        </p:tgtEl>
                                      </p:cBhvr>
                                    </p:animEffect>
                                    <p:set>
                                      <p:cBhvr>
                                        <p:cTn id="56" dur="1" fill="hold">
                                          <p:stCondLst>
                                            <p:cond delay="499"/>
                                          </p:stCondLst>
                                        </p:cTn>
                                        <p:tgtEl>
                                          <p:spTgt spid="49"/>
                                        </p:tgtEl>
                                        <p:attrNameLst>
                                          <p:attrName>style.visibility</p:attrName>
                                        </p:attrNameLst>
                                      </p:cBhvr>
                                      <p:to>
                                        <p:strVal val="hidden"/>
                                      </p:to>
                                    </p:set>
                                  </p:childTnLst>
                                </p:cTn>
                              </p:par>
                            </p:childTnLst>
                          </p:cTn>
                        </p:par>
                        <p:par>
                          <p:cTn id="57" fill="hold">
                            <p:stCondLst>
                              <p:cond delay="4500"/>
                            </p:stCondLst>
                            <p:childTnLst>
                              <p:par>
                                <p:cTn id="58" presetID="22" presetClass="entr" presetSubtype="1" fill="hold" nodeType="after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up)">
                                      <p:cBhvr>
                                        <p:cTn id="60" dur="500"/>
                                        <p:tgtEl>
                                          <p:spTgt spid="28"/>
                                        </p:tgtEl>
                                      </p:cBhvr>
                                    </p:animEffect>
                                  </p:childTnLst>
                                </p:cTn>
                              </p:par>
                            </p:childTnLst>
                          </p:cTn>
                        </p:par>
                        <p:par>
                          <p:cTn id="61" fill="hold">
                            <p:stCondLst>
                              <p:cond delay="5000"/>
                            </p:stCondLst>
                            <p:childTnLst>
                              <p:par>
                                <p:cTn id="62" presetID="10" presetClass="entr" presetSubtype="0" fill="hold" grpId="2" nodeType="after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fade">
                                      <p:cBhvr>
                                        <p:cTn id="64" dur="500"/>
                                        <p:tgtEl>
                                          <p:spTgt spid="48"/>
                                        </p:tgtEl>
                                      </p:cBhvr>
                                    </p:animEffect>
                                  </p:childTnLst>
                                </p:cTn>
                              </p:par>
                            </p:childTnLst>
                          </p:cTn>
                        </p:par>
                        <p:par>
                          <p:cTn id="65" fill="hold">
                            <p:stCondLst>
                              <p:cond delay="5500"/>
                            </p:stCondLst>
                            <p:childTnLst>
                              <p:par>
                                <p:cTn id="66" presetID="22" presetClass="entr" presetSubtype="1" fill="hold" nodeType="after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wipe(up)">
                                      <p:cBhvr>
                                        <p:cTn id="68" dur="500"/>
                                        <p:tgtEl>
                                          <p:spTgt spid="30"/>
                                        </p:tgtEl>
                                      </p:cBhvr>
                                    </p:animEffect>
                                  </p:childTnLst>
                                </p:cTn>
                              </p:par>
                            </p:childTnLst>
                          </p:cTn>
                        </p:par>
                        <p:par>
                          <p:cTn id="69" fill="hold">
                            <p:stCondLst>
                              <p:cond delay="6000"/>
                            </p:stCondLst>
                            <p:childTnLst>
                              <p:par>
                                <p:cTn id="70" presetID="10" presetClass="entr" presetSubtype="0" fill="hold" grpId="2" nodeType="afterEffect">
                                  <p:stCondLst>
                                    <p:cond delay="0"/>
                                  </p:stCondLst>
                                  <p:childTnLst>
                                    <p:set>
                                      <p:cBhvr>
                                        <p:cTn id="71" dur="1" fill="hold">
                                          <p:stCondLst>
                                            <p:cond delay="0"/>
                                          </p:stCondLst>
                                        </p:cTn>
                                        <p:tgtEl>
                                          <p:spTgt spid="49"/>
                                        </p:tgtEl>
                                        <p:attrNameLst>
                                          <p:attrName>style.visibility</p:attrName>
                                        </p:attrNameLst>
                                      </p:cBhvr>
                                      <p:to>
                                        <p:strVal val="visible"/>
                                      </p:to>
                                    </p:set>
                                    <p:animEffect transition="in" filter="fade">
                                      <p:cBhvr>
                                        <p:cTn id="72" dur="1000"/>
                                        <p:tgtEl>
                                          <p:spTgt spid="49"/>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6"/>
                                        </p:tgtEl>
                                        <p:attrNameLst>
                                          <p:attrName>style.visibility</p:attrName>
                                        </p:attrNameLst>
                                      </p:cBhvr>
                                      <p:to>
                                        <p:strVal val="visible"/>
                                      </p:to>
                                    </p:set>
                                    <p:animEffect transition="in" filter="fade">
                                      <p:cBhvr>
                                        <p:cTn id="75" dur="1000"/>
                                        <p:tgtEl>
                                          <p:spTgt spid="46"/>
                                        </p:tgtEl>
                                      </p:cBhvr>
                                    </p:animEffect>
                                  </p:childTnLst>
                                </p:cTn>
                              </p:par>
                            </p:childTnLst>
                          </p:cTn>
                        </p:par>
                        <p:par>
                          <p:cTn id="76" fill="hold">
                            <p:stCondLst>
                              <p:cond delay="7000"/>
                            </p:stCondLst>
                            <p:childTnLst>
                              <p:par>
                                <p:cTn id="77" presetID="22" presetClass="entr" presetSubtype="2" fill="hold" nodeType="afterEffect">
                                  <p:stCondLst>
                                    <p:cond delay="0"/>
                                  </p:stCondLst>
                                  <p:childTnLst>
                                    <p:set>
                                      <p:cBhvr>
                                        <p:cTn id="78" dur="1" fill="hold">
                                          <p:stCondLst>
                                            <p:cond delay="0"/>
                                          </p:stCondLst>
                                        </p:cTn>
                                        <p:tgtEl>
                                          <p:spTgt spid="38"/>
                                        </p:tgtEl>
                                        <p:attrNameLst>
                                          <p:attrName>style.visibility</p:attrName>
                                        </p:attrNameLst>
                                      </p:cBhvr>
                                      <p:to>
                                        <p:strVal val="visible"/>
                                      </p:to>
                                    </p:set>
                                    <p:animEffect transition="in" filter="wipe(right)">
                                      <p:cBhvr>
                                        <p:cTn id="79" dur="500"/>
                                        <p:tgtEl>
                                          <p:spTgt spid="38"/>
                                        </p:tgtEl>
                                      </p:cBhvr>
                                    </p:animEffect>
                                  </p:childTnLst>
                                </p:cTn>
                              </p:par>
                            </p:childTnLst>
                          </p:cTn>
                        </p:par>
                        <p:par>
                          <p:cTn id="80" fill="hold">
                            <p:stCondLst>
                              <p:cond delay="7500"/>
                            </p:stCondLst>
                            <p:childTnLst>
                              <p:par>
                                <p:cTn id="81" presetID="22" presetClass="entr" presetSubtype="4" fill="hold" nodeType="afterEffect">
                                  <p:stCondLst>
                                    <p:cond delay="0"/>
                                  </p:stCondLst>
                                  <p:childTnLst>
                                    <p:set>
                                      <p:cBhvr>
                                        <p:cTn id="82" dur="1" fill="hold">
                                          <p:stCondLst>
                                            <p:cond delay="0"/>
                                          </p:stCondLst>
                                        </p:cTn>
                                        <p:tgtEl>
                                          <p:spTgt spid="41"/>
                                        </p:tgtEl>
                                        <p:attrNameLst>
                                          <p:attrName>style.visibility</p:attrName>
                                        </p:attrNameLst>
                                      </p:cBhvr>
                                      <p:to>
                                        <p:strVal val="visible"/>
                                      </p:to>
                                    </p:set>
                                    <p:animEffect transition="in" filter="wipe(down)">
                                      <p:cBhvr>
                                        <p:cTn id="83" dur="500"/>
                                        <p:tgtEl>
                                          <p:spTgt spid="41"/>
                                        </p:tgtEl>
                                      </p:cBhvr>
                                    </p:animEffect>
                                  </p:childTnLst>
                                </p:cTn>
                              </p:par>
                            </p:childTnLst>
                          </p:cTn>
                        </p:par>
                        <p:par>
                          <p:cTn id="84" fill="hold">
                            <p:stCondLst>
                              <p:cond delay="8000"/>
                            </p:stCondLst>
                            <p:childTnLst>
                              <p:par>
                                <p:cTn id="85" presetID="22" presetClass="entr" presetSubtype="8" fill="hold" nodeType="afterEffect">
                                  <p:stCondLst>
                                    <p:cond delay="0"/>
                                  </p:stCondLst>
                                  <p:childTnLst>
                                    <p:set>
                                      <p:cBhvr>
                                        <p:cTn id="86" dur="1" fill="hold">
                                          <p:stCondLst>
                                            <p:cond delay="0"/>
                                          </p:stCondLst>
                                        </p:cTn>
                                        <p:tgtEl>
                                          <p:spTgt spid="42"/>
                                        </p:tgtEl>
                                        <p:attrNameLst>
                                          <p:attrName>style.visibility</p:attrName>
                                        </p:attrNameLst>
                                      </p:cBhvr>
                                      <p:to>
                                        <p:strVal val="visible"/>
                                      </p:to>
                                    </p:set>
                                    <p:animEffect transition="in" filter="wipe(left)">
                                      <p:cBhvr>
                                        <p:cTn id="87" dur="500"/>
                                        <p:tgtEl>
                                          <p:spTgt spid="42"/>
                                        </p:tgtEl>
                                      </p:cBhvr>
                                    </p:animEffect>
                                  </p:childTnLst>
                                </p:cTn>
                              </p:par>
                            </p:childTnLst>
                          </p:cTn>
                        </p:par>
                        <p:par>
                          <p:cTn id="88" fill="hold">
                            <p:stCondLst>
                              <p:cond delay="8500"/>
                            </p:stCondLst>
                            <p:childTnLst>
                              <p:par>
                                <p:cTn id="89" presetID="10" presetClass="exit" presetSubtype="0" fill="hold" nodeType="afterEffect">
                                  <p:stCondLst>
                                    <p:cond delay="0"/>
                                  </p:stCondLst>
                                  <p:childTnLst>
                                    <p:animEffect transition="out" filter="fade">
                                      <p:cBhvr>
                                        <p:cTn id="90" dur="500"/>
                                        <p:tgtEl>
                                          <p:spTgt spid="28"/>
                                        </p:tgtEl>
                                      </p:cBhvr>
                                    </p:animEffect>
                                    <p:set>
                                      <p:cBhvr>
                                        <p:cTn id="91" dur="1" fill="hold">
                                          <p:stCondLst>
                                            <p:cond delay="499"/>
                                          </p:stCondLst>
                                        </p:cTn>
                                        <p:tgtEl>
                                          <p:spTgt spid="28"/>
                                        </p:tgtEl>
                                        <p:attrNameLst>
                                          <p:attrName>style.visibility</p:attrName>
                                        </p:attrNameLst>
                                      </p:cBhvr>
                                      <p:to>
                                        <p:strVal val="hidden"/>
                                      </p:to>
                                    </p:set>
                                  </p:childTnLst>
                                </p:cTn>
                              </p:par>
                              <p:par>
                                <p:cTn id="92" presetID="10" presetClass="exit" presetSubtype="0" fill="hold" nodeType="withEffect">
                                  <p:stCondLst>
                                    <p:cond delay="0"/>
                                  </p:stCondLst>
                                  <p:childTnLst>
                                    <p:animEffect transition="out" filter="fade">
                                      <p:cBhvr>
                                        <p:cTn id="93" dur="500"/>
                                        <p:tgtEl>
                                          <p:spTgt spid="30"/>
                                        </p:tgtEl>
                                      </p:cBhvr>
                                    </p:animEffect>
                                    <p:set>
                                      <p:cBhvr>
                                        <p:cTn id="94" dur="1" fill="hold">
                                          <p:stCondLst>
                                            <p:cond delay="499"/>
                                          </p:stCondLst>
                                        </p:cTn>
                                        <p:tgtEl>
                                          <p:spTgt spid="30"/>
                                        </p:tgtEl>
                                        <p:attrNameLst>
                                          <p:attrName>style.visibility</p:attrName>
                                        </p:attrNameLst>
                                      </p:cBhvr>
                                      <p:to>
                                        <p:strVal val="hidden"/>
                                      </p:to>
                                    </p:set>
                                  </p:childTnLst>
                                </p:cTn>
                              </p:par>
                              <p:par>
                                <p:cTn id="95" presetID="10" presetClass="exit" presetSubtype="0" fill="hold" grpId="3" nodeType="withEffect">
                                  <p:stCondLst>
                                    <p:cond delay="0"/>
                                  </p:stCondLst>
                                  <p:childTnLst>
                                    <p:animEffect transition="out" filter="fade">
                                      <p:cBhvr>
                                        <p:cTn id="96" dur="500"/>
                                        <p:tgtEl>
                                          <p:spTgt spid="48"/>
                                        </p:tgtEl>
                                      </p:cBhvr>
                                    </p:animEffect>
                                    <p:set>
                                      <p:cBhvr>
                                        <p:cTn id="97" dur="1" fill="hold">
                                          <p:stCondLst>
                                            <p:cond delay="499"/>
                                          </p:stCondLst>
                                        </p:cTn>
                                        <p:tgtEl>
                                          <p:spTgt spid="48"/>
                                        </p:tgtEl>
                                        <p:attrNameLst>
                                          <p:attrName>style.visibility</p:attrName>
                                        </p:attrNameLst>
                                      </p:cBhvr>
                                      <p:to>
                                        <p:strVal val="hidden"/>
                                      </p:to>
                                    </p:set>
                                  </p:childTnLst>
                                </p:cTn>
                              </p:par>
                              <p:par>
                                <p:cTn id="98" presetID="10" presetClass="exit" presetSubtype="0" fill="hold" grpId="3" nodeType="withEffect">
                                  <p:stCondLst>
                                    <p:cond delay="0"/>
                                  </p:stCondLst>
                                  <p:childTnLst>
                                    <p:animEffect transition="out" filter="fade">
                                      <p:cBhvr>
                                        <p:cTn id="99" dur="500"/>
                                        <p:tgtEl>
                                          <p:spTgt spid="49"/>
                                        </p:tgtEl>
                                      </p:cBhvr>
                                    </p:animEffect>
                                    <p:set>
                                      <p:cBhvr>
                                        <p:cTn id="100" dur="1" fill="hold">
                                          <p:stCondLst>
                                            <p:cond delay="499"/>
                                          </p:stCondLst>
                                        </p:cTn>
                                        <p:tgtEl>
                                          <p:spTgt spid="49"/>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500"/>
                                        <p:tgtEl>
                                          <p:spTgt spid="38"/>
                                        </p:tgtEl>
                                      </p:cBhvr>
                                    </p:animEffect>
                                    <p:set>
                                      <p:cBhvr>
                                        <p:cTn id="103" dur="1" fill="hold">
                                          <p:stCondLst>
                                            <p:cond delay="499"/>
                                          </p:stCondLst>
                                        </p:cTn>
                                        <p:tgtEl>
                                          <p:spTgt spid="38"/>
                                        </p:tgtEl>
                                        <p:attrNameLst>
                                          <p:attrName>style.visibility</p:attrName>
                                        </p:attrNameLst>
                                      </p:cBhvr>
                                      <p:to>
                                        <p:strVal val="hidden"/>
                                      </p:to>
                                    </p:set>
                                  </p:childTnLst>
                                </p:cTn>
                              </p:par>
                              <p:par>
                                <p:cTn id="104" presetID="10" presetClass="exit" presetSubtype="0" fill="hold" nodeType="withEffect">
                                  <p:stCondLst>
                                    <p:cond delay="0"/>
                                  </p:stCondLst>
                                  <p:childTnLst>
                                    <p:animEffect transition="out" filter="fade">
                                      <p:cBhvr>
                                        <p:cTn id="105" dur="500"/>
                                        <p:tgtEl>
                                          <p:spTgt spid="41"/>
                                        </p:tgtEl>
                                      </p:cBhvr>
                                    </p:animEffect>
                                    <p:set>
                                      <p:cBhvr>
                                        <p:cTn id="106" dur="1" fill="hold">
                                          <p:stCondLst>
                                            <p:cond delay="499"/>
                                          </p:stCondLst>
                                        </p:cTn>
                                        <p:tgtEl>
                                          <p:spTgt spid="41"/>
                                        </p:tgtEl>
                                        <p:attrNameLst>
                                          <p:attrName>style.visibility</p:attrName>
                                        </p:attrNameLst>
                                      </p:cBhvr>
                                      <p:to>
                                        <p:strVal val="hidden"/>
                                      </p:to>
                                    </p:set>
                                  </p:childTnLst>
                                </p:cTn>
                              </p:par>
                              <p:par>
                                <p:cTn id="107" presetID="10" presetClass="exit" presetSubtype="0" fill="hold" nodeType="withEffect">
                                  <p:stCondLst>
                                    <p:cond delay="0"/>
                                  </p:stCondLst>
                                  <p:childTnLst>
                                    <p:animEffect transition="out" filter="fade">
                                      <p:cBhvr>
                                        <p:cTn id="108" dur="500"/>
                                        <p:tgtEl>
                                          <p:spTgt spid="42"/>
                                        </p:tgtEl>
                                      </p:cBhvr>
                                    </p:animEffect>
                                    <p:set>
                                      <p:cBhvr>
                                        <p:cTn id="109" dur="1" fill="hold">
                                          <p:stCondLst>
                                            <p:cond delay="499"/>
                                          </p:stCondLst>
                                        </p:cTn>
                                        <p:tgtEl>
                                          <p:spTgt spid="42"/>
                                        </p:tgtEl>
                                        <p:attrNameLst>
                                          <p:attrName>style.visibility</p:attrName>
                                        </p:attrNameLst>
                                      </p:cBhvr>
                                      <p:to>
                                        <p:strVal val="hidden"/>
                                      </p:to>
                                    </p:set>
                                  </p:childTnLst>
                                </p:cTn>
                              </p:par>
                            </p:childTnLst>
                          </p:cTn>
                        </p:par>
                        <p:par>
                          <p:cTn id="110" fill="hold">
                            <p:stCondLst>
                              <p:cond delay="9000"/>
                            </p:stCondLst>
                            <p:childTnLst>
                              <p:par>
                                <p:cTn id="111" presetID="22" presetClass="entr" presetSubtype="1" fill="hold" nodeType="afterEffect">
                                  <p:stCondLst>
                                    <p:cond delay="0"/>
                                  </p:stCondLst>
                                  <p:childTnLst>
                                    <p:set>
                                      <p:cBhvr>
                                        <p:cTn id="112" dur="1" fill="hold">
                                          <p:stCondLst>
                                            <p:cond delay="0"/>
                                          </p:stCondLst>
                                        </p:cTn>
                                        <p:tgtEl>
                                          <p:spTgt spid="28"/>
                                        </p:tgtEl>
                                        <p:attrNameLst>
                                          <p:attrName>style.visibility</p:attrName>
                                        </p:attrNameLst>
                                      </p:cBhvr>
                                      <p:to>
                                        <p:strVal val="visible"/>
                                      </p:to>
                                    </p:set>
                                    <p:animEffect transition="in" filter="wipe(up)">
                                      <p:cBhvr>
                                        <p:cTn id="113" dur="500"/>
                                        <p:tgtEl>
                                          <p:spTgt spid="28"/>
                                        </p:tgtEl>
                                      </p:cBhvr>
                                    </p:animEffect>
                                  </p:childTnLst>
                                </p:cTn>
                              </p:par>
                            </p:childTnLst>
                          </p:cTn>
                        </p:par>
                        <p:par>
                          <p:cTn id="114" fill="hold">
                            <p:stCondLst>
                              <p:cond delay="9500"/>
                            </p:stCondLst>
                            <p:childTnLst>
                              <p:par>
                                <p:cTn id="115" presetID="10" presetClass="entr" presetSubtype="0" fill="hold" grpId="4" nodeType="afterEffect">
                                  <p:stCondLst>
                                    <p:cond delay="0"/>
                                  </p:stCondLst>
                                  <p:childTnLst>
                                    <p:set>
                                      <p:cBhvr>
                                        <p:cTn id="116" dur="1" fill="hold">
                                          <p:stCondLst>
                                            <p:cond delay="0"/>
                                          </p:stCondLst>
                                        </p:cTn>
                                        <p:tgtEl>
                                          <p:spTgt spid="48"/>
                                        </p:tgtEl>
                                        <p:attrNameLst>
                                          <p:attrName>style.visibility</p:attrName>
                                        </p:attrNameLst>
                                      </p:cBhvr>
                                      <p:to>
                                        <p:strVal val="visible"/>
                                      </p:to>
                                    </p:set>
                                    <p:animEffect transition="in" filter="fade">
                                      <p:cBhvr>
                                        <p:cTn id="117" dur="500"/>
                                        <p:tgtEl>
                                          <p:spTgt spid="48"/>
                                        </p:tgtEl>
                                      </p:cBhvr>
                                    </p:animEffect>
                                  </p:childTnLst>
                                </p:cTn>
                              </p:par>
                            </p:childTnLst>
                          </p:cTn>
                        </p:par>
                        <p:par>
                          <p:cTn id="118" fill="hold">
                            <p:stCondLst>
                              <p:cond delay="10000"/>
                            </p:stCondLst>
                            <p:childTnLst>
                              <p:par>
                                <p:cTn id="119" presetID="22" presetClass="entr" presetSubtype="1" fill="hold" nodeType="afterEffect">
                                  <p:stCondLst>
                                    <p:cond delay="0"/>
                                  </p:stCondLst>
                                  <p:childTnLst>
                                    <p:set>
                                      <p:cBhvr>
                                        <p:cTn id="120" dur="1" fill="hold">
                                          <p:stCondLst>
                                            <p:cond delay="0"/>
                                          </p:stCondLst>
                                        </p:cTn>
                                        <p:tgtEl>
                                          <p:spTgt spid="30"/>
                                        </p:tgtEl>
                                        <p:attrNameLst>
                                          <p:attrName>style.visibility</p:attrName>
                                        </p:attrNameLst>
                                      </p:cBhvr>
                                      <p:to>
                                        <p:strVal val="visible"/>
                                      </p:to>
                                    </p:set>
                                    <p:animEffect transition="in" filter="wipe(up)">
                                      <p:cBhvr>
                                        <p:cTn id="121" dur="500"/>
                                        <p:tgtEl>
                                          <p:spTgt spid="30"/>
                                        </p:tgtEl>
                                      </p:cBhvr>
                                    </p:animEffect>
                                  </p:childTnLst>
                                </p:cTn>
                              </p:par>
                            </p:childTnLst>
                          </p:cTn>
                        </p:par>
                        <p:par>
                          <p:cTn id="122" fill="hold">
                            <p:stCondLst>
                              <p:cond delay="10500"/>
                            </p:stCondLst>
                            <p:childTnLst>
                              <p:par>
                                <p:cTn id="123" presetID="10" presetClass="entr" presetSubtype="0" fill="hold" grpId="4" nodeType="afterEffect">
                                  <p:stCondLst>
                                    <p:cond delay="0"/>
                                  </p:stCondLst>
                                  <p:childTnLst>
                                    <p:set>
                                      <p:cBhvr>
                                        <p:cTn id="124" dur="1" fill="hold">
                                          <p:stCondLst>
                                            <p:cond delay="0"/>
                                          </p:stCondLst>
                                        </p:cTn>
                                        <p:tgtEl>
                                          <p:spTgt spid="49"/>
                                        </p:tgtEl>
                                        <p:attrNameLst>
                                          <p:attrName>style.visibility</p:attrName>
                                        </p:attrNameLst>
                                      </p:cBhvr>
                                      <p:to>
                                        <p:strVal val="visible"/>
                                      </p:to>
                                    </p:set>
                                    <p:animEffect transition="in" filter="fade">
                                      <p:cBhvr>
                                        <p:cTn id="125" dur="1000"/>
                                        <p:tgtEl>
                                          <p:spTgt spid="49"/>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47"/>
                                        </p:tgtEl>
                                        <p:attrNameLst>
                                          <p:attrName>style.visibility</p:attrName>
                                        </p:attrNameLst>
                                      </p:cBhvr>
                                      <p:to>
                                        <p:strVal val="visible"/>
                                      </p:to>
                                    </p:set>
                                    <p:animEffect transition="in" filter="fade">
                                      <p:cBhvr>
                                        <p:cTn id="128" dur="1000"/>
                                        <p:tgtEl>
                                          <p:spTgt spid="47"/>
                                        </p:tgtEl>
                                      </p:cBhvr>
                                    </p:animEffect>
                                  </p:childTnLst>
                                </p:cTn>
                              </p:par>
                            </p:childTnLst>
                          </p:cTn>
                        </p:par>
                        <p:par>
                          <p:cTn id="129" fill="hold">
                            <p:stCondLst>
                              <p:cond delay="11500"/>
                            </p:stCondLst>
                            <p:childTnLst>
                              <p:par>
                                <p:cTn id="130" presetID="22" presetClass="entr" presetSubtype="2" fill="hold" nodeType="afterEffect">
                                  <p:stCondLst>
                                    <p:cond delay="0"/>
                                  </p:stCondLst>
                                  <p:childTnLst>
                                    <p:set>
                                      <p:cBhvr>
                                        <p:cTn id="131" dur="1" fill="hold">
                                          <p:stCondLst>
                                            <p:cond delay="0"/>
                                          </p:stCondLst>
                                        </p:cTn>
                                        <p:tgtEl>
                                          <p:spTgt spid="38"/>
                                        </p:tgtEl>
                                        <p:attrNameLst>
                                          <p:attrName>style.visibility</p:attrName>
                                        </p:attrNameLst>
                                      </p:cBhvr>
                                      <p:to>
                                        <p:strVal val="visible"/>
                                      </p:to>
                                    </p:set>
                                    <p:animEffect transition="in" filter="wipe(right)">
                                      <p:cBhvr>
                                        <p:cTn id="132" dur="500"/>
                                        <p:tgtEl>
                                          <p:spTgt spid="38"/>
                                        </p:tgtEl>
                                      </p:cBhvr>
                                    </p:animEffect>
                                  </p:childTnLst>
                                </p:cTn>
                              </p:par>
                            </p:childTnLst>
                          </p:cTn>
                        </p:par>
                        <p:par>
                          <p:cTn id="133" fill="hold">
                            <p:stCondLst>
                              <p:cond delay="12000"/>
                            </p:stCondLst>
                            <p:childTnLst>
                              <p:par>
                                <p:cTn id="134" presetID="22" presetClass="entr" presetSubtype="4" fill="hold" nodeType="afterEffect">
                                  <p:stCondLst>
                                    <p:cond delay="0"/>
                                  </p:stCondLst>
                                  <p:childTnLst>
                                    <p:set>
                                      <p:cBhvr>
                                        <p:cTn id="135" dur="1" fill="hold">
                                          <p:stCondLst>
                                            <p:cond delay="0"/>
                                          </p:stCondLst>
                                        </p:cTn>
                                        <p:tgtEl>
                                          <p:spTgt spid="41"/>
                                        </p:tgtEl>
                                        <p:attrNameLst>
                                          <p:attrName>style.visibility</p:attrName>
                                        </p:attrNameLst>
                                      </p:cBhvr>
                                      <p:to>
                                        <p:strVal val="visible"/>
                                      </p:to>
                                    </p:set>
                                    <p:animEffect transition="in" filter="wipe(down)">
                                      <p:cBhvr>
                                        <p:cTn id="136" dur="500"/>
                                        <p:tgtEl>
                                          <p:spTgt spid="41"/>
                                        </p:tgtEl>
                                      </p:cBhvr>
                                    </p:animEffect>
                                  </p:childTnLst>
                                </p:cTn>
                              </p:par>
                            </p:childTnLst>
                          </p:cTn>
                        </p:par>
                        <p:par>
                          <p:cTn id="137" fill="hold">
                            <p:stCondLst>
                              <p:cond delay="12500"/>
                            </p:stCondLst>
                            <p:childTnLst>
                              <p:par>
                                <p:cTn id="138" presetID="22" presetClass="entr" presetSubtype="8" fill="hold" nodeType="afterEffect">
                                  <p:stCondLst>
                                    <p:cond delay="0"/>
                                  </p:stCondLst>
                                  <p:childTnLst>
                                    <p:set>
                                      <p:cBhvr>
                                        <p:cTn id="139" dur="1" fill="hold">
                                          <p:stCondLst>
                                            <p:cond delay="0"/>
                                          </p:stCondLst>
                                        </p:cTn>
                                        <p:tgtEl>
                                          <p:spTgt spid="42"/>
                                        </p:tgtEl>
                                        <p:attrNameLst>
                                          <p:attrName>style.visibility</p:attrName>
                                        </p:attrNameLst>
                                      </p:cBhvr>
                                      <p:to>
                                        <p:strVal val="visible"/>
                                      </p:to>
                                    </p:set>
                                    <p:animEffect transition="in" filter="wipe(left)">
                                      <p:cBhvr>
                                        <p:cTn id="140" dur="500"/>
                                        <p:tgtEl>
                                          <p:spTgt spid="42"/>
                                        </p:tgtEl>
                                      </p:cBhvr>
                                    </p:animEffect>
                                  </p:childTnLst>
                                </p:cTn>
                              </p:par>
                            </p:childTnLst>
                          </p:cTn>
                        </p:par>
                        <p:par>
                          <p:cTn id="141" fill="hold">
                            <p:stCondLst>
                              <p:cond delay="13000"/>
                            </p:stCondLst>
                            <p:childTnLst>
                              <p:par>
                                <p:cTn id="142" presetID="10" presetClass="entr" presetSubtype="0" fill="hold" grpId="0" nodeType="afterEffect">
                                  <p:stCondLst>
                                    <p:cond delay="0"/>
                                  </p:stCondLst>
                                  <p:childTnLst>
                                    <p:set>
                                      <p:cBhvr>
                                        <p:cTn id="143" dur="1" fill="hold">
                                          <p:stCondLst>
                                            <p:cond delay="0"/>
                                          </p:stCondLst>
                                        </p:cTn>
                                        <p:tgtEl>
                                          <p:spTgt spid="13"/>
                                        </p:tgtEl>
                                        <p:attrNameLst>
                                          <p:attrName>style.visibility</p:attrName>
                                        </p:attrNameLst>
                                      </p:cBhvr>
                                      <p:to>
                                        <p:strVal val="visible"/>
                                      </p:to>
                                    </p:set>
                                    <p:animEffect transition="in" filter="fade">
                                      <p:cBhvr>
                                        <p:cTn id="14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46" grpId="0"/>
      <p:bldP spid="47" grpId="0"/>
      <p:bldP spid="48" grpId="0" animBg="1"/>
      <p:bldP spid="48" grpId="1" animBg="1"/>
      <p:bldP spid="48" grpId="2" animBg="1"/>
      <p:bldP spid="48" grpId="3" animBg="1"/>
      <p:bldP spid="48" grpId="4" animBg="1"/>
      <p:bldP spid="49" grpId="0" animBg="1"/>
      <p:bldP spid="49" grpId="1" animBg="1"/>
      <p:bldP spid="49" grpId="2" animBg="1"/>
      <p:bldP spid="49" grpId="3" animBg="1"/>
      <p:bldP spid="49" grpId="4"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kumimoji="1" lang="en-US" altLang="ja-JP" dirty="0"/>
              <a:t>while</a:t>
            </a:r>
            <a:r>
              <a:rPr kumimoji="1" lang="ja-JP" altLang="en-US" dirty="0"/>
              <a:t>文　例</a:t>
            </a:r>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ja-JP" altLang="en-US" dirty="0"/>
              <a:t>②</a:t>
            </a:r>
            <a:r>
              <a:rPr lang="en-US" altLang="ja-JP" dirty="0"/>
              <a:t>while</a:t>
            </a:r>
            <a:r>
              <a:rPr lang="ja-JP" altLang="en-US" dirty="0"/>
              <a:t>文から抜ける　</a:t>
            </a:r>
            <a:r>
              <a:rPr lang="ja-JP" altLang="en-US" sz="2000" dirty="0"/>
              <a:t>（</a:t>
            </a:r>
            <a:r>
              <a:rPr lang="en-US" altLang="ja-JP" sz="2000" dirty="0" err="1"/>
              <a:t>i</a:t>
            </a:r>
            <a:r>
              <a:rPr lang="en-US" altLang="ja-JP" sz="2000" dirty="0"/>
              <a:t> &lt; 3</a:t>
            </a:r>
            <a:r>
              <a:rPr lang="ja-JP" altLang="en-US" sz="2000" dirty="0"/>
              <a:t>の間、</a:t>
            </a:r>
            <a:r>
              <a:rPr lang="en-US" altLang="ja-JP" sz="2000" dirty="0" err="1"/>
              <a:t>i</a:t>
            </a:r>
            <a:r>
              <a:rPr lang="ja-JP" altLang="en-US" sz="2000" dirty="0"/>
              <a:t>を</a:t>
            </a:r>
            <a:r>
              <a:rPr lang="en-US" altLang="ja-JP" sz="2000" dirty="0"/>
              <a:t>print</a:t>
            </a:r>
            <a:r>
              <a:rPr lang="ja-JP" altLang="en-US" sz="2000" dirty="0"/>
              <a:t>する）</a:t>
            </a:r>
          </a:p>
          <a:p>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53</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25" idx="2"/>
          </p:cNvCxnSpPr>
          <p:nvPr/>
        </p:nvCxnSpPr>
        <p:spPr>
          <a:xfrm flipH="1">
            <a:off x="2273380" y="4015214"/>
            <a:ext cx="1730" cy="9276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826629" y="2495110"/>
            <a:ext cx="144675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248169" y="2946749"/>
            <a:ext cx="2053882" cy="106846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73380" y="5837024"/>
            <a:ext cx="0" cy="10123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1251D41A-84B2-49B8-AA94-33D889553090}"/>
              </a:ext>
            </a:extLst>
          </p:cNvPr>
          <p:cNvSpPr txBox="1"/>
          <p:nvPr/>
        </p:nvSpPr>
        <p:spPr>
          <a:xfrm>
            <a:off x="2412266" y="4453375"/>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826629" y="2521970"/>
            <a:ext cx="20508" cy="27458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p:cNvCxnSpPr>
          <p:nvPr/>
        </p:nvCxnSpPr>
        <p:spPr>
          <a:xfrm>
            <a:off x="847137" y="5267848"/>
            <a:ext cx="72465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EB180690-D70A-42B9-B103-DFB1FECEBF01}"/>
              </a:ext>
            </a:extLst>
          </p:cNvPr>
          <p:cNvCxnSpPr>
            <a:cxnSpLocks/>
          </p:cNvCxnSpPr>
          <p:nvPr/>
        </p:nvCxnSpPr>
        <p:spPr>
          <a:xfrm flipH="1">
            <a:off x="2295419" y="5821738"/>
            <a:ext cx="256541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9" name="コンテンツ プレースホルダー 4">
            <a:extLst>
              <a:ext uri="{FF2B5EF4-FFF2-40B4-BE49-F238E27FC236}">
                <a16:creationId xmlns:a16="http://schemas.microsoft.com/office/drawing/2014/main" id="{B7FF4375-067D-4875-96D8-F6F1EE3D3C60}"/>
              </a:ext>
            </a:extLst>
          </p:cNvPr>
          <p:cNvSpPr>
            <a:spLocks noGrp="1"/>
          </p:cNvSpPr>
          <p:nvPr>
            <p:ph sz="quarter" idx="13"/>
          </p:nvPr>
        </p:nvSpPr>
        <p:spPr>
          <a:xfrm>
            <a:off x="8004218" y="6494712"/>
            <a:ext cx="4183695" cy="365124"/>
          </a:xfrm>
        </p:spPr>
        <p:txBody>
          <a:bodyPr>
            <a:normAutofit fontScale="92500"/>
          </a:bodyPr>
          <a:lstStyle/>
          <a:p>
            <a:r>
              <a:rPr lang="en-US" altLang="ja-JP" dirty="0">
                <a:hlinkClick r:id="rId2"/>
              </a:rPr>
              <a:t>https://note.nkmk.me/python-for-usage/</a:t>
            </a:r>
            <a:endParaRPr kumimoji="1" lang="ja-JP" altLang="en-US" dirty="0"/>
          </a:p>
        </p:txBody>
      </p:sp>
      <p:cxnSp>
        <p:nvCxnSpPr>
          <p:cNvPr id="30" name="直線コネクタ 29">
            <a:extLst>
              <a:ext uri="{FF2B5EF4-FFF2-40B4-BE49-F238E27FC236}">
                <a16:creationId xmlns:a16="http://schemas.microsoft.com/office/drawing/2014/main" id="{A5027106-BBDF-4DAC-962C-242963CAB912}"/>
              </a:ext>
            </a:extLst>
          </p:cNvPr>
          <p:cNvCxnSpPr>
            <a:cxnSpLocks/>
          </p:cNvCxnSpPr>
          <p:nvPr/>
        </p:nvCxnSpPr>
        <p:spPr>
          <a:xfrm flipH="1">
            <a:off x="2256910" y="3494485"/>
            <a:ext cx="16095" cy="1091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フレーム 47">
            <a:extLst>
              <a:ext uri="{FF2B5EF4-FFF2-40B4-BE49-F238E27FC236}">
                <a16:creationId xmlns:a16="http://schemas.microsoft.com/office/drawing/2014/main" id="{5E6082AC-C1F2-4CC3-ACBA-FA86E62FEA76}"/>
              </a:ext>
            </a:extLst>
          </p:cNvPr>
          <p:cNvSpPr/>
          <p:nvPr/>
        </p:nvSpPr>
        <p:spPr>
          <a:xfrm>
            <a:off x="3237698" y="2981428"/>
            <a:ext cx="1583269"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50" name="直線コネクタ 49">
            <a:extLst>
              <a:ext uri="{FF2B5EF4-FFF2-40B4-BE49-F238E27FC236}">
                <a16:creationId xmlns:a16="http://schemas.microsoft.com/office/drawing/2014/main" id="{1314ACAB-54D5-4E57-AF16-A4231D10ECBD}"/>
              </a:ext>
            </a:extLst>
          </p:cNvPr>
          <p:cNvCxnSpPr>
            <a:cxnSpLocks/>
          </p:cNvCxnSpPr>
          <p:nvPr/>
        </p:nvCxnSpPr>
        <p:spPr>
          <a:xfrm flipH="1">
            <a:off x="2321983" y="5818514"/>
            <a:ext cx="2518109"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6CC57753-1F74-45BB-9EC9-1A777D7DCA65}"/>
              </a:ext>
            </a:extLst>
          </p:cNvPr>
          <p:cNvCxnSpPr>
            <a:cxnSpLocks/>
          </p:cNvCxnSpPr>
          <p:nvPr/>
        </p:nvCxnSpPr>
        <p:spPr>
          <a:xfrm>
            <a:off x="2268117" y="5837024"/>
            <a:ext cx="0" cy="101235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53E4C39F-6488-463B-B81C-B6CBF67841B9}"/>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53" name="直線コネクタ 52">
            <a:extLst>
              <a:ext uri="{FF2B5EF4-FFF2-40B4-BE49-F238E27FC236}">
                <a16:creationId xmlns:a16="http://schemas.microsoft.com/office/drawing/2014/main" id="{7FFBD401-C262-49B8-B7F1-37E1294A5B0F}"/>
              </a:ext>
            </a:extLst>
          </p:cNvPr>
          <p:cNvCxnSpPr>
            <a:cxnSpLocks/>
          </p:cNvCxnSpPr>
          <p:nvPr/>
        </p:nvCxnSpPr>
        <p:spPr>
          <a:xfrm>
            <a:off x="3302051" y="3501008"/>
            <a:ext cx="155667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A4F2BB88-F7EA-4D95-A6AF-BAD24432097A}"/>
              </a:ext>
            </a:extLst>
          </p:cNvPr>
          <p:cNvCxnSpPr>
            <a:cxnSpLocks/>
          </p:cNvCxnSpPr>
          <p:nvPr/>
        </p:nvCxnSpPr>
        <p:spPr>
          <a:xfrm>
            <a:off x="4858725" y="3501008"/>
            <a:ext cx="0" cy="228834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BE0BE4C4-CA0C-482D-B72B-7BBB401DFF0B}"/>
              </a:ext>
            </a:extLst>
          </p:cNvPr>
          <p:cNvCxnSpPr>
            <a:cxnSpLocks/>
          </p:cNvCxnSpPr>
          <p:nvPr/>
        </p:nvCxnSpPr>
        <p:spPr>
          <a:xfrm>
            <a:off x="4863735" y="3526946"/>
            <a:ext cx="0" cy="2290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ECEEB8A3-6773-4987-8B96-A004E460DFB7}"/>
              </a:ext>
            </a:extLst>
          </p:cNvPr>
          <p:cNvSpPr txBox="1"/>
          <p:nvPr/>
        </p:nvSpPr>
        <p:spPr>
          <a:xfrm>
            <a:off x="1356852" y="3262424"/>
            <a:ext cx="1650940" cy="461665"/>
          </a:xfrm>
          <a:prstGeom prst="rect">
            <a:avLst/>
          </a:prstGeom>
          <a:noFill/>
        </p:spPr>
        <p:txBody>
          <a:bodyPr wrap="square" rtlCol="0">
            <a:spAutoFit/>
          </a:bodyPr>
          <a:lstStyle/>
          <a:p>
            <a:r>
              <a:rPr lang="en-US" altLang="ja-JP" sz="2400" b="1" dirty="0">
                <a:solidFill>
                  <a:schemeClr val="bg1"/>
                </a:solidFill>
              </a:rPr>
              <a:t>    </a:t>
            </a:r>
            <a:r>
              <a:rPr lang="en-US" altLang="ja-JP" sz="2400" b="1" dirty="0" err="1">
                <a:solidFill>
                  <a:schemeClr val="bg1"/>
                </a:solidFill>
              </a:rPr>
              <a:t>i</a:t>
            </a:r>
            <a:r>
              <a:rPr lang="en-US" altLang="ja-JP" sz="2400" b="1" dirty="0">
                <a:solidFill>
                  <a:schemeClr val="bg1"/>
                </a:solidFill>
              </a:rPr>
              <a:t>   &lt;   3 </a:t>
            </a:r>
            <a:endParaRPr kumimoji="1" lang="ja-JP" altLang="en-US" sz="2400" b="1" dirty="0">
              <a:solidFill>
                <a:schemeClr val="bg1"/>
              </a:solidFill>
            </a:endParaRPr>
          </a:p>
        </p:txBody>
      </p:sp>
      <p:sp>
        <p:nvSpPr>
          <p:cNvPr id="58" name="フローチャート: 処理 57">
            <a:extLst>
              <a:ext uri="{FF2B5EF4-FFF2-40B4-BE49-F238E27FC236}">
                <a16:creationId xmlns:a16="http://schemas.microsoft.com/office/drawing/2014/main" id="{BE18575F-904C-4FF2-B1A4-10EE85CD0CC3}"/>
              </a:ext>
            </a:extLst>
          </p:cNvPr>
          <p:cNvSpPr/>
          <p:nvPr/>
        </p:nvSpPr>
        <p:spPr>
          <a:xfrm>
            <a:off x="1571789" y="4942890"/>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print(</a:t>
            </a:r>
            <a:r>
              <a:rPr lang="en-US" altLang="ja-JP" sz="2000" b="1" dirty="0" err="1"/>
              <a:t>i</a:t>
            </a:r>
            <a:r>
              <a:rPr lang="en-US" altLang="ja-JP" sz="2000" b="1" dirty="0"/>
              <a:t>)</a:t>
            </a:r>
          </a:p>
          <a:p>
            <a:pPr algn="ctr"/>
            <a:r>
              <a:rPr lang="en-US" altLang="ja-JP" sz="2000" b="1" dirty="0" err="1"/>
              <a:t>i</a:t>
            </a:r>
            <a:r>
              <a:rPr lang="en-US" altLang="ja-JP" sz="2000" b="1" dirty="0"/>
              <a:t> += 1</a:t>
            </a:r>
          </a:p>
        </p:txBody>
      </p:sp>
      <p:cxnSp>
        <p:nvCxnSpPr>
          <p:cNvPr id="28" name="直線コネクタ 27">
            <a:extLst>
              <a:ext uri="{FF2B5EF4-FFF2-40B4-BE49-F238E27FC236}">
                <a16:creationId xmlns:a16="http://schemas.microsoft.com/office/drawing/2014/main" id="{E4545E08-EFE9-4E63-8770-E3D95D8A2084}"/>
              </a:ext>
            </a:extLst>
          </p:cNvPr>
          <p:cNvCxnSpPr>
            <a:cxnSpLocks/>
          </p:cNvCxnSpPr>
          <p:nvPr/>
        </p:nvCxnSpPr>
        <p:spPr>
          <a:xfrm>
            <a:off x="2268117" y="2374503"/>
            <a:ext cx="4210" cy="11226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58C142C0-E255-4E47-BC5B-938B112EAFA6}"/>
              </a:ext>
            </a:extLst>
          </p:cNvPr>
          <p:cNvCxnSpPr>
            <a:cxnSpLocks/>
          </p:cNvCxnSpPr>
          <p:nvPr/>
        </p:nvCxnSpPr>
        <p:spPr>
          <a:xfrm flipH="1">
            <a:off x="2299984" y="3501008"/>
            <a:ext cx="255628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正方形/長方形 58">
            <a:extLst>
              <a:ext uri="{FF2B5EF4-FFF2-40B4-BE49-F238E27FC236}">
                <a16:creationId xmlns:a16="http://schemas.microsoft.com/office/drawing/2014/main" id="{4ED5278A-C20B-48CE-8630-09753FA59C90}"/>
              </a:ext>
            </a:extLst>
          </p:cNvPr>
          <p:cNvSpPr/>
          <p:nvPr/>
        </p:nvSpPr>
        <p:spPr>
          <a:xfrm>
            <a:off x="5856606" y="3794417"/>
            <a:ext cx="6060762" cy="10123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endParaRPr kumimoji="1" lang="ja-JP" altLang="en-US" sz="2000" dirty="0">
              <a:solidFill>
                <a:schemeClr val="tx1"/>
              </a:solidFill>
            </a:endParaRPr>
          </a:p>
        </p:txBody>
      </p:sp>
      <p:sp>
        <p:nvSpPr>
          <p:cNvPr id="60" name="コンテンツ プレースホルダー 2">
            <a:extLst>
              <a:ext uri="{FF2B5EF4-FFF2-40B4-BE49-F238E27FC236}">
                <a16:creationId xmlns:a16="http://schemas.microsoft.com/office/drawing/2014/main" id="{0AE4EFD7-4E8F-413B-9D71-2FAE7BE8C0D7}"/>
              </a:ext>
            </a:extLst>
          </p:cNvPr>
          <p:cNvSpPr txBox="1">
            <a:spLocks/>
          </p:cNvSpPr>
          <p:nvPr/>
        </p:nvSpPr>
        <p:spPr>
          <a:xfrm>
            <a:off x="5856606" y="3262424"/>
            <a:ext cx="4050228"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dirty="0"/>
              <a:t>出力結果</a:t>
            </a:r>
            <a:endParaRPr lang="en-US" altLang="ja-JP" sz="2400" b="1" dirty="0"/>
          </a:p>
        </p:txBody>
      </p:sp>
      <p:sp>
        <p:nvSpPr>
          <p:cNvPr id="61" name="テキスト ボックス 60">
            <a:extLst>
              <a:ext uri="{FF2B5EF4-FFF2-40B4-BE49-F238E27FC236}">
                <a16:creationId xmlns:a16="http://schemas.microsoft.com/office/drawing/2014/main" id="{C5A5B811-2E94-4F82-A2B2-DFA0FD0D6061}"/>
              </a:ext>
            </a:extLst>
          </p:cNvPr>
          <p:cNvSpPr txBox="1"/>
          <p:nvPr/>
        </p:nvSpPr>
        <p:spPr>
          <a:xfrm>
            <a:off x="5856606" y="3758939"/>
            <a:ext cx="1296144" cy="400110"/>
          </a:xfrm>
          <a:prstGeom prst="rect">
            <a:avLst/>
          </a:prstGeom>
          <a:noFill/>
        </p:spPr>
        <p:txBody>
          <a:bodyPr wrap="square" rtlCol="0">
            <a:spAutoFit/>
          </a:bodyPr>
          <a:lstStyle/>
          <a:p>
            <a:r>
              <a:rPr kumimoji="1" lang="en-US" altLang="ja-JP" sz="2000" dirty="0"/>
              <a:t>0</a:t>
            </a:r>
            <a:endParaRPr kumimoji="1" lang="ja-JP" altLang="en-US" sz="2000" dirty="0"/>
          </a:p>
        </p:txBody>
      </p:sp>
      <p:sp>
        <p:nvSpPr>
          <p:cNvPr id="62" name="テキスト ボックス 61">
            <a:extLst>
              <a:ext uri="{FF2B5EF4-FFF2-40B4-BE49-F238E27FC236}">
                <a16:creationId xmlns:a16="http://schemas.microsoft.com/office/drawing/2014/main" id="{04EB9B02-BC6B-4CC6-A2E2-1622EA48372D}"/>
              </a:ext>
            </a:extLst>
          </p:cNvPr>
          <p:cNvSpPr txBox="1"/>
          <p:nvPr/>
        </p:nvSpPr>
        <p:spPr>
          <a:xfrm>
            <a:off x="5854499" y="4082801"/>
            <a:ext cx="1296144" cy="400110"/>
          </a:xfrm>
          <a:prstGeom prst="rect">
            <a:avLst/>
          </a:prstGeom>
          <a:noFill/>
        </p:spPr>
        <p:txBody>
          <a:bodyPr wrap="square" rtlCol="0">
            <a:spAutoFit/>
          </a:bodyPr>
          <a:lstStyle/>
          <a:p>
            <a:r>
              <a:rPr kumimoji="1" lang="en-US" altLang="ja-JP" sz="2000" dirty="0"/>
              <a:t>1</a:t>
            </a:r>
            <a:endParaRPr kumimoji="1" lang="ja-JP" altLang="en-US" sz="2000" dirty="0"/>
          </a:p>
        </p:txBody>
      </p:sp>
      <p:sp>
        <p:nvSpPr>
          <p:cNvPr id="63" name="テキスト ボックス 62">
            <a:extLst>
              <a:ext uri="{FF2B5EF4-FFF2-40B4-BE49-F238E27FC236}">
                <a16:creationId xmlns:a16="http://schemas.microsoft.com/office/drawing/2014/main" id="{D706184C-092E-4FC0-A515-EACDB6FF1739}"/>
              </a:ext>
            </a:extLst>
          </p:cNvPr>
          <p:cNvSpPr txBox="1"/>
          <p:nvPr/>
        </p:nvSpPr>
        <p:spPr>
          <a:xfrm>
            <a:off x="5869530" y="4398985"/>
            <a:ext cx="1296144" cy="400110"/>
          </a:xfrm>
          <a:prstGeom prst="rect">
            <a:avLst/>
          </a:prstGeom>
          <a:noFill/>
        </p:spPr>
        <p:txBody>
          <a:bodyPr wrap="square" rtlCol="0">
            <a:spAutoFit/>
          </a:bodyPr>
          <a:lstStyle/>
          <a:p>
            <a:r>
              <a:rPr kumimoji="1" lang="en-US" altLang="ja-JP" sz="2000" dirty="0"/>
              <a:t>2</a:t>
            </a:r>
            <a:endParaRPr kumimoji="1" lang="ja-JP" altLang="en-US" sz="2000" dirty="0"/>
          </a:p>
        </p:txBody>
      </p:sp>
    </p:spTree>
    <p:extLst>
      <p:ext uri="{BB962C8B-B14F-4D97-AF65-F5344CB8AC3E}">
        <p14:creationId xmlns:p14="http://schemas.microsoft.com/office/powerpoint/2010/main" val="3044486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500"/>
                                        <p:tgtEl>
                                          <p:spTgt spid="48"/>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up)">
                                      <p:cBhvr>
                                        <p:cTn id="15" dur="500"/>
                                        <p:tgtEl>
                                          <p:spTgt spid="3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ipe(left)">
                                      <p:cBhvr>
                                        <p:cTn id="19" dur="500"/>
                                        <p:tgtEl>
                                          <p:spTgt spid="38"/>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wipe(up)">
                                      <p:cBhvr>
                                        <p:cTn id="23" dur="500"/>
                                        <p:tgtEl>
                                          <p:spTgt spid="45"/>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wipe(right)">
                                      <p:cBhvr>
                                        <p:cTn id="27" dur="500"/>
                                        <p:tgtEl>
                                          <p:spTgt spid="50"/>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wipe(up)">
                                      <p:cBhvr>
                                        <p:cTn id="3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四角形: 角を丸くする 52">
            <a:extLst>
              <a:ext uri="{FF2B5EF4-FFF2-40B4-BE49-F238E27FC236}">
                <a16:creationId xmlns:a16="http://schemas.microsoft.com/office/drawing/2014/main" id="{2D38A319-C526-405E-B58A-0290C2F08D21}"/>
              </a:ext>
            </a:extLst>
          </p:cNvPr>
          <p:cNvSpPr/>
          <p:nvPr/>
        </p:nvSpPr>
        <p:spPr>
          <a:xfrm>
            <a:off x="6095999" y="1704489"/>
            <a:ext cx="5832648" cy="508904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四角形: 角を丸くする 51">
            <a:extLst>
              <a:ext uri="{FF2B5EF4-FFF2-40B4-BE49-F238E27FC236}">
                <a16:creationId xmlns:a16="http://schemas.microsoft.com/office/drawing/2014/main" id="{703D57F5-32E2-4474-BF99-E41D53F61ECF}"/>
              </a:ext>
            </a:extLst>
          </p:cNvPr>
          <p:cNvSpPr/>
          <p:nvPr/>
        </p:nvSpPr>
        <p:spPr>
          <a:xfrm>
            <a:off x="119336" y="1768958"/>
            <a:ext cx="5832648" cy="508904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11E5D8AE-5905-4273-B5C7-8708C052ED62}"/>
              </a:ext>
            </a:extLst>
          </p:cNvPr>
          <p:cNvSpPr>
            <a:spLocks noGrp="1"/>
          </p:cNvSpPr>
          <p:nvPr>
            <p:ph type="title"/>
          </p:nvPr>
        </p:nvSpPr>
        <p:spPr/>
        <p:txBody>
          <a:bodyPr/>
          <a:lstStyle/>
          <a:p>
            <a:r>
              <a:rPr kumimoji="1" lang="en-US" altLang="ja-JP" dirty="0"/>
              <a:t>while</a:t>
            </a:r>
            <a:r>
              <a:rPr kumimoji="1" lang="ja-JP" altLang="en-US" dirty="0"/>
              <a:t>文：</a:t>
            </a:r>
            <a:r>
              <a:rPr kumimoji="1" lang="en-US" altLang="ja-JP" dirty="0"/>
              <a:t>break, continue</a:t>
            </a:r>
            <a:endParaRPr kumimoji="1" lang="ja-JP" altLang="en-US" dirty="0"/>
          </a:p>
        </p:txBody>
      </p:sp>
      <p:sp>
        <p:nvSpPr>
          <p:cNvPr id="3" name="コンテンツ プレースホルダー 2">
            <a:extLst>
              <a:ext uri="{FF2B5EF4-FFF2-40B4-BE49-F238E27FC236}">
                <a16:creationId xmlns:a16="http://schemas.microsoft.com/office/drawing/2014/main" id="{F500C96E-7D88-4AA9-BCCA-78631E7DE199}"/>
              </a:ext>
            </a:extLst>
          </p:cNvPr>
          <p:cNvSpPr>
            <a:spLocks noGrp="1"/>
          </p:cNvSpPr>
          <p:nvPr>
            <p:ph idx="1"/>
          </p:nvPr>
        </p:nvSpPr>
        <p:spPr>
          <a:xfrm>
            <a:off x="445859" y="1048685"/>
            <a:ext cx="11029615" cy="744435"/>
          </a:xfrm>
        </p:spPr>
        <p:txBody>
          <a:bodyPr/>
          <a:lstStyle/>
          <a:p>
            <a:r>
              <a:rPr kumimoji="1" lang="en-US" altLang="ja-JP" dirty="0"/>
              <a:t>for</a:t>
            </a:r>
            <a:r>
              <a:rPr kumimoji="1" lang="ja-JP" altLang="en-US" dirty="0"/>
              <a:t>文と考え方は同じため、例は省略する</a:t>
            </a:r>
          </a:p>
        </p:txBody>
      </p:sp>
      <p:sp>
        <p:nvSpPr>
          <p:cNvPr id="4" name="スライド番号プレースホルダー 3">
            <a:extLst>
              <a:ext uri="{FF2B5EF4-FFF2-40B4-BE49-F238E27FC236}">
                <a16:creationId xmlns:a16="http://schemas.microsoft.com/office/drawing/2014/main" id="{808522E1-BEB7-4D5E-82F7-50DF53B9575C}"/>
              </a:ext>
            </a:extLst>
          </p:cNvPr>
          <p:cNvSpPr>
            <a:spLocks noGrp="1"/>
          </p:cNvSpPr>
          <p:nvPr>
            <p:ph type="sldNum" sz="quarter" idx="12"/>
          </p:nvPr>
        </p:nvSpPr>
        <p:spPr/>
        <p:txBody>
          <a:bodyPr/>
          <a:lstStyle/>
          <a:p>
            <a:fld id="{57021661-B2A8-457F-930E-F617AD024F3F}" type="slidenum">
              <a:rPr lang="ja-JP" altLang="en-US" smtClean="0"/>
              <a:pPr/>
              <a:t>54</a:t>
            </a:fld>
            <a:endParaRPr lang="ja-JP" altLang="en-US" dirty="0"/>
          </a:p>
        </p:txBody>
      </p:sp>
      <p:pic>
        <p:nvPicPr>
          <p:cNvPr id="25" name="図 24">
            <a:extLst>
              <a:ext uri="{FF2B5EF4-FFF2-40B4-BE49-F238E27FC236}">
                <a16:creationId xmlns:a16="http://schemas.microsoft.com/office/drawing/2014/main" id="{C96D9488-BB6E-489E-A1CA-7BA2229F7BB2}"/>
              </a:ext>
            </a:extLst>
          </p:cNvPr>
          <p:cNvPicPr>
            <a:picLocks noChangeAspect="1"/>
          </p:cNvPicPr>
          <p:nvPr/>
        </p:nvPicPr>
        <p:blipFill>
          <a:blip r:embed="rId2"/>
          <a:stretch>
            <a:fillRect/>
          </a:stretch>
        </p:blipFill>
        <p:spPr>
          <a:xfrm>
            <a:off x="1524221" y="2322696"/>
            <a:ext cx="2788505" cy="3070056"/>
          </a:xfrm>
          <a:prstGeom prst="rect">
            <a:avLst/>
          </a:prstGeom>
        </p:spPr>
      </p:pic>
      <p:pic>
        <p:nvPicPr>
          <p:cNvPr id="46" name="図 45">
            <a:extLst>
              <a:ext uri="{FF2B5EF4-FFF2-40B4-BE49-F238E27FC236}">
                <a16:creationId xmlns:a16="http://schemas.microsoft.com/office/drawing/2014/main" id="{5386799F-48D0-4257-90C6-F414C8EE3A12}"/>
              </a:ext>
            </a:extLst>
          </p:cNvPr>
          <p:cNvPicPr>
            <a:picLocks noChangeAspect="1"/>
          </p:cNvPicPr>
          <p:nvPr/>
        </p:nvPicPr>
        <p:blipFill>
          <a:blip r:embed="rId3"/>
          <a:stretch>
            <a:fillRect/>
          </a:stretch>
        </p:blipFill>
        <p:spPr>
          <a:xfrm>
            <a:off x="7379185" y="2237163"/>
            <a:ext cx="3336179" cy="3070056"/>
          </a:xfrm>
          <a:prstGeom prst="rect">
            <a:avLst/>
          </a:prstGeom>
        </p:spPr>
      </p:pic>
      <p:sp>
        <p:nvSpPr>
          <p:cNvPr id="47" name="正方形/長方形 46">
            <a:extLst>
              <a:ext uri="{FF2B5EF4-FFF2-40B4-BE49-F238E27FC236}">
                <a16:creationId xmlns:a16="http://schemas.microsoft.com/office/drawing/2014/main" id="{671E9378-CC4F-4CDC-ADAE-5D157AE716CF}"/>
              </a:ext>
            </a:extLst>
          </p:cNvPr>
          <p:cNvSpPr/>
          <p:nvPr/>
        </p:nvSpPr>
        <p:spPr>
          <a:xfrm>
            <a:off x="443371" y="5299120"/>
            <a:ext cx="5184577" cy="129614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dirty="0">
                <a:solidFill>
                  <a:schemeClr val="tx1"/>
                </a:solidFill>
              </a:rPr>
              <a:t>while </a:t>
            </a:r>
            <a:r>
              <a:rPr lang="ja-JP" altLang="en-US" sz="2000" dirty="0">
                <a:solidFill>
                  <a:schemeClr val="tx1"/>
                </a:solidFill>
              </a:rPr>
              <a:t>条件</a:t>
            </a:r>
            <a:r>
              <a:rPr lang="en-US" altLang="ja-JP" sz="2000" dirty="0">
                <a:solidFill>
                  <a:schemeClr val="tx1"/>
                </a:solidFill>
              </a:rPr>
              <a:t>:</a:t>
            </a:r>
          </a:p>
          <a:p>
            <a:r>
              <a:rPr kumimoji="1" lang="en-US" altLang="ja-JP" sz="2000" dirty="0">
                <a:solidFill>
                  <a:schemeClr val="tx1"/>
                </a:solidFill>
              </a:rPr>
              <a:t>    if </a:t>
            </a:r>
            <a:r>
              <a:rPr kumimoji="1" lang="ja-JP" altLang="en-US" sz="2000" dirty="0">
                <a:solidFill>
                  <a:schemeClr val="tx1"/>
                </a:solidFill>
              </a:rPr>
              <a:t>条件</a:t>
            </a:r>
            <a:r>
              <a:rPr kumimoji="1" lang="en-US" altLang="ja-JP" sz="2000" dirty="0">
                <a:solidFill>
                  <a:schemeClr val="tx1"/>
                </a:solidFill>
              </a:rPr>
              <a:t>:</a:t>
            </a:r>
          </a:p>
          <a:p>
            <a:r>
              <a:rPr lang="en-US" altLang="ja-JP" sz="2000" dirty="0">
                <a:solidFill>
                  <a:schemeClr val="tx1"/>
                </a:solidFill>
              </a:rPr>
              <a:t>        break</a:t>
            </a:r>
          </a:p>
          <a:p>
            <a:r>
              <a:rPr kumimoji="1" lang="en-US" altLang="ja-JP" sz="2000" dirty="0">
                <a:solidFill>
                  <a:schemeClr val="tx1"/>
                </a:solidFill>
              </a:rPr>
              <a:t>    </a:t>
            </a:r>
            <a:r>
              <a:rPr kumimoji="1" lang="ja-JP" altLang="en-US" sz="2000" dirty="0">
                <a:solidFill>
                  <a:schemeClr val="tx1"/>
                </a:solidFill>
              </a:rPr>
              <a:t>処理</a:t>
            </a:r>
          </a:p>
        </p:txBody>
      </p:sp>
      <p:sp>
        <p:nvSpPr>
          <p:cNvPr id="49" name="正方形/長方形 48">
            <a:extLst>
              <a:ext uri="{FF2B5EF4-FFF2-40B4-BE49-F238E27FC236}">
                <a16:creationId xmlns:a16="http://schemas.microsoft.com/office/drawing/2014/main" id="{9970B4A4-0276-462B-A114-E897B84686A0}"/>
              </a:ext>
            </a:extLst>
          </p:cNvPr>
          <p:cNvSpPr/>
          <p:nvPr/>
        </p:nvSpPr>
        <p:spPr>
          <a:xfrm>
            <a:off x="6420034" y="5269537"/>
            <a:ext cx="5184577" cy="129614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dirty="0">
                <a:solidFill>
                  <a:schemeClr val="tx1"/>
                </a:solidFill>
              </a:rPr>
              <a:t>while </a:t>
            </a:r>
            <a:r>
              <a:rPr lang="ja-JP" altLang="en-US" sz="2000" dirty="0">
                <a:solidFill>
                  <a:schemeClr val="tx1"/>
                </a:solidFill>
              </a:rPr>
              <a:t>条件</a:t>
            </a:r>
            <a:r>
              <a:rPr lang="en-US" altLang="ja-JP" sz="2000" dirty="0">
                <a:solidFill>
                  <a:schemeClr val="tx1"/>
                </a:solidFill>
              </a:rPr>
              <a:t>:</a:t>
            </a:r>
          </a:p>
          <a:p>
            <a:r>
              <a:rPr kumimoji="1" lang="en-US" altLang="ja-JP" sz="2000" dirty="0">
                <a:solidFill>
                  <a:schemeClr val="tx1"/>
                </a:solidFill>
              </a:rPr>
              <a:t>    if </a:t>
            </a:r>
            <a:r>
              <a:rPr kumimoji="1" lang="ja-JP" altLang="en-US" sz="2000" dirty="0">
                <a:solidFill>
                  <a:schemeClr val="tx1"/>
                </a:solidFill>
              </a:rPr>
              <a:t>条件</a:t>
            </a:r>
            <a:r>
              <a:rPr kumimoji="1" lang="en-US" altLang="ja-JP" sz="2000" dirty="0">
                <a:solidFill>
                  <a:schemeClr val="tx1"/>
                </a:solidFill>
              </a:rPr>
              <a:t>:</a:t>
            </a:r>
          </a:p>
          <a:p>
            <a:r>
              <a:rPr lang="en-US" altLang="ja-JP" sz="2000" dirty="0">
                <a:solidFill>
                  <a:schemeClr val="tx1"/>
                </a:solidFill>
              </a:rPr>
              <a:t>        continue</a:t>
            </a:r>
          </a:p>
          <a:p>
            <a:r>
              <a:rPr kumimoji="1" lang="en-US" altLang="ja-JP" sz="2000" dirty="0">
                <a:solidFill>
                  <a:schemeClr val="tx1"/>
                </a:solidFill>
              </a:rPr>
              <a:t>    </a:t>
            </a:r>
            <a:r>
              <a:rPr kumimoji="1" lang="ja-JP" altLang="en-US" sz="2000" dirty="0">
                <a:solidFill>
                  <a:schemeClr val="tx1"/>
                </a:solidFill>
              </a:rPr>
              <a:t>処理</a:t>
            </a:r>
          </a:p>
        </p:txBody>
      </p:sp>
      <p:sp>
        <p:nvSpPr>
          <p:cNvPr id="50" name="コンテンツ プレースホルダー 2">
            <a:extLst>
              <a:ext uri="{FF2B5EF4-FFF2-40B4-BE49-F238E27FC236}">
                <a16:creationId xmlns:a16="http://schemas.microsoft.com/office/drawing/2014/main" id="{6BD1F8E9-4895-4F57-B265-B93A6D63C9FF}"/>
              </a:ext>
            </a:extLst>
          </p:cNvPr>
          <p:cNvSpPr txBox="1">
            <a:spLocks/>
          </p:cNvSpPr>
          <p:nvPr/>
        </p:nvSpPr>
        <p:spPr>
          <a:xfrm>
            <a:off x="2063552" y="1658098"/>
            <a:ext cx="1188132" cy="744435"/>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en-US" altLang="ja-JP" dirty="0"/>
              <a:t>break</a:t>
            </a:r>
            <a:endParaRPr lang="ja-JP" altLang="en-US" dirty="0"/>
          </a:p>
        </p:txBody>
      </p:sp>
      <p:sp>
        <p:nvSpPr>
          <p:cNvPr id="51" name="コンテンツ プレースホルダー 2">
            <a:extLst>
              <a:ext uri="{FF2B5EF4-FFF2-40B4-BE49-F238E27FC236}">
                <a16:creationId xmlns:a16="http://schemas.microsoft.com/office/drawing/2014/main" id="{E73105D9-AD1E-4DB9-A5BB-BB81D717D864}"/>
              </a:ext>
            </a:extLst>
          </p:cNvPr>
          <p:cNvSpPr txBox="1">
            <a:spLocks/>
          </p:cNvSpPr>
          <p:nvPr/>
        </p:nvSpPr>
        <p:spPr>
          <a:xfrm>
            <a:off x="8179594" y="1581440"/>
            <a:ext cx="1707281" cy="744435"/>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en-US" altLang="ja-JP" dirty="0"/>
              <a:t>continue</a:t>
            </a:r>
            <a:endParaRPr lang="ja-JP" altLang="en-US" dirty="0"/>
          </a:p>
        </p:txBody>
      </p:sp>
    </p:spTree>
    <p:extLst>
      <p:ext uri="{BB962C8B-B14F-4D97-AF65-F5344CB8AC3E}">
        <p14:creationId xmlns:p14="http://schemas.microsoft.com/office/powerpoint/2010/main" val="5451080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四角形: 角を丸くする 21">
            <a:extLst>
              <a:ext uri="{FF2B5EF4-FFF2-40B4-BE49-F238E27FC236}">
                <a16:creationId xmlns:a16="http://schemas.microsoft.com/office/drawing/2014/main" id="{5B6C7892-6663-4EBD-A6D4-A9B6EA6D9148}"/>
              </a:ext>
            </a:extLst>
          </p:cNvPr>
          <p:cNvSpPr/>
          <p:nvPr/>
        </p:nvSpPr>
        <p:spPr>
          <a:xfrm>
            <a:off x="443372" y="1343223"/>
            <a:ext cx="11449272" cy="42820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lang="en-US" altLang="ja-JP" dirty="0"/>
              <a:t>while</a:t>
            </a:r>
            <a:r>
              <a:rPr kumimoji="1" lang="ja-JP" altLang="en-US" dirty="0"/>
              <a:t>文</a:t>
            </a:r>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55</a:t>
            </a:fld>
            <a:endParaRPr lang="ja-JP" altLang="en-US" dirty="0"/>
          </a:p>
        </p:txBody>
      </p:sp>
      <p:sp>
        <p:nvSpPr>
          <p:cNvPr id="20" name="コンテンツ プレースホルダー 19">
            <a:extLst>
              <a:ext uri="{FF2B5EF4-FFF2-40B4-BE49-F238E27FC236}">
                <a16:creationId xmlns:a16="http://schemas.microsoft.com/office/drawing/2014/main" id="{2DFFCDE0-436F-44E1-BC33-B754A12ED663}"/>
              </a:ext>
            </a:extLst>
          </p:cNvPr>
          <p:cNvSpPr>
            <a:spLocks noGrp="1"/>
          </p:cNvSpPr>
          <p:nvPr>
            <p:ph sz="quarter" idx="13"/>
          </p:nvPr>
        </p:nvSpPr>
        <p:spPr>
          <a:xfrm>
            <a:off x="9120336" y="6595263"/>
            <a:ext cx="3067577" cy="264572"/>
          </a:xfrm>
        </p:spPr>
        <p:txBody>
          <a:bodyPr>
            <a:normAutofit fontScale="77500" lnSpcReduction="20000"/>
          </a:bodyPr>
          <a:lstStyle/>
          <a:p>
            <a:r>
              <a:rPr lang="en-US" altLang="ja-JP" dirty="0">
                <a:hlinkClick r:id="rId2"/>
              </a:rPr>
              <a:t>https://www.sejuku.net/blog/22463</a:t>
            </a:r>
            <a:endParaRPr lang="ja-JP" altLang="en-US" dirty="0"/>
          </a:p>
        </p:txBody>
      </p:sp>
      <p:sp>
        <p:nvSpPr>
          <p:cNvPr id="26" name="コンテンツ プレースホルダー 3">
            <a:extLst>
              <a:ext uri="{FF2B5EF4-FFF2-40B4-BE49-F238E27FC236}">
                <a16:creationId xmlns:a16="http://schemas.microsoft.com/office/drawing/2014/main" id="{5EAB1178-52CB-4C9D-9524-4FBE94B1215B}"/>
              </a:ext>
            </a:extLst>
          </p:cNvPr>
          <p:cNvSpPr txBox="1">
            <a:spLocks/>
          </p:cNvSpPr>
          <p:nvPr/>
        </p:nvSpPr>
        <p:spPr>
          <a:xfrm>
            <a:off x="3386873" y="1433809"/>
            <a:ext cx="5418251" cy="1092027"/>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en-US" altLang="ja-JP" sz="4000" b="1" u="sng" dirty="0">
                <a:solidFill>
                  <a:schemeClr val="bg1"/>
                </a:solidFill>
              </a:rPr>
              <a:t>while</a:t>
            </a:r>
            <a:r>
              <a:rPr lang="ja-JP" altLang="en-US" sz="4000" b="1" u="sng" dirty="0">
                <a:solidFill>
                  <a:schemeClr val="bg1"/>
                </a:solidFill>
              </a:rPr>
              <a:t>文・</a:t>
            </a:r>
            <a:r>
              <a:rPr lang="en-US" altLang="ja-JP" sz="4000" b="1" u="sng" dirty="0">
                <a:solidFill>
                  <a:schemeClr val="bg1"/>
                </a:solidFill>
              </a:rPr>
              <a:t>for</a:t>
            </a:r>
            <a:r>
              <a:rPr lang="ja-JP" altLang="en-US" sz="4000" b="1" u="sng" dirty="0">
                <a:solidFill>
                  <a:schemeClr val="bg1"/>
                </a:solidFill>
              </a:rPr>
              <a:t>文の違い</a:t>
            </a:r>
            <a:endParaRPr lang="en-US" altLang="ja-JP" sz="4000" b="1" u="sng" dirty="0">
              <a:solidFill>
                <a:schemeClr val="bg1"/>
              </a:solidFill>
            </a:endParaRPr>
          </a:p>
        </p:txBody>
      </p:sp>
      <p:sp>
        <p:nvSpPr>
          <p:cNvPr id="27" name="コンテンツ プレースホルダー 3">
            <a:extLst>
              <a:ext uri="{FF2B5EF4-FFF2-40B4-BE49-F238E27FC236}">
                <a16:creationId xmlns:a16="http://schemas.microsoft.com/office/drawing/2014/main" id="{61233F2D-7732-4894-B82F-FFED69427B7C}"/>
              </a:ext>
            </a:extLst>
          </p:cNvPr>
          <p:cNvSpPr txBox="1">
            <a:spLocks/>
          </p:cNvSpPr>
          <p:nvPr/>
        </p:nvSpPr>
        <p:spPr>
          <a:xfrm>
            <a:off x="863028" y="2716179"/>
            <a:ext cx="11029616" cy="2582740"/>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Aft>
                <a:spcPts val="1200"/>
              </a:spcAft>
            </a:pPr>
            <a:r>
              <a:rPr lang="en-US" altLang="ja-JP" sz="3200" dirty="0">
                <a:solidFill>
                  <a:schemeClr val="bg1"/>
                </a:solidFill>
              </a:rPr>
              <a:t>for</a:t>
            </a:r>
            <a:r>
              <a:rPr lang="ja-JP" altLang="en-US" sz="3200" dirty="0">
                <a:solidFill>
                  <a:schemeClr val="bg1"/>
                </a:solidFill>
              </a:rPr>
              <a:t>文：指定した回数のループが完了すればループを抜ける</a:t>
            </a:r>
            <a:endParaRPr lang="en-US" altLang="ja-JP" sz="3200" dirty="0">
              <a:solidFill>
                <a:schemeClr val="bg1"/>
              </a:solidFill>
            </a:endParaRPr>
          </a:p>
          <a:p>
            <a:pPr>
              <a:spcAft>
                <a:spcPts val="1200"/>
              </a:spcAft>
            </a:pPr>
            <a:r>
              <a:rPr lang="en-US" altLang="ja-JP" sz="3200" dirty="0">
                <a:solidFill>
                  <a:schemeClr val="bg1"/>
                </a:solidFill>
              </a:rPr>
              <a:t>while</a:t>
            </a:r>
            <a:r>
              <a:rPr lang="ja-JP" altLang="en-US" sz="3200" dirty="0">
                <a:solidFill>
                  <a:schemeClr val="bg1"/>
                </a:solidFill>
              </a:rPr>
              <a:t>文：条件を指定して、その条件が</a:t>
            </a:r>
            <a:r>
              <a:rPr lang="en-US" altLang="ja-JP" sz="3200" dirty="0">
                <a:solidFill>
                  <a:schemeClr val="bg1"/>
                </a:solidFill>
              </a:rPr>
              <a:t>False</a:t>
            </a:r>
            <a:r>
              <a:rPr lang="ja-JP" altLang="en-US" sz="3200" dirty="0">
                <a:solidFill>
                  <a:schemeClr val="bg1"/>
                </a:solidFill>
              </a:rPr>
              <a:t>になればループを抜ける　</a:t>
            </a:r>
            <a:endParaRPr lang="en-US" altLang="ja-JP" sz="3200" dirty="0">
              <a:solidFill>
                <a:schemeClr val="bg1"/>
              </a:solidFill>
            </a:endParaRPr>
          </a:p>
        </p:txBody>
      </p:sp>
      <p:sp>
        <p:nvSpPr>
          <p:cNvPr id="21" name="テキスト ボックス 20">
            <a:extLst>
              <a:ext uri="{FF2B5EF4-FFF2-40B4-BE49-F238E27FC236}">
                <a16:creationId xmlns:a16="http://schemas.microsoft.com/office/drawing/2014/main" id="{14C275C9-8567-47C0-9AEB-D5AFCBB49CCE}"/>
              </a:ext>
            </a:extLst>
          </p:cNvPr>
          <p:cNvSpPr txBox="1"/>
          <p:nvPr/>
        </p:nvSpPr>
        <p:spPr>
          <a:xfrm>
            <a:off x="671736" y="5764266"/>
            <a:ext cx="10992544" cy="830997"/>
          </a:xfrm>
          <a:prstGeom prst="rect">
            <a:avLst/>
          </a:prstGeom>
          <a:noFill/>
        </p:spPr>
        <p:txBody>
          <a:bodyPr wrap="square" rtlCol="0">
            <a:spAutoFit/>
          </a:bodyPr>
          <a:lstStyle/>
          <a:p>
            <a:r>
              <a:rPr kumimoji="1" lang="en-US" altLang="ja-JP" sz="2400" dirty="0"/>
              <a:t>while</a:t>
            </a:r>
            <a:r>
              <a:rPr kumimoji="1" lang="ja-JP" altLang="en-US" sz="2400" dirty="0"/>
              <a:t>文</a:t>
            </a:r>
            <a:r>
              <a:rPr lang="ja-JP" altLang="en-US" sz="2400" dirty="0"/>
              <a:t>↔</a:t>
            </a:r>
            <a:r>
              <a:rPr lang="en-US" altLang="ja-JP" sz="2400" dirty="0"/>
              <a:t>for</a:t>
            </a:r>
            <a:r>
              <a:rPr lang="ja-JP" altLang="en-US" sz="2400" dirty="0"/>
              <a:t>文は基本的には変換ができる</a:t>
            </a:r>
            <a:endParaRPr lang="en-US" altLang="ja-JP" sz="2400" dirty="0"/>
          </a:p>
          <a:p>
            <a:r>
              <a:rPr lang="en-US" altLang="ja-JP" sz="2400" dirty="0"/>
              <a:t>※</a:t>
            </a:r>
            <a:r>
              <a:rPr lang="ja-JP" altLang="en-US" sz="2400" dirty="0"/>
              <a:t>ただし、やりたいことによって使い分けたほうがスマートなコードが書ける</a:t>
            </a:r>
            <a:endParaRPr kumimoji="1" lang="ja-JP" altLang="en-US" sz="2400" dirty="0"/>
          </a:p>
        </p:txBody>
      </p:sp>
    </p:spTree>
    <p:extLst>
      <p:ext uri="{BB962C8B-B14F-4D97-AF65-F5344CB8AC3E}">
        <p14:creationId xmlns:p14="http://schemas.microsoft.com/office/powerpoint/2010/main" val="26580187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56</a:t>
            </a:fld>
            <a:endParaRPr lang="ja-JP" altLang="en-US" dirty="0"/>
          </a:p>
        </p:txBody>
      </p:sp>
      <p:sp>
        <p:nvSpPr>
          <p:cNvPr id="3" name="タイトル 2">
            <a:extLst>
              <a:ext uri="{FF2B5EF4-FFF2-40B4-BE49-F238E27FC236}">
                <a16:creationId xmlns:a16="http://schemas.microsoft.com/office/drawing/2014/main" id="{77ABF74D-651D-43B4-B379-5F97CB62E8F8}"/>
              </a:ext>
            </a:extLst>
          </p:cNvPr>
          <p:cNvSpPr>
            <a:spLocks noGrp="1"/>
          </p:cNvSpPr>
          <p:nvPr>
            <p:ph type="title" idx="4294967295"/>
          </p:nvPr>
        </p:nvSpPr>
        <p:spPr>
          <a:xfrm>
            <a:off x="0" y="263525"/>
            <a:ext cx="11029950" cy="809625"/>
          </a:xfrm>
        </p:spPr>
        <p:txBody>
          <a:bodyPr/>
          <a:lstStyle/>
          <a:p>
            <a:r>
              <a:rPr lang="en-US" altLang="ja-JP" dirty="0"/>
              <a:t>while</a:t>
            </a:r>
            <a:r>
              <a:rPr kumimoji="1" lang="ja-JP" altLang="en-US" dirty="0"/>
              <a:t>文</a:t>
            </a:r>
          </a:p>
        </p:txBody>
      </p:sp>
      <p:sp>
        <p:nvSpPr>
          <p:cNvPr id="26" name="コンテンツ プレースホルダー 3">
            <a:extLst>
              <a:ext uri="{FF2B5EF4-FFF2-40B4-BE49-F238E27FC236}">
                <a16:creationId xmlns:a16="http://schemas.microsoft.com/office/drawing/2014/main" id="{5EAB1178-52CB-4C9D-9524-4FBE94B1215B}"/>
              </a:ext>
            </a:extLst>
          </p:cNvPr>
          <p:cNvSpPr txBox="1">
            <a:spLocks/>
          </p:cNvSpPr>
          <p:nvPr/>
        </p:nvSpPr>
        <p:spPr>
          <a:xfrm>
            <a:off x="3386873" y="1433809"/>
            <a:ext cx="5418251" cy="1092027"/>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en-US" altLang="ja-JP" sz="4000" b="1" u="sng" dirty="0">
                <a:solidFill>
                  <a:schemeClr val="bg1"/>
                </a:solidFill>
              </a:rPr>
              <a:t>while</a:t>
            </a:r>
            <a:r>
              <a:rPr lang="ja-JP" altLang="en-US" sz="4000" b="1" u="sng" dirty="0">
                <a:solidFill>
                  <a:schemeClr val="bg1"/>
                </a:solidFill>
              </a:rPr>
              <a:t>文・</a:t>
            </a:r>
            <a:r>
              <a:rPr lang="en-US" altLang="ja-JP" sz="4000" b="1" u="sng" dirty="0">
                <a:solidFill>
                  <a:schemeClr val="bg1"/>
                </a:solidFill>
              </a:rPr>
              <a:t>for</a:t>
            </a:r>
            <a:r>
              <a:rPr lang="ja-JP" altLang="en-US" sz="4000" b="1" u="sng" dirty="0">
                <a:solidFill>
                  <a:schemeClr val="bg1"/>
                </a:solidFill>
              </a:rPr>
              <a:t>文の違い</a:t>
            </a:r>
            <a:endParaRPr lang="en-US" altLang="ja-JP" sz="4000" b="1" u="sng" dirty="0">
              <a:solidFill>
                <a:schemeClr val="bg1"/>
              </a:solidFill>
            </a:endParaRPr>
          </a:p>
        </p:txBody>
      </p:sp>
      <p:sp>
        <p:nvSpPr>
          <p:cNvPr id="9" name="テキスト ボックス 8">
            <a:extLst>
              <a:ext uri="{FF2B5EF4-FFF2-40B4-BE49-F238E27FC236}">
                <a16:creationId xmlns:a16="http://schemas.microsoft.com/office/drawing/2014/main" id="{5568B27A-497E-4BB1-B96C-BCDCECEDA918}"/>
              </a:ext>
            </a:extLst>
          </p:cNvPr>
          <p:cNvSpPr txBox="1"/>
          <p:nvPr/>
        </p:nvSpPr>
        <p:spPr>
          <a:xfrm>
            <a:off x="2276865" y="2321004"/>
            <a:ext cx="6476220" cy="2215991"/>
          </a:xfrm>
          <a:prstGeom prst="rect">
            <a:avLst/>
          </a:prstGeom>
          <a:noFill/>
        </p:spPr>
        <p:txBody>
          <a:bodyPr wrap="square" rtlCol="0">
            <a:spAutoFit/>
          </a:bodyPr>
          <a:lstStyle/>
          <a:p>
            <a:r>
              <a:rPr lang="en-US" altLang="ja-JP" sz="13800" dirty="0">
                <a:solidFill>
                  <a:srgbClr val="239200"/>
                </a:solidFill>
              </a:rPr>
              <a:t>4</a:t>
            </a:r>
            <a:r>
              <a:rPr kumimoji="1" lang="en-US" altLang="ja-JP" sz="13800" dirty="0">
                <a:solidFill>
                  <a:srgbClr val="239200"/>
                </a:solidFill>
              </a:rPr>
              <a:t>. </a:t>
            </a:r>
            <a:r>
              <a:rPr lang="en-US" altLang="ja-JP" sz="13800" dirty="0">
                <a:solidFill>
                  <a:srgbClr val="239200"/>
                </a:solidFill>
              </a:rPr>
              <a:t>try</a:t>
            </a:r>
            <a:r>
              <a:rPr kumimoji="1" lang="ja-JP" altLang="en-US" sz="13800" dirty="0">
                <a:solidFill>
                  <a:srgbClr val="239200"/>
                </a:solidFill>
              </a:rPr>
              <a:t>文</a:t>
            </a:r>
          </a:p>
        </p:txBody>
      </p:sp>
    </p:spTree>
    <p:extLst>
      <p:ext uri="{BB962C8B-B14F-4D97-AF65-F5344CB8AC3E}">
        <p14:creationId xmlns:p14="http://schemas.microsoft.com/office/powerpoint/2010/main" val="33757074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ja-JP" altLang="en-US" dirty="0"/>
              <a:t>構文エラーと例外</a:t>
            </a:r>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57</a:t>
            </a:fld>
            <a:endParaRPr lang="ja-JP" altLang="en-US" dirty="0"/>
          </a:p>
        </p:txBody>
      </p:sp>
      <p:sp>
        <p:nvSpPr>
          <p:cNvPr id="44" name="コンテンツ プレースホルダー 43">
            <a:extLst>
              <a:ext uri="{FF2B5EF4-FFF2-40B4-BE49-F238E27FC236}">
                <a16:creationId xmlns:a16="http://schemas.microsoft.com/office/drawing/2014/main" id="{3F3435F1-4CD9-4630-BDD2-113DFF6A05EF}"/>
              </a:ext>
            </a:extLst>
          </p:cNvPr>
          <p:cNvSpPr>
            <a:spLocks noGrp="1"/>
          </p:cNvSpPr>
          <p:nvPr>
            <p:ph sz="quarter" idx="13"/>
          </p:nvPr>
        </p:nvSpPr>
        <p:spPr>
          <a:xfrm>
            <a:off x="8316957" y="6410453"/>
            <a:ext cx="3871112" cy="439347"/>
          </a:xfrm>
        </p:spPr>
        <p:txBody>
          <a:bodyPr>
            <a:normAutofit/>
          </a:bodyPr>
          <a:lstStyle/>
          <a:p>
            <a:r>
              <a:rPr lang="en-US" altLang="ja-JP" dirty="0">
                <a:hlinkClick r:id="rId2"/>
              </a:rPr>
              <a:t>https://www.sejuku.net/blog/23044</a:t>
            </a:r>
            <a:endParaRPr lang="ja-JP" altLang="en-US" dirty="0"/>
          </a:p>
        </p:txBody>
      </p:sp>
      <p:sp>
        <p:nvSpPr>
          <p:cNvPr id="46" name="テキスト ボックス 45">
            <a:extLst>
              <a:ext uri="{FF2B5EF4-FFF2-40B4-BE49-F238E27FC236}">
                <a16:creationId xmlns:a16="http://schemas.microsoft.com/office/drawing/2014/main" id="{650C6E25-1BC2-4247-9435-6A72B460538F}"/>
              </a:ext>
            </a:extLst>
          </p:cNvPr>
          <p:cNvSpPr txBox="1"/>
          <p:nvPr/>
        </p:nvSpPr>
        <p:spPr>
          <a:xfrm>
            <a:off x="151561" y="1448780"/>
            <a:ext cx="12499582" cy="800219"/>
          </a:xfrm>
          <a:prstGeom prst="rect">
            <a:avLst/>
          </a:prstGeom>
          <a:noFill/>
        </p:spPr>
        <p:txBody>
          <a:bodyPr wrap="square" rtlCol="0">
            <a:spAutoFit/>
          </a:bodyPr>
          <a:lstStyle/>
          <a:p>
            <a:r>
              <a:rPr kumimoji="1" lang="ja-JP" altLang="en-US" sz="2800" dirty="0"/>
              <a:t>構文エラー：文法的な違いによって</a:t>
            </a:r>
            <a:r>
              <a:rPr lang="ja-JP" altLang="en-US" sz="2800" dirty="0"/>
              <a:t>起こるエラー（</a:t>
            </a:r>
            <a:r>
              <a:rPr lang="en-US" altLang="ja-JP" sz="2800" dirty="0"/>
              <a:t>Syntax Error</a:t>
            </a:r>
            <a:r>
              <a:rPr lang="ja-JP" altLang="en-US" sz="2800" dirty="0"/>
              <a:t>ともいう）</a:t>
            </a:r>
            <a:endParaRPr lang="en-US" altLang="ja-JP" sz="2800" dirty="0"/>
          </a:p>
          <a:p>
            <a:endParaRPr kumimoji="1" lang="ja-JP" altLang="en-US" dirty="0"/>
          </a:p>
        </p:txBody>
      </p:sp>
      <p:sp>
        <p:nvSpPr>
          <p:cNvPr id="47" name="正方形/長方形 46">
            <a:extLst>
              <a:ext uri="{FF2B5EF4-FFF2-40B4-BE49-F238E27FC236}">
                <a16:creationId xmlns:a16="http://schemas.microsoft.com/office/drawing/2014/main" id="{BB86F852-C0E9-4E71-BC40-982F23B703C6}"/>
              </a:ext>
            </a:extLst>
          </p:cNvPr>
          <p:cNvSpPr/>
          <p:nvPr/>
        </p:nvSpPr>
        <p:spPr>
          <a:xfrm>
            <a:off x="695399" y="2590954"/>
            <a:ext cx="10915407" cy="65093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rPr>
              <a:t>print “hello” </a:t>
            </a:r>
            <a:r>
              <a:rPr kumimoji="1" lang="ja-JP" altLang="en-US" sz="2000" dirty="0">
                <a:solidFill>
                  <a:schemeClr val="tx1"/>
                </a:solidFill>
              </a:rPr>
              <a:t>　　　</a:t>
            </a:r>
            <a:r>
              <a:rPr kumimoji="1" lang="en-US" altLang="ja-JP" sz="2000" b="1" dirty="0">
                <a:solidFill>
                  <a:srgbClr val="FF0000"/>
                </a:solidFill>
              </a:rPr>
              <a:t>#</a:t>
            </a:r>
            <a:r>
              <a:rPr kumimoji="1" lang="ja-JP" altLang="en-US" sz="2000" b="1" dirty="0">
                <a:solidFill>
                  <a:srgbClr val="FF0000"/>
                </a:solidFill>
              </a:rPr>
              <a:t>正しくは</a:t>
            </a:r>
            <a:r>
              <a:rPr kumimoji="1" lang="en-US" altLang="ja-JP" sz="2000" b="1" dirty="0">
                <a:solidFill>
                  <a:srgbClr val="FF0000"/>
                </a:solidFill>
              </a:rPr>
              <a:t>print(“hello”)</a:t>
            </a:r>
            <a:endParaRPr kumimoji="1" lang="ja-JP" altLang="en-US" sz="2000" b="1" dirty="0">
              <a:solidFill>
                <a:srgbClr val="FF0000"/>
              </a:solidFill>
            </a:endParaRPr>
          </a:p>
        </p:txBody>
      </p:sp>
      <p:sp>
        <p:nvSpPr>
          <p:cNvPr id="48" name="正方形/長方形 47">
            <a:extLst>
              <a:ext uri="{FF2B5EF4-FFF2-40B4-BE49-F238E27FC236}">
                <a16:creationId xmlns:a16="http://schemas.microsoft.com/office/drawing/2014/main" id="{FAB2B9C4-C27F-4935-A1B3-37AE7CED17A1}"/>
              </a:ext>
            </a:extLst>
          </p:cNvPr>
          <p:cNvSpPr/>
          <p:nvPr/>
        </p:nvSpPr>
        <p:spPr>
          <a:xfrm>
            <a:off x="695399" y="3978485"/>
            <a:ext cx="10915407" cy="1200329"/>
          </a:xfrm>
          <a:prstGeom prst="rect">
            <a:avLst/>
          </a:prstGeom>
          <a:solidFill>
            <a:schemeClr val="accent1">
              <a:lumMod val="20000"/>
              <a:lumOff val="80000"/>
            </a:schemeClr>
          </a:solidFill>
        </p:spPr>
        <p:txBody>
          <a:bodyPr wrap="square">
            <a:spAutoFit/>
          </a:bodyPr>
          <a:lstStyle/>
          <a:p>
            <a:r>
              <a:rPr lang="en-US" altLang="ja-JP" dirty="0"/>
              <a:t> File "&lt;stdin&gt;", line 1</a:t>
            </a:r>
          </a:p>
          <a:p>
            <a:r>
              <a:rPr lang="en-US" altLang="ja-JP" dirty="0"/>
              <a:t>        print "hello world"</a:t>
            </a:r>
          </a:p>
          <a:p>
            <a:r>
              <a:rPr lang="en-US" altLang="ja-JP" dirty="0"/>
              <a:t>                          ^</a:t>
            </a:r>
          </a:p>
          <a:p>
            <a:r>
              <a:rPr lang="en-US" altLang="ja-JP" dirty="0"/>
              <a:t>    </a:t>
            </a:r>
            <a:r>
              <a:rPr lang="en-US" altLang="ja-JP" dirty="0" err="1"/>
              <a:t>SyntaxError</a:t>
            </a:r>
            <a:r>
              <a:rPr lang="en-US" altLang="ja-JP" dirty="0"/>
              <a:t>: Missing parentheses in call to 'print'</a:t>
            </a:r>
            <a:endParaRPr lang="ja-JP" altLang="en-US" dirty="0"/>
          </a:p>
        </p:txBody>
      </p:sp>
      <p:sp>
        <p:nvSpPr>
          <p:cNvPr id="49" name="テキスト ボックス 48">
            <a:extLst>
              <a:ext uri="{FF2B5EF4-FFF2-40B4-BE49-F238E27FC236}">
                <a16:creationId xmlns:a16="http://schemas.microsoft.com/office/drawing/2014/main" id="{C3D74000-4C06-429F-B6F3-E4439AC5B4D3}"/>
              </a:ext>
            </a:extLst>
          </p:cNvPr>
          <p:cNvSpPr txBox="1"/>
          <p:nvPr/>
        </p:nvSpPr>
        <p:spPr>
          <a:xfrm>
            <a:off x="695399" y="2100543"/>
            <a:ext cx="7704856" cy="461665"/>
          </a:xfrm>
          <a:prstGeom prst="rect">
            <a:avLst/>
          </a:prstGeom>
          <a:noFill/>
        </p:spPr>
        <p:txBody>
          <a:bodyPr wrap="square" rtlCol="0">
            <a:spAutoFit/>
          </a:bodyPr>
          <a:lstStyle/>
          <a:p>
            <a:r>
              <a:rPr lang="ja-JP" altLang="en-US" sz="2400" dirty="0"/>
              <a:t>例）下記のような間違った文法を記述</a:t>
            </a:r>
            <a:endParaRPr kumimoji="1" lang="ja-JP" altLang="en-US" sz="2400" dirty="0"/>
          </a:p>
        </p:txBody>
      </p:sp>
      <p:sp>
        <p:nvSpPr>
          <p:cNvPr id="50" name="テキスト ボックス 49">
            <a:extLst>
              <a:ext uri="{FF2B5EF4-FFF2-40B4-BE49-F238E27FC236}">
                <a16:creationId xmlns:a16="http://schemas.microsoft.com/office/drawing/2014/main" id="{B9EE16E1-712F-4BEE-9704-B85A12966EE2}"/>
              </a:ext>
            </a:extLst>
          </p:cNvPr>
          <p:cNvSpPr txBox="1"/>
          <p:nvPr/>
        </p:nvSpPr>
        <p:spPr>
          <a:xfrm>
            <a:off x="700300" y="3573016"/>
            <a:ext cx="4608512" cy="400110"/>
          </a:xfrm>
          <a:prstGeom prst="rect">
            <a:avLst/>
          </a:prstGeom>
          <a:noFill/>
        </p:spPr>
        <p:txBody>
          <a:bodyPr wrap="square" rtlCol="0">
            <a:spAutoFit/>
          </a:bodyPr>
          <a:lstStyle/>
          <a:p>
            <a:r>
              <a:rPr lang="ja-JP" altLang="en-US" sz="2000" dirty="0"/>
              <a:t>実行すると下記のようなエラーが出る</a:t>
            </a:r>
            <a:endParaRPr kumimoji="1" lang="ja-JP" altLang="en-US" sz="2000" dirty="0"/>
          </a:p>
        </p:txBody>
      </p:sp>
      <p:sp>
        <p:nvSpPr>
          <p:cNvPr id="51" name="テキスト ボックス 50">
            <a:extLst>
              <a:ext uri="{FF2B5EF4-FFF2-40B4-BE49-F238E27FC236}">
                <a16:creationId xmlns:a16="http://schemas.microsoft.com/office/drawing/2014/main" id="{DC338304-7FBB-4059-B93D-D359913CCB27}"/>
              </a:ext>
            </a:extLst>
          </p:cNvPr>
          <p:cNvSpPr txBox="1"/>
          <p:nvPr/>
        </p:nvSpPr>
        <p:spPr>
          <a:xfrm>
            <a:off x="1036755" y="5479461"/>
            <a:ext cx="10729193" cy="954107"/>
          </a:xfrm>
          <a:prstGeom prst="rect">
            <a:avLst/>
          </a:prstGeom>
          <a:noFill/>
        </p:spPr>
        <p:txBody>
          <a:bodyPr wrap="square" rtlCol="0">
            <a:spAutoFit/>
          </a:bodyPr>
          <a:lstStyle/>
          <a:p>
            <a:r>
              <a:rPr kumimoji="1" lang="ja-JP" altLang="en-US" sz="2800" dirty="0"/>
              <a:t>構文エラーは、基本的なルールに反していることによって起こるエラーのため、正しい文法に書き直す以外の解決方法はない</a:t>
            </a:r>
          </a:p>
        </p:txBody>
      </p:sp>
    </p:spTree>
    <p:extLst>
      <p:ext uri="{BB962C8B-B14F-4D97-AF65-F5344CB8AC3E}">
        <p14:creationId xmlns:p14="http://schemas.microsoft.com/office/powerpoint/2010/main" val="17435882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ja-JP" altLang="en-US" dirty="0"/>
              <a:t>構文エラーと例外</a:t>
            </a:r>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58</a:t>
            </a:fld>
            <a:endParaRPr lang="ja-JP" altLang="en-US" dirty="0"/>
          </a:p>
        </p:txBody>
      </p:sp>
      <p:sp>
        <p:nvSpPr>
          <p:cNvPr id="44" name="コンテンツ プレースホルダー 43">
            <a:extLst>
              <a:ext uri="{FF2B5EF4-FFF2-40B4-BE49-F238E27FC236}">
                <a16:creationId xmlns:a16="http://schemas.microsoft.com/office/drawing/2014/main" id="{3F3435F1-4CD9-4630-BDD2-113DFF6A05EF}"/>
              </a:ext>
            </a:extLst>
          </p:cNvPr>
          <p:cNvSpPr>
            <a:spLocks noGrp="1"/>
          </p:cNvSpPr>
          <p:nvPr>
            <p:ph sz="quarter" idx="13"/>
          </p:nvPr>
        </p:nvSpPr>
        <p:spPr>
          <a:xfrm>
            <a:off x="8316957" y="6410453"/>
            <a:ext cx="3871112" cy="439347"/>
          </a:xfrm>
        </p:spPr>
        <p:txBody>
          <a:bodyPr>
            <a:normAutofit/>
          </a:bodyPr>
          <a:lstStyle/>
          <a:p>
            <a:r>
              <a:rPr lang="en-US" altLang="ja-JP" dirty="0">
                <a:hlinkClick r:id="rId2"/>
              </a:rPr>
              <a:t>https://www.sejuku.net/blog/23044</a:t>
            </a:r>
            <a:endParaRPr lang="ja-JP" altLang="en-US" dirty="0"/>
          </a:p>
        </p:txBody>
      </p:sp>
      <p:sp>
        <p:nvSpPr>
          <p:cNvPr id="46" name="テキスト ボックス 45">
            <a:extLst>
              <a:ext uri="{FF2B5EF4-FFF2-40B4-BE49-F238E27FC236}">
                <a16:creationId xmlns:a16="http://schemas.microsoft.com/office/drawing/2014/main" id="{650C6E25-1BC2-4247-9435-6A72B460538F}"/>
              </a:ext>
            </a:extLst>
          </p:cNvPr>
          <p:cNvSpPr txBox="1"/>
          <p:nvPr/>
        </p:nvSpPr>
        <p:spPr>
          <a:xfrm>
            <a:off x="227348" y="1416632"/>
            <a:ext cx="12069952" cy="461665"/>
          </a:xfrm>
          <a:prstGeom prst="rect">
            <a:avLst/>
          </a:prstGeom>
          <a:noFill/>
        </p:spPr>
        <p:txBody>
          <a:bodyPr wrap="square" rtlCol="0">
            <a:spAutoFit/>
          </a:bodyPr>
          <a:lstStyle/>
          <a:p>
            <a:r>
              <a:rPr kumimoji="1" lang="ja-JP" altLang="en-US" sz="2400" dirty="0"/>
              <a:t>例外：正しい文法で書いているにもかかわらず発生するエラー（</a:t>
            </a:r>
            <a:r>
              <a:rPr kumimoji="1" lang="en-US" altLang="ja-JP" sz="2400" dirty="0"/>
              <a:t>Exception</a:t>
            </a:r>
            <a:r>
              <a:rPr kumimoji="1" lang="ja-JP" altLang="en-US" sz="2400" dirty="0"/>
              <a:t>ともいう）</a:t>
            </a:r>
            <a:endParaRPr kumimoji="1" lang="ja-JP" altLang="en-US" sz="1600" dirty="0"/>
          </a:p>
        </p:txBody>
      </p:sp>
      <p:sp>
        <p:nvSpPr>
          <p:cNvPr id="47" name="正方形/長方形 46">
            <a:extLst>
              <a:ext uri="{FF2B5EF4-FFF2-40B4-BE49-F238E27FC236}">
                <a16:creationId xmlns:a16="http://schemas.microsoft.com/office/drawing/2014/main" id="{BB86F852-C0E9-4E71-BC40-982F23B703C6}"/>
              </a:ext>
            </a:extLst>
          </p:cNvPr>
          <p:cNvSpPr/>
          <p:nvPr/>
        </p:nvSpPr>
        <p:spPr>
          <a:xfrm>
            <a:off x="804620" y="2527273"/>
            <a:ext cx="10915407" cy="103419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rPr>
              <a:t>x = 1</a:t>
            </a:r>
          </a:p>
          <a:p>
            <a:r>
              <a:rPr lang="en-US" altLang="ja-JP" sz="2000" dirty="0">
                <a:solidFill>
                  <a:schemeClr val="tx1"/>
                </a:solidFill>
              </a:rPr>
              <a:t>y = 0</a:t>
            </a:r>
          </a:p>
          <a:p>
            <a:r>
              <a:rPr lang="en-US" altLang="ja-JP" sz="2000" dirty="0">
                <a:solidFill>
                  <a:schemeClr val="tx1"/>
                </a:solidFill>
              </a:rPr>
              <a:t>z = x /0</a:t>
            </a:r>
            <a:endParaRPr kumimoji="1" lang="ja-JP" altLang="en-US" sz="2000" dirty="0">
              <a:solidFill>
                <a:schemeClr val="tx1"/>
              </a:solidFill>
            </a:endParaRPr>
          </a:p>
        </p:txBody>
      </p:sp>
      <p:sp>
        <p:nvSpPr>
          <p:cNvPr id="48" name="正方形/長方形 47">
            <a:extLst>
              <a:ext uri="{FF2B5EF4-FFF2-40B4-BE49-F238E27FC236}">
                <a16:creationId xmlns:a16="http://schemas.microsoft.com/office/drawing/2014/main" id="{FAB2B9C4-C27F-4935-A1B3-37AE7CED17A1}"/>
              </a:ext>
            </a:extLst>
          </p:cNvPr>
          <p:cNvSpPr/>
          <p:nvPr/>
        </p:nvSpPr>
        <p:spPr>
          <a:xfrm>
            <a:off x="806031" y="4197699"/>
            <a:ext cx="10915407" cy="1200329"/>
          </a:xfrm>
          <a:prstGeom prst="rect">
            <a:avLst/>
          </a:prstGeom>
          <a:solidFill>
            <a:schemeClr val="accent1">
              <a:lumMod val="20000"/>
              <a:lumOff val="80000"/>
            </a:schemeClr>
          </a:solidFill>
        </p:spPr>
        <p:txBody>
          <a:bodyPr wrap="square">
            <a:spAutoFit/>
          </a:bodyPr>
          <a:lstStyle/>
          <a:p>
            <a:r>
              <a:rPr lang="en-US" altLang="ja-JP" dirty="0"/>
              <a:t>Traceback (most recent call last):</a:t>
            </a:r>
          </a:p>
          <a:p>
            <a:r>
              <a:rPr lang="en-US" altLang="ja-JP" dirty="0"/>
              <a:t>  File "Main.py", line 3, in &lt;module&gt;</a:t>
            </a:r>
          </a:p>
          <a:p>
            <a:r>
              <a:rPr lang="en-US" altLang="ja-JP" dirty="0"/>
              <a:t>    z = x/y</a:t>
            </a:r>
          </a:p>
          <a:p>
            <a:r>
              <a:rPr lang="en-US" altLang="ja-JP" dirty="0" err="1"/>
              <a:t>ZeroDivisionError</a:t>
            </a:r>
            <a:r>
              <a:rPr lang="en-US" altLang="ja-JP" dirty="0"/>
              <a:t>: division by zero</a:t>
            </a:r>
            <a:endParaRPr lang="ja-JP" altLang="en-US" dirty="0"/>
          </a:p>
        </p:txBody>
      </p:sp>
      <p:sp>
        <p:nvSpPr>
          <p:cNvPr id="49" name="テキスト ボックス 48">
            <a:extLst>
              <a:ext uri="{FF2B5EF4-FFF2-40B4-BE49-F238E27FC236}">
                <a16:creationId xmlns:a16="http://schemas.microsoft.com/office/drawing/2014/main" id="{C3D74000-4C06-429F-B6F3-E4439AC5B4D3}"/>
              </a:ext>
            </a:extLst>
          </p:cNvPr>
          <p:cNvSpPr txBox="1"/>
          <p:nvPr/>
        </p:nvSpPr>
        <p:spPr>
          <a:xfrm>
            <a:off x="695398" y="2100543"/>
            <a:ext cx="8460941" cy="461665"/>
          </a:xfrm>
          <a:prstGeom prst="rect">
            <a:avLst/>
          </a:prstGeom>
          <a:noFill/>
        </p:spPr>
        <p:txBody>
          <a:bodyPr wrap="square" rtlCol="0">
            <a:spAutoFit/>
          </a:bodyPr>
          <a:lstStyle/>
          <a:p>
            <a:r>
              <a:rPr lang="ja-JP" altLang="en-US" sz="2400" dirty="0"/>
              <a:t>例）下記のようなコードを記述</a:t>
            </a:r>
            <a:endParaRPr lang="en-US" altLang="ja-JP" sz="2400" dirty="0"/>
          </a:p>
        </p:txBody>
      </p:sp>
      <p:sp>
        <p:nvSpPr>
          <p:cNvPr id="50" name="テキスト ボックス 49">
            <a:extLst>
              <a:ext uri="{FF2B5EF4-FFF2-40B4-BE49-F238E27FC236}">
                <a16:creationId xmlns:a16="http://schemas.microsoft.com/office/drawing/2014/main" id="{B9EE16E1-712F-4BEE-9704-B85A12966EE2}"/>
              </a:ext>
            </a:extLst>
          </p:cNvPr>
          <p:cNvSpPr txBox="1"/>
          <p:nvPr/>
        </p:nvSpPr>
        <p:spPr>
          <a:xfrm>
            <a:off x="804620" y="3787251"/>
            <a:ext cx="5974554" cy="461665"/>
          </a:xfrm>
          <a:prstGeom prst="rect">
            <a:avLst/>
          </a:prstGeom>
          <a:noFill/>
        </p:spPr>
        <p:txBody>
          <a:bodyPr wrap="square" rtlCol="0">
            <a:spAutoFit/>
          </a:bodyPr>
          <a:lstStyle/>
          <a:p>
            <a:r>
              <a:rPr lang="ja-JP" altLang="en-US" sz="2400" dirty="0"/>
              <a:t>実行すると下記のようなエラーが出る</a:t>
            </a:r>
            <a:endParaRPr kumimoji="1" lang="ja-JP" altLang="en-US" sz="2400" dirty="0"/>
          </a:p>
        </p:txBody>
      </p:sp>
      <p:sp>
        <p:nvSpPr>
          <p:cNvPr id="51" name="テキスト ボックス 50">
            <a:extLst>
              <a:ext uri="{FF2B5EF4-FFF2-40B4-BE49-F238E27FC236}">
                <a16:creationId xmlns:a16="http://schemas.microsoft.com/office/drawing/2014/main" id="{DC338304-7FBB-4059-B93D-D359913CCB27}"/>
              </a:ext>
            </a:extLst>
          </p:cNvPr>
          <p:cNvSpPr txBox="1"/>
          <p:nvPr/>
        </p:nvSpPr>
        <p:spPr>
          <a:xfrm>
            <a:off x="804620" y="5629338"/>
            <a:ext cx="10915407" cy="830997"/>
          </a:xfrm>
          <a:prstGeom prst="rect">
            <a:avLst/>
          </a:prstGeom>
          <a:noFill/>
        </p:spPr>
        <p:txBody>
          <a:bodyPr wrap="square" rtlCol="0">
            <a:spAutoFit/>
          </a:bodyPr>
          <a:lstStyle/>
          <a:p>
            <a:r>
              <a:rPr kumimoji="1" lang="ja-JP" altLang="en-US" sz="2400" dirty="0"/>
              <a:t>上記は、</a:t>
            </a:r>
            <a:r>
              <a:rPr kumimoji="1" lang="en-US" altLang="ja-JP" sz="2400" dirty="0"/>
              <a:t>python</a:t>
            </a:r>
            <a:r>
              <a:rPr kumimoji="1" lang="ja-JP" altLang="en-US" sz="2400" dirty="0"/>
              <a:t>の文法的には正しいが</a:t>
            </a:r>
            <a:r>
              <a:rPr kumimoji="1" lang="en-US" altLang="ja-JP" sz="2400" dirty="0"/>
              <a:t>【0</a:t>
            </a:r>
            <a:r>
              <a:rPr kumimoji="1" lang="ja-JP" altLang="en-US" sz="2400" dirty="0"/>
              <a:t>で割ってはいけない（ゼロ除算）</a:t>
            </a:r>
            <a:r>
              <a:rPr kumimoji="1" lang="en-US" altLang="ja-JP" sz="2400" dirty="0"/>
              <a:t>】</a:t>
            </a:r>
          </a:p>
          <a:p>
            <a:r>
              <a:rPr lang="ja-JP" altLang="en-US" sz="2400" dirty="0"/>
              <a:t>という数学的なルールに反している。</a:t>
            </a:r>
            <a:endParaRPr kumimoji="1" lang="ja-JP" altLang="en-US" sz="2400" dirty="0"/>
          </a:p>
        </p:txBody>
      </p:sp>
    </p:spTree>
    <p:extLst>
      <p:ext uri="{BB962C8B-B14F-4D97-AF65-F5344CB8AC3E}">
        <p14:creationId xmlns:p14="http://schemas.microsoft.com/office/powerpoint/2010/main" val="28521302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ja-JP" altLang="en-US" dirty="0"/>
              <a:t>構文エラーと例外</a:t>
            </a:r>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59</a:t>
            </a:fld>
            <a:endParaRPr lang="ja-JP" altLang="en-US" dirty="0"/>
          </a:p>
        </p:txBody>
      </p:sp>
      <p:sp>
        <p:nvSpPr>
          <p:cNvPr id="44" name="コンテンツ プレースホルダー 43">
            <a:extLst>
              <a:ext uri="{FF2B5EF4-FFF2-40B4-BE49-F238E27FC236}">
                <a16:creationId xmlns:a16="http://schemas.microsoft.com/office/drawing/2014/main" id="{3F3435F1-4CD9-4630-BDD2-113DFF6A05EF}"/>
              </a:ext>
            </a:extLst>
          </p:cNvPr>
          <p:cNvSpPr>
            <a:spLocks noGrp="1"/>
          </p:cNvSpPr>
          <p:nvPr>
            <p:ph sz="quarter" idx="13"/>
          </p:nvPr>
        </p:nvSpPr>
        <p:spPr>
          <a:xfrm>
            <a:off x="8316957" y="6410453"/>
            <a:ext cx="3871112" cy="439347"/>
          </a:xfrm>
        </p:spPr>
        <p:txBody>
          <a:bodyPr>
            <a:normAutofit/>
          </a:bodyPr>
          <a:lstStyle/>
          <a:p>
            <a:r>
              <a:rPr lang="en-US" altLang="ja-JP" dirty="0">
                <a:hlinkClick r:id="rId2"/>
              </a:rPr>
              <a:t>https://www.sejuku.net/blog/23044</a:t>
            </a:r>
            <a:endParaRPr lang="ja-JP" altLang="en-US" dirty="0"/>
          </a:p>
        </p:txBody>
      </p:sp>
      <p:sp>
        <p:nvSpPr>
          <p:cNvPr id="46" name="テキスト ボックス 45">
            <a:extLst>
              <a:ext uri="{FF2B5EF4-FFF2-40B4-BE49-F238E27FC236}">
                <a16:creationId xmlns:a16="http://schemas.microsoft.com/office/drawing/2014/main" id="{650C6E25-1BC2-4247-9435-6A72B460538F}"/>
              </a:ext>
            </a:extLst>
          </p:cNvPr>
          <p:cNvSpPr txBox="1"/>
          <p:nvPr/>
        </p:nvSpPr>
        <p:spPr>
          <a:xfrm>
            <a:off x="357290" y="1454773"/>
            <a:ext cx="11311451" cy="1200329"/>
          </a:xfrm>
          <a:prstGeom prst="rect">
            <a:avLst/>
          </a:prstGeom>
          <a:noFill/>
        </p:spPr>
        <p:txBody>
          <a:bodyPr wrap="square" rtlCol="0">
            <a:spAutoFit/>
          </a:bodyPr>
          <a:lstStyle/>
          <a:p>
            <a:r>
              <a:rPr kumimoji="1" lang="ja-JP" altLang="en-US" sz="2800" dirty="0"/>
              <a:t>前ページで示した</a:t>
            </a:r>
            <a:r>
              <a:rPr lang="en-US" altLang="ja-JP" sz="2800" dirty="0" err="1"/>
              <a:t>ZeroDivisionError</a:t>
            </a:r>
            <a:r>
              <a:rPr lang="ja-JP" altLang="en-US" sz="2800" dirty="0"/>
              <a:t>（ゼロ除算による）エラーの他にも代表的なエラーには下記がある</a:t>
            </a:r>
            <a:endParaRPr lang="en-US" altLang="ja-JP" sz="2800" dirty="0"/>
          </a:p>
          <a:p>
            <a:endParaRPr kumimoji="1" lang="ja-JP" altLang="en-US" sz="1600" dirty="0"/>
          </a:p>
        </p:txBody>
      </p:sp>
      <p:sp>
        <p:nvSpPr>
          <p:cNvPr id="4" name="正方形/長方形 3">
            <a:extLst>
              <a:ext uri="{FF2B5EF4-FFF2-40B4-BE49-F238E27FC236}">
                <a16:creationId xmlns:a16="http://schemas.microsoft.com/office/drawing/2014/main" id="{DEA5591F-6DC3-47FC-B758-0C80D87385A8}"/>
              </a:ext>
            </a:extLst>
          </p:cNvPr>
          <p:cNvSpPr/>
          <p:nvPr/>
        </p:nvSpPr>
        <p:spPr>
          <a:xfrm>
            <a:off x="357290" y="2785942"/>
            <a:ext cx="11834710" cy="2431435"/>
          </a:xfrm>
          <a:prstGeom prst="rect">
            <a:avLst/>
          </a:prstGeom>
        </p:spPr>
        <p:txBody>
          <a:bodyPr wrap="square">
            <a:spAutoFit/>
          </a:bodyPr>
          <a:lstStyle/>
          <a:p>
            <a:pPr marL="342900" indent="-342900">
              <a:buFont typeface="Arial" panose="020B0604020202020204" pitchFamily="34" charset="0"/>
              <a:buChar char="•"/>
            </a:pPr>
            <a:r>
              <a:rPr lang="en-US" altLang="ja-JP" sz="2400" dirty="0"/>
              <a:t> </a:t>
            </a:r>
            <a:r>
              <a:rPr lang="en-US" altLang="ja-JP" sz="3200" dirty="0" err="1"/>
              <a:t>NameError</a:t>
            </a:r>
            <a:r>
              <a:rPr lang="ja-JP" altLang="en-US" sz="3200" dirty="0"/>
              <a:t>：定義していない変数を使ったときに起きるエラー</a:t>
            </a:r>
            <a:endParaRPr lang="en-US" altLang="ja-JP" sz="3200" dirty="0"/>
          </a:p>
          <a:p>
            <a:pPr marL="342900" indent="-342900">
              <a:buFont typeface="Arial" panose="020B0604020202020204" pitchFamily="34" charset="0"/>
              <a:buChar char="•"/>
            </a:pPr>
            <a:endParaRPr lang="en-US" altLang="ja-JP" sz="2400" dirty="0"/>
          </a:p>
          <a:p>
            <a:pPr marL="457200" indent="-457200">
              <a:buFont typeface="Arial" panose="020B0604020202020204" pitchFamily="34" charset="0"/>
              <a:buChar char="•"/>
            </a:pPr>
            <a:r>
              <a:rPr lang="en-US" altLang="ja-JP" sz="3200" dirty="0" err="1"/>
              <a:t>AttributeError</a:t>
            </a:r>
            <a:r>
              <a:rPr lang="ja-JP" altLang="en-US" sz="3200" dirty="0"/>
              <a:t>：存在しない属性にアクセスしようとしたときに起きるエラー</a:t>
            </a:r>
          </a:p>
        </p:txBody>
      </p:sp>
      <p:sp>
        <p:nvSpPr>
          <p:cNvPr id="5" name="テキスト ボックス 4">
            <a:extLst>
              <a:ext uri="{FF2B5EF4-FFF2-40B4-BE49-F238E27FC236}">
                <a16:creationId xmlns:a16="http://schemas.microsoft.com/office/drawing/2014/main" id="{45ACB80B-5B66-45E9-9843-01BABCE23A09}"/>
              </a:ext>
            </a:extLst>
          </p:cNvPr>
          <p:cNvSpPr txBox="1"/>
          <p:nvPr/>
        </p:nvSpPr>
        <p:spPr>
          <a:xfrm>
            <a:off x="581191" y="5805264"/>
            <a:ext cx="11311451" cy="461665"/>
          </a:xfrm>
          <a:prstGeom prst="rect">
            <a:avLst/>
          </a:prstGeom>
          <a:noFill/>
        </p:spPr>
        <p:txBody>
          <a:bodyPr wrap="square" rtlCol="0">
            <a:spAutoFit/>
          </a:bodyPr>
          <a:lstStyle/>
          <a:p>
            <a:r>
              <a:rPr kumimoji="1" lang="ja-JP" altLang="en-US" sz="2400" b="1" u="sng" dirty="0">
                <a:solidFill>
                  <a:srgbClr val="FF0000"/>
                </a:solidFill>
              </a:rPr>
              <a:t>➡これらのような特定のエラーが起こる可能性があるときに使用するのが</a:t>
            </a:r>
            <a:r>
              <a:rPr kumimoji="1" lang="en-US" altLang="ja-JP" sz="2400" b="1" u="sng" dirty="0">
                <a:solidFill>
                  <a:srgbClr val="FF0000"/>
                </a:solidFill>
              </a:rPr>
              <a:t>try</a:t>
            </a:r>
            <a:r>
              <a:rPr lang="ja-JP" altLang="en-US" sz="2400" b="1" u="sng" dirty="0">
                <a:solidFill>
                  <a:srgbClr val="FF0000"/>
                </a:solidFill>
              </a:rPr>
              <a:t>文</a:t>
            </a:r>
            <a:endParaRPr kumimoji="1" lang="ja-JP" altLang="en-US" sz="2400" b="1" u="sng" dirty="0">
              <a:solidFill>
                <a:srgbClr val="FF0000"/>
              </a:solidFill>
            </a:endParaRPr>
          </a:p>
        </p:txBody>
      </p:sp>
    </p:spTree>
    <p:extLst>
      <p:ext uri="{BB962C8B-B14F-4D97-AF65-F5344CB8AC3E}">
        <p14:creationId xmlns:p14="http://schemas.microsoft.com/office/powerpoint/2010/main" val="2109532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90284F-A2F8-4782-A29A-E124F34EB46C}"/>
              </a:ext>
            </a:extLst>
          </p:cNvPr>
          <p:cNvSpPr>
            <a:spLocks noGrp="1"/>
          </p:cNvSpPr>
          <p:nvPr>
            <p:ph type="title"/>
          </p:nvPr>
        </p:nvSpPr>
        <p:spPr/>
        <p:txBody>
          <a:bodyPr/>
          <a:lstStyle/>
          <a:p>
            <a:r>
              <a:rPr lang="ja-JP" altLang="en-US" dirty="0"/>
              <a:t>事前知識：論理演算子</a:t>
            </a:r>
            <a:endParaRPr kumimoji="1" lang="ja-JP" altLang="en-US" dirty="0"/>
          </a:p>
        </p:txBody>
      </p:sp>
      <p:sp>
        <p:nvSpPr>
          <p:cNvPr id="3" name="コンテンツ プレースホルダー 2">
            <a:extLst>
              <a:ext uri="{FF2B5EF4-FFF2-40B4-BE49-F238E27FC236}">
                <a16:creationId xmlns:a16="http://schemas.microsoft.com/office/drawing/2014/main" id="{EE094DAF-C959-4790-9DFB-6111BB8AC783}"/>
              </a:ext>
            </a:extLst>
          </p:cNvPr>
          <p:cNvSpPr>
            <a:spLocks noGrp="1"/>
          </p:cNvSpPr>
          <p:nvPr>
            <p:ph idx="1"/>
          </p:nvPr>
        </p:nvSpPr>
        <p:spPr>
          <a:xfrm>
            <a:off x="2693621" y="1431035"/>
            <a:ext cx="6804756" cy="880831"/>
          </a:xfrm>
        </p:spPr>
        <p:txBody>
          <a:bodyPr>
            <a:normAutofit fontScale="92500"/>
          </a:bodyPr>
          <a:lstStyle/>
          <a:p>
            <a:r>
              <a:rPr kumimoji="1" lang="en-US" altLang="ja-JP" sz="4000" dirty="0"/>
              <a:t>python</a:t>
            </a:r>
            <a:r>
              <a:rPr kumimoji="1" lang="ja-JP" altLang="en-US" sz="4000" dirty="0" err="1"/>
              <a:t>での</a:t>
            </a:r>
            <a:r>
              <a:rPr kumimoji="1" lang="ja-JP" altLang="en-US" sz="4000" dirty="0"/>
              <a:t>論理演算子は以下</a:t>
            </a:r>
          </a:p>
        </p:txBody>
      </p:sp>
      <p:sp>
        <p:nvSpPr>
          <p:cNvPr id="4" name="スライド番号プレースホルダー 3">
            <a:extLst>
              <a:ext uri="{FF2B5EF4-FFF2-40B4-BE49-F238E27FC236}">
                <a16:creationId xmlns:a16="http://schemas.microsoft.com/office/drawing/2014/main" id="{FC8E79A2-5886-4956-A1F8-72782195B5F3}"/>
              </a:ext>
            </a:extLst>
          </p:cNvPr>
          <p:cNvSpPr>
            <a:spLocks noGrp="1"/>
          </p:cNvSpPr>
          <p:nvPr>
            <p:ph type="sldNum" sz="quarter" idx="12"/>
          </p:nvPr>
        </p:nvSpPr>
        <p:spPr/>
        <p:txBody>
          <a:bodyPr/>
          <a:lstStyle/>
          <a:p>
            <a:fld id="{57021661-B2A8-457F-930E-F617AD024F3F}" type="slidenum">
              <a:rPr lang="ja-JP" altLang="en-US" smtClean="0"/>
              <a:pPr/>
              <a:t>6</a:t>
            </a:fld>
            <a:endParaRPr lang="ja-JP" altLang="en-US" dirty="0"/>
          </a:p>
        </p:txBody>
      </p:sp>
      <p:sp>
        <p:nvSpPr>
          <p:cNvPr id="5" name="コンテンツ プレースホルダー 4">
            <a:extLst>
              <a:ext uri="{FF2B5EF4-FFF2-40B4-BE49-F238E27FC236}">
                <a16:creationId xmlns:a16="http://schemas.microsoft.com/office/drawing/2014/main" id="{8E12935F-7F4C-47EE-A258-E504CB759922}"/>
              </a:ext>
            </a:extLst>
          </p:cNvPr>
          <p:cNvSpPr>
            <a:spLocks noGrp="1"/>
          </p:cNvSpPr>
          <p:nvPr>
            <p:ph sz="quarter" idx="13"/>
          </p:nvPr>
        </p:nvSpPr>
        <p:spPr>
          <a:xfrm>
            <a:off x="8328248" y="6494710"/>
            <a:ext cx="3859665" cy="365125"/>
          </a:xfrm>
        </p:spPr>
        <p:txBody>
          <a:bodyPr>
            <a:normAutofit lnSpcReduction="10000"/>
          </a:bodyPr>
          <a:lstStyle/>
          <a:p>
            <a:r>
              <a:rPr lang="en-US" altLang="ja-JP" dirty="0">
                <a:hlinkClick r:id="rId2"/>
              </a:rPr>
              <a:t>https://www.sejuku.net/blog/20674</a:t>
            </a:r>
            <a:endParaRPr kumimoji="1" lang="ja-JP" altLang="en-US" dirty="0"/>
          </a:p>
        </p:txBody>
      </p:sp>
      <p:graphicFrame>
        <p:nvGraphicFramePr>
          <p:cNvPr id="6" name="表 5">
            <a:extLst>
              <a:ext uri="{FF2B5EF4-FFF2-40B4-BE49-F238E27FC236}">
                <a16:creationId xmlns:a16="http://schemas.microsoft.com/office/drawing/2014/main" id="{F6F7918C-67B1-4EFE-8E30-67EEB0F0F361}"/>
              </a:ext>
            </a:extLst>
          </p:cNvPr>
          <p:cNvGraphicFramePr>
            <a:graphicFrameLocks noGrp="1"/>
          </p:cNvGraphicFramePr>
          <p:nvPr>
            <p:extLst>
              <p:ext uri="{D42A27DB-BD31-4B8C-83A1-F6EECF244321}">
                <p14:modId xmlns:p14="http://schemas.microsoft.com/office/powerpoint/2010/main" val="241986162"/>
              </p:ext>
            </p:extLst>
          </p:nvPr>
        </p:nvGraphicFramePr>
        <p:xfrm>
          <a:off x="1919535" y="2600908"/>
          <a:ext cx="8352928" cy="3315719"/>
        </p:xfrm>
        <a:graphic>
          <a:graphicData uri="http://schemas.openxmlformats.org/drawingml/2006/table">
            <a:tbl>
              <a:tblPr firstRow="1" bandRow="1">
                <a:tableStyleId>{5C22544A-7EE6-4342-B048-85BDC9FD1C3A}</a:tableStyleId>
              </a:tblPr>
              <a:tblGrid>
                <a:gridCol w="3851628">
                  <a:extLst>
                    <a:ext uri="{9D8B030D-6E8A-4147-A177-3AD203B41FA5}">
                      <a16:colId xmlns:a16="http://schemas.microsoft.com/office/drawing/2014/main" val="3259185172"/>
                    </a:ext>
                  </a:extLst>
                </a:gridCol>
                <a:gridCol w="4501300">
                  <a:extLst>
                    <a:ext uri="{9D8B030D-6E8A-4147-A177-3AD203B41FA5}">
                      <a16:colId xmlns:a16="http://schemas.microsoft.com/office/drawing/2014/main" val="470281448"/>
                    </a:ext>
                  </a:extLst>
                </a:gridCol>
              </a:tblGrid>
              <a:tr h="499902">
                <a:tc>
                  <a:txBody>
                    <a:bodyPr/>
                    <a:lstStyle/>
                    <a:p>
                      <a:r>
                        <a:rPr kumimoji="1" lang="ja-JP" altLang="en-US" sz="3600" dirty="0"/>
                        <a:t>演算子</a:t>
                      </a:r>
                    </a:p>
                  </a:txBody>
                  <a:tcPr/>
                </a:tc>
                <a:tc>
                  <a:txBody>
                    <a:bodyPr/>
                    <a:lstStyle/>
                    <a:p>
                      <a:r>
                        <a:rPr kumimoji="1" lang="ja-JP" altLang="en-US" sz="3600" dirty="0"/>
                        <a:t>真の条件</a:t>
                      </a:r>
                    </a:p>
                  </a:txBody>
                  <a:tcPr/>
                </a:tc>
                <a:extLst>
                  <a:ext uri="{0D108BD9-81ED-4DB2-BD59-A6C34878D82A}">
                    <a16:rowId xmlns:a16="http://schemas.microsoft.com/office/drawing/2014/main" val="1055256178"/>
                  </a:ext>
                </a:extLst>
              </a:tr>
              <a:tr h="571910">
                <a:tc>
                  <a:txBody>
                    <a:bodyPr/>
                    <a:lstStyle/>
                    <a:p>
                      <a:r>
                        <a:rPr kumimoji="1" lang="en-US" altLang="ja-JP" sz="3600" dirty="0"/>
                        <a:t>x or y</a:t>
                      </a:r>
                      <a:endParaRPr kumimoji="1" lang="ja-JP" altLang="en-US" sz="3600" dirty="0"/>
                    </a:p>
                  </a:txBody>
                  <a:tcPr/>
                </a:tc>
                <a:tc>
                  <a:txBody>
                    <a:bodyPr/>
                    <a:lstStyle/>
                    <a:p>
                      <a:r>
                        <a:rPr kumimoji="1" lang="en-US" altLang="ja-JP" sz="3600" dirty="0"/>
                        <a:t>x </a:t>
                      </a:r>
                      <a:r>
                        <a:rPr kumimoji="1" lang="ja-JP" altLang="en-US" sz="3600" dirty="0"/>
                        <a:t>または </a:t>
                      </a:r>
                      <a:r>
                        <a:rPr kumimoji="1" lang="en-US" altLang="ja-JP" sz="3600" dirty="0"/>
                        <a:t>y</a:t>
                      </a:r>
                      <a:r>
                        <a:rPr kumimoji="1" lang="ja-JP" altLang="en-US" sz="3600" dirty="0"/>
                        <a:t>が 真</a:t>
                      </a:r>
                    </a:p>
                  </a:txBody>
                  <a:tcPr/>
                </a:tc>
                <a:extLst>
                  <a:ext uri="{0D108BD9-81ED-4DB2-BD59-A6C34878D82A}">
                    <a16:rowId xmlns:a16="http://schemas.microsoft.com/office/drawing/2014/main" val="2300615523"/>
                  </a:ext>
                </a:extLst>
              </a:tr>
              <a:tr h="705431">
                <a:tc>
                  <a:txBody>
                    <a:bodyPr/>
                    <a:lstStyle/>
                    <a:p>
                      <a:r>
                        <a:rPr kumimoji="1" lang="en-US" altLang="ja-JP" sz="3600" dirty="0"/>
                        <a:t>x and y</a:t>
                      </a:r>
                      <a:endParaRPr kumimoji="1" lang="ja-JP" altLang="en-US" sz="3600" dirty="0"/>
                    </a:p>
                  </a:txBody>
                  <a:tcPr/>
                </a:tc>
                <a:tc>
                  <a:txBody>
                    <a:bodyPr/>
                    <a:lstStyle/>
                    <a:p>
                      <a:r>
                        <a:rPr kumimoji="1" lang="en-US" altLang="ja-JP" sz="3600" dirty="0"/>
                        <a:t>x</a:t>
                      </a:r>
                      <a:r>
                        <a:rPr kumimoji="1" lang="ja-JP" altLang="en-US" sz="3600" dirty="0"/>
                        <a:t> と </a:t>
                      </a:r>
                      <a:r>
                        <a:rPr kumimoji="1" lang="en-US" altLang="ja-JP" sz="3600" dirty="0"/>
                        <a:t>y</a:t>
                      </a:r>
                      <a:r>
                        <a:rPr kumimoji="1" lang="ja-JP" altLang="en-US" sz="3600" dirty="0"/>
                        <a:t>の両方が真</a:t>
                      </a:r>
                    </a:p>
                  </a:txBody>
                  <a:tcPr/>
                </a:tc>
                <a:extLst>
                  <a:ext uri="{0D108BD9-81ED-4DB2-BD59-A6C34878D82A}">
                    <a16:rowId xmlns:a16="http://schemas.microsoft.com/office/drawing/2014/main" val="377398761"/>
                  </a:ext>
                </a:extLst>
              </a:tr>
              <a:tr h="1330128">
                <a:tc>
                  <a:txBody>
                    <a:bodyPr/>
                    <a:lstStyle/>
                    <a:p>
                      <a:r>
                        <a:rPr kumimoji="1" lang="en-US" altLang="ja-JP" sz="3600" dirty="0"/>
                        <a:t>x not</a:t>
                      </a:r>
                      <a:endParaRPr kumimoji="1" lang="ja-JP" altLang="en-US" sz="3600" dirty="0"/>
                    </a:p>
                  </a:txBody>
                  <a:tcPr/>
                </a:tc>
                <a:tc>
                  <a:txBody>
                    <a:bodyPr/>
                    <a:lstStyle/>
                    <a:p>
                      <a:r>
                        <a:rPr kumimoji="1" lang="en-US" altLang="ja-JP" sz="3600" dirty="0"/>
                        <a:t>x</a:t>
                      </a:r>
                      <a:r>
                        <a:rPr kumimoji="1" lang="ja-JP" altLang="en-US" sz="3600" dirty="0"/>
                        <a:t>が真であれば偽</a:t>
                      </a:r>
                      <a:endParaRPr kumimoji="1" lang="en-US" altLang="ja-JP" sz="3600" dirty="0"/>
                    </a:p>
                    <a:p>
                      <a:r>
                        <a:rPr kumimoji="1" lang="en-US" altLang="ja-JP" sz="3600" dirty="0"/>
                        <a:t>x</a:t>
                      </a:r>
                      <a:r>
                        <a:rPr kumimoji="1" lang="ja-JP" altLang="en-US" sz="3600" dirty="0"/>
                        <a:t>が偽であれば真</a:t>
                      </a:r>
                    </a:p>
                  </a:txBody>
                  <a:tcPr/>
                </a:tc>
                <a:extLst>
                  <a:ext uri="{0D108BD9-81ED-4DB2-BD59-A6C34878D82A}">
                    <a16:rowId xmlns:a16="http://schemas.microsoft.com/office/drawing/2014/main" val="3970209257"/>
                  </a:ext>
                </a:extLst>
              </a:tr>
            </a:tbl>
          </a:graphicData>
        </a:graphic>
      </p:graphicFrame>
    </p:spTree>
    <p:extLst>
      <p:ext uri="{BB962C8B-B14F-4D97-AF65-F5344CB8AC3E}">
        <p14:creationId xmlns:p14="http://schemas.microsoft.com/office/powerpoint/2010/main" val="16297960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線コネクタ 29">
            <a:extLst>
              <a:ext uri="{FF2B5EF4-FFF2-40B4-BE49-F238E27FC236}">
                <a16:creationId xmlns:a16="http://schemas.microsoft.com/office/drawing/2014/main" id="{683929F7-0298-4741-BB68-AC5AC0FB3A80}"/>
              </a:ext>
            </a:extLst>
          </p:cNvPr>
          <p:cNvCxnSpPr>
            <a:cxnSpLocks/>
          </p:cNvCxnSpPr>
          <p:nvPr/>
        </p:nvCxnSpPr>
        <p:spPr>
          <a:xfrm>
            <a:off x="3430149" y="4406364"/>
            <a:ext cx="757639" cy="143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0A9D19F7-6155-4010-83DE-73210156AE61}"/>
              </a:ext>
            </a:extLst>
          </p:cNvPr>
          <p:cNvCxnSpPr>
            <a:cxnSpLocks/>
          </p:cNvCxnSpPr>
          <p:nvPr/>
        </p:nvCxnSpPr>
        <p:spPr>
          <a:xfrm flipH="1">
            <a:off x="2419897" y="6489340"/>
            <a:ext cx="176789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en-US" altLang="ja-JP" dirty="0"/>
              <a:t>try</a:t>
            </a:r>
            <a:r>
              <a:rPr kumimoji="1" lang="ja-JP" altLang="en-US" dirty="0"/>
              <a:t>文</a:t>
            </a:r>
          </a:p>
        </p:txBody>
      </p:sp>
      <p:sp>
        <p:nvSpPr>
          <p:cNvPr id="4" name="コンテンツ プレースホルダー 3">
            <a:extLst>
              <a:ext uri="{FF2B5EF4-FFF2-40B4-BE49-F238E27FC236}">
                <a16:creationId xmlns:a16="http://schemas.microsoft.com/office/drawing/2014/main" id="{F67C2984-F483-40ED-A311-9FBC768A643C}"/>
              </a:ext>
            </a:extLst>
          </p:cNvPr>
          <p:cNvSpPr>
            <a:spLocks noGrp="1"/>
          </p:cNvSpPr>
          <p:nvPr>
            <p:ph idx="1"/>
          </p:nvPr>
        </p:nvSpPr>
        <p:spPr>
          <a:xfrm>
            <a:off x="263352" y="1203762"/>
            <a:ext cx="12065270" cy="940400"/>
          </a:xfrm>
        </p:spPr>
        <p:txBody>
          <a:bodyPr>
            <a:normAutofit/>
          </a:bodyPr>
          <a:lstStyle/>
          <a:p>
            <a:r>
              <a:rPr kumimoji="1" lang="ja-JP" altLang="en-US" b="1" dirty="0">
                <a:solidFill>
                  <a:srgbClr val="FF0000"/>
                </a:solidFill>
              </a:rPr>
              <a:t>特定の例外</a:t>
            </a:r>
            <a:r>
              <a:rPr kumimoji="1" lang="ja-JP" altLang="en-US" dirty="0"/>
              <a:t>が発生した時に指定の処理を行う</a:t>
            </a:r>
            <a:r>
              <a:rPr kumimoji="1" lang="ja-JP" altLang="en-US" sz="1600" dirty="0"/>
              <a:t>（例外が発生する可能性があるが実行したい時）</a:t>
            </a:r>
            <a:endParaRPr kumimoji="1" lang="ja-JP" altLang="en-US" dirty="0"/>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60</a:t>
            </a:fld>
            <a:endParaRPr lang="ja-JP" altLang="en-US" dirty="0"/>
          </a:p>
        </p:txBody>
      </p:sp>
      <p:sp>
        <p:nvSpPr>
          <p:cNvPr id="5" name="コンテンツ プレースホルダー 4">
            <a:extLst>
              <a:ext uri="{FF2B5EF4-FFF2-40B4-BE49-F238E27FC236}">
                <a16:creationId xmlns:a16="http://schemas.microsoft.com/office/drawing/2014/main" id="{A8EBC98B-C95B-4E1A-99FE-4099D851B110}"/>
              </a:ext>
            </a:extLst>
          </p:cNvPr>
          <p:cNvSpPr>
            <a:spLocks noGrp="1"/>
          </p:cNvSpPr>
          <p:nvPr>
            <p:ph sz="quarter" idx="13"/>
          </p:nvPr>
        </p:nvSpPr>
        <p:spPr>
          <a:xfrm>
            <a:off x="8189362" y="6595263"/>
            <a:ext cx="4002638" cy="262737"/>
          </a:xfrm>
        </p:spPr>
        <p:txBody>
          <a:bodyPr>
            <a:normAutofit fontScale="77500" lnSpcReduction="20000"/>
          </a:bodyPr>
          <a:lstStyle/>
          <a:p>
            <a:r>
              <a:rPr lang="en-US" altLang="ja-JP" dirty="0">
                <a:hlinkClick r:id="rId2"/>
              </a:rPr>
              <a:t>https://www.headboost.jp/python-try-except/</a:t>
            </a:r>
            <a:endParaRPr kumimoji="1" lang="ja-JP" altLang="en-US" dirty="0"/>
          </a:p>
        </p:txBody>
      </p:sp>
      <p:sp>
        <p:nvSpPr>
          <p:cNvPr id="6" name="正方形/長方形 5">
            <a:extLst>
              <a:ext uri="{FF2B5EF4-FFF2-40B4-BE49-F238E27FC236}">
                <a16:creationId xmlns:a16="http://schemas.microsoft.com/office/drawing/2014/main" id="{A4DFD7FA-8F5E-494A-831F-A8C274081383}"/>
              </a:ext>
            </a:extLst>
          </p:cNvPr>
          <p:cNvSpPr/>
          <p:nvPr/>
        </p:nvSpPr>
        <p:spPr>
          <a:xfrm>
            <a:off x="1343472" y="2564904"/>
            <a:ext cx="2088232" cy="94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cxnSp>
        <p:nvCxnSpPr>
          <p:cNvPr id="9" name="直線矢印コネクタ 8">
            <a:extLst>
              <a:ext uri="{FF2B5EF4-FFF2-40B4-BE49-F238E27FC236}">
                <a16:creationId xmlns:a16="http://schemas.microsoft.com/office/drawing/2014/main" id="{DA0180BD-133A-43EF-8B06-2967DB49812D}"/>
              </a:ext>
            </a:extLst>
          </p:cNvPr>
          <p:cNvCxnSpPr>
            <a:cxnSpLocks/>
          </p:cNvCxnSpPr>
          <p:nvPr/>
        </p:nvCxnSpPr>
        <p:spPr>
          <a:xfrm flipH="1">
            <a:off x="2419895" y="2024844"/>
            <a:ext cx="3697" cy="5040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59541E76-389D-40ED-9780-E0C6A560BC7E}"/>
              </a:ext>
            </a:extLst>
          </p:cNvPr>
          <p:cNvCxnSpPr>
            <a:cxnSpLocks/>
            <a:endCxn id="11" idx="0"/>
          </p:cNvCxnSpPr>
          <p:nvPr/>
        </p:nvCxnSpPr>
        <p:spPr>
          <a:xfrm>
            <a:off x="2423592" y="3548251"/>
            <a:ext cx="0" cy="3774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6BA485A0-E855-4EFA-B588-7736936D196B}"/>
              </a:ext>
            </a:extLst>
          </p:cNvPr>
          <p:cNvSpPr/>
          <p:nvPr/>
        </p:nvSpPr>
        <p:spPr>
          <a:xfrm>
            <a:off x="1379476" y="5286438"/>
            <a:ext cx="2088232" cy="94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判断 10">
            <a:extLst>
              <a:ext uri="{FF2B5EF4-FFF2-40B4-BE49-F238E27FC236}">
                <a16:creationId xmlns:a16="http://schemas.microsoft.com/office/drawing/2014/main" id="{E76C0AF3-47F9-4897-95DC-8F6B59B3B76D}"/>
              </a:ext>
            </a:extLst>
          </p:cNvPr>
          <p:cNvSpPr/>
          <p:nvPr/>
        </p:nvSpPr>
        <p:spPr>
          <a:xfrm>
            <a:off x="1379476" y="3925671"/>
            <a:ext cx="2088232" cy="940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例外</a:t>
            </a:r>
          </a:p>
        </p:txBody>
      </p:sp>
      <p:sp>
        <p:nvSpPr>
          <p:cNvPr id="18" name="テキスト ボックス 17">
            <a:extLst>
              <a:ext uri="{FF2B5EF4-FFF2-40B4-BE49-F238E27FC236}">
                <a16:creationId xmlns:a16="http://schemas.microsoft.com/office/drawing/2014/main" id="{4677ED9F-EA7C-4E66-BB19-513A8A0A8824}"/>
              </a:ext>
            </a:extLst>
          </p:cNvPr>
          <p:cNvSpPr txBox="1"/>
          <p:nvPr/>
        </p:nvSpPr>
        <p:spPr>
          <a:xfrm>
            <a:off x="1735824" y="2681161"/>
            <a:ext cx="1368143" cy="707886"/>
          </a:xfrm>
          <a:prstGeom prst="rect">
            <a:avLst/>
          </a:prstGeom>
          <a:noFill/>
        </p:spPr>
        <p:txBody>
          <a:bodyPr wrap="square" rtlCol="0">
            <a:spAutoFit/>
          </a:bodyPr>
          <a:lstStyle/>
          <a:p>
            <a:r>
              <a:rPr kumimoji="1" lang="en-US" altLang="ja-JP" sz="2000" b="1" dirty="0">
                <a:solidFill>
                  <a:schemeClr val="bg1"/>
                </a:solidFill>
              </a:rPr>
              <a:t>try:</a:t>
            </a:r>
          </a:p>
          <a:p>
            <a:r>
              <a:rPr lang="en-US" altLang="ja-JP" sz="2000" b="1" dirty="0">
                <a:solidFill>
                  <a:schemeClr val="bg1"/>
                </a:solidFill>
              </a:rPr>
              <a:t>    </a:t>
            </a:r>
            <a:r>
              <a:rPr lang="ja-JP" altLang="en-US" sz="2000" b="1" dirty="0">
                <a:solidFill>
                  <a:schemeClr val="bg1"/>
                </a:solidFill>
              </a:rPr>
              <a:t>処理文</a:t>
            </a:r>
            <a:endParaRPr kumimoji="1" lang="ja-JP" altLang="en-US" sz="2000" b="1" dirty="0">
              <a:solidFill>
                <a:schemeClr val="bg1"/>
              </a:solidFill>
            </a:endParaRPr>
          </a:p>
        </p:txBody>
      </p:sp>
      <p:sp>
        <p:nvSpPr>
          <p:cNvPr id="19" name="テキスト ボックス 18">
            <a:extLst>
              <a:ext uri="{FF2B5EF4-FFF2-40B4-BE49-F238E27FC236}">
                <a16:creationId xmlns:a16="http://schemas.microsoft.com/office/drawing/2014/main" id="{4F71A63D-EEBF-4698-BD59-36F9241C7A86}"/>
              </a:ext>
            </a:extLst>
          </p:cNvPr>
          <p:cNvSpPr txBox="1"/>
          <p:nvPr/>
        </p:nvSpPr>
        <p:spPr>
          <a:xfrm>
            <a:off x="1721516" y="5402695"/>
            <a:ext cx="1332144" cy="707886"/>
          </a:xfrm>
          <a:prstGeom prst="rect">
            <a:avLst/>
          </a:prstGeom>
          <a:noFill/>
        </p:spPr>
        <p:txBody>
          <a:bodyPr wrap="square" rtlCol="0">
            <a:spAutoFit/>
          </a:bodyPr>
          <a:lstStyle/>
          <a:p>
            <a:r>
              <a:rPr lang="en-US" altLang="ja-JP" sz="2000" b="1" dirty="0">
                <a:solidFill>
                  <a:schemeClr val="bg1"/>
                </a:solidFill>
              </a:rPr>
              <a:t>except:        </a:t>
            </a:r>
          </a:p>
          <a:p>
            <a:r>
              <a:rPr lang="en-US" altLang="ja-JP" sz="2000" b="1" dirty="0">
                <a:solidFill>
                  <a:schemeClr val="bg1"/>
                </a:solidFill>
              </a:rPr>
              <a:t>    </a:t>
            </a:r>
            <a:r>
              <a:rPr lang="ja-JP" altLang="en-US" sz="2000" b="1" dirty="0">
                <a:solidFill>
                  <a:schemeClr val="bg1"/>
                </a:solidFill>
              </a:rPr>
              <a:t>処理文</a:t>
            </a:r>
            <a:endParaRPr kumimoji="1" lang="ja-JP" altLang="en-US" sz="2000" b="1" dirty="0">
              <a:solidFill>
                <a:schemeClr val="bg1"/>
              </a:solidFill>
            </a:endParaRPr>
          </a:p>
        </p:txBody>
      </p:sp>
      <p:sp>
        <p:nvSpPr>
          <p:cNvPr id="20" name="テキスト ボックス 19">
            <a:extLst>
              <a:ext uri="{FF2B5EF4-FFF2-40B4-BE49-F238E27FC236}">
                <a16:creationId xmlns:a16="http://schemas.microsoft.com/office/drawing/2014/main" id="{B385F82D-0317-46CB-AD54-A427FFE4FCBE}"/>
              </a:ext>
            </a:extLst>
          </p:cNvPr>
          <p:cNvSpPr txBox="1"/>
          <p:nvPr/>
        </p:nvSpPr>
        <p:spPr>
          <a:xfrm>
            <a:off x="2531604" y="4842972"/>
            <a:ext cx="828092" cy="369332"/>
          </a:xfrm>
          <a:prstGeom prst="rect">
            <a:avLst/>
          </a:prstGeom>
          <a:noFill/>
        </p:spPr>
        <p:txBody>
          <a:bodyPr wrap="square" rtlCol="0">
            <a:spAutoFit/>
          </a:bodyPr>
          <a:lstStyle/>
          <a:p>
            <a:r>
              <a:rPr lang="ja-JP" altLang="en-US" b="1" dirty="0">
                <a:solidFill>
                  <a:srgbClr val="239200"/>
                </a:solidFill>
              </a:rPr>
              <a:t>発生</a:t>
            </a:r>
            <a:endParaRPr kumimoji="1" lang="ja-JP" altLang="en-US" b="1" dirty="0">
              <a:solidFill>
                <a:srgbClr val="239200"/>
              </a:solidFill>
            </a:endParaRPr>
          </a:p>
        </p:txBody>
      </p:sp>
      <p:sp>
        <p:nvSpPr>
          <p:cNvPr id="26" name="テキスト ボックス 25">
            <a:extLst>
              <a:ext uri="{FF2B5EF4-FFF2-40B4-BE49-F238E27FC236}">
                <a16:creationId xmlns:a16="http://schemas.microsoft.com/office/drawing/2014/main" id="{9F5CF467-64A0-49BD-ADA2-5F7C2CFED540}"/>
              </a:ext>
            </a:extLst>
          </p:cNvPr>
          <p:cNvSpPr txBox="1"/>
          <p:nvPr/>
        </p:nvSpPr>
        <p:spPr>
          <a:xfrm>
            <a:off x="3431704" y="3977258"/>
            <a:ext cx="1836204" cy="369332"/>
          </a:xfrm>
          <a:prstGeom prst="rect">
            <a:avLst/>
          </a:prstGeom>
          <a:noFill/>
        </p:spPr>
        <p:txBody>
          <a:bodyPr wrap="square" rtlCol="0">
            <a:spAutoFit/>
          </a:bodyPr>
          <a:lstStyle/>
          <a:p>
            <a:r>
              <a:rPr kumimoji="1" lang="ja-JP" altLang="en-US" b="1" dirty="0">
                <a:solidFill>
                  <a:srgbClr val="239200"/>
                </a:solidFill>
              </a:rPr>
              <a:t>例外発生無し</a:t>
            </a:r>
          </a:p>
        </p:txBody>
      </p:sp>
      <p:cxnSp>
        <p:nvCxnSpPr>
          <p:cNvPr id="34" name="直線コネクタ 33">
            <a:extLst>
              <a:ext uri="{FF2B5EF4-FFF2-40B4-BE49-F238E27FC236}">
                <a16:creationId xmlns:a16="http://schemas.microsoft.com/office/drawing/2014/main" id="{10D554AB-46EA-4458-B9B2-A5565B4272B0}"/>
              </a:ext>
            </a:extLst>
          </p:cNvPr>
          <p:cNvCxnSpPr>
            <a:cxnSpLocks/>
          </p:cNvCxnSpPr>
          <p:nvPr/>
        </p:nvCxnSpPr>
        <p:spPr>
          <a:xfrm flipV="1">
            <a:off x="4187788" y="4420725"/>
            <a:ext cx="0" cy="206861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9" name="正方形/長方形 38">
            <a:extLst>
              <a:ext uri="{FF2B5EF4-FFF2-40B4-BE49-F238E27FC236}">
                <a16:creationId xmlns:a16="http://schemas.microsoft.com/office/drawing/2014/main" id="{8A56181A-9E34-4EB7-A1BC-343BD550E77C}"/>
              </a:ext>
            </a:extLst>
          </p:cNvPr>
          <p:cNvSpPr/>
          <p:nvPr/>
        </p:nvSpPr>
        <p:spPr>
          <a:xfrm>
            <a:off x="5756965" y="3834219"/>
            <a:ext cx="6060762" cy="137808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rPr>
              <a:t>try:</a:t>
            </a:r>
          </a:p>
          <a:p>
            <a:r>
              <a:rPr lang="en-US" altLang="ja-JP" sz="2000" dirty="0">
                <a:solidFill>
                  <a:schemeClr val="tx1"/>
                </a:solidFill>
              </a:rPr>
              <a:t>    </a:t>
            </a:r>
            <a:r>
              <a:rPr lang="ja-JP" altLang="en-US" sz="2000" dirty="0">
                <a:solidFill>
                  <a:schemeClr val="tx1"/>
                </a:solidFill>
              </a:rPr>
              <a:t>処理文</a:t>
            </a:r>
            <a:endParaRPr lang="en-US" altLang="ja-JP" sz="2000" dirty="0">
              <a:solidFill>
                <a:schemeClr val="tx1"/>
              </a:solidFill>
            </a:endParaRPr>
          </a:p>
          <a:p>
            <a:r>
              <a:rPr kumimoji="1" lang="en-US" altLang="ja-JP" sz="2000" dirty="0">
                <a:solidFill>
                  <a:schemeClr val="tx1"/>
                </a:solidFill>
              </a:rPr>
              <a:t>except:</a:t>
            </a:r>
          </a:p>
          <a:p>
            <a:r>
              <a:rPr lang="en-US" altLang="ja-JP" sz="2000" dirty="0">
                <a:solidFill>
                  <a:schemeClr val="tx1"/>
                </a:solidFill>
              </a:rPr>
              <a:t>    </a:t>
            </a:r>
            <a:r>
              <a:rPr lang="ja-JP" altLang="en-US" sz="2000" dirty="0">
                <a:solidFill>
                  <a:schemeClr val="tx1"/>
                </a:solidFill>
              </a:rPr>
              <a:t>処理文（例外が起こった時に行う処理）</a:t>
            </a:r>
            <a:r>
              <a:rPr kumimoji="1" lang="en-US" altLang="ja-JP" sz="2000" dirty="0">
                <a:solidFill>
                  <a:schemeClr val="tx1"/>
                </a:solidFill>
              </a:rPr>
              <a:t>     </a:t>
            </a:r>
            <a:endParaRPr kumimoji="1" lang="ja-JP" altLang="en-US" sz="2000" dirty="0">
              <a:solidFill>
                <a:schemeClr val="tx1"/>
              </a:solidFill>
            </a:endParaRPr>
          </a:p>
        </p:txBody>
      </p:sp>
      <p:sp>
        <p:nvSpPr>
          <p:cNvPr id="40" name="コンテンツ プレースホルダー 2">
            <a:extLst>
              <a:ext uri="{FF2B5EF4-FFF2-40B4-BE49-F238E27FC236}">
                <a16:creationId xmlns:a16="http://schemas.microsoft.com/office/drawing/2014/main" id="{B638616A-593D-447A-87E5-832624181EAF}"/>
              </a:ext>
            </a:extLst>
          </p:cNvPr>
          <p:cNvSpPr txBox="1">
            <a:spLocks/>
          </p:cNvSpPr>
          <p:nvPr/>
        </p:nvSpPr>
        <p:spPr>
          <a:xfrm>
            <a:off x="5716293" y="3094211"/>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cxnSp>
        <p:nvCxnSpPr>
          <p:cNvPr id="23" name="直線矢印コネクタ 22">
            <a:extLst>
              <a:ext uri="{FF2B5EF4-FFF2-40B4-BE49-F238E27FC236}">
                <a16:creationId xmlns:a16="http://schemas.microsoft.com/office/drawing/2014/main" id="{C7E04E50-DBB4-44E7-8524-DD4D821A135C}"/>
              </a:ext>
            </a:extLst>
          </p:cNvPr>
          <p:cNvCxnSpPr>
            <a:cxnSpLocks/>
          </p:cNvCxnSpPr>
          <p:nvPr/>
        </p:nvCxnSpPr>
        <p:spPr>
          <a:xfrm>
            <a:off x="2409487" y="6226838"/>
            <a:ext cx="0" cy="63116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5F70F00E-AAC8-4D36-876E-4F9E1A693D67}"/>
              </a:ext>
            </a:extLst>
          </p:cNvPr>
          <p:cNvCxnSpPr>
            <a:cxnSpLocks/>
          </p:cNvCxnSpPr>
          <p:nvPr/>
        </p:nvCxnSpPr>
        <p:spPr>
          <a:xfrm>
            <a:off x="2419894" y="4866071"/>
            <a:ext cx="0" cy="42036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30472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線コネクタ 29">
            <a:extLst>
              <a:ext uri="{FF2B5EF4-FFF2-40B4-BE49-F238E27FC236}">
                <a16:creationId xmlns:a16="http://schemas.microsoft.com/office/drawing/2014/main" id="{683929F7-0298-4741-BB68-AC5AC0FB3A80}"/>
              </a:ext>
            </a:extLst>
          </p:cNvPr>
          <p:cNvCxnSpPr>
            <a:cxnSpLocks/>
          </p:cNvCxnSpPr>
          <p:nvPr/>
        </p:nvCxnSpPr>
        <p:spPr>
          <a:xfrm>
            <a:off x="3430149" y="4406364"/>
            <a:ext cx="757639" cy="143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0A9D19F7-6155-4010-83DE-73210156AE61}"/>
              </a:ext>
            </a:extLst>
          </p:cNvPr>
          <p:cNvCxnSpPr>
            <a:cxnSpLocks/>
          </p:cNvCxnSpPr>
          <p:nvPr/>
        </p:nvCxnSpPr>
        <p:spPr>
          <a:xfrm flipH="1">
            <a:off x="2419897" y="6489340"/>
            <a:ext cx="176789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en-US" altLang="ja-JP" dirty="0"/>
              <a:t>try</a:t>
            </a:r>
            <a:r>
              <a:rPr kumimoji="1" lang="ja-JP" altLang="en-US" dirty="0"/>
              <a:t>文　例</a:t>
            </a:r>
          </a:p>
        </p:txBody>
      </p:sp>
      <p:sp>
        <p:nvSpPr>
          <p:cNvPr id="4" name="コンテンツ プレースホルダー 3">
            <a:extLst>
              <a:ext uri="{FF2B5EF4-FFF2-40B4-BE49-F238E27FC236}">
                <a16:creationId xmlns:a16="http://schemas.microsoft.com/office/drawing/2014/main" id="{F67C2984-F483-40ED-A311-9FBC768A643C}"/>
              </a:ext>
            </a:extLst>
          </p:cNvPr>
          <p:cNvSpPr>
            <a:spLocks noGrp="1"/>
          </p:cNvSpPr>
          <p:nvPr>
            <p:ph idx="1"/>
          </p:nvPr>
        </p:nvSpPr>
        <p:spPr>
          <a:xfrm>
            <a:off x="105905" y="1204137"/>
            <a:ext cx="12065270" cy="940400"/>
          </a:xfrm>
        </p:spPr>
        <p:txBody>
          <a:bodyPr>
            <a:normAutofit fontScale="92500"/>
          </a:bodyPr>
          <a:lstStyle/>
          <a:p>
            <a:r>
              <a:rPr lang="ja-JP" altLang="en-US" dirty="0"/>
              <a:t>例）</a:t>
            </a:r>
            <a:r>
              <a:rPr lang="en-US" altLang="ja-JP" dirty="0" err="1"/>
              <a:t>ZeroDivisionError</a:t>
            </a:r>
            <a:r>
              <a:rPr lang="ja-JP" altLang="en-US" dirty="0"/>
              <a:t>（ゼロ除算エラー）が起こる可能性がある式を</a:t>
            </a:r>
            <a:r>
              <a:rPr lang="en-US" altLang="ja-JP" dirty="0"/>
              <a:t>try</a:t>
            </a:r>
            <a:r>
              <a:rPr lang="ja-JP" altLang="en-US" dirty="0"/>
              <a:t>文に記述</a:t>
            </a:r>
            <a:endParaRPr lang="en-US" altLang="ja-JP" dirty="0"/>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61</a:t>
            </a:fld>
            <a:endParaRPr lang="ja-JP" altLang="en-US" dirty="0"/>
          </a:p>
        </p:txBody>
      </p:sp>
      <p:sp>
        <p:nvSpPr>
          <p:cNvPr id="5" name="コンテンツ プレースホルダー 4">
            <a:extLst>
              <a:ext uri="{FF2B5EF4-FFF2-40B4-BE49-F238E27FC236}">
                <a16:creationId xmlns:a16="http://schemas.microsoft.com/office/drawing/2014/main" id="{A8EBC98B-C95B-4E1A-99FE-4099D851B110}"/>
              </a:ext>
            </a:extLst>
          </p:cNvPr>
          <p:cNvSpPr>
            <a:spLocks noGrp="1"/>
          </p:cNvSpPr>
          <p:nvPr>
            <p:ph sz="quarter" idx="13"/>
          </p:nvPr>
        </p:nvSpPr>
        <p:spPr>
          <a:xfrm>
            <a:off x="8189362" y="6595263"/>
            <a:ext cx="4002638" cy="262737"/>
          </a:xfrm>
        </p:spPr>
        <p:txBody>
          <a:bodyPr>
            <a:normAutofit fontScale="77500" lnSpcReduction="20000"/>
          </a:bodyPr>
          <a:lstStyle/>
          <a:p>
            <a:r>
              <a:rPr lang="en-US" altLang="ja-JP" dirty="0">
                <a:hlinkClick r:id="rId2"/>
              </a:rPr>
              <a:t>https://www.headboost.jp/python-try-except/</a:t>
            </a:r>
            <a:endParaRPr kumimoji="1" lang="ja-JP" altLang="en-US" dirty="0"/>
          </a:p>
        </p:txBody>
      </p:sp>
      <p:sp>
        <p:nvSpPr>
          <p:cNvPr id="6" name="正方形/長方形 5">
            <a:extLst>
              <a:ext uri="{FF2B5EF4-FFF2-40B4-BE49-F238E27FC236}">
                <a16:creationId xmlns:a16="http://schemas.microsoft.com/office/drawing/2014/main" id="{A4DFD7FA-8F5E-494A-831F-A8C274081383}"/>
              </a:ext>
            </a:extLst>
          </p:cNvPr>
          <p:cNvSpPr/>
          <p:nvPr/>
        </p:nvSpPr>
        <p:spPr>
          <a:xfrm>
            <a:off x="1343472" y="2564904"/>
            <a:ext cx="2088232" cy="94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cxnSp>
        <p:nvCxnSpPr>
          <p:cNvPr id="9" name="直線矢印コネクタ 8">
            <a:extLst>
              <a:ext uri="{FF2B5EF4-FFF2-40B4-BE49-F238E27FC236}">
                <a16:creationId xmlns:a16="http://schemas.microsoft.com/office/drawing/2014/main" id="{DA0180BD-133A-43EF-8B06-2967DB49812D}"/>
              </a:ext>
            </a:extLst>
          </p:cNvPr>
          <p:cNvCxnSpPr>
            <a:cxnSpLocks/>
          </p:cNvCxnSpPr>
          <p:nvPr/>
        </p:nvCxnSpPr>
        <p:spPr>
          <a:xfrm flipH="1">
            <a:off x="2419895" y="2024844"/>
            <a:ext cx="3697" cy="5040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59541E76-389D-40ED-9780-E0C6A560BC7E}"/>
              </a:ext>
            </a:extLst>
          </p:cNvPr>
          <p:cNvCxnSpPr>
            <a:cxnSpLocks/>
            <a:endCxn id="11" idx="0"/>
          </p:cNvCxnSpPr>
          <p:nvPr/>
        </p:nvCxnSpPr>
        <p:spPr>
          <a:xfrm>
            <a:off x="2423592" y="3548251"/>
            <a:ext cx="0" cy="3774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6BA485A0-E855-4EFA-B588-7736936D196B}"/>
              </a:ext>
            </a:extLst>
          </p:cNvPr>
          <p:cNvSpPr/>
          <p:nvPr/>
        </p:nvSpPr>
        <p:spPr>
          <a:xfrm>
            <a:off x="1379476" y="5286438"/>
            <a:ext cx="2088232" cy="94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判断 10">
            <a:extLst>
              <a:ext uri="{FF2B5EF4-FFF2-40B4-BE49-F238E27FC236}">
                <a16:creationId xmlns:a16="http://schemas.microsoft.com/office/drawing/2014/main" id="{E76C0AF3-47F9-4897-95DC-8F6B59B3B76D}"/>
              </a:ext>
            </a:extLst>
          </p:cNvPr>
          <p:cNvSpPr/>
          <p:nvPr/>
        </p:nvSpPr>
        <p:spPr>
          <a:xfrm>
            <a:off x="1379476" y="3925671"/>
            <a:ext cx="2088232" cy="940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例外</a:t>
            </a:r>
          </a:p>
        </p:txBody>
      </p:sp>
      <p:sp>
        <p:nvSpPr>
          <p:cNvPr id="18" name="テキスト ボックス 17">
            <a:extLst>
              <a:ext uri="{FF2B5EF4-FFF2-40B4-BE49-F238E27FC236}">
                <a16:creationId xmlns:a16="http://schemas.microsoft.com/office/drawing/2014/main" id="{4677ED9F-EA7C-4E66-BB19-513A8A0A8824}"/>
              </a:ext>
            </a:extLst>
          </p:cNvPr>
          <p:cNvSpPr txBox="1"/>
          <p:nvPr/>
        </p:nvSpPr>
        <p:spPr>
          <a:xfrm>
            <a:off x="1735824" y="2681161"/>
            <a:ext cx="1368143" cy="707886"/>
          </a:xfrm>
          <a:prstGeom prst="rect">
            <a:avLst/>
          </a:prstGeom>
          <a:noFill/>
        </p:spPr>
        <p:txBody>
          <a:bodyPr wrap="square" rtlCol="0">
            <a:spAutoFit/>
          </a:bodyPr>
          <a:lstStyle/>
          <a:p>
            <a:r>
              <a:rPr kumimoji="1" lang="en-US" altLang="ja-JP" sz="2000" b="1" dirty="0">
                <a:solidFill>
                  <a:schemeClr val="bg1"/>
                </a:solidFill>
              </a:rPr>
              <a:t>try:</a:t>
            </a:r>
          </a:p>
          <a:p>
            <a:r>
              <a:rPr lang="en-US" altLang="ja-JP" sz="2000" b="1" dirty="0">
                <a:solidFill>
                  <a:schemeClr val="bg1"/>
                </a:solidFill>
              </a:rPr>
              <a:t>    z = x/y</a:t>
            </a:r>
            <a:endParaRPr kumimoji="1" lang="ja-JP" altLang="en-US" sz="2000" b="1" dirty="0">
              <a:solidFill>
                <a:schemeClr val="bg1"/>
              </a:solidFill>
            </a:endParaRPr>
          </a:p>
        </p:txBody>
      </p:sp>
      <p:sp>
        <p:nvSpPr>
          <p:cNvPr id="19" name="テキスト ボックス 18">
            <a:extLst>
              <a:ext uri="{FF2B5EF4-FFF2-40B4-BE49-F238E27FC236}">
                <a16:creationId xmlns:a16="http://schemas.microsoft.com/office/drawing/2014/main" id="{4F71A63D-EEBF-4698-BD59-36F9241C7A86}"/>
              </a:ext>
            </a:extLst>
          </p:cNvPr>
          <p:cNvSpPr txBox="1"/>
          <p:nvPr/>
        </p:nvSpPr>
        <p:spPr>
          <a:xfrm>
            <a:off x="1379476" y="5256461"/>
            <a:ext cx="2128901" cy="923330"/>
          </a:xfrm>
          <a:prstGeom prst="rect">
            <a:avLst/>
          </a:prstGeom>
          <a:noFill/>
        </p:spPr>
        <p:txBody>
          <a:bodyPr wrap="square" rtlCol="0">
            <a:spAutoFit/>
          </a:bodyPr>
          <a:lstStyle/>
          <a:p>
            <a:r>
              <a:rPr lang="en-US" altLang="ja-JP" b="1" dirty="0">
                <a:solidFill>
                  <a:schemeClr val="bg1"/>
                </a:solidFill>
              </a:rPr>
              <a:t>except:        </a:t>
            </a:r>
          </a:p>
          <a:p>
            <a:r>
              <a:rPr lang="en-US" altLang="ja-JP" b="1" dirty="0">
                <a:solidFill>
                  <a:schemeClr val="bg1"/>
                </a:solidFill>
              </a:rPr>
              <a:t>    print(“</a:t>
            </a:r>
            <a:r>
              <a:rPr lang="ja-JP" altLang="en-US" b="1" dirty="0">
                <a:solidFill>
                  <a:schemeClr val="bg1"/>
                </a:solidFill>
              </a:rPr>
              <a:t>ゼロ除算が発生しました</a:t>
            </a:r>
            <a:r>
              <a:rPr lang="en-US" altLang="ja-JP" b="1" dirty="0">
                <a:solidFill>
                  <a:schemeClr val="bg1"/>
                </a:solidFill>
              </a:rPr>
              <a:t>”</a:t>
            </a:r>
            <a:r>
              <a:rPr lang="ja-JP" altLang="en-US" b="1" dirty="0">
                <a:solidFill>
                  <a:schemeClr val="bg1"/>
                </a:solidFill>
              </a:rPr>
              <a:t>）</a:t>
            </a:r>
            <a:endParaRPr kumimoji="1" lang="ja-JP" altLang="en-US" b="1" dirty="0">
              <a:solidFill>
                <a:schemeClr val="bg1"/>
              </a:solidFill>
            </a:endParaRPr>
          </a:p>
        </p:txBody>
      </p:sp>
      <p:sp>
        <p:nvSpPr>
          <p:cNvPr id="20" name="テキスト ボックス 19">
            <a:extLst>
              <a:ext uri="{FF2B5EF4-FFF2-40B4-BE49-F238E27FC236}">
                <a16:creationId xmlns:a16="http://schemas.microsoft.com/office/drawing/2014/main" id="{B385F82D-0317-46CB-AD54-A427FFE4FCBE}"/>
              </a:ext>
            </a:extLst>
          </p:cNvPr>
          <p:cNvSpPr txBox="1"/>
          <p:nvPr/>
        </p:nvSpPr>
        <p:spPr>
          <a:xfrm>
            <a:off x="2531604" y="4842972"/>
            <a:ext cx="828092" cy="369332"/>
          </a:xfrm>
          <a:prstGeom prst="rect">
            <a:avLst/>
          </a:prstGeom>
          <a:noFill/>
        </p:spPr>
        <p:txBody>
          <a:bodyPr wrap="square" rtlCol="0">
            <a:spAutoFit/>
          </a:bodyPr>
          <a:lstStyle/>
          <a:p>
            <a:r>
              <a:rPr lang="ja-JP" altLang="en-US" b="1" dirty="0">
                <a:solidFill>
                  <a:srgbClr val="239200"/>
                </a:solidFill>
              </a:rPr>
              <a:t>発生</a:t>
            </a:r>
            <a:endParaRPr kumimoji="1" lang="ja-JP" altLang="en-US" b="1" dirty="0">
              <a:solidFill>
                <a:srgbClr val="239200"/>
              </a:solidFill>
            </a:endParaRPr>
          </a:p>
        </p:txBody>
      </p:sp>
      <p:sp>
        <p:nvSpPr>
          <p:cNvPr id="26" name="テキスト ボックス 25">
            <a:extLst>
              <a:ext uri="{FF2B5EF4-FFF2-40B4-BE49-F238E27FC236}">
                <a16:creationId xmlns:a16="http://schemas.microsoft.com/office/drawing/2014/main" id="{9F5CF467-64A0-49BD-ADA2-5F7C2CFED540}"/>
              </a:ext>
            </a:extLst>
          </p:cNvPr>
          <p:cNvSpPr txBox="1"/>
          <p:nvPr/>
        </p:nvSpPr>
        <p:spPr>
          <a:xfrm>
            <a:off x="3431704" y="3977258"/>
            <a:ext cx="1836204" cy="369332"/>
          </a:xfrm>
          <a:prstGeom prst="rect">
            <a:avLst/>
          </a:prstGeom>
          <a:noFill/>
        </p:spPr>
        <p:txBody>
          <a:bodyPr wrap="square" rtlCol="0">
            <a:spAutoFit/>
          </a:bodyPr>
          <a:lstStyle/>
          <a:p>
            <a:r>
              <a:rPr kumimoji="1" lang="ja-JP" altLang="en-US" b="1" dirty="0">
                <a:solidFill>
                  <a:srgbClr val="239200"/>
                </a:solidFill>
              </a:rPr>
              <a:t>例外発生無し</a:t>
            </a:r>
          </a:p>
        </p:txBody>
      </p:sp>
      <p:cxnSp>
        <p:nvCxnSpPr>
          <p:cNvPr id="34" name="直線コネクタ 33">
            <a:extLst>
              <a:ext uri="{FF2B5EF4-FFF2-40B4-BE49-F238E27FC236}">
                <a16:creationId xmlns:a16="http://schemas.microsoft.com/office/drawing/2014/main" id="{10D554AB-46EA-4458-B9B2-A5565B4272B0}"/>
              </a:ext>
            </a:extLst>
          </p:cNvPr>
          <p:cNvCxnSpPr>
            <a:cxnSpLocks/>
          </p:cNvCxnSpPr>
          <p:nvPr/>
        </p:nvCxnSpPr>
        <p:spPr>
          <a:xfrm flipV="1">
            <a:off x="4187788" y="4420725"/>
            <a:ext cx="0" cy="206861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9" name="正方形/長方形 38">
            <a:extLst>
              <a:ext uri="{FF2B5EF4-FFF2-40B4-BE49-F238E27FC236}">
                <a16:creationId xmlns:a16="http://schemas.microsoft.com/office/drawing/2014/main" id="{8A56181A-9E34-4EB7-A1BC-343BD550E77C}"/>
              </a:ext>
            </a:extLst>
          </p:cNvPr>
          <p:cNvSpPr/>
          <p:nvPr/>
        </p:nvSpPr>
        <p:spPr>
          <a:xfrm>
            <a:off x="5756965" y="3834219"/>
            <a:ext cx="6060762" cy="137808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rPr>
              <a:t>try:</a:t>
            </a:r>
          </a:p>
          <a:p>
            <a:r>
              <a:rPr lang="en-US" altLang="ja-JP" sz="2000" dirty="0">
                <a:solidFill>
                  <a:schemeClr val="tx1"/>
                </a:solidFill>
              </a:rPr>
              <a:t>    z = x/y</a:t>
            </a:r>
          </a:p>
          <a:p>
            <a:r>
              <a:rPr kumimoji="1" lang="en-US" altLang="ja-JP" sz="2000" dirty="0">
                <a:solidFill>
                  <a:schemeClr val="tx1"/>
                </a:solidFill>
              </a:rPr>
              <a:t>except:</a:t>
            </a:r>
          </a:p>
          <a:p>
            <a:r>
              <a:rPr lang="en-US" altLang="ja-JP" sz="2000" dirty="0">
                <a:solidFill>
                  <a:schemeClr val="tx1"/>
                </a:solidFill>
              </a:rPr>
              <a:t>    print(“</a:t>
            </a:r>
            <a:r>
              <a:rPr lang="ja-JP" altLang="en-US" sz="2000" dirty="0">
                <a:solidFill>
                  <a:schemeClr val="tx1"/>
                </a:solidFill>
              </a:rPr>
              <a:t>ゼロ除算が発生しました</a:t>
            </a:r>
            <a:r>
              <a:rPr lang="en-US" altLang="ja-JP" sz="2000" dirty="0">
                <a:solidFill>
                  <a:schemeClr val="tx1"/>
                </a:solidFill>
              </a:rPr>
              <a:t>”)</a:t>
            </a:r>
            <a:endParaRPr kumimoji="1" lang="ja-JP" altLang="en-US" sz="2000" dirty="0">
              <a:solidFill>
                <a:schemeClr val="tx1"/>
              </a:solidFill>
            </a:endParaRPr>
          </a:p>
        </p:txBody>
      </p:sp>
      <p:sp>
        <p:nvSpPr>
          <p:cNvPr id="40" name="コンテンツ プレースホルダー 2">
            <a:extLst>
              <a:ext uri="{FF2B5EF4-FFF2-40B4-BE49-F238E27FC236}">
                <a16:creationId xmlns:a16="http://schemas.microsoft.com/office/drawing/2014/main" id="{B638616A-593D-447A-87E5-832624181EAF}"/>
              </a:ext>
            </a:extLst>
          </p:cNvPr>
          <p:cNvSpPr txBox="1">
            <a:spLocks/>
          </p:cNvSpPr>
          <p:nvPr/>
        </p:nvSpPr>
        <p:spPr>
          <a:xfrm>
            <a:off x="5716293" y="3094211"/>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cxnSp>
        <p:nvCxnSpPr>
          <p:cNvPr id="22" name="直線矢印コネクタ 21">
            <a:extLst>
              <a:ext uri="{FF2B5EF4-FFF2-40B4-BE49-F238E27FC236}">
                <a16:creationId xmlns:a16="http://schemas.microsoft.com/office/drawing/2014/main" id="{44320EE0-8FC3-4270-A28A-E87980CA3CB7}"/>
              </a:ext>
            </a:extLst>
          </p:cNvPr>
          <p:cNvCxnSpPr>
            <a:cxnSpLocks/>
          </p:cNvCxnSpPr>
          <p:nvPr/>
        </p:nvCxnSpPr>
        <p:spPr>
          <a:xfrm>
            <a:off x="2419894" y="4866071"/>
            <a:ext cx="0" cy="42036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D46E4B84-949E-401B-9442-54916C22807E}"/>
              </a:ext>
            </a:extLst>
          </p:cNvPr>
          <p:cNvCxnSpPr>
            <a:cxnSpLocks/>
          </p:cNvCxnSpPr>
          <p:nvPr/>
        </p:nvCxnSpPr>
        <p:spPr>
          <a:xfrm>
            <a:off x="2409487" y="6226838"/>
            <a:ext cx="0" cy="63116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90969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線コネクタ 29">
            <a:extLst>
              <a:ext uri="{FF2B5EF4-FFF2-40B4-BE49-F238E27FC236}">
                <a16:creationId xmlns:a16="http://schemas.microsoft.com/office/drawing/2014/main" id="{683929F7-0298-4741-BB68-AC5AC0FB3A80}"/>
              </a:ext>
            </a:extLst>
          </p:cNvPr>
          <p:cNvCxnSpPr>
            <a:cxnSpLocks/>
          </p:cNvCxnSpPr>
          <p:nvPr/>
        </p:nvCxnSpPr>
        <p:spPr>
          <a:xfrm>
            <a:off x="3430149" y="4406364"/>
            <a:ext cx="757639" cy="143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0A9D19F7-6155-4010-83DE-73210156AE61}"/>
              </a:ext>
            </a:extLst>
          </p:cNvPr>
          <p:cNvCxnSpPr>
            <a:cxnSpLocks/>
          </p:cNvCxnSpPr>
          <p:nvPr/>
        </p:nvCxnSpPr>
        <p:spPr>
          <a:xfrm flipH="1">
            <a:off x="2419897" y="6489340"/>
            <a:ext cx="176789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en-US" altLang="ja-JP" dirty="0"/>
              <a:t>try</a:t>
            </a:r>
            <a:r>
              <a:rPr kumimoji="1" lang="ja-JP" altLang="en-US" dirty="0"/>
              <a:t>文　例</a:t>
            </a:r>
          </a:p>
        </p:txBody>
      </p:sp>
      <p:sp>
        <p:nvSpPr>
          <p:cNvPr id="4" name="コンテンツ プレースホルダー 3">
            <a:extLst>
              <a:ext uri="{FF2B5EF4-FFF2-40B4-BE49-F238E27FC236}">
                <a16:creationId xmlns:a16="http://schemas.microsoft.com/office/drawing/2014/main" id="{F67C2984-F483-40ED-A311-9FBC768A643C}"/>
              </a:ext>
            </a:extLst>
          </p:cNvPr>
          <p:cNvSpPr>
            <a:spLocks noGrp="1"/>
          </p:cNvSpPr>
          <p:nvPr>
            <p:ph idx="1"/>
          </p:nvPr>
        </p:nvSpPr>
        <p:spPr>
          <a:xfrm>
            <a:off x="263352" y="1042015"/>
            <a:ext cx="12065270" cy="940400"/>
          </a:xfrm>
        </p:spPr>
        <p:txBody>
          <a:bodyPr>
            <a:normAutofit/>
          </a:bodyPr>
          <a:lstStyle/>
          <a:p>
            <a:r>
              <a:rPr lang="en-US" altLang="ja-JP" sz="2400" dirty="0"/>
              <a:t>1) x = 1, y = 1</a:t>
            </a:r>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62</a:t>
            </a:fld>
            <a:endParaRPr lang="ja-JP" altLang="en-US" dirty="0"/>
          </a:p>
        </p:txBody>
      </p:sp>
      <p:sp>
        <p:nvSpPr>
          <p:cNvPr id="5" name="コンテンツ プレースホルダー 4">
            <a:extLst>
              <a:ext uri="{FF2B5EF4-FFF2-40B4-BE49-F238E27FC236}">
                <a16:creationId xmlns:a16="http://schemas.microsoft.com/office/drawing/2014/main" id="{A8EBC98B-C95B-4E1A-99FE-4099D851B110}"/>
              </a:ext>
            </a:extLst>
          </p:cNvPr>
          <p:cNvSpPr>
            <a:spLocks noGrp="1"/>
          </p:cNvSpPr>
          <p:nvPr>
            <p:ph sz="quarter" idx="13"/>
          </p:nvPr>
        </p:nvSpPr>
        <p:spPr>
          <a:xfrm>
            <a:off x="8189362" y="6595263"/>
            <a:ext cx="4002638" cy="262737"/>
          </a:xfrm>
        </p:spPr>
        <p:txBody>
          <a:bodyPr>
            <a:normAutofit fontScale="77500" lnSpcReduction="20000"/>
          </a:bodyPr>
          <a:lstStyle/>
          <a:p>
            <a:r>
              <a:rPr lang="en-US" altLang="ja-JP" dirty="0">
                <a:hlinkClick r:id="rId2"/>
              </a:rPr>
              <a:t>https://www.headboost.jp/python-try-except/</a:t>
            </a:r>
            <a:endParaRPr kumimoji="1" lang="ja-JP" altLang="en-US" dirty="0"/>
          </a:p>
        </p:txBody>
      </p:sp>
      <p:sp>
        <p:nvSpPr>
          <p:cNvPr id="6" name="正方形/長方形 5">
            <a:extLst>
              <a:ext uri="{FF2B5EF4-FFF2-40B4-BE49-F238E27FC236}">
                <a16:creationId xmlns:a16="http://schemas.microsoft.com/office/drawing/2014/main" id="{A4DFD7FA-8F5E-494A-831F-A8C274081383}"/>
              </a:ext>
            </a:extLst>
          </p:cNvPr>
          <p:cNvSpPr/>
          <p:nvPr/>
        </p:nvSpPr>
        <p:spPr>
          <a:xfrm>
            <a:off x="1343472" y="2564904"/>
            <a:ext cx="2088232" cy="94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cxnSp>
        <p:nvCxnSpPr>
          <p:cNvPr id="9" name="直線矢印コネクタ 8">
            <a:extLst>
              <a:ext uri="{FF2B5EF4-FFF2-40B4-BE49-F238E27FC236}">
                <a16:creationId xmlns:a16="http://schemas.microsoft.com/office/drawing/2014/main" id="{DA0180BD-133A-43EF-8B06-2967DB49812D}"/>
              </a:ext>
            </a:extLst>
          </p:cNvPr>
          <p:cNvCxnSpPr>
            <a:cxnSpLocks/>
          </p:cNvCxnSpPr>
          <p:nvPr/>
        </p:nvCxnSpPr>
        <p:spPr>
          <a:xfrm flipH="1">
            <a:off x="2419895" y="2024844"/>
            <a:ext cx="3697" cy="5040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59541E76-389D-40ED-9780-E0C6A560BC7E}"/>
              </a:ext>
            </a:extLst>
          </p:cNvPr>
          <p:cNvCxnSpPr>
            <a:cxnSpLocks/>
            <a:endCxn id="11" idx="0"/>
          </p:cNvCxnSpPr>
          <p:nvPr/>
        </p:nvCxnSpPr>
        <p:spPr>
          <a:xfrm>
            <a:off x="2423592" y="3548251"/>
            <a:ext cx="0" cy="3774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6BA485A0-E855-4EFA-B588-7736936D196B}"/>
              </a:ext>
            </a:extLst>
          </p:cNvPr>
          <p:cNvSpPr/>
          <p:nvPr/>
        </p:nvSpPr>
        <p:spPr>
          <a:xfrm>
            <a:off x="1379476" y="5286438"/>
            <a:ext cx="2088232" cy="94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判断 10">
            <a:extLst>
              <a:ext uri="{FF2B5EF4-FFF2-40B4-BE49-F238E27FC236}">
                <a16:creationId xmlns:a16="http://schemas.microsoft.com/office/drawing/2014/main" id="{E76C0AF3-47F9-4897-95DC-8F6B59B3B76D}"/>
              </a:ext>
            </a:extLst>
          </p:cNvPr>
          <p:cNvSpPr/>
          <p:nvPr/>
        </p:nvSpPr>
        <p:spPr>
          <a:xfrm>
            <a:off x="1379476" y="3925671"/>
            <a:ext cx="2088232" cy="940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例外</a:t>
            </a:r>
          </a:p>
        </p:txBody>
      </p:sp>
      <p:sp>
        <p:nvSpPr>
          <p:cNvPr id="18" name="テキスト ボックス 17">
            <a:extLst>
              <a:ext uri="{FF2B5EF4-FFF2-40B4-BE49-F238E27FC236}">
                <a16:creationId xmlns:a16="http://schemas.microsoft.com/office/drawing/2014/main" id="{4677ED9F-EA7C-4E66-BB19-513A8A0A8824}"/>
              </a:ext>
            </a:extLst>
          </p:cNvPr>
          <p:cNvSpPr txBox="1"/>
          <p:nvPr/>
        </p:nvSpPr>
        <p:spPr>
          <a:xfrm>
            <a:off x="1735824" y="2681161"/>
            <a:ext cx="1368143" cy="707886"/>
          </a:xfrm>
          <a:prstGeom prst="rect">
            <a:avLst/>
          </a:prstGeom>
          <a:noFill/>
        </p:spPr>
        <p:txBody>
          <a:bodyPr wrap="square" rtlCol="0">
            <a:spAutoFit/>
          </a:bodyPr>
          <a:lstStyle/>
          <a:p>
            <a:r>
              <a:rPr kumimoji="1" lang="en-US" altLang="ja-JP" sz="2000" b="1" dirty="0">
                <a:solidFill>
                  <a:schemeClr val="bg1"/>
                </a:solidFill>
              </a:rPr>
              <a:t>try:</a:t>
            </a:r>
          </a:p>
          <a:p>
            <a:r>
              <a:rPr lang="en-US" altLang="ja-JP" sz="2000" b="1" dirty="0">
                <a:solidFill>
                  <a:schemeClr val="bg1"/>
                </a:solidFill>
              </a:rPr>
              <a:t>    z = x/y</a:t>
            </a:r>
            <a:endParaRPr kumimoji="1" lang="ja-JP" altLang="en-US" sz="2000" b="1" dirty="0">
              <a:solidFill>
                <a:schemeClr val="bg1"/>
              </a:solidFill>
            </a:endParaRPr>
          </a:p>
        </p:txBody>
      </p:sp>
      <p:sp>
        <p:nvSpPr>
          <p:cNvPr id="19" name="テキスト ボックス 18">
            <a:extLst>
              <a:ext uri="{FF2B5EF4-FFF2-40B4-BE49-F238E27FC236}">
                <a16:creationId xmlns:a16="http://schemas.microsoft.com/office/drawing/2014/main" id="{4F71A63D-EEBF-4698-BD59-36F9241C7A86}"/>
              </a:ext>
            </a:extLst>
          </p:cNvPr>
          <p:cNvSpPr txBox="1"/>
          <p:nvPr/>
        </p:nvSpPr>
        <p:spPr>
          <a:xfrm>
            <a:off x="1379476" y="5256461"/>
            <a:ext cx="2128901" cy="923330"/>
          </a:xfrm>
          <a:prstGeom prst="rect">
            <a:avLst/>
          </a:prstGeom>
          <a:noFill/>
        </p:spPr>
        <p:txBody>
          <a:bodyPr wrap="square" rtlCol="0">
            <a:spAutoFit/>
          </a:bodyPr>
          <a:lstStyle/>
          <a:p>
            <a:r>
              <a:rPr lang="en-US" altLang="ja-JP" b="1" dirty="0">
                <a:solidFill>
                  <a:schemeClr val="bg1"/>
                </a:solidFill>
              </a:rPr>
              <a:t>except:        </a:t>
            </a:r>
          </a:p>
          <a:p>
            <a:r>
              <a:rPr lang="en-US" altLang="ja-JP" b="1" dirty="0">
                <a:solidFill>
                  <a:schemeClr val="bg1"/>
                </a:solidFill>
              </a:rPr>
              <a:t>    print(“</a:t>
            </a:r>
            <a:r>
              <a:rPr lang="ja-JP" altLang="en-US" b="1" dirty="0">
                <a:solidFill>
                  <a:schemeClr val="bg1"/>
                </a:solidFill>
              </a:rPr>
              <a:t>ゼロ除算が発生しました</a:t>
            </a:r>
            <a:r>
              <a:rPr lang="en-US" altLang="ja-JP" b="1" dirty="0">
                <a:solidFill>
                  <a:schemeClr val="bg1"/>
                </a:solidFill>
              </a:rPr>
              <a:t>”</a:t>
            </a:r>
            <a:r>
              <a:rPr lang="ja-JP" altLang="en-US" b="1" dirty="0">
                <a:solidFill>
                  <a:schemeClr val="bg1"/>
                </a:solidFill>
              </a:rPr>
              <a:t>）</a:t>
            </a:r>
            <a:endParaRPr kumimoji="1" lang="ja-JP" altLang="en-US" b="1" dirty="0">
              <a:solidFill>
                <a:schemeClr val="bg1"/>
              </a:solidFill>
            </a:endParaRPr>
          </a:p>
        </p:txBody>
      </p:sp>
      <p:sp>
        <p:nvSpPr>
          <p:cNvPr id="20" name="テキスト ボックス 19">
            <a:extLst>
              <a:ext uri="{FF2B5EF4-FFF2-40B4-BE49-F238E27FC236}">
                <a16:creationId xmlns:a16="http://schemas.microsoft.com/office/drawing/2014/main" id="{B385F82D-0317-46CB-AD54-A427FFE4FCBE}"/>
              </a:ext>
            </a:extLst>
          </p:cNvPr>
          <p:cNvSpPr txBox="1"/>
          <p:nvPr/>
        </p:nvSpPr>
        <p:spPr>
          <a:xfrm>
            <a:off x="2531604" y="4842972"/>
            <a:ext cx="828092" cy="369332"/>
          </a:xfrm>
          <a:prstGeom prst="rect">
            <a:avLst/>
          </a:prstGeom>
          <a:noFill/>
        </p:spPr>
        <p:txBody>
          <a:bodyPr wrap="square" rtlCol="0">
            <a:spAutoFit/>
          </a:bodyPr>
          <a:lstStyle/>
          <a:p>
            <a:r>
              <a:rPr lang="ja-JP" altLang="en-US" b="1" dirty="0">
                <a:solidFill>
                  <a:srgbClr val="239200"/>
                </a:solidFill>
              </a:rPr>
              <a:t>発生</a:t>
            </a:r>
            <a:endParaRPr kumimoji="1" lang="ja-JP" altLang="en-US" b="1" dirty="0">
              <a:solidFill>
                <a:srgbClr val="239200"/>
              </a:solidFill>
            </a:endParaRPr>
          </a:p>
        </p:txBody>
      </p:sp>
      <p:sp>
        <p:nvSpPr>
          <p:cNvPr id="26" name="テキスト ボックス 25">
            <a:extLst>
              <a:ext uri="{FF2B5EF4-FFF2-40B4-BE49-F238E27FC236}">
                <a16:creationId xmlns:a16="http://schemas.microsoft.com/office/drawing/2014/main" id="{9F5CF467-64A0-49BD-ADA2-5F7C2CFED540}"/>
              </a:ext>
            </a:extLst>
          </p:cNvPr>
          <p:cNvSpPr txBox="1"/>
          <p:nvPr/>
        </p:nvSpPr>
        <p:spPr>
          <a:xfrm>
            <a:off x="3431704" y="3977258"/>
            <a:ext cx="1836204" cy="369332"/>
          </a:xfrm>
          <a:prstGeom prst="rect">
            <a:avLst/>
          </a:prstGeom>
          <a:noFill/>
        </p:spPr>
        <p:txBody>
          <a:bodyPr wrap="square" rtlCol="0">
            <a:spAutoFit/>
          </a:bodyPr>
          <a:lstStyle/>
          <a:p>
            <a:r>
              <a:rPr kumimoji="1" lang="ja-JP" altLang="en-US" b="1" dirty="0">
                <a:solidFill>
                  <a:srgbClr val="239200"/>
                </a:solidFill>
              </a:rPr>
              <a:t>例外発生無し</a:t>
            </a:r>
          </a:p>
        </p:txBody>
      </p:sp>
      <p:cxnSp>
        <p:nvCxnSpPr>
          <p:cNvPr id="34" name="直線コネクタ 33">
            <a:extLst>
              <a:ext uri="{FF2B5EF4-FFF2-40B4-BE49-F238E27FC236}">
                <a16:creationId xmlns:a16="http://schemas.microsoft.com/office/drawing/2014/main" id="{10D554AB-46EA-4458-B9B2-A5565B4272B0}"/>
              </a:ext>
            </a:extLst>
          </p:cNvPr>
          <p:cNvCxnSpPr>
            <a:cxnSpLocks/>
          </p:cNvCxnSpPr>
          <p:nvPr/>
        </p:nvCxnSpPr>
        <p:spPr>
          <a:xfrm flipV="1">
            <a:off x="4187788" y="4420725"/>
            <a:ext cx="0" cy="206861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9" name="正方形/長方形 38">
            <a:extLst>
              <a:ext uri="{FF2B5EF4-FFF2-40B4-BE49-F238E27FC236}">
                <a16:creationId xmlns:a16="http://schemas.microsoft.com/office/drawing/2014/main" id="{8A56181A-9E34-4EB7-A1BC-343BD550E77C}"/>
              </a:ext>
            </a:extLst>
          </p:cNvPr>
          <p:cNvSpPr/>
          <p:nvPr/>
        </p:nvSpPr>
        <p:spPr>
          <a:xfrm>
            <a:off x="5756964" y="3777935"/>
            <a:ext cx="6060762" cy="561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2000" dirty="0">
              <a:solidFill>
                <a:schemeClr val="tx1"/>
              </a:solidFill>
            </a:endParaRPr>
          </a:p>
        </p:txBody>
      </p:sp>
      <p:sp>
        <p:nvSpPr>
          <p:cNvPr id="40" name="コンテンツ プレースホルダー 2">
            <a:extLst>
              <a:ext uri="{FF2B5EF4-FFF2-40B4-BE49-F238E27FC236}">
                <a16:creationId xmlns:a16="http://schemas.microsoft.com/office/drawing/2014/main" id="{B638616A-593D-447A-87E5-832624181EAF}"/>
              </a:ext>
            </a:extLst>
          </p:cNvPr>
          <p:cNvSpPr txBox="1">
            <a:spLocks/>
          </p:cNvSpPr>
          <p:nvPr/>
        </p:nvSpPr>
        <p:spPr>
          <a:xfrm>
            <a:off x="5763430" y="3224478"/>
            <a:ext cx="6142105" cy="561652"/>
          </a:xfrm>
          <a:prstGeom prst="rect">
            <a:avLst/>
          </a:prstGeom>
        </p:spPr>
        <p:txBody>
          <a:bodyPr vert="horz" lIns="91440" tIns="45720" rIns="91440" bIns="45720" rtlCol="0" anchor="t">
            <a:normAutofit fontScale="92500"/>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u="sng" dirty="0"/>
              <a:t>出力結果</a:t>
            </a:r>
            <a:r>
              <a:rPr lang="ja-JP" altLang="en-US" sz="2400" b="1" dirty="0"/>
              <a:t>　</a:t>
            </a:r>
            <a:r>
              <a:rPr lang="en-US" altLang="ja-JP" sz="2400" b="1" dirty="0"/>
              <a:t>※</a:t>
            </a:r>
            <a:r>
              <a:rPr lang="ja-JP" altLang="en-US" sz="2400" b="1" dirty="0"/>
              <a:t>出力されない</a:t>
            </a:r>
            <a:endParaRPr lang="en-US" altLang="ja-JP" sz="2400" b="1" dirty="0"/>
          </a:p>
        </p:txBody>
      </p:sp>
      <p:sp>
        <p:nvSpPr>
          <p:cNvPr id="8" name="楕円 7">
            <a:extLst>
              <a:ext uri="{FF2B5EF4-FFF2-40B4-BE49-F238E27FC236}">
                <a16:creationId xmlns:a16="http://schemas.microsoft.com/office/drawing/2014/main" id="{E12AEFB3-29B9-41A3-841D-E40449471E29}"/>
              </a:ext>
            </a:extLst>
          </p:cNvPr>
          <p:cNvSpPr/>
          <p:nvPr/>
        </p:nvSpPr>
        <p:spPr>
          <a:xfrm>
            <a:off x="2112735" y="1670581"/>
            <a:ext cx="614319" cy="5847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4CC154D8-1D9A-42F0-A0F3-E003A32D2889}"/>
              </a:ext>
            </a:extLst>
          </p:cNvPr>
          <p:cNvSpPr txBox="1"/>
          <p:nvPr/>
        </p:nvSpPr>
        <p:spPr>
          <a:xfrm>
            <a:off x="2136766" y="1649224"/>
            <a:ext cx="614319" cy="584775"/>
          </a:xfrm>
          <a:prstGeom prst="rect">
            <a:avLst/>
          </a:prstGeom>
          <a:noFill/>
        </p:spPr>
        <p:txBody>
          <a:bodyPr wrap="square" rtlCol="0">
            <a:spAutoFit/>
          </a:bodyPr>
          <a:lstStyle/>
          <a:p>
            <a:r>
              <a:rPr kumimoji="1" lang="en-US" altLang="ja-JP" sz="1600" b="1" dirty="0">
                <a:solidFill>
                  <a:schemeClr val="bg1"/>
                </a:solidFill>
              </a:rPr>
              <a:t>x=1</a:t>
            </a:r>
          </a:p>
          <a:p>
            <a:r>
              <a:rPr lang="en-US" altLang="ja-JP" sz="1600" b="1" dirty="0">
                <a:solidFill>
                  <a:schemeClr val="bg1"/>
                </a:solidFill>
              </a:rPr>
              <a:t>y=1</a:t>
            </a:r>
            <a:endParaRPr kumimoji="1" lang="ja-JP" altLang="en-US" sz="1600" b="1" dirty="0">
              <a:solidFill>
                <a:schemeClr val="bg1"/>
              </a:solidFill>
            </a:endParaRPr>
          </a:p>
        </p:txBody>
      </p:sp>
      <p:cxnSp>
        <p:nvCxnSpPr>
          <p:cNvPr id="24" name="直線コネクタ 23">
            <a:extLst>
              <a:ext uri="{FF2B5EF4-FFF2-40B4-BE49-F238E27FC236}">
                <a16:creationId xmlns:a16="http://schemas.microsoft.com/office/drawing/2014/main" id="{64678F1E-59B1-48CE-A25D-5C122F2213A1}"/>
              </a:ext>
            </a:extLst>
          </p:cNvPr>
          <p:cNvCxnSpPr>
            <a:cxnSpLocks/>
          </p:cNvCxnSpPr>
          <p:nvPr/>
        </p:nvCxnSpPr>
        <p:spPr>
          <a:xfrm flipV="1">
            <a:off x="2419894" y="2276873"/>
            <a:ext cx="0" cy="211899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B7C8F693-6CAF-43D9-B4A8-1348750A1463}"/>
              </a:ext>
            </a:extLst>
          </p:cNvPr>
          <p:cNvCxnSpPr>
            <a:cxnSpLocks/>
          </p:cNvCxnSpPr>
          <p:nvPr/>
        </p:nvCxnSpPr>
        <p:spPr>
          <a:xfrm flipH="1" flipV="1">
            <a:off x="2443926" y="4395871"/>
            <a:ext cx="1740164" cy="2485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A3C7BEF9-9729-4220-A9CE-E22D436DDD54}"/>
              </a:ext>
            </a:extLst>
          </p:cNvPr>
          <p:cNvCxnSpPr>
            <a:cxnSpLocks/>
          </p:cNvCxnSpPr>
          <p:nvPr/>
        </p:nvCxnSpPr>
        <p:spPr>
          <a:xfrm flipV="1">
            <a:off x="4184090" y="4425756"/>
            <a:ext cx="0" cy="2063584"/>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フレーム 35">
            <a:extLst>
              <a:ext uri="{FF2B5EF4-FFF2-40B4-BE49-F238E27FC236}">
                <a16:creationId xmlns:a16="http://schemas.microsoft.com/office/drawing/2014/main" id="{CB0B0938-6CC5-4440-876C-2E04B6B8AD5E}"/>
              </a:ext>
            </a:extLst>
          </p:cNvPr>
          <p:cNvSpPr/>
          <p:nvPr/>
        </p:nvSpPr>
        <p:spPr>
          <a:xfrm>
            <a:off x="3396153" y="3895694"/>
            <a:ext cx="1583269"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7" name="直線矢印コネクタ 36">
            <a:extLst>
              <a:ext uri="{FF2B5EF4-FFF2-40B4-BE49-F238E27FC236}">
                <a16:creationId xmlns:a16="http://schemas.microsoft.com/office/drawing/2014/main" id="{31D39333-DF79-46AF-96E3-9D08F330C657}"/>
              </a:ext>
            </a:extLst>
          </p:cNvPr>
          <p:cNvCxnSpPr>
            <a:cxnSpLocks/>
          </p:cNvCxnSpPr>
          <p:nvPr/>
        </p:nvCxnSpPr>
        <p:spPr>
          <a:xfrm>
            <a:off x="2419894" y="4866071"/>
            <a:ext cx="0" cy="42036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889614CE-F574-486F-BC11-0165BE458337}"/>
              </a:ext>
            </a:extLst>
          </p:cNvPr>
          <p:cNvCxnSpPr>
            <a:cxnSpLocks/>
          </p:cNvCxnSpPr>
          <p:nvPr/>
        </p:nvCxnSpPr>
        <p:spPr>
          <a:xfrm>
            <a:off x="2409487" y="6226838"/>
            <a:ext cx="0" cy="63116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5AD540C8-C450-433E-90AD-EF50327F7DB5}"/>
              </a:ext>
            </a:extLst>
          </p:cNvPr>
          <p:cNvCxnSpPr>
            <a:cxnSpLocks/>
          </p:cNvCxnSpPr>
          <p:nvPr/>
        </p:nvCxnSpPr>
        <p:spPr>
          <a:xfrm>
            <a:off x="2409487" y="6475200"/>
            <a:ext cx="0" cy="3828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BDC01948-E545-4821-B32E-614CE12CC510}"/>
              </a:ext>
            </a:extLst>
          </p:cNvPr>
          <p:cNvCxnSpPr>
            <a:cxnSpLocks/>
          </p:cNvCxnSpPr>
          <p:nvPr/>
        </p:nvCxnSpPr>
        <p:spPr>
          <a:xfrm>
            <a:off x="2419894" y="6489340"/>
            <a:ext cx="176419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277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500"/>
                                        <p:tgtEl>
                                          <p:spTgt spid="2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500"/>
                                        <p:tgtEl>
                                          <p:spTgt spid="3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up)">
                                      <p:cBhvr>
                                        <p:cTn id="19" dur="500"/>
                                        <p:tgtEl>
                                          <p:spTgt spid="29"/>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right)">
                                      <p:cBhvr>
                                        <p:cTn id="23" dur="500"/>
                                        <p:tgtEl>
                                          <p:spTgt spid="31"/>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wipe(up)">
                                      <p:cBhvr>
                                        <p:cTn id="2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線コネクタ 29">
            <a:extLst>
              <a:ext uri="{FF2B5EF4-FFF2-40B4-BE49-F238E27FC236}">
                <a16:creationId xmlns:a16="http://schemas.microsoft.com/office/drawing/2014/main" id="{683929F7-0298-4741-BB68-AC5AC0FB3A80}"/>
              </a:ext>
            </a:extLst>
          </p:cNvPr>
          <p:cNvCxnSpPr>
            <a:cxnSpLocks/>
          </p:cNvCxnSpPr>
          <p:nvPr/>
        </p:nvCxnSpPr>
        <p:spPr>
          <a:xfrm>
            <a:off x="3430149" y="4406364"/>
            <a:ext cx="757639" cy="143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0A9D19F7-6155-4010-83DE-73210156AE61}"/>
              </a:ext>
            </a:extLst>
          </p:cNvPr>
          <p:cNvCxnSpPr>
            <a:cxnSpLocks/>
          </p:cNvCxnSpPr>
          <p:nvPr/>
        </p:nvCxnSpPr>
        <p:spPr>
          <a:xfrm flipH="1">
            <a:off x="2419897" y="6489340"/>
            <a:ext cx="176789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en-US" altLang="ja-JP" dirty="0"/>
              <a:t>try</a:t>
            </a:r>
            <a:r>
              <a:rPr kumimoji="1" lang="ja-JP" altLang="en-US" dirty="0"/>
              <a:t>文　例</a:t>
            </a:r>
          </a:p>
        </p:txBody>
      </p:sp>
      <p:sp>
        <p:nvSpPr>
          <p:cNvPr id="4" name="コンテンツ プレースホルダー 3">
            <a:extLst>
              <a:ext uri="{FF2B5EF4-FFF2-40B4-BE49-F238E27FC236}">
                <a16:creationId xmlns:a16="http://schemas.microsoft.com/office/drawing/2014/main" id="{F67C2984-F483-40ED-A311-9FBC768A643C}"/>
              </a:ext>
            </a:extLst>
          </p:cNvPr>
          <p:cNvSpPr>
            <a:spLocks noGrp="1"/>
          </p:cNvSpPr>
          <p:nvPr>
            <p:ph idx="1"/>
          </p:nvPr>
        </p:nvSpPr>
        <p:spPr>
          <a:xfrm>
            <a:off x="263352" y="1042015"/>
            <a:ext cx="12065270" cy="940400"/>
          </a:xfrm>
        </p:spPr>
        <p:txBody>
          <a:bodyPr>
            <a:normAutofit/>
          </a:bodyPr>
          <a:lstStyle/>
          <a:p>
            <a:r>
              <a:rPr lang="en-US" altLang="ja-JP" sz="2400" dirty="0"/>
              <a:t>1) x = 1, y =0</a:t>
            </a:r>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63</a:t>
            </a:fld>
            <a:endParaRPr lang="ja-JP" altLang="en-US" dirty="0"/>
          </a:p>
        </p:txBody>
      </p:sp>
      <p:sp>
        <p:nvSpPr>
          <p:cNvPr id="5" name="コンテンツ プレースホルダー 4">
            <a:extLst>
              <a:ext uri="{FF2B5EF4-FFF2-40B4-BE49-F238E27FC236}">
                <a16:creationId xmlns:a16="http://schemas.microsoft.com/office/drawing/2014/main" id="{A8EBC98B-C95B-4E1A-99FE-4099D851B110}"/>
              </a:ext>
            </a:extLst>
          </p:cNvPr>
          <p:cNvSpPr>
            <a:spLocks noGrp="1"/>
          </p:cNvSpPr>
          <p:nvPr>
            <p:ph sz="quarter" idx="13"/>
          </p:nvPr>
        </p:nvSpPr>
        <p:spPr>
          <a:xfrm>
            <a:off x="8189362" y="6595263"/>
            <a:ext cx="4002638" cy="262737"/>
          </a:xfrm>
        </p:spPr>
        <p:txBody>
          <a:bodyPr>
            <a:normAutofit fontScale="77500" lnSpcReduction="20000"/>
          </a:bodyPr>
          <a:lstStyle/>
          <a:p>
            <a:r>
              <a:rPr lang="en-US" altLang="ja-JP" dirty="0">
                <a:hlinkClick r:id="rId2"/>
              </a:rPr>
              <a:t>https://www.headboost.jp/python-try-except/</a:t>
            </a:r>
            <a:endParaRPr kumimoji="1" lang="ja-JP" altLang="en-US" dirty="0"/>
          </a:p>
        </p:txBody>
      </p:sp>
      <p:sp>
        <p:nvSpPr>
          <p:cNvPr id="6" name="正方形/長方形 5">
            <a:extLst>
              <a:ext uri="{FF2B5EF4-FFF2-40B4-BE49-F238E27FC236}">
                <a16:creationId xmlns:a16="http://schemas.microsoft.com/office/drawing/2014/main" id="{A4DFD7FA-8F5E-494A-831F-A8C274081383}"/>
              </a:ext>
            </a:extLst>
          </p:cNvPr>
          <p:cNvSpPr/>
          <p:nvPr/>
        </p:nvSpPr>
        <p:spPr>
          <a:xfrm>
            <a:off x="1343472" y="2564904"/>
            <a:ext cx="2088232" cy="94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cxnSp>
        <p:nvCxnSpPr>
          <p:cNvPr id="9" name="直線矢印コネクタ 8">
            <a:extLst>
              <a:ext uri="{FF2B5EF4-FFF2-40B4-BE49-F238E27FC236}">
                <a16:creationId xmlns:a16="http://schemas.microsoft.com/office/drawing/2014/main" id="{DA0180BD-133A-43EF-8B06-2967DB49812D}"/>
              </a:ext>
            </a:extLst>
          </p:cNvPr>
          <p:cNvCxnSpPr>
            <a:cxnSpLocks/>
          </p:cNvCxnSpPr>
          <p:nvPr/>
        </p:nvCxnSpPr>
        <p:spPr>
          <a:xfrm flipH="1">
            <a:off x="2419895" y="2024844"/>
            <a:ext cx="3697" cy="5040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59541E76-389D-40ED-9780-E0C6A560BC7E}"/>
              </a:ext>
            </a:extLst>
          </p:cNvPr>
          <p:cNvCxnSpPr>
            <a:cxnSpLocks/>
            <a:endCxn id="11" idx="0"/>
          </p:cNvCxnSpPr>
          <p:nvPr/>
        </p:nvCxnSpPr>
        <p:spPr>
          <a:xfrm>
            <a:off x="2423592" y="3548251"/>
            <a:ext cx="0" cy="3774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438A0292-6980-43D6-ADD0-3BA3083039E4}"/>
              </a:ext>
            </a:extLst>
          </p:cNvPr>
          <p:cNvCxnSpPr>
            <a:cxnSpLocks/>
          </p:cNvCxnSpPr>
          <p:nvPr/>
        </p:nvCxnSpPr>
        <p:spPr>
          <a:xfrm>
            <a:off x="2419894" y="4866071"/>
            <a:ext cx="0" cy="42036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436BA62A-F94F-4263-8461-E50B13BF15D8}"/>
              </a:ext>
            </a:extLst>
          </p:cNvPr>
          <p:cNvCxnSpPr>
            <a:cxnSpLocks/>
          </p:cNvCxnSpPr>
          <p:nvPr/>
        </p:nvCxnSpPr>
        <p:spPr>
          <a:xfrm>
            <a:off x="2409487" y="6226838"/>
            <a:ext cx="0" cy="63116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6BA485A0-E855-4EFA-B588-7736936D196B}"/>
              </a:ext>
            </a:extLst>
          </p:cNvPr>
          <p:cNvSpPr/>
          <p:nvPr/>
        </p:nvSpPr>
        <p:spPr>
          <a:xfrm>
            <a:off x="1379476" y="5286438"/>
            <a:ext cx="2088232" cy="94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判断 10">
            <a:extLst>
              <a:ext uri="{FF2B5EF4-FFF2-40B4-BE49-F238E27FC236}">
                <a16:creationId xmlns:a16="http://schemas.microsoft.com/office/drawing/2014/main" id="{E76C0AF3-47F9-4897-95DC-8F6B59B3B76D}"/>
              </a:ext>
            </a:extLst>
          </p:cNvPr>
          <p:cNvSpPr/>
          <p:nvPr/>
        </p:nvSpPr>
        <p:spPr>
          <a:xfrm>
            <a:off x="1379476" y="3925671"/>
            <a:ext cx="2088232" cy="940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例外</a:t>
            </a:r>
          </a:p>
        </p:txBody>
      </p:sp>
      <p:sp>
        <p:nvSpPr>
          <p:cNvPr id="18" name="テキスト ボックス 17">
            <a:extLst>
              <a:ext uri="{FF2B5EF4-FFF2-40B4-BE49-F238E27FC236}">
                <a16:creationId xmlns:a16="http://schemas.microsoft.com/office/drawing/2014/main" id="{4677ED9F-EA7C-4E66-BB19-513A8A0A8824}"/>
              </a:ext>
            </a:extLst>
          </p:cNvPr>
          <p:cNvSpPr txBox="1"/>
          <p:nvPr/>
        </p:nvSpPr>
        <p:spPr>
          <a:xfrm>
            <a:off x="1735824" y="2681161"/>
            <a:ext cx="1368143" cy="707886"/>
          </a:xfrm>
          <a:prstGeom prst="rect">
            <a:avLst/>
          </a:prstGeom>
          <a:noFill/>
        </p:spPr>
        <p:txBody>
          <a:bodyPr wrap="square" rtlCol="0">
            <a:spAutoFit/>
          </a:bodyPr>
          <a:lstStyle/>
          <a:p>
            <a:r>
              <a:rPr kumimoji="1" lang="en-US" altLang="ja-JP" sz="2000" b="1" dirty="0">
                <a:solidFill>
                  <a:schemeClr val="bg1"/>
                </a:solidFill>
              </a:rPr>
              <a:t>try:</a:t>
            </a:r>
          </a:p>
          <a:p>
            <a:r>
              <a:rPr lang="en-US" altLang="ja-JP" sz="2000" b="1" dirty="0">
                <a:solidFill>
                  <a:schemeClr val="bg1"/>
                </a:solidFill>
              </a:rPr>
              <a:t>    z = x/y</a:t>
            </a:r>
            <a:endParaRPr kumimoji="1" lang="ja-JP" altLang="en-US" sz="2000" b="1" dirty="0">
              <a:solidFill>
                <a:schemeClr val="bg1"/>
              </a:solidFill>
            </a:endParaRPr>
          </a:p>
        </p:txBody>
      </p:sp>
      <p:sp>
        <p:nvSpPr>
          <p:cNvPr id="19" name="テキスト ボックス 18">
            <a:extLst>
              <a:ext uri="{FF2B5EF4-FFF2-40B4-BE49-F238E27FC236}">
                <a16:creationId xmlns:a16="http://schemas.microsoft.com/office/drawing/2014/main" id="{4F71A63D-EEBF-4698-BD59-36F9241C7A86}"/>
              </a:ext>
            </a:extLst>
          </p:cNvPr>
          <p:cNvSpPr txBox="1"/>
          <p:nvPr/>
        </p:nvSpPr>
        <p:spPr>
          <a:xfrm>
            <a:off x="1379476" y="5256461"/>
            <a:ext cx="2128901" cy="923330"/>
          </a:xfrm>
          <a:prstGeom prst="rect">
            <a:avLst/>
          </a:prstGeom>
          <a:noFill/>
        </p:spPr>
        <p:txBody>
          <a:bodyPr wrap="square" rtlCol="0">
            <a:spAutoFit/>
          </a:bodyPr>
          <a:lstStyle/>
          <a:p>
            <a:r>
              <a:rPr lang="en-US" altLang="ja-JP" b="1" dirty="0">
                <a:solidFill>
                  <a:schemeClr val="bg1"/>
                </a:solidFill>
              </a:rPr>
              <a:t>except:        </a:t>
            </a:r>
          </a:p>
          <a:p>
            <a:r>
              <a:rPr lang="en-US" altLang="ja-JP" b="1" dirty="0">
                <a:solidFill>
                  <a:schemeClr val="bg1"/>
                </a:solidFill>
              </a:rPr>
              <a:t>    print(“</a:t>
            </a:r>
            <a:r>
              <a:rPr lang="ja-JP" altLang="en-US" b="1" dirty="0">
                <a:solidFill>
                  <a:schemeClr val="bg1"/>
                </a:solidFill>
              </a:rPr>
              <a:t>ゼロ除算が発生しました</a:t>
            </a:r>
            <a:r>
              <a:rPr lang="en-US" altLang="ja-JP" b="1" dirty="0">
                <a:solidFill>
                  <a:schemeClr val="bg1"/>
                </a:solidFill>
              </a:rPr>
              <a:t>”</a:t>
            </a:r>
            <a:r>
              <a:rPr lang="ja-JP" altLang="en-US" b="1" dirty="0">
                <a:solidFill>
                  <a:schemeClr val="bg1"/>
                </a:solidFill>
              </a:rPr>
              <a:t>）</a:t>
            </a:r>
            <a:endParaRPr kumimoji="1" lang="ja-JP" altLang="en-US" b="1" dirty="0">
              <a:solidFill>
                <a:schemeClr val="bg1"/>
              </a:solidFill>
            </a:endParaRPr>
          </a:p>
        </p:txBody>
      </p:sp>
      <p:sp>
        <p:nvSpPr>
          <p:cNvPr id="20" name="テキスト ボックス 19">
            <a:extLst>
              <a:ext uri="{FF2B5EF4-FFF2-40B4-BE49-F238E27FC236}">
                <a16:creationId xmlns:a16="http://schemas.microsoft.com/office/drawing/2014/main" id="{B385F82D-0317-46CB-AD54-A427FFE4FCBE}"/>
              </a:ext>
            </a:extLst>
          </p:cNvPr>
          <p:cNvSpPr txBox="1"/>
          <p:nvPr/>
        </p:nvSpPr>
        <p:spPr>
          <a:xfrm>
            <a:off x="2531604" y="4842972"/>
            <a:ext cx="828092" cy="369332"/>
          </a:xfrm>
          <a:prstGeom prst="rect">
            <a:avLst/>
          </a:prstGeom>
          <a:noFill/>
        </p:spPr>
        <p:txBody>
          <a:bodyPr wrap="square" rtlCol="0">
            <a:spAutoFit/>
          </a:bodyPr>
          <a:lstStyle/>
          <a:p>
            <a:r>
              <a:rPr lang="ja-JP" altLang="en-US" b="1" dirty="0">
                <a:solidFill>
                  <a:srgbClr val="239200"/>
                </a:solidFill>
              </a:rPr>
              <a:t>発生</a:t>
            </a:r>
            <a:endParaRPr kumimoji="1" lang="ja-JP" altLang="en-US" b="1" dirty="0">
              <a:solidFill>
                <a:srgbClr val="239200"/>
              </a:solidFill>
            </a:endParaRPr>
          </a:p>
        </p:txBody>
      </p:sp>
      <p:sp>
        <p:nvSpPr>
          <p:cNvPr id="26" name="テキスト ボックス 25">
            <a:extLst>
              <a:ext uri="{FF2B5EF4-FFF2-40B4-BE49-F238E27FC236}">
                <a16:creationId xmlns:a16="http://schemas.microsoft.com/office/drawing/2014/main" id="{9F5CF467-64A0-49BD-ADA2-5F7C2CFED540}"/>
              </a:ext>
            </a:extLst>
          </p:cNvPr>
          <p:cNvSpPr txBox="1"/>
          <p:nvPr/>
        </p:nvSpPr>
        <p:spPr>
          <a:xfrm>
            <a:off x="3431704" y="3977258"/>
            <a:ext cx="1836204" cy="369332"/>
          </a:xfrm>
          <a:prstGeom prst="rect">
            <a:avLst/>
          </a:prstGeom>
          <a:noFill/>
        </p:spPr>
        <p:txBody>
          <a:bodyPr wrap="square" rtlCol="0">
            <a:spAutoFit/>
          </a:bodyPr>
          <a:lstStyle/>
          <a:p>
            <a:r>
              <a:rPr kumimoji="1" lang="ja-JP" altLang="en-US" b="1" dirty="0">
                <a:solidFill>
                  <a:srgbClr val="239200"/>
                </a:solidFill>
              </a:rPr>
              <a:t>例外発生無し</a:t>
            </a:r>
          </a:p>
        </p:txBody>
      </p:sp>
      <p:cxnSp>
        <p:nvCxnSpPr>
          <p:cNvPr id="34" name="直線コネクタ 33">
            <a:extLst>
              <a:ext uri="{FF2B5EF4-FFF2-40B4-BE49-F238E27FC236}">
                <a16:creationId xmlns:a16="http://schemas.microsoft.com/office/drawing/2014/main" id="{10D554AB-46EA-4458-B9B2-A5565B4272B0}"/>
              </a:ext>
            </a:extLst>
          </p:cNvPr>
          <p:cNvCxnSpPr>
            <a:cxnSpLocks/>
          </p:cNvCxnSpPr>
          <p:nvPr/>
        </p:nvCxnSpPr>
        <p:spPr>
          <a:xfrm flipV="1">
            <a:off x="4187788" y="4420725"/>
            <a:ext cx="0" cy="206861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9" name="正方形/長方形 38">
            <a:extLst>
              <a:ext uri="{FF2B5EF4-FFF2-40B4-BE49-F238E27FC236}">
                <a16:creationId xmlns:a16="http://schemas.microsoft.com/office/drawing/2014/main" id="{8A56181A-9E34-4EB7-A1BC-343BD550E77C}"/>
              </a:ext>
            </a:extLst>
          </p:cNvPr>
          <p:cNvSpPr/>
          <p:nvPr/>
        </p:nvSpPr>
        <p:spPr>
          <a:xfrm>
            <a:off x="5756964" y="3777935"/>
            <a:ext cx="6060762" cy="561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ゼロ除算が発生しました</a:t>
            </a:r>
          </a:p>
        </p:txBody>
      </p:sp>
      <p:sp>
        <p:nvSpPr>
          <p:cNvPr id="40" name="コンテンツ プレースホルダー 2">
            <a:extLst>
              <a:ext uri="{FF2B5EF4-FFF2-40B4-BE49-F238E27FC236}">
                <a16:creationId xmlns:a16="http://schemas.microsoft.com/office/drawing/2014/main" id="{B638616A-593D-447A-87E5-832624181EAF}"/>
              </a:ext>
            </a:extLst>
          </p:cNvPr>
          <p:cNvSpPr txBox="1">
            <a:spLocks/>
          </p:cNvSpPr>
          <p:nvPr/>
        </p:nvSpPr>
        <p:spPr>
          <a:xfrm>
            <a:off x="5763430" y="3224478"/>
            <a:ext cx="6142105" cy="561652"/>
          </a:xfrm>
          <a:prstGeom prst="rect">
            <a:avLst/>
          </a:prstGeom>
        </p:spPr>
        <p:txBody>
          <a:bodyPr vert="horz" lIns="91440" tIns="45720" rIns="91440" bIns="45720" rtlCol="0" anchor="t">
            <a:normAutofit fontScale="92500"/>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u="sng" dirty="0"/>
              <a:t>出力結果</a:t>
            </a:r>
            <a:r>
              <a:rPr lang="ja-JP" altLang="en-US" sz="2400" b="1" dirty="0"/>
              <a:t>　</a:t>
            </a:r>
            <a:endParaRPr lang="en-US" altLang="ja-JP" sz="2400" b="1" dirty="0"/>
          </a:p>
        </p:txBody>
      </p:sp>
      <p:sp>
        <p:nvSpPr>
          <p:cNvPr id="8" name="楕円 7">
            <a:extLst>
              <a:ext uri="{FF2B5EF4-FFF2-40B4-BE49-F238E27FC236}">
                <a16:creationId xmlns:a16="http://schemas.microsoft.com/office/drawing/2014/main" id="{E12AEFB3-29B9-41A3-841D-E40449471E29}"/>
              </a:ext>
            </a:extLst>
          </p:cNvPr>
          <p:cNvSpPr/>
          <p:nvPr/>
        </p:nvSpPr>
        <p:spPr>
          <a:xfrm>
            <a:off x="2112735" y="1670581"/>
            <a:ext cx="614319" cy="5847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4CC154D8-1D9A-42F0-A0F3-E003A32D2889}"/>
              </a:ext>
            </a:extLst>
          </p:cNvPr>
          <p:cNvSpPr txBox="1"/>
          <p:nvPr/>
        </p:nvSpPr>
        <p:spPr>
          <a:xfrm>
            <a:off x="2136766" y="1649224"/>
            <a:ext cx="614319" cy="584775"/>
          </a:xfrm>
          <a:prstGeom prst="rect">
            <a:avLst/>
          </a:prstGeom>
          <a:noFill/>
        </p:spPr>
        <p:txBody>
          <a:bodyPr wrap="square" rtlCol="0">
            <a:spAutoFit/>
          </a:bodyPr>
          <a:lstStyle/>
          <a:p>
            <a:r>
              <a:rPr kumimoji="1" lang="en-US" altLang="ja-JP" sz="1600" b="1" dirty="0">
                <a:solidFill>
                  <a:schemeClr val="bg1"/>
                </a:solidFill>
              </a:rPr>
              <a:t>x=1</a:t>
            </a:r>
          </a:p>
          <a:p>
            <a:r>
              <a:rPr lang="en-US" altLang="ja-JP" sz="1600" b="1" dirty="0">
                <a:solidFill>
                  <a:schemeClr val="bg1"/>
                </a:solidFill>
              </a:rPr>
              <a:t>y=1</a:t>
            </a:r>
            <a:endParaRPr kumimoji="1" lang="ja-JP" altLang="en-US" sz="1600" b="1" dirty="0">
              <a:solidFill>
                <a:schemeClr val="bg1"/>
              </a:solidFill>
            </a:endParaRPr>
          </a:p>
        </p:txBody>
      </p:sp>
      <p:cxnSp>
        <p:nvCxnSpPr>
          <p:cNvPr id="24" name="直線コネクタ 23">
            <a:extLst>
              <a:ext uri="{FF2B5EF4-FFF2-40B4-BE49-F238E27FC236}">
                <a16:creationId xmlns:a16="http://schemas.microsoft.com/office/drawing/2014/main" id="{64678F1E-59B1-48CE-A25D-5C122F2213A1}"/>
              </a:ext>
            </a:extLst>
          </p:cNvPr>
          <p:cNvCxnSpPr>
            <a:cxnSpLocks/>
          </p:cNvCxnSpPr>
          <p:nvPr/>
        </p:nvCxnSpPr>
        <p:spPr>
          <a:xfrm flipV="1">
            <a:off x="2419894" y="2276873"/>
            <a:ext cx="0" cy="211899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B7C8F693-6CAF-43D9-B4A8-1348750A1463}"/>
              </a:ext>
            </a:extLst>
          </p:cNvPr>
          <p:cNvCxnSpPr>
            <a:cxnSpLocks/>
          </p:cNvCxnSpPr>
          <p:nvPr/>
        </p:nvCxnSpPr>
        <p:spPr>
          <a:xfrm flipV="1">
            <a:off x="2404395" y="4407562"/>
            <a:ext cx="24032" cy="1337384"/>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5AD540C8-C450-433E-90AD-EF50327F7DB5}"/>
              </a:ext>
            </a:extLst>
          </p:cNvPr>
          <p:cNvCxnSpPr>
            <a:cxnSpLocks/>
          </p:cNvCxnSpPr>
          <p:nvPr/>
        </p:nvCxnSpPr>
        <p:spPr>
          <a:xfrm>
            <a:off x="2404395" y="5733256"/>
            <a:ext cx="0" cy="112474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フレーム 35">
            <a:extLst>
              <a:ext uri="{FF2B5EF4-FFF2-40B4-BE49-F238E27FC236}">
                <a16:creationId xmlns:a16="http://schemas.microsoft.com/office/drawing/2014/main" id="{CB0B0938-6CC5-4440-876C-2E04B6B8AD5E}"/>
              </a:ext>
            </a:extLst>
          </p:cNvPr>
          <p:cNvSpPr/>
          <p:nvPr/>
        </p:nvSpPr>
        <p:spPr>
          <a:xfrm>
            <a:off x="2539819" y="4813535"/>
            <a:ext cx="600156"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四角形: 角を丸くする 32">
            <a:extLst>
              <a:ext uri="{FF2B5EF4-FFF2-40B4-BE49-F238E27FC236}">
                <a16:creationId xmlns:a16="http://schemas.microsoft.com/office/drawing/2014/main" id="{C2EB4B68-AC27-44AB-9E4A-89C9B594962B}"/>
              </a:ext>
            </a:extLst>
          </p:cNvPr>
          <p:cNvSpPr/>
          <p:nvPr/>
        </p:nvSpPr>
        <p:spPr>
          <a:xfrm>
            <a:off x="148377" y="5452474"/>
            <a:ext cx="1055309" cy="47751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処理実行</a:t>
            </a:r>
          </a:p>
        </p:txBody>
      </p:sp>
    </p:spTree>
    <p:extLst>
      <p:ext uri="{BB962C8B-B14F-4D97-AF65-F5344CB8AC3E}">
        <p14:creationId xmlns:p14="http://schemas.microsoft.com/office/powerpoint/2010/main" val="3735566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500"/>
                                        <p:tgtEl>
                                          <p:spTgt spid="2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500"/>
                                        <p:tgtEl>
                                          <p:spTgt spid="36"/>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up)">
                                      <p:cBhvr>
                                        <p:cTn id="15" dur="500"/>
                                        <p:tgtEl>
                                          <p:spTgt spid="2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up)">
                                      <p:cBhvr>
                                        <p:cTn id="2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en-US" altLang="ja-JP" dirty="0"/>
              <a:t>try</a:t>
            </a:r>
            <a:r>
              <a:rPr kumimoji="1" lang="ja-JP" altLang="en-US" dirty="0"/>
              <a:t>文　</a:t>
            </a:r>
            <a:r>
              <a:rPr kumimoji="1" lang="en-US" altLang="ja-JP" dirty="0"/>
              <a:t>else</a:t>
            </a:r>
            <a:endParaRPr kumimoji="1" lang="ja-JP" altLang="en-US" dirty="0"/>
          </a:p>
        </p:txBody>
      </p:sp>
      <p:sp>
        <p:nvSpPr>
          <p:cNvPr id="4" name="コンテンツ プレースホルダー 3">
            <a:extLst>
              <a:ext uri="{FF2B5EF4-FFF2-40B4-BE49-F238E27FC236}">
                <a16:creationId xmlns:a16="http://schemas.microsoft.com/office/drawing/2014/main" id="{F67C2984-F483-40ED-A311-9FBC768A643C}"/>
              </a:ext>
            </a:extLst>
          </p:cNvPr>
          <p:cNvSpPr>
            <a:spLocks noGrp="1"/>
          </p:cNvSpPr>
          <p:nvPr>
            <p:ph idx="1"/>
          </p:nvPr>
        </p:nvSpPr>
        <p:spPr>
          <a:xfrm>
            <a:off x="263352" y="1203762"/>
            <a:ext cx="12065270" cy="940400"/>
          </a:xfrm>
        </p:spPr>
        <p:txBody>
          <a:bodyPr>
            <a:normAutofit/>
          </a:bodyPr>
          <a:lstStyle/>
          <a:p>
            <a:r>
              <a:rPr kumimoji="1" lang="en-US" altLang="ja-JP" dirty="0"/>
              <a:t>else</a:t>
            </a:r>
            <a:r>
              <a:rPr lang="ja-JP" altLang="en-US" dirty="0"/>
              <a:t>を使用すると、例外が発生しなかったときの処理も記述できる</a:t>
            </a:r>
            <a:endParaRPr kumimoji="1" lang="en-US" altLang="ja-JP" dirty="0"/>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64</a:t>
            </a:fld>
            <a:endParaRPr lang="ja-JP" altLang="en-US" dirty="0"/>
          </a:p>
        </p:txBody>
      </p:sp>
      <p:sp>
        <p:nvSpPr>
          <p:cNvPr id="5" name="コンテンツ プレースホルダー 4">
            <a:extLst>
              <a:ext uri="{FF2B5EF4-FFF2-40B4-BE49-F238E27FC236}">
                <a16:creationId xmlns:a16="http://schemas.microsoft.com/office/drawing/2014/main" id="{A8EBC98B-C95B-4E1A-99FE-4099D851B110}"/>
              </a:ext>
            </a:extLst>
          </p:cNvPr>
          <p:cNvSpPr>
            <a:spLocks noGrp="1"/>
          </p:cNvSpPr>
          <p:nvPr>
            <p:ph sz="quarter" idx="13"/>
          </p:nvPr>
        </p:nvSpPr>
        <p:spPr>
          <a:xfrm>
            <a:off x="8189362" y="6595263"/>
            <a:ext cx="4002638" cy="262737"/>
          </a:xfrm>
        </p:spPr>
        <p:txBody>
          <a:bodyPr>
            <a:normAutofit fontScale="77500" lnSpcReduction="20000"/>
          </a:bodyPr>
          <a:lstStyle/>
          <a:p>
            <a:r>
              <a:rPr lang="en-US" altLang="ja-JP" dirty="0">
                <a:hlinkClick r:id="rId2"/>
              </a:rPr>
              <a:t>https://www.headboost.jp/python-try-except/</a:t>
            </a:r>
            <a:endParaRPr kumimoji="1" lang="ja-JP" altLang="en-US" dirty="0"/>
          </a:p>
        </p:txBody>
      </p:sp>
      <p:sp>
        <p:nvSpPr>
          <p:cNvPr id="39" name="正方形/長方形 38">
            <a:extLst>
              <a:ext uri="{FF2B5EF4-FFF2-40B4-BE49-F238E27FC236}">
                <a16:creationId xmlns:a16="http://schemas.microsoft.com/office/drawing/2014/main" id="{8A56181A-9E34-4EB7-A1BC-343BD550E77C}"/>
              </a:ext>
            </a:extLst>
          </p:cNvPr>
          <p:cNvSpPr/>
          <p:nvPr/>
        </p:nvSpPr>
        <p:spPr>
          <a:xfrm>
            <a:off x="5756965" y="3834219"/>
            <a:ext cx="6060762" cy="189903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rPr>
              <a:t>try:</a:t>
            </a:r>
          </a:p>
          <a:p>
            <a:r>
              <a:rPr lang="en-US" altLang="ja-JP" sz="2000" dirty="0">
                <a:solidFill>
                  <a:schemeClr val="tx1"/>
                </a:solidFill>
              </a:rPr>
              <a:t>    </a:t>
            </a:r>
            <a:r>
              <a:rPr lang="ja-JP" altLang="en-US" sz="2000" dirty="0">
                <a:solidFill>
                  <a:schemeClr val="tx1"/>
                </a:solidFill>
              </a:rPr>
              <a:t>処理文</a:t>
            </a:r>
            <a:endParaRPr lang="en-US" altLang="ja-JP" sz="2000" dirty="0">
              <a:solidFill>
                <a:schemeClr val="tx1"/>
              </a:solidFill>
            </a:endParaRPr>
          </a:p>
          <a:p>
            <a:r>
              <a:rPr kumimoji="1" lang="en-US" altLang="ja-JP" sz="2000" dirty="0">
                <a:solidFill>
                  <a:schemeClr val="tx1"/>
                </a:solidFill>
              </a:rPr>
              <a:t>except:</a:t>
            </a:r>
          </a:p>
          <a:p>
            <a:r>
              <a:rPr lang="en-US" altLang="ja-JP" sz="2000" dirty="0">
                <a:solidFill>
                  <a:schemeClr val="tx1"/>
                </a:solidFill>
              </a:rPr>
              <a:t>    </a:t>
            </a:r>
            <a:r>
              <a:rPr lang="ja-JP" altLang="en-US" sz="2000" dirty="0">
                <a:solidFill>
                  <a:schemeClr val="tx1"/>
                </a:solidFill>
              </a:rPr>
              <a:t>処理文（例外が起こった時に行う処理）</a:t>
            </a:r>
            <a:endParaRPr lang="en-US" altLang="ja-JP" sz="2000" dirty="0">
              <a:solidFill>
                <a:schemeClr val="tx1"/>
              </a:solidFill>
            </a:endParaRPr>
          </a:p>
          <a:p>
            <a:r>
              <a:rPr kumimoji="1" lang="en-US" altLang="ja-JP" sz="2000" dirty="0">
                <a:solidFill>
                  <a:schemeClr val="tx1"/>
                </a:solidFill>
              </a:rPr>
              <a:t>else:</a:t>
            </a:r>
          </a:p>
          <a:p>
            <a:r>
              <a:rPr lang="en-US" altLang="ja-JP" sz="2000" dirty="0">
                <a:solidFill>
                  <a:schemeClr val="tx1"/>
                </a:solidFill>
              </a:rPr>
              <a:t>    </a:t>
            </a:r>
            <a:r>
              <a:rPr lang="ja-JP" altLang="en-US" sz="2000" dirty="0">
                <a:solidFill>
                  <a:schemeClr val="tx1"/>
                </a:solidFill>
              </a:rPr>
              <a:t>処理文（例外が起こらなかったときに行う処理）</a:t>
            </a:r>
            <a:r>
              <a:rPr kumimoji="1" lang="en-US" altLang="ja-JP" sz="2000" dirty="0">
                <a:solidFill>
                  <a:schemeClr val="tx1"/>
                </a:solidFill>
              </a:rPr>
              <a:t>     </a:t>
            </a:r>
            <a:endParaRPr kumimoji="1" lang="ja-JP" altLang="en-US" sz="2000" dirty="0">
              <a:solidFill>
                <a:schemeClr val="tx1"/>
              </a:solidFill>
            </a:endParaRPr>
          </a:p>
        </p:txBody>
      </p:sp>
      <p:sp>
        <p:nvSpPr>
          <p:cNvPr id="40" name="コンテンツ プレースホルダー 2">
            <a:extLst>
              <a:ext uri="{FF2B5EF4-FFF2-40B4-BE49-F238E27FC236}">
                <a16:creationId xmlns:a16="http://schemas.microsoft.com/office/drawing/2014/main" id="{B638616A-593D-447A-87E5-832624181EAF}"/>
              </a:ext>
            </a:extLst>
          </p:cNvPr>
          <p:cNvSpPr txBox="1">
            <a:spLocks/>
          </p:cNvSpPr>
          <p:nvPr/>
        </p:nvSpPr>
        <p:spPr>
          <a:xfrm>
            <a:off x="5716293" y="3094211"/>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cxnSp>
        <p:nvCxnSpPr>
          <p:cNvPr id="62" name="直線矢印コネクタ 61">
            <a:extLst>
              <a:ext uri="{FF2B5EF4-FFF2-40B4-BE49-F238E27FC236}">
                <a16:creationId xmlns:a16="http://schemas.microsoft.com/office/drawing/2014/main" id="{4EAFBAA5-0893-4BA9-8DB8-7AD132BBF5E5}"/>
              </a:ext>
            </a:extLst>
          </p:cNvPr>
          <p:cNvCxnSpPr>
            <a:cxnSpLocks/>
          </p:cNvCxnSpPr>
          <p:nvPr/>
        </p:nvCxnSpPr>
        <p:spPr>
          <a:xfrm flipH="1">
            <a:off x="1810168" y="2103727"/>
            <a:ext cx="3697" cy="5040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CF737B4-74FB-4122-8698-3291F37F4D7D}"/>
              </a:ext>
            </a:extLst>
          </p:cNvPr>
          <p:cNvCxnSpPr>
            <a:cxnSpLocks/>
          </p:cNvCxnSpPr>
          <p:nvPr/>
        </p:nvCxnSpPr>
        <p:spPr>
          <a:xfrm flipV="1">
            <a:off x="2866281" y="4322462"/>
            <a:ext cx="1234327" cy="1710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6AC61D04-64D3-4A25-B242-954DCF793463}"/>
              </a:ext>
            </a:extLst>
          </p:cNvPr>
          <p:cNvSpPr/>
          <p:nvPr/>
        </p:nvSpPr>
        <p:spPr>
          <a:xfrm>
            <a:off x="836649" y="2594496"/>
            <a:ext cx="1900357" cy="864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cxnSp>
        <p:nvCxnSpPr>
          <p:cNvPr id="66" name="直線矢印コネクタ 65">
            <a:extLst>
              <a:ext uri="{FF2B5EF4-FFF2-40B4-BE49-F238E27FC236}">
                <a16:creationId xmlns:a16="http://schemas.microsoft.com/office/drawing/2014/main" id="{6BB362D8-97A8-4E5C-A0E2-29D1C7123900}"/>
              </a:ext>
            </a:extLst>
          </p:cNvPr>
          <p:cNvCxnSpPr>
            <a:cxnSpLocks/>
            <a:endCxn id="70" idx="0"/>
          </p:cNvCxnSpPr>
          <p:nvPr/>
        </p:nvCxnSpPr>
        <p:spPr>
          <a:xfrm>
            <a:off x="1822165" y="3491947"/>
            <a:ext cx="0" cy="3774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FEC3465E-DBD6-4EAE-8E1F-283A41AA14BB}"/>
              </a:ext>
            </a:extLst>
          </p:cNvPr>
          <p:cNvCxnSpPr>
            <a:cxnSpLocks/>
            <a:stCxn id="70" idx="2"/>
            <a:endCxn id="69" idx="0"/>
          </p:cNvCxnSpPr>
          <p:nvPr/>
        </p:nvCxnSpPr>
        <p:spPr>
          <a:xfrm flipH="1">
            <a:off x="1813865" y="4809767"/>
            <a:ext cx="8300" cy="52298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FA690F4D-278C-48A2-AECE-066177047644}"/>
              </a:ext>
            </a:extLst>
          </p:cNvPr>
          <p:cNvCxnSpPr>
            <a:cxnSpLocks/>
            <a:stCxn id="69" idx="2"/>
          </p:cNvCxnSpPr>
          <p:nvPr/>
        </p:nvCxnSpPr>
        <p:spPr>
          <a:xfrm>
            <a:off x="1813865" y="6156889"/>
            <a:ext cx="8300" cy="70111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9" name="正方形/長方形 68">
            <a:extLst>
              <a:ext uri="{FF2B5EF4-FFF2-40B4-BE49-F238E27FC236}">
                <a16:creationId xmlns:a16="http://schemas.microsoft.com/office/drawing/2014/main" id="{FDA1B960-03AC-4AF4-9D22-8B64C02FB35E}"/>
              </a:ext>
            </a:extLst>
          </p:cNvPr>
          <p:cNvSpPr/>
          <p:nvPr/>
        </p:nvSpPr>
        <p:spPr>
          <a:xfrm>
            <a:off x="929920" y="5332754"/>
            <a:ext cx="1767890" cy="8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ローチャート: 判断 69">
            <a:extLst>
              <a:ext uri="{FF2B5EF4-FFF2-40B4-BE49-F238E27FC236}">
                <a16:creationId xmlns:a16="http://schemas.microsoft.com/office/drawing/2014/main" id="{A8719B57-C0F3-4629-AF3C-328B89C6B071}"/>
              </a:ext>
            </a:extLst>
          </p:cNvPr>
          <p:cNvSpPr/>
          <p:nvPr/>
        </p:nvSpPr>
        <p:spPr>
          <a:xfrm>
            <a:off x="778049" y="3869367"/>
            <a:ext cx="2088232" cy="940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例外</a:t>
            </a:r>
          </a:p>
        </p:txBody>
      </p:sp>
      <p:sp>
        <p:nvSpPr>
          <p:cNvPr id="71" name="テキスト ボックス 70">
            <a:extLst>
              <a:ext uri="{FF2B5EF4-FFF2-40B4-BE49-F238E27FC236}">
                <a16:creationId xmlns:a16="http://schemas.microsoft.com/office/drawing/2014/main" id="{BF7CB9C0-4ADD-44E3-9EF4-3C0403C614B6}"/>
              </a:ext>
            </a:extLst>
          </p:cNvPr>
          <p:cNvSpPr txBox="1"/>
          <p:nvPr/>
        </p:nvSpPr>
        <p:spPr>
          <a:xfrm>
            <a:off x="1084243" y="2607783"/>
            <a:ext cx="1368143" cy="707886"/>
          </a:xfrm>
          <a:prstGeom prst="rect">
            <a:avLst/>
          </a:prstGeom>
          <a:noFill/>
        </p:spPr>
        <p:txBody>
          <a:bodyPr wrap="square" rtlCol="0">
            <a:spAutoFit/>
          </a:bodyPr>
          <a:lstStyle/>
          <a:p>
            <a:r>
              <a:rPr kumimoji="1" lang="en-US" altLang="ja-JP" sz="2000" b="1" dirty="0">
                <a:solidFill>
                  <a:schemeClr val="bg1"/>
                </a:solidFill>
              </a:rPr>
              <a:t>try:</a:t>
            </a:r>
          </a:p>
          <a:p>
            <a:r>
              <a:rPr lang="en-US" altLang="ja-JP" sz="2000" b="1" dirty="0">
                <a:solidFill>
                  <a:schemeClr val="bg1"/>
                </a:solidFill>
              </a:rPr>
              <a:t>    </a:t>
            </a:r>
            <a:r>
              <a:rPr lang="ja-JP" altLang="en-US" sz="2000" b="1" dirty="0">
                <a:solidFill>
                  <a:schemeClr val="bg1"/>
                </a:solidFill>
              </a:rPr>
              <a:t>処理文</a:t>
            </a:r>
            <a:endParaRPr kumimoji="1" lang="ja-JP" altLang="en-US" sz="2000" b="1" dirty="0">
              <a:solidFill>
                <a:schemeClr val="bg1"/>
              </a:solidFill>
            </a:endParaRPr>
          </a:p>
        </p:txBody>
      </p:sp>
      <p:sp>
        <p:nvSpPr>
          <p:cNvPr id="72" name="テキスト ボックス 71">
            <a:extLst>
              <a:ext uri="{FF2B5EF4-FFF2-40B4-BE49-F238E27FC236}">
                <a16:creationId xmlns:a16="http://schemas.microsoft.com/office/drawing/2014/main" id="{E73A8EDA-86D8-47FA-9A2A-96FF9C8C8A55}"/>
              </a:ext>
            </a:extLst>
          </p:cNvPr>
          <p:cNvSpPr txBox="1"/>
          <p:nvPr/>
        </p:nvSpPr>
        <p:spPr>
          <a:xfrm>
            <a:off x="1143041" y="5390878"/>
            <a:ext cx="1250545" cy="707886"/>
          </a:xfrm>
          <a:prstGeom prst="rect">
            <a:avLst/>
          </a:prstGeom>
          <a:noFill/>
        </p:spPr>
        <p:txBody>
          <a:bodyPr wrap="square" rtlCol="0">
            <a:spAutoFit/>
          </a:bodyPr>
          <a:lstStyle/>
          <a:p>
            <a:r>
              <a:rPr lang="en-US" altLang="ja-JP" sz="2000" b="1" dirty="0">
                <a:solidFill>
                  <a:schemeClr val="bg1"/>
                </a:solidFill>
              </a:rPr>
              <a:t>except:        </a:t>
            </a:r>
          </a:p>
          <a:p>
            <a:r>
              <a:rPr lang="en-US" altLang="ja-JP" sz="2000" b="1" dirty="0">
                <a:solidFill>
                  <a:schemeClr val="bg1"/>
                </a:solidFill>
              </a:rPr>
              <a:t>   </a:t>
            </a:r>
            <a:r>
              <a:rPr lang="ja-JP" altLang="en-US" sz="2000" b="1" dirty="0">
                <a:solidFill>
                  <a:schemeClr val="bg1"/>
                </a:solidFill>
              </a:rPr>
              <a:t>処理文</a:t>
            </a:r>
            <a:endParaRPr kumimoji="1" lang="ja-JP" altLang="en-US" sz="2000" b="1" dirty="0">
              <a:solidFill>
                <a:schemeClr val="bg1"/>
              </a:solidFill>
            </a:endParaRPr>
          </a:p>
        </p:txBody>
      </p:sp>
      <p:sp>
        <p:nvSpPr>
          <p:cNvPr id="73" name="テキスト ボックス 72">
            <a:extLst>
              <a:ext uri="{FF2B5EF4-FFF2-40B4-BE49-F238E27FC236}">
                <a16:creationId xmlns:a16="http://schemas.microsoft.com/office/drawing/2014/main" id="{5142F895-7487-46D0-A8AB-E52E2C863F58}"/>
              </a:ext>
            </a:extLst>
          </p:cNvPr>
          <p:cNvSpPr txBox="1"/>
          <p:nvPr/>
        </p:nvSpPr>
        <p:spPr>
          <a:xfrm>
            <a:off x="1878018" y="4832729"/>
            <a:ext cx="828092" cy="369332"/>
          </a:xfrm>
          <a:prstGeom prst="rect">
            <a:avLst/>
          </a:prstGeom>
          <a:noFill/>
        </p:spPr>
        <p:txBody>
          <a:bodyPr wrap="square" rtlCol="0">
            <a:spAutoFit/>
          </a:bodyPr>
          <a:lstStyle/>
          <a:p>
            <a:r>
              <a:rPr lang="ja-JP" altLang="en-US" b="1" dirty="0">
                <a:solidFill>
                  <a:srgbClr val="239200"/>
                </a:solidFill>
              </a:rPr>
              <a:t>発生</a:t>
            </a:r>
            <a:endParaRPr kumimoji="1" lang="ja-JP" altLang="en-US" b="1" dirty="0">
              <a:solidFill>
                <a:srgbClr val="239200"/>
              </a:solidFill>
            </a:endParaRPr>
          </a:p>
        </p:txBody>
      </p:sp>
      <p:sp>
        <p:nvSpPr>
          <p:cNvPr id="74" name="テキスト ボックス 73">
            <a:extLst>
              <a:ext uri="{FF2B5EF4-FFF2-40B4-BE49-F238E27FC236}">
                <a16:creationId xmlns:a16="http://schemas.microsoft.com/office/drawing/2014/main" id="{3AA4F78C-4838-4822-8BC6-3D1397ED14AD}"/>
              </a:ext>
            </a:extLst>
          </p:cNvPr>
          <p:cNvSpPr txBox="1"/>
          <p:nvPr/>
        </p:nvSpPr>
        <p:spPr>
          <a:xfrm>
            <a:off x="2792430" y="3953130"/>
            <a:ext cx="1836204" cy="369332"/>
          </a:xfrm>
          <a:prstGeom prst="rect">
            <a:avLst/>
          </a:prstGeom>
          <a:noFill/>
        </p:spPr>
        <p:txBody>
          <a:bodyPr wrap="square" rtlCol="0">
            <a:spAutoFit/>
          </a:bodyPr>
          <a:lstStyle/>
          <a:p>
            <a:r>
              <a:rPr kumimoji="1" lang="ja-JP" altLang="en-US" b="1" dirty="0">
                <a:solidFill>
                  <a:srgbClr val="239200"/>
                </a:solidFill>
              </a:rPr>
              <a:t>例外発生無し</a:t>
            </a:r>
          </a:p>
        </p:txBody>
      </p:sp>
      <p:cxnSp>
        <p:nvCxnSpPr>
          <p:cNvPr id="75" name="直線コネクタ 74">
            <a:extLst>
              <a:ext uri="{FF2B5EF4-FFF2-40B4-BE49-F238E27FC236}">
                <a16:creationId xmlns:a16="http://schemas.microsoft.com/office/drawing/2014/main" id="{6ABF539C-64EA-43A9-8D30-7AC35B628049}"/>
              </a:ext>
            </a:extLst>
          </p:cNvPr>
          <p:cNvCxnSpPr>
            <a:cxnSpLocks/>
          </p:cNvCxnSpPr>
          <p:nvPr/>
        </p:nvCxnSpPr>
        <p:spPr>
          <a:xfrm>
            <a:off x="4100608" y="5755822"/>
            <a:ext cx="0" cy="621319"/>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7EC35818-2F38-4EBB-ABDD-8B68C29CD9A4}"/>
              </a:ext>
            </a:extLst>
          </p:cNvPr>
          <p:cNvCxnSpPr>
            <a:cxnSpLocks/>
          </p:cNvCxnSpPr>
          <p:nvPr/>
        </p:nvCxnSpPr>
        <p:spPr>
          <a:xfrm flipH="1">
            <a:off x="1836984" y="6377141"/>
            <a:ext cx="2263624" cy="418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7" name="正方形/長方形 76">
            <a:extLst>
              <a:ext uri="{FF2B5EF4-FFF2-40B4-BE49-F238E27FC236}">
                <a16:creationId xmlns:a16="http://schemas.microsoft.com/office/drawing/2014/main" id="{B4DFC85C-34D4-47D7-968B-8890D001BA28}"/>
              </a:ext>
            </a:extLst>
          </p:cNvPr>
          <p:cNvSpPr/>
          <p:nvPr/>
        </p:nvSpPr>
        <p:spPr>
          <a:xfrm>
            <a:off x="3264825" y="5112874"/>
            <a:ext cx="1736506" cy="642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sp>
        <p:nvSpPr>
          <p:cNvPr id="78" name="テキスト ボックス 77">
            <a:extLst>
              <a:ext uri="{FF2B5EF4-FFF2-40B4-BE49-F238E27FC236}">
                <a16:creationId xmlns:a16="http://schemas.microsoft.com/office/drawing/2014/main" id="{F3F70860-67B5-456E-9748-802DA8772764}"/>
              </a:ext>
            </a:extLst>
          </p:cNvPr>
          <p:cNvSpPr txBox="1"/>
          <p:nvPr/>
        </p:nvSpPr>
        <p:spPr>
          <a:xfrm>
            <a:off x="3566280" y="5228867"/>
            <a:ext cx="1368143" cy="400110"/>
          </a:xfrm>
          <a:prstGeom prst="rect">
            <a:avLst/>
          </a:prstGeom>
          <a:noFill/>
        </p:spPr>
        <p:txBody>
          <a:bodyPr wrap="square" rtlCol="0">
            <a:spAutoFit/>
          </a:bodyPr>
          <a:lstStyle/>
          <a:p>
            <a:r>
              <a:rPr kumimoji="1" lang="ja-JP" altLang="en-US" sz="2000" b="1" dirty="0">
                <a:solidFill>
                  <a:schemeClr val="bg1"/>
                </a:solidFill>
              </a:rPr>
              <a:t>処理文</a:t>
            </a:r>
          </a:p>
        </p:txBody>
      </p:sp>
      <p:cxnSp>
        <p:nvCxnSpPr>
          <p:cNvPr id="79" name="直線矢印コネクタ 78">
            <a:extLst>
              <a:ext uri="{FF2B5EF4-FFF2-40B4-BE49-F238E27FC236}">
                <a16:creationId xmlns:a16="http://schemas.microsoft.com/office/drawing/2014/main" id="{BA0F3805-4F37-4FD5-A3C8-4AE585F74EDB}"/>
              </a:ext>
            </a:extLst>
          </p:cNvPr>
          <p:cNvCxnSpPr>
            <a:cxnSpLocks/>
          </p:cNvCxnSpPr>
          <p:nvPr/>
        </p:nvCxnSpPr>
        <p:spPr>
          <a:xfrm>
            <a:off x="4100608" y="4374188"/>
            <a:ext cx="0" cy="75454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20976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en-US" altLang="ja-JP" dirty="0"/>
              <a:t>try</a:t>
            </a:r>
            <a:r>
              <a:rPr kumimoji="1" lang="ja-JP" altLang="en-US" dirty="0"/>
              <a:t>文　</a:t>
            </a:r>
            <a:r>
              <a:rPr kumimoji="1" lang="en-US" altLang="ja-JP" dirty="0"/>
              <a:t>else</a:t>
            </a:r>
            <a:r>
              <a:rPr kumimoji="1" lang="ja-JP" altLang="en-US" dirty="0"/>
              <a:t>　例</a:t>
            </a:r>
          </a:p>
        </p:txBody>
      </p:sp>
      <p:sp>
        <p:nvSpPr>
          <p:cNvPr id="4" name="コンテンツ プレースホルダー 3">
            <a:extLst>
              <a:ext uri="{FF2B5EF4-FFF2-40B4-BE49-F238E27FC236}">
                <a16:creationId xmlns:a16="http://schemas.microsoft.com/office/drawing/2014/main" id="{F67C2984-F483-40ED-A311-9FBC768A643C}"/>
              </a:ext>
            </a:extLst>
          </p:cNvPr>
          <p:cNvSpPr>
            <a:spLocks noGrp="1"/>
          </p:cNvSpPr>
          <p:nvPr>
            <p:ph idx="1"/>
          </p:nvPr>
        </p:nvSpPr>
        <p:spPr>
          <a:xfrm>
            <a:off x="138409" y="1202524"/>
            <a:ext cx="12065270" cy="940400"/>
          </a:xfrm>
        </p:spPr>
        <p:txBody>
          <a:bodyPr>
            <a:normAutofit fontScale="92500"/>
          </a:bodyPr>
          <a:lstStyle/>
          <a:p>
            <a:r>
              <a:rPr lang="ja-JP" altLang="en-US" dirty="0"/>
              <a:t>例）</a:t>
            </a:r>
            <a:r>
              <a:rPr lang="en-US" altLang="ja-JP" dirty="0" err="1"/>
              <a:t>ZeroDivisionError</a:t>
            </a:r>
            <a:r>
              <a:rPr lang="ja-JP" altLang="en-US" dirty="0"/>
              <a:t>（ゼロ除算エラー）が起こる可能性がある式を</a:t>
            </a:r>
            <a:r>
              <a:rPr lang="en-US" altLang="ja-JP" dirty="0"/>
              <a:t>try</a:t>
            </a:r>
            <a:r>
              <a:rPr lang="ja-JP" altLang="en-US" dirty="0"/>
              <a:t>文に記述</a:t>
            </a:r>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65</a:t>
            </a:fld>
            <a:endParaRPr lang="ja-JP" altLang="en-US" dirty="0"/>
          </a:p>
        </p:txBody>
      </p:sp>
      <p:sp>
        <p:nvSpPr>
          <p:cNvPr id="5" name="コンテンツ プレースホルダー 4">
            <a:extLst>
              <a:ext uri="{FF2B5EF4-FFF2-40B4-BE49-F238E27FC236}">
                <a16:creationId xmlns:a16="http://schemas.microsoft.com/office/drawing/2014/main" id="{A8EBC98B-C95B-4E1A-99FE-4099D851B110}"/>
              </a:ext>
            </a:extLst>
          </p:cNvPr>
          <p:cNvSpPr>
            <a:spLocks noGrp="1"/>
          </p:cNvSpPr>
          <p:nvPr>
            <p:ph sz="quarter" idx="13"/>
          </p:nvPr>
        </p:nvSpPr>
        <p:spPr>
          <a:xfrm>
            <a:off x="8189362" y="6595263"/>
            <a:ext cx="4002638" cy="262737"/>
          </a:xfrm>
        </p:spPr>
        <p:txBody>
          <a:bodyPr>
            <a:normAutofit fontScale="77500" lnSpcReduction="20000"/>
          </a:bodyPr>
          <a:lstStyle/>
          <a:p>
            <a:r>
              <a:rPr lang="en-US" altLang="ja-JP" dirty="0">
                <a:hlinkClick r:id="rId2"/>
              </a:rPr>
              <a:t>https://www.headboost.jp/python-try-except/</a:t>
            </a:r>
            <a:endParaRPr kumimoji="1" lang="ja-JP" altLang="en-US" dirty="0"/>
          </a:p>
        </p:txBody>
      </p:sp>
      <p:sp>
        <p:nvSpPr>
          <p:cNvPr id="39" name="正方形/長方形 38">
            <a:extLst>
              <a:ext uri="{FF2B5EF4-FFF2-40B4-BE49-F238E27FC236}">
                <a16:creationId xmlns:a16="http://schemas.microsoft.com/office/drawing/2014/main" id="{8A56181A-9E34-4EB7-A1BC-343BD550E77C}"/>
              </a:ext>
            </a:extLst>
          </p:cNvPr>
          <p:cNvSpPr/>
          <p:nvPr/>
        </p:nvSpPr>
        <p:spPr>
          <a:xfrm>
            <a:off x="5756965" y="3834219"/>
            <a:ext cx="6060762" cy="189903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rPr>
              <a:t>try:</a:t>
            </a:r>
          </a:p>
          <a:p>
            <a:r>
              <a:rPr lang="en-US" altLang="ja-JP" sz="2000" dirty="0">
                <a:solidFill>
                  <a:schemeClr val="tx1"/>
                </a:solidFill>
              </a:rPr>
              <a:t>    z</a:t>
            </a:r>
            <a:r>
              <a:rPr lang="ja-JP" altLang="en-US" sz="2000" dirty="0">
                <a:solidFill>
                  <a:schemeClr val="tx1"/>
                </a:solidFill>
              </a:rPr>
              <a:t> </a:t>
            </a:r>
            <a:r>
              <a:rPr lang="en-US" altLang="ja-JP" sz="2000" dirty="0">
                <a:solidFill>
                  <a:schemeClr val="tx1"/>
                </a:solidFill>
              </a:rPr>
              <a:t>=x/y</a:t>
            </a:r>
          </a:p>
          <a:p>
            <a:r>
              <a:rPr kumimoji="1" lang="en-US" altLang="ja-JP" sz="2000" dirty="0">
                <a:solidFill>
                  <a:schemeClr val="tx1"/>
                </a:solidFill>
              </a:rPr>
              <a:t>except:</a:t>
            </a:r>
          </a:p>
          <a:p>
            <a:r>
              <a:rPr lang="en-US" altLang="ja-JP" sz="2000" dirty="0">
                <a:solidFill>
                  <a:schemeClr val="tx1"/>
                </a:solidFill>
              </a:rPr>
              <a:t>    print(“</a:t>
            </a:r>
            <a:r>
              <a:rPr lang="ja-JP" altLang="en-US" sz="2000" dirty="0">
                <a:solidFill>
                  <a:schemeClr val="tx1"/>
                </a:solidFill>
              </a:rPr>
              <a:t>ゼロ除算が発生しました</a:t>
            </a:r>
            <a:r>
              <a:rPr lang="en-US" altLang="ja-JP" sz="2000" dirty="0">
                <a:solidFill>
                  <a:schemeClr val="tx1"/>
                </a:solidFill>
              </a:rPr>
              <a:t>”)</a:t>
            </a:r>
          </a:p>
          <a:p>
            <a:r>
              <a:rPr kumimoji="1" lang="en-US" altLang="ja-JP" sz="2000" dirty="0">
                <a:solidFill>
                  <a:schemeClr val="tx1"/>
                </a:solidFill>
              </a:rPr>
              <a:t>else:</a:t>
            </a:r>
          </a:p>
          <a:p>
            <a:r>
              <a:rPr lang="en-US" altLang="ja-JP" sz="2000" dirty="0">
                <a:solidFill>
                  <a:schemeClr val="tx1"/>
                </a:solidFill>
              </a:rPr>
              <a:t>    print(z)</a:t>
            </a:r>
            <a:r>
              <a:rPr kumimoji="1" lang="en-US" altLang="ja-JP" sz="2000" dirty="0">
                <a:solidFill>
                  <a:schemeClr val="tx1"/>
                </a:solidFill>
              </a:rPr>
              <a:t>     </a:t>
            </a:r>
            <a:endParaRPr kumimoji="1" lang="ja-JP" altLang="en-US" sz="2000" dirty="0">
              <a:solidFill>
                <a:schemeClr val="tx1"/>
              </a:solidFill>
            </a:endParaRPr>
          </a:p>
        </p:txBody>
      </p:sp>
      <p:sp>
        <p:nvSpPr>
          <p:cNvPr id="40" name="コンテンツ プレースホルダー 2">
            <a:extLst>
              <a:ext uri="{FF2B5EF4-FFF2-40B4-BE49-F238E27FC236}">
                <a16:creationId xmlns:a16="http://schemas.microsoft.com/office/drawing/2014/main" id="{B638616A-593D-447A-87E5-832624181EAF}"/>
              </a:ext>
            </a:extLst>
          </p:cNvPr>
          <p:cNvSpPr txBox="1">
            <a:spLocks/>
          </p:cNvSpPr>
          <p:nvPr/>
        </p:nvSpPr>
        <p:spPr>
          <a:xfrm>
            <a:off x="5716293" y="3094211"/>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cxnSp>
        <p:nvCxnSpPr>
          <p:cNvPr id="45" name="直線矢印コネクタ 44">
            <a:extLst>
              <a:ext uri="{FF2B5EF4-FFF2-40B4-BE49-F238E27FC236}">
                <a16:creationId xmlns:a16="http://schemas.microsoft.com/office/drawing/2014/main" id="{BE034230-AA51-49F1-9052-648B69CE5336}"/>
              </a:ext>
            </a:extLst>
          </p:cNvPr>
          <p:cNvCxnSpPr>
            <a:cxnSpLocks/>
          </p:cNvCxnSpPr>
          <p:nvPr/>
        </p:nvCxnSpPr>
        <p:spPr>
          <a:xfrm flipH="1">
            <a:off x="1810168" y="2103727"/>
            <a:ext cx="3697" cy="5040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2B98541-00DD-43BA-A44F-DA3BA0BA8B70}"/>
              </a:ext>
            </a:extLst>
          </p:cNvPr>
          <p:cNvCxnSpPr>
            <a:cxnSpLocks/>
          </p:cNvCxnSpPr>
          <p:nvPr/>
        </p:nvCxnSpPr>
        <p:spPr>
          <a:xfrm flipV="1">
            <a:off x="2866281" y="4322462"/>
            <a:ext cx="1234327" cy="1710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id="{CC6B8DF4-92D4-4F11-8C87-3CA971AD0DDF}"/>
              </a:ext>
            </a:extLst>
          </p:cNvPr>
          <p:cNvSpPr/>
          <p:nvPr/>
        </p:nvSpPr>
        <p:spPr>
          <a:xfrm>
            <a:off x="836649" y="2594496"/>
            <a:ext cx="1900357" cy="864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cxnSp>
        <p:nvCxnSpPr>
          <p:cNvPr id="49" name="直線矢印コネクタ 48">
            <a:extLst>
              <a:ext uri="{FF2B5EF4-FFF2-40B4-BE49-F238E27FC236}">
                <a16:creationId xmlns:a16="http://schemas.microsoft.com/office/drawing/2014/main" id="{9693AA12-DD00-406C-9145-A5FDFE6C3CB8}"/>
              </a:ext>
            </a:extLst>
          </p:cNvPr>
          <p:cNvCxnSpPr>
            <a:cxnSpLocks/>
            <a:endCxn id="53" idx="0"/>
          </p:cNvCxnSpPr>
          <p:nvPr/>
        </p:nvCxnSpPr>
        <p:spPr>
          <a:xfrm>
            <a:off x="1822165" y="3491947"/>
            <a:ext cx="0" cy="3774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C21613FE-55FB-43B3-993F-B9720D170EF7}"/>
              </a:ext>
            </a:extLst>
          </p:cNvPr>
          <p:cNvCxnSpPr>
            <a:cxnSpLocks/>
            <a:stCxn id="53" idx="2"/>
            <a:endCxn id="52" idx="0"/>
          </p:cNvCxnSpPr>
          <p:nvPr/>
        </p:nvCxnSpPr>
        <p:spPr>
          <a:xfrm flipH="1">
            <a:off x="1813865" y="4809767"/>
            <a:ext cx="8300" cy="52298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831625AB-374C-4BC1-8F9A-E4BCF0E3F11E}"/>
              </a:ext>
            </a:extLst>
          </p:cNvPr>
          <p:cNvCxnSpPr>
            <a:cxnSpLocks/>
            <a:stCxn id="52" idx="2"/>
          </p:cNvCxnSpPr>
          <p:nvPr/>
        </p:nvCxnSpPr>
        <p:spPr>
          <a:xfrm>
            <a:off x="1813865" y="6156889"/>
            <a:ext cx="8300" cy="70111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2" name="正方形/長方形 51">
            <a:extLst>
              <a:ext uri="{FF2B5EF4-FFF2-40B4-BE49-F238E27FC236}">
                <a16:creationId xmlns:a16="http://schemas.microsoft.com/office/drawing/2014/main" id="{9C814B94-46EB-460D-898C-4BDAA1E3474B}"/>
              </a:ext>
            </a:extLst>
          </p:cNvPr>
          <p:cNvSpPr/>
          <p:nvPr/>
        </p:nvSpPr>
        <p:spPr>
          <a:xfrm>
            <a:off x="929920" y="5332754"/>
            <a:ext cx="1767890" cy="8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フローチャート: 判断 52">
            <a:extLst>
              <a:ext uri="{FF2B5EF4-FFF2-40B4-BE49-F238E27FC236}">
                <a16:creationId xmlns:a16="http://schemas.microsoft.com/office/drawing/2014/main" id="{528D3FB1-D359-4CA1-AA94-2F970451D9C8}"/>
              </a:ext>
            </a:extLst>
          </p:cNvPr>
          <p:cNvSpPr/>
          <p:nvPr/>
        </p:nvSpPr>
        <p:spPr>
          <a:xfrm>
            <a:off x="778049" y="3869367"/>
            <a:ext cx="2088232" cy="940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例外</a:t>
            </a:r>
          </a:p>
        </p:txBody>
      </p:sp>
      <p:sp>
        <p:nvSpPr>
          <p:cNvPr id="54" name="テキスト ボックス 53">
            <a:extLst>
              <a:ext uri="{FF2B5EF4-FFF2-40B4-BE49-F238E27FC236}">
                <a16:creationId xmlns:a16="http://schemas.microsoft.com/office/drawing/2014/main" id="{1BE4AF8D-D75A-43C0-9390-C94097D2B664}"/>
              </a:ext>
            </a:extLst>
          </p:cNvPr>
          <p:cNvSpPr txBox="1"/>
          <p:nvPr/>
        </p:nvSpPr>
        <p:spPr>
          <a:xfrm>
            <a:off x="1084243" y="2607783"/>
            <a:ext cx="1368143" cy="707886"/>
          </a:xfrm>
          <a:prstGeom prst="rect">
            <a:avLst/>
          </a:prstGeom>
          <a:noFill/>
        </p:spPr>
        <p:txBody>
          <a:bodyPr wrap="square" rtlCol="0">
            <a:spAutoFit/>
          </a:bodyPr>
          <a:lstStyle/>
          <a:p>
            <a:r>
              <a:rPr kumimoji="1" lang="en-US" altLang="ja-JP" sz="2000" b="1" dirty="0">
                <a:solidFill>
                  <a:schemeClr val="bg1"/>
                </a:solidFill>
              </a:rPr>
              <a:t>try:</a:t>
            </a:r>
          </a:p>
          <a:p>
            <a:r>
              <a:rPr lang="en-US" altLang="ja-JP" sz="2000" b="1" dirty="0">
                <a:solidFill>
                  <a:schemeClr val="bg1"/>
                </a:solidFill>
              </a:rPr>
              <a:t>    z=x/y</a:t>
            </a:r>
            <a:endParaRPr kumimoji="1" lang="ja-JP" altLang="en-US" sz="2000" b="1" dirty="0">
              <a:solidFill>
                <a:schemeClr val="bg1"/>
              </a:solidFill>
            </a:endParaRPr>
          </a:p>
        </p:txBody>
      </p:sp>
      <p:sp>
        <p:nvSpPr>
          <p:cNvPr id="55" name="テキスト ボックス 54">
            <a:extLst>
              <a:ext uri="{FF2B5EF4-FFF2-40B4-BE49-F238E27FC236}">
                <a16:creationId xmlns:a16="http://schemas.microsoft.com/office/drawing/2014/main" id="{F95F5556-0388-4AD5-B426-C99713A81853}"/>
              </a:ext>
            </a:extLst>
          </p:cNvPr>
          <p:cNvSpPr txBox="1"/>
          <p:nvPr/>
        </p:nvSpPr>
        <p:spPr>
          <a:xfrm>
            <a:off x="852966" y="5345142"/>
            <a:ext cx="1998217" cy="830997"/>
          </a:xfrm>
          <a:prstGeom prst="rect">
            <a:avLst/>
          </a:prstGeom>
          <a:noFill/>
        </p:spPr>
        <p:txBody>
          <a:bodyPr wrap="square" rtlCol="0">
            <a:spAutoFit/>
          </a:bodyPr>
          <a:lstStyle/>
          <a:p>
            <a:r>
              <a:rPr lang="en-US" altLang="ja-JP" sz="1600" b="1" dirty="0">
                <a:solidFill>
                  <a:schemeClr val="bg1"/>
                </a:solidFill>
              </a:rPr>
              <a:t>except:        </a:t>
            </a:r>
          </a:p>
          <a:p>
            <a:r>
              <a:rPr lang="en-US" altLang="ja-JP" sz="1600" b="1" dirty="0">
                <a:solidFill>
                  <a:schemeClr val="bg1"/>
                </a:solidFill>
              </a:rPr>
              <a:t>   print(“</a:t>
            </a:r>
            <a:r>
              <a:rPr lang="ja-JP" altLang="en-US" sz="1600" b="1" dirty="0">
                <a:solidFill>
                  <a:schemeClr val="bg1"/>
                </a:solidFill>
              </a:rPr>
              <a:t>ゼロ除算が発生しました</a:t>
            </a:r>
            <a:r>
              <a:rPr lang="en-US" altLang="ja-JP" sz="1600" b="1" dirty="0">
                <a:solidFill>
                  <a:schemeClr val="bg1"/>
                </a:solidFill>
              </a:rPr>
              <a:t>”)</a:t>
            </a:r>
            <a:endParaRPr kumimoji="1" lang="ja-JP" altLang="en-US" sz="1600" b="1" dirty="0">
              <a:solidFill>
                <a:schemeClr val="bg1"/>
              </a:solidFill>
            </a:endParaRPr>
          </a:p>
        </p:txBody>
      </p:sp>
      <p:sp>
        <p:nvSpPr>
          <p:cNvPr id="56" name="テキスト ボックス 55">
            <a:extLst>
              <a:ext uri="{FF2B5EF4-FFF2-40B4-BE49-F238E27FC236}">
                <a16:creationId xmlns:a16="http://schemas.microsoft.com/office/drawing/2014/main" id="{776C4E5F-01E5-43C3-8422-C9CECDA487DC}"/>
              </a:ext>
            </a:extLst>
          </p:cNvPr>
          <p:cNvSpPr txBox="1"/>
          <p:nvPr/>
        </p:nvSpPr>
        <p:spPr>
          <a:xfrm>
            <a:off x="1878018" y="4832729"/>
            <a:ext cx="828092" cy="369332"/>
          </a:xfrm>
          <a:prstGeom prst="rect">
            <a:avLst/>
          </a:prstGeom>
          <a:noFill/>
        </p:spPr>
        <p:txBody>
          <a:bodyPr wrap="square" rtlCol="0">
            <a:spAutoFit/>
          </a:bodyPr>
          <a:lstStyle/>
          <a:p>
            <a:r>
              <a:rPr lang="ja-JP" altLang="en-US" b="1" dirty="0">
                <a:solidFill>
                  <a:srgbClr val="239200"/>
                </a:solidFill>
              </a:rPr>
              <a:t>発生</a:t>
            </a:r>
            <a:endParaRPr kumimoji="1" lang="ja-JP" altLang="en-US" b="1" dirty="0">
              <a:solidFill>
                <a:srgbClr val="239200"/>
              </a:solidFill>
            </a:endParaRPr>
          </a:p>
        </p:txBody>
      </p:sp>
      <p:sp>
        <p:nvSpPr>
          <p:cNvPr id="57" name="テキスト ボックス 56">
            <a:extLst>
              <a:ext uri="{FF2B5EF4-FFF2-40B4-BE49-F238E27FC236}">
                <a16:creationId xmlns:a16="http://schemas.microsoft.com/office/drawing/2014/main" id="{48B286AC-E112-4807-A3B9-8F5292995055}"/>
              </a:ext>
            </a:extLst>
          </p:cNvPr>
          <p:cNvSpPr txBox="1"/>
          <p:nvPr/>
        </p:nvSpPr>
        <p:spPr>
          <a:xfrm>
            <a:off x="2792430" y="3953130"/>
            <a:ext cx="1836204" cy="369332"/>
          </a:xfrm>
          <a:prstGeom prst="rect">
            <a:avLst/>
          </a:prstGeom>
          <a:noFill/>
        </p:spPr>
        <p:txBody>
          <a:bodyPr wrap="square" rtlCol="0">
            <a:spAutoFit/>
          </a:bodyPr>
          <a:lstStyle/>
          <a:p>
            <a:r>
              <a:rPr kumimoji="1" lang="ja-JP" altLang="en-US" b="1" dirty="0">
                <a:solidFill>
                  <a:srgbClr val="239200"/>
                </a:solidFill>
              </a:rPr>
              <a:t>例外発生無し</a:t>
            </a:r>
          </a:p>
        </p:txBody>
      </p:sp>
      <p:cxnSp>
        <p:nvCxnSpPr>
          <p:cNvPr id="58" name="直線コネクタ 57">
            <a:extLst>
              <a:ext uri="{FF2B5EF4-FFF2-40B4-BE49-F238E27FC236}">
                <a16:creationId xmlns:a16="http://schemas.microsoft.com/office/drawing/2014/main" id="{68437A46-33F1-4BE7-B7E4-9E969C86EFBA}"/>
              </a:ext>
            </a:extLst>
          </p:cNvPr>
          <p:cNvCxnSpPr>
            <a:cxnSpLocks/>
          </p:cNvCxnSpPr>
          <p:nvPr/>
        </p:nvCxnSpPr>
        <p:spPr>
          <a:xfrm>
            <a:off x="4100608" y="5755822"/>
            <a:ext cx="0" cy="621319"/>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069C5824-44A1-420A-83A7-EA943CAC1BC5}"/>
              </a:ext>
            </a:extLst>
          </p:cNvPr>
          <p:cNvCxnSpPr>
            <a:cxnSpLocks/>
          </p:cNvCxnSpPr>
          <p:nvPr/>
        </p:nvCxnSpPr>
        <p:spPr>
          <a:xfrm flipH="1">
            <a:off x="1836984" y="6377141"/>
            <a:ext cx="2263624" cy="418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0" name="正方形/長方形 59">
            <a:extLst>
              <a:ext uri="{FF2B5EF4-FFF2-40B4-BE49-F238E27FC236}">
                <a16:creationId xmlns:a16="http://schemas.microsoft.com/office/drawing/2014/main" id="{619A0BFD-36DC-45C7-A22B-EEDDAB9985DF}"/>
              </a:ext>
            </a:extLst>
          </p:cNvPr>
          <p:cNvSpPr/>
          <p:nvPr/>
        </p:nvSpPr>
        <p:spPr>
          <a:xfrm>
            <a:off x="3264825" y="5112874"/>
            <a:ext cx="1736506" cy="642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sp>
        <p:nvSpPr>
          <p:cNvPr id="61" name="テキスト ボックス 60">
            <a:extLst>
              <a:ext uri="{FF2B5EF4-FFF2-40B4-BE49-F238E27FC236}">
                <a16:creationId xmlns:a16="http://schemas.microsoft.com/office/drawing/2014/main" id="{6C0C46E4-70ED-43C6-9ED3-66E234EF2B46}"/>
              </a:ext>
            </a:extLst>
          </p:cNvPr>
          <p:cNvSpPr txBox="1"/>
          <p:nvPr/>
        </p:nvSpPr>
        <p:spPr>
          <a:xfrm>
            <a:off x="3566280" y="5228867"/>
            <a:ext cx="1368143" cy="400110"/>
          </a:xfrm>
          <a:prstGeom prst="rect">
            <a:avLst/>
          </a:prstGeom>
          <a:noFill/>
        </p:spPr>
        <p:txBody>
          <a:bodyPr wrap="square" rtlCol="0">
            <a:spAutoFit/>
          </a:bodyPr>
          <a:lstStyle/>
          <a:p>
            <a:r>
              <a:rPr kumimoji="1" lang="en-US" altLang="ja-JP" sz="2000" b="1" dirty="0">
                <a:solidFill>
                  <a:schemeClr val="bg1"/>
                </a:solidFill>
              </a:rPr>
              <a:t>print(z)</a:t>
            </a:r>
            <a:endParaRPr kumimoji="1" lang="ja-JP" altLang="en-US" sz="2000" b="1" dirty="0">
              <a:solidFill>
                <a:schemeClr val="bg1"/>
              </a:solidFill>
            </a:endParaRPr>
          </a:p>
        </p:txBody>
      </p:sp>
      <p:cxnSp>
        <p:nvCxnSpPr>
          <p:cNvPr id="62" name="直線矢印コネクタ 61">
            <a:extLst>
              <a:ext uri="{FF2B5EF4-FFF2-40B4-BE49-F238E27FC236}">
                <a16:creationId xmlns:a16="http://schemas.microsoft.com/office/drawing/2014/main" id="{8FE4D563-D243-4E5C-B0A7-A6EEF2405506}"/>
              </a:ext>
            </a:extLst>
          </p:cNvPr>
          <p:cNvCxnSpPr>
            <a:cxnSpLocks/>
          </p:cNvCxnSpPr>
          <p:nvPr/>
        </p:nvCxnSpPr>
        <p:spPr>
          <a:xfrm>
            <a:off x="4100608" y="4374188"/>
            <a:ext cx="0" cy="75454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28557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線矢印コネクタ 55">
            <a:extLst>
              <a:ext uri="{FF2B5EF4-FFF2-40B4-BE49-F238E27FC236}">
                <a16:creationId xmlns:a16="http://schemas.microsoft.com/office/drawing/2014/main" id="{D88F8AFD-3E11-41CE-A6E2-1EEC13CBBE26}"/>
              </a:ext>
            </a:extLst>
          </p:cNvPr>
          <p:cNvCxnSpPr>
            <a:cxnSpLocks/>
          </p:cNvCxnSpPr>
          <p:nvPr/>
        </p:nvCxnSpPr>
        <p:spPr>
          <a:xfrm flipH="1">
            <a:off x="1810168" y="2103727"/>
            <a:ext cx="3697" cy="5040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en-US" altLang="ja-JP" dirty="0"/>
              <a:t>try</a:t>
            </a:r>
            <a:r>
              <a:rPr kumimoji="1" lang="ja-JP" altLang="en-US" dirty="0"/>
              <a:t>文　</a:t>
            </a:r>
            <a:r>
              <a:rPr kumimoji="1" lang="en-US" altLang="ja-JP" dirty="0"/>
              <a:t>else</a:t>
            </a:r>
            <a:r>
              <a:rPr kumimoji="1" lang="ja-JP" altLang="en-US" dirty="0"/>
              <a:t>　例</a:t>
            </a:r>
          </a:p>
        </p:txBody>
      </p:sp>
      <p:sp>
        <p:nvSpPr>
          <p:cNvPr id="4" name="コンテンツ プレースホルダー 3">
            <a:extLst>
              <a:ext uri="{FF2B5EF4-FFF2-40B4-BE49-F238E27FC236}">
                <a16:creationId xmlns:a16="http://schemas.microsoft.com/office/drawing/2014/main" id="{F67C2984-F483-40ED-A311-9FBC768A643C}"/>
              </a:ext>
            </a:extLst>
          </p:cNvPr>
          <p:cNvSpPr>
            <a:spLocks noGrp="1"/>
          </p:cNvSpPr>
          <p:nvPr>
            <p:ph idx="1"/>
          </p:nvPr>
        </p:nvSpPr>
        <p:spPr>
          <a:xfrm>
            <a:off x="390151" y="1043128"/>
            <a:ext cx="12065270" cy="722160"/>
          </a:xfrm>
        </p:spPr>
        <p:txBody>
          <a:bodyPr>
            <a:normAutofit/>
          </a:bodyPr>
          <a:lstStyle/>
          <a:p>
            <a:r>
              <a:rPr lang="en-US" altLang="ja-JP" sz="2400" dirty="0"/>
              <a:t>x=1, y=1</a:t>
            </a:r>
            <a:endParaRPr lang="ja-JP" altLang="en-US" sz="2400" dirty="0"/>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66</a:t>
            </a:fld>
            <a:endParaRPr lang="ja-JP" altLang="en-US" dirty="0"/>
          </a:p>
        </p:txBody>
      </p:sp>
      <p:sp>
        <p:nvSpPr>
          <p:cNvPr id="5" name="コンテンツ プレースホルダー 4">
            <a:extLst>
              <a:ext uri="{FF2B5EF4-FFF2-40B4-BE49-F238E27FC236}">
                <a16:creationId xmlns:a16="http://schemas.microsoft.com/office/drawing/2014/main" id="{A8EBC98B-C95B-4E1A-99FE-4099D851B110}"/>
              </a:ext>
            </a:extLst>
          </p:cNvPr>
          <p:cNvSpPr>
            <a:spLocks noGrp="1"/>
          </p:cNvSpPr>
          <p:nvPr>
            <p:ph sz="quarter" idx="13"/>
          </p:nvPr>
        </p:nvSpPr>
        <p:spPr>
          <a:xfrm>
            <a:off x="8189362" y="6595263"/>
            <a:ext cx="4002638" cy="262737"/>
          </a:xfrm>
        </p:spPr>
        <p:txBody>
          <a:bodyPr>
            <a:normAutofit fontScale="77500" lnSpcReduction="20000"/>
          </a:bodyPr>
          <a:lstStyle/>
          <a:p>
            <a:r>
              <a:rPr lang="en-US" altLang="ja-JP" dirty="0">
                <a:hlinkClick r:id="rId2"/>
              </a:rPr>
              <a:t>https://www.headboost.jp/python-try-except/</a:t>
            </a:r>
            <a:endParaRPr kumimoji="1" lang="ja-JP" altLang="en-US" dirty="0"/>
          </a:p>
        </p:txBody>
      </p:sp>
      <p:sp>
        <p:nvSpPr>
          <p:cNvPr id="28" name="楕円 27">
            <a:extLst>
              <a:ext uri="{FF2B5EF4-FFF2-40B4-BE49-F238E27FC236}">
                <a16:creationId xmlns:a16="http://schemas.microsoft.com/office/drawing/2014/main" id="{9AA17C6E-2D70-4E11-BB31-65B45D0254A8}"/>
              </a:ext>
            </a:extLst>
          </p:cNvPr>
          <p:cNvSpPr/>
          <p:nvPr/>
        </p:nvSpPr>
        <p:spPr>
          <a:xfrm>
            <a:off x="1505791" y="1716593"/>
            <a:ext cx="614319" cy="5847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50688BDC-E9FD-472C-9B9C-CF7C7D43522C}"/>
              </a:ext>
            </a:extLst>
          </p:cNvPr>
          <p:cNvSpPr/>
          <p:nvPr/>
        </p:nvSpPr>
        <p:spPr>
          <a:xfrm>
            <a:off x="5756964" y="3777935"/>
            <a:ext cx="6060762" cy="561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rPr>
              <a:t>1</a:t>
            </a:r>
            <a:endParaRPr kumimoji="1" lang="ja-JP" altLang="en-US" sz="2000" dirty="0">
              <a:solidFill>
                <a:schemeClr val="tx1"/>
              </a:solidFill>
            </a:endParaRPr>
          </a:p>
        </p:txBody>
      </p:sp>
      <p:sp>
        <p:nvSpPr>
          <p:cNvPr id="35" name="コンテンツ プレースホルダー 2">
            <a:extLst>
              <a:ext uri="{FF2B5EF4-FFF2-40B4-BE49-F238E27FC236}">
                <a16:creationId xmlns:a16="http://schemas.microsoft.com/office/drawing/2014/main" id="{C43C02DD-3E36-4B01-9AA6-0AD3C231A37B}"/>
              </a:ext>
            </a:extLst>
          </p:cNvPr>
          <p:cNvSpPr txBox="1">
            <a:spLocks/>
          </p:cNvSpPr>
          <p:nvPr/>
        </p:nvSpPr>
        <p:spPr>
          <a:xfrm>
            <a:off x="5763430" y="3224478"/>
            <a:ext cx="6142105" cy="561652"/>
          </a:xfrm>
          <a:prstGeom prst="rect">
            <a:avLst/>
          </a:prstGeom>
        </p:spPr>
        <p:txBody>
          <a:bodyPr vert="horz" lIns="91440" tIns="45720" rIns="91440" bIns="45720" rtlCol="0" anchor="t">
            <a:normAutofit fontScale="92500"/>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u="sng" dirty="0"/>
              <a:t>出力結果</a:t>
            </a:r>
            <a:r>
              <a:rPr lang="ja-JP" altLang="en-US" sz="2400" b="1" dirty="0"/>
              <a:t>　</a:t>
            </a:r>
            <a:endParaRPr lang="en-US" altLang="ja-JP" sz="2400" b="1" dirty="0"/>
          </a:p>
        </p:txBody>
      </p:sp>
      <p:cxnSp>
        <p:nvCxnSpPr>
          <p:cNvPr id="54" name="直線コネクタ 53">
            <a:extLst>
              <a:ext uri="{FF2B5EF4-FFF2-40B4-BE49-F238E27FC236}">
                <a16:creationId xmlns:a16="http://schemas.microsoft.com/office/drawing/2014/main" id="{E72BA430-49AF-4A13-952F-391D7D8C14CF}"/>
              </a:ext>
            </a:extLst>
          </p:cNvPr>
          <p:cNvCxnSpPr>
            <a:cxnSpLocks/>
          </p:cNvCxnSpPr>
          <p:nvPr/>
        </p:nvCxnSpPr>
        <p:spPr>
          <a:xfrm flipV="1">
            <a:off x="2866281" y="4322462"/>
            <a:ext cx="1234327" cy="1710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5" name="正方形/長方形 54">
            <a:extLst>
              <a:ext uri="{FF2B5EF4-FFF2-40B4-BE49-F238E27FC236}">
                <a16:creationId xmlns:a16="http://schemas.microsoft.com/office/drawing/2014/main" id="{55CB7870-7409-4BB6-8202-132EBC41CA49}"/>
              </a:ext>
            </a:extLst>
          </p:cNvPr>
          <p:cNvSpPr/>
          <p:nvPr/>
        </p:nvSpPr>
        <p:spPr>
          <a:xfrm>
            <a:off x="836649" y="2594496"/>
            <a:ext cx="1900357" cy="864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cxnSp>
        <p:nvCxnSpPr>
          <p:cNvPr id="57" name="直線矢印コネクタ 56">
            <a:extLst>
              <a:ext uri="{FF2B5EF4-FFF2-40B4-BE49-F238E27FC236}">
                <a16:creationId xmlns:a16="http://schemas.microsoft.com/office/drawing/2014/main" id="{041BFF78-7FC6-47BC-99BE-7DBFF7053F61}"/>
              </a:ext>
            </a:extLst>
          </p:cNvPr>
          <p:cNvCxnSpPr>
            <a:cxnSpLocks/>
            <a:endCxn id="61" idx="0"/>
          </p:cNvCxnSpPr>
          <p:nvPr/>
        </p:nvCxnSpPr>
        <p:spPr>
          <a:xfrm>
            <a:off x="1822165" y="3491947"/>
            <a:ext cx="0" cy="3774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622D8FE8-A570-411B-B199-8C28167A1CFD}"/>
              </a:ext>
            </a:extLst>
          </p:cNvPr>
          <p:cNvCxnSpPr>
            <a:cxnSpLocks/>
            <a:stCxn id="61" idx="2"/>
            <a:endCxn id="60" idx="0"/>
          </p:cNvCxnSpPr>
          <p:nvPr/>
        </p:nvCxnSpPr>
        <p:spPr>
          <a:xfrm flipH="1">
            <a:off x="1813865" y="4809767"/>
            <a:ext cx="8300" cy="52298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BC45079C-D68F-4A41-B2EF-41EA1F3E369C}"/>
              </a:ext>
            </a:extLst>
          </p:cNvPr>
          <p:cNvCxnSpPr>
            <a:cxnSpLocks/>
            <a:stCxn id="60" idx="2"/>
          </p:cNvCxnSpPr>
          <p:nvPr/>
        </p:nvCxnSpPr>
        <p:spPr>
          <a:xfrm>
            <a:off x="1813865" y="6156889"/>
            <a:ext cx="8300" cy="70111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0" name="正方形/長方形 59">
            <a:extLst>
              <a:ext uri="{FF2B5EF4-FFF2-40B4-BE49-F238E27FC236}">
                <a16:creationId xmlns:a16="http://schemas.microsoft.com/office/drawing/2014/main" id="{AAB8206B-12C3-4CA6-BD8E-BBFCCF86B3F7}"/>
              </a:ext>
            </a:extLst>
          </p:cNvPr>
          <p:cNvSpPr/>
          <p:nvPr/>
        </p:nvSpPr>
        <p:spPr>
          <a:xfrm>
            <a:off x="929920" y="5332754"/>
            <a:ext cx="1767890" cy="8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フローチャート: 判断 60">
            <a:extLst>
              <a:ext uri="{FF2B5EF4-FFF2-40B4-BE49-F238E27FC236}">
                <a16:creationId xmlns:a16="http://schemas.microsoft.com/office/drawing/2014/main" id="{08E71B03-9D74-4838-B6BA-5A597DE04C3A}"/>
              </a:ext>
            </a:extLst>
          </p:cNvPr>
          <p:cNvSpPr/>
          <p:nvPr/>
        </p:nvSpPr>
        <p:spPr>
          <a:xfrm>
            <a:off x="778049" y="3869367"/>
            <a:ext cx="2088232" cy="940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例外</a:t>
            </a:r>
          </a:p>
        </p:txBody>
      </p:sp>
      <p:sp>
        <p:nvSpPr>
          <p:cNvPr id="62" name="テキスト ボックス 61">
            <a:extLst>
              <a:ext uri="{FF2B5EF4-FFF2-40B4-BE49-F238E27FC236}">
                <a16:creationId xmlns:a16="http://schemas.microsoft.com/office/drawing/2014/main" id="{CF181AD6-D549-41E7-A59A-80761D851C88}"/>
              </a:ext>
            </a:extLst>
          </p:cNvPr>
          <p:cNvSpPr txBox="1"/>
          <p:nvPr/>
        </p:nvSpPr>
        <p:spPr>
          <a:xfrm>
            <a:off x="1084243" y="2607783"/>
            <a:ext cx="1368143" cy="707886"/>
          </a:xfrm>
          <a:prstGeom prst="rect">
            <a:avLst/>
          </a:prstGeom>
          <a:noFill/>
        </p:spPr>
        <p:txBody>
          <a:bodyPr wrap="square" rtlCol="0">
            <a:spAutoFit/>
          </a:bodyPr>
          <a:lstStyle/>
          <a:p>
            <a:r>
              <a:rPr kumimoji="1" lang="en-US" altLang="ja-JP" sz="2000" b="1" dirty="0">
                <a:solidFill>
                  <a:schemeClr val="bg1"/>
                </a:solidFill>
              </a:rPr>
              <a:t>try:</a:t>
            </a:r>
          </a:p>
          <a:p>
            <a:r>
              <a:rPr lang="en-US" altLang="ja-JP" sz="2000" b="1" dirty="0">
                <a:solidFill>
                  <a:schemeClr val="bg1"/>
                </a:solidFill>
              </a:rPr>
              <a:t>    z=x/y</a:t>
            </a:r>
            <a:endParaRPr kumimoji="1" lang="ja-JP" altLang="en-US" sz="2000" b="1" dirty="0">
              <a:solidFill>
                <a:schemeClr val="bg1"/>
              </a:solidFill>
            </a:endParaRPr>
          </a:p>
        </p:txBody>
      </p:sp>
      <p:sp>
        <p:nvSpPr>
          <p:cNvPr id="63" name="テキスト ボックス 62">
            <a:extLst>
              <a:ext uri="{FF2B5EF4-FFF2-40B4-BE49-F238E27FC236}">
                <a16:creationId xmlns:a16="http://schemas.microsoft.com/office/drawing/2014/main" id="{3AE5C389-1631-4A79-8561-778C111A5C1B}"/>
              </a:ext>
            </a:extLst>
          </p:cNvPr>
          <p:cNvSpPr txBox="1"/>
          <p:nvPr/>
        </p:nvSpPr>
        <p:spPr>
          <a:xfrm>
            <a:off x="852966" y="5345142"/>
            <a:ext cx="1998217" cy="830997"/>
          </a:xfrm>
          <a:prstGeom prst="rect">
            <a:avLst/>
          </a:prstGeom>
          <a:noFill/>
        </p:spPr>
        <p:txBody>
          <a:bodyPr wrap="square" rtlCol="0">
            <a:spAutoFit/>
          </a:bodyPr>
          <a:lstStyle/>
          <a:p>
            <a:r>
              <a:rPr lang="en-US" altLang="ja-JP" sz="1600" b="1" dirty="0">
                <a:solidFill>
                  <a:schemeClr val="bg1"/>
                </a:solidFill>
              </a:rPr>
              <a:t>except:        </a:t>
            </a:r>
          </a:p>
          <a:p>
            <a:r>
              <a:rPr lang="en-US" altLang="ja-JP" sz="1600" b="1" dirty="0">
                <a:solidFill>
                  <a:schemeClr val="bg1"/>
                </a:solidFill>
              </a:rPr>
              <a:t>   print(“</a:t>
            </a:r>
            <a:r>
              <a:rPr lang="ja-JP" altLang="en-US" sz="1600" b="1" dirty="0">
                <a:solidFill>
                  <a:schemeClr val="bg1"/>
                </a:solidFill>
              </a:rPr>
              <a:t>ゼロ除算が発生しました</a:t>
            </a:r>
            <a:r>
              <a:rPr lang="en-US" altLang="ja-JP" sz="1600" b="1" dirty="0">
                <a:solidFill>
                  <a:schemeClr val="bg1"/>
                </a:solidFill>
              </a:rPr>
              <a:t>”)</a:t>
            </a:r>
            <a:endParaRPr kumimoji="1" lang="ja-JP" altLang="en-US" sz="1600" b="1" dirty="0">
              <a:solidFill>
                <a:schemeClr val="bg1"/>
              </a:solidFill>
            </a:endParaRPr>
          </a:p>
        </p:txBody>
      </p:sp>
      <p:sp>
        <p:nvSpPr>
          <p:cNvPr id="64" name="テキスト ボックス 63">
            <a:extLst>
              <a:ext uri="{FF2B5EF4-FFF2-40B4-BE49-F238E27FC236}">
                <a16:creationId xmlns:a16="http://schemas.microsoft.com/office/drawing/2014/main" id="{2D90EEC1-E783-4CD0-B59B-DA103B02337F}"/>
              </a:ext>
            </a:extLst>
          </p:cNvPr>
          <p:cNvSpPr txBox="1"/>
          <p:nvPr/>
        </p:nvSpPr>
        <p:spPr>
          <a:xfrm>
            <a:off x="1878018" y="4832729"/>
            <a:ext cx="828092" cy="369332"/>
          </a:xfrm>
          <a:prstGeom prst="rect">
            <a:avLst/>
          </a:prstGeom>
          <a:noFill/>
        </p:spPr>
        <p:txBody>
          <a:bodyPr wrap="square" rtlCol="0">
            <a:spAutoFit/>
          </a:bodyPr>
          <a:lstStyle/>
          <a:p>
            <a:r>
              <a:rPr lang="ja-JP" altLang="en-US" b="1" dirty="0">
                <a:solidFill>
                  <a:srgbClr val="239200"/>
                </a:solidFill>
              </a:rPr>
              <a:t>発生</a:t>
            </a:r>
            <a:endParaRPr kumimoji="1" lang="ja-JP" altLang="en-US" b="1" dirty="0">
              <a:solidFill>
                <a:srgbClr val="239200"/>
              </a:solidFill>
            </a:endParaRPr>
          </a:p>
        </p:txBody>
      </p:sp>
      <p:sp>
        <p:nvSpPr>
          <p:cNvPr id="65" name="テキスト ボックス 64">
            <a:extLst>
              <a:ext uri="{FF2B5EF4-FFF2-40B4-BE49-F238E27FC236}">
                <a16:creationId xmlns:a16="http://schemas.microsoft.com/office/drawing/2014/main" id="{2FEDBD4C-D982-44DE-97B2-F10F813D9DC2}"/>
              </a:ext>
            </a:extLst>
          </p:cNvPr>
          <p:cNvSpPr txBox="1"/>
          <p:nvPr/>
        </p:nvSpPr>
        <p:spPr>
          <a:xfrm>
            <a:off x="2792430" y="3953130"/>
            <a:ext cx="1836204" cy="369332"/>
          </a:xfrm>
          <a:prstGeom prst="rect">
            <a:avLst/>
          </a:prstGeom>
          <a:noFill/>
        </p:spPr>
        <p:txBody>
          <a:bodyPr wrap="square" rtlCol="0">
            <a:spAutoFit/>
          </a:bodyPr>
          <a:lstStyle/>
          <a:p>
            <a:r>
              <a:rPr kumimoji="1" lang="ja-JP" altLang="en-US" b="1" dirty="0">
                <a:solidFill>
                  <a:srgbClr val="239200"/>
                </a:solidFill>
              </a:rPr>
              <a:t>例外発生無し</a:t>
            </a:r>
          </a:p>
        </p:txBody>
      </p:sp>
      <p:cxnSp>
        <p:nvCxnSpPr>
          <p:cNvPr id="66" name="直線コネクタ 65">
            <a:extLst>
              <a:ext uri="{FF2B5EF4-FFF2-40B4-BE49-F238E27FC236}">
                <a16:creationId xmlns:a16="http://schemas.microsoft.com/office/drawing/2014/main" id="{476098CE-36D6-4756-879C-A0B87747B90E}"/>
              </a:ext>
            </a:extLst>
          </p:cNvPr>
          <p:cNvCxnSpPr>
            <a:cxnSpLocks/>
          </p:cNvCxnSpPr>
          <p:nvPr/>
        </p:nvCxnSpPr>
        <p:spPr>
          <a:xfrm>
            <a:off x="4100608" y="5755822"/>
            <a:ext cx="0" cy="621319"/>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38E4FD17-E38A-4633-A112-35E4CA4F77C1}"/>
              </a:ext>
            </a:extLst>
          </p:cNvPr>
          <p:cNvCxnSpPr>
            <a:cxnSpLocks/>
          </p:cNvCxnSpPr>
          <p:nvPr/>
        </p:nvCxnSpPr>
        <p:spPr>
          <a:xfrm flipH="1">
            <a:off x="1836984" y="6377141"/>
            <a:ext cx="2263624" cy="418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8" name="正方形/長方形 67">
            <a:extLst>
              <a:ext uri="{FF2B5EF4-FFF2-40B4-BE49-F238E27FC236}">
                <a16:creationId xmlns:a16="http://schemas.microsoft.com/office/drawing/2014/main" id="{4DF14B30-D8CC-469F-84AE-2AA405519986}"/>
              </a:ext>
            </a:extLst>
          </p:cNvPr>
          <p:cNvSpPr/>
          <p:nvPr/>
        </p:nvSpPr>
        <p:spPr>
          <a:xfrm>
            <a:off x="3264825" y="5112874"/>
            <a:ext cx="1736506" cy="642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sp>
        <p:nvSpPr>
          <p:cNvPr id="69" name="テキスト ボックス 68">
            <a:extLst>
              <a:ext uri="{FF2B5EF4-FFF2-40B4-BE49-F238E27FC236}">
                <a16:creationId xmlns:a16="http://schemas.microsoft.com/office/drawing/2014/main" id="{60818461-4E29-4C8A-A96B-016D2C822A88}"/>
              </a:ext>
            </a:extLst>
          </p:cNvPr>
          <p:cNvSpPr txBox="1"/>
          <p:nvPr/>
        </p:nvSpPr>
        <p:spPr>
          <a:xfrm>
            <a:off x="3566280" y="5228867"/>
            <a:ext cx="1368143" cy="400110"/>
          </a:xfrm>
          <a:prstGeom prst="rect">
            <a:avLst/>
          </a:prstGeom>
          <a:noFill/>
        </p:spPr>
        <p:txBody>
          <a:bodyPr wrap="square" rtlCol="0">
            <a:spAutoFit/>
          </a:bodyPr>
          <a:lstStyle/>
          <a:p>
            <a:r>
              <a:rPr kumimoji="1" lang="en-US" altLang="ja-JP" sz="2000" b="1" dirty="0">
                <a:solidFill>
                  <a:schemeClr val="bg1"/>
                </a:solidFill>
              </a:rPr>
              <a:t>print(z)</a:t>
            </a:r>
            <a:endParaRPr kumimoji="1" lang="ja-JP" altLang="en-US" sz="2000" b="1" dirty="0">
              <a:solidFill>
                <a:schemeClr val="bg1"/>
              </a:solidFill>
            </a:endParaRPr>
          </a:p>
        </p:txBody>
      </p:sp>
      <p:cxnSp>
        <p:nvCxnSpPr>
          <p:cNvPr id="70" name="直線矢印コネクタ 69">
            <a:extLst>
              <a:ext uri="{FF2B5EF4-FFF2-40B4-BE49-F238E27FC236}">
                <a16:creationId xmlns:a16="http://schemas.microsoft.com/office/drawing/2014/main" id="{9A23B1F8-E320-4D87-BDB4-3E915B212120}"/>
              </a:ext>
            </a:extLst>
          </p:cNvPr>
          <p:cNvCxnSpPr>
            <a:cxnSpLocks/>
          </p:cNvCxnSpPr>
          <p:nvPr/>
        </p:nvCxnSpPr>
        <p:spPr>
          <a:xfrm>
            <a:off x="4100608" y="4374188"/>
            <a:ext cx="0" cy="75454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2F3B52BE-F163-4FD4-BC49-7A394825F90E}"/>
              </a:ext>
            </a:extLst>
          </p:cNvPr>
          <p:cNvSpPr txBox="1"/>
          <p:nvPr/>
        </p:nvSpPr>
        <p:spPr>
          <a:xfrm>
            <a:off x="1529822" y="1695236"/>
            <a:ext cx="614319" cy="584775"/>
          </a:xfrm>
          <a:prstGeom prst="rect">
            <a:avLst/>
          </a:prstGeom>
          <a:noFill/>
        </p:spPr>
        <p:txBody>
          <a:bodyPr wrap="square" rtlCol="0">
            <a:spAutoFit/>
          </a:bodyPr>
          <a:lstStyle/>
          <a:p>
            <a:r>
              <a:rPr kumimoji="1" lang="en-US" altLang="ja-JP" sz="1600" b="1" dirty="0">
                <a:solidFill>
                  <a:schemeClr val="bg1"/>
                </a:solidFill>
              </a:rPr>
              <a:t>x=1</a:t>
            </a:r>
          </a:p>
          <a:p>
            <a:r>
              <a:rPr lang="en-US" altLang="ja-JP" sz="1600" b="1" dirty="0">
                <a:solidFill>
                  <a:schemeClr val="bg1"/>
                </a:solidFill>
              </a:rPr>
              <a:t>y=1</a:t>
            </a:r>
            <a:endParaRPr kumimoji="1" lang="ja-JP" altLang="en-US" sz="1600" b="1" dirty="0">
              <a:solidFill>
                <a:schemeClr val="bg1"/>
              </a:solidFill>
            </a:endParaRPr>
          </a:p>
        </p:txBody>
      </p:sp>
      <p:cxnSp>
        <p:nvCxnSpPr>
          <p:cNvPr id="72" name="直線コネクタ 71">
            <a:extLst>
              <a:ext uri="{FF2B5EF4-FFF2-40B4-BE49-F238E27FC236}">
                <a16:creationId xmlns:a16="http://schemas.microsoft.com/office/drawing/2014/main" id="{48C29F6E-CCD7-4899-8DDE-CDC3F45FF06A}"/>
              </a:ext>
            </a:extLst>
          </p:cNvPr>
          <p:cNvCxnSpPr>
            <a:cxnSpLocks/>
          </p:cNvCxnSpPr>
          <p:nvPr/>
        </p:nvCxnSpPr>
        <p:spPr>
          <a:xfrm flipH="1" flipV="1">
            <a:off x="1814911" y="2314159"/>
            <a:ext cx="13721" cy="2060029"/>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C355EA4A-2557-4394-81C9-3A408A7D5283}"/>
              </a:ext>
            </a:extLst>
          </p:cNvPr>
          <p:cNvCxnSpPr>
            <a:cxnSpLocks/>
          </p:cNvCxnSpPr>
          <p:nvPr/>
        </p:nvCxnSpPr>
        <p:spPr>
          <a:xfrm flipH="1">
            <a:off x="1828632" y="4334850"/>
            <a:ext cx="2271977" cy="2550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F1504EAE-F6A3-4650-862E-F855C6D47327}"/>
              </a:ext>
            </a:extLst>
          </p:cNvPr>
          <p:cNvCxnSpPr>
            <a:cxnSpLocks/>
          </p:cNvCxnSpPr>
          <p:nvPr/>
        </p:nvCxnSpPr>
        <p:spPr>
          <a:xfrm flipV="1">
            <a:off x="4100608" y="4342866"/>
            <a:ext cx="0" cy="108605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23E36C6A-E273-4160-B28E-686E547781A2}"/>
              </a:ext>
            </a:extLst>
          </p:cNvPr>
          <p:cNvCxnSpPr>
            <a:cxnSpLocks/>
          </p:cNvCxnSpPr>
          <p:nvPr/>
        </p:nvCxnSpPr>
        <p:spPr>
          <a:xfrm>
            <a:off x="1810168" y="6377141"/>
            <a:ext cx="2282594" cy="209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直線矢印コネクタ 97">
            <a:extLst>
              <a:ext uri="{FF2B5EF4-FFF2-40B4-BE49-F238E27FC236}">
                <a16:creationId xmlns:a16="http://schemas.microsoft.com/office/drawing/2014/main" id="{576CAE60-DE4D-4ACA-BAE9-9781F32BF642}"/>
              </a:ext>
            </a:extLst>
          </p:cNvPr>
          <p:cNvCxnSpPr>
            <a:cxnSpLocks/>
          </p:cNvCxnSpPr>
          <p:nvPr/>
        </p:nvCxnSpPr>
        <p:spPr>
          <a:xfrm>
            <a:off x="1810167" y="6377141"/>
            <a:ext cx="11308" cy="48085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1" name="フレーム 100">
            <a:extLst>
              <a:ext uri="{FF2B5EF4-FFF2-40B4-BE49-F238E27FC236}">
                <a16:creationId xmlns:a16="http://schemas.microsoft.com/office/drawing/2014/main" id="{EF47CD2D-FB13-4EC1-A84C-F4488A00D03D}"/>
              </a:ext>
            </a:extLst>
          </p:cNvPr>
          <p:cNvSpPr/>
          <p:nvPr/>
        </p:nvSpPr>
        <p:spPr>
          <a:xfrm>
            <a:off x="2802375" y="3875903"/>
            <a:ext cx="1540070"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2" name="四角形: 角を丸くする 101">
            <a:extLst>
              <a:ext uri="{FF2B5EF4-FFF2-40B4-BE49-F238E27FC236}">
                <a16:creationId xmlns:a16="http://schemas.microsoft.com/office/drawing/2014/main" id="{34AD66D1-7797-4A64-A293-3CD12272C9CA}"/>
              </a:ext>
            </a:extLst>
          </p:cNvPr>
          <p:cNvSpPr/>
          <p:nvPr/>
        </p:nvSpPr>
        <p:spPr>
          <a:xfrm>
            <a:off x="5040691" y="5230670"/>
            <a:ext cx="1055309" cy="47751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処理実行</a:t>
            </a:r>
          </a:p>
        </p:txBody>
      </p:sp>
      <p:cxnSp>
        <p:nvCxnSpPr>
          <p:cNvPr id="104" name="直線コネクタ 103">
            <a:extLst>
              <a:ext uri="{FF2B5EF4-FFF2-40B4-BE49-F238E27FC236}">
                <a16:creationId xmlns:a16="http://schemas.microsoft.com/office/drawing/2014/main" id="{6798276F-E3AB-46ED-AFC3-530E6696A400}"/>
              </a:ext>
            </a:extLst>
          </p:cNvPr>
          <p:cNvCxnSpPr>
            <a:cxnSpLocks/>
          </p:cNvCxnSpPr>
          <p:nvPr/>
        </p:nvCxnSpPr>
        <p:spPr>
          <a:xfrm flipV="1">
            <a:off x="4100608" y="5403822"/>
            <a:ext cx="0" cy="95240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6137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wipe(up)">
                                      <p:cBhvr>
                                        <p:cTn id="7" dur="500"/>
                                        <p:tgtEl>
                                          <p:spTgt spid="7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500"/>
                                        <p:tgtEl>
                                          <p:spTgt spid="10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7"/>
                                        </p:tgtEl>
                                        <p:attrNameLst>
                                          <p:attrName>style.visibility</p:attrName>
                                        </p:attrNameLst>
                                      </p:cBhvr>
                                      <p:to>
                                        <p:strVal val="visible"/>
                                      </p:to>
                                    </p:set>
                                    <p:animEffect transition="in" filter="wipe(left)">
                                      <p:cBhvr>
                                        <p:cTn id="15" dur="500"/>
                                        <p:tgtEl>
                                          <p:spTgt spid="77"/>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88"/>
                                        </p:tgtEl>
                                        <p:attrNameLst>
                                          <p:attrName>style.visibility</p:attrName>
                                        </p:attrNameLst>
                                      </p:cBhvr>
                                      <p:to>
                                        <p:strVal val="visible"/>
                                      </p:to>
                                    </p:set>
                                    <p:animEffect transition="in" filter="wipe(up)">
                                      <p:cBhvr>
                                        <p:cTn id="19" dur="500"/>
                                        <p:tgtEl>
                                          <p:spTgt spid="8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02"/>
                                        </p:tgtEl>
                                        <p:attrNameLst>
                                          <p:attrName>style.visibility</p:attrName>
                                        </p:attrNameLst>
                                      </p:cBhvr>
                                      <p:to>
                                        <p:strVal val="visible"/>
                                      </p:to>
                                    </p:set>
                                    <p:animEffect transition="in" filter="fade">
                                      <p:cBhvr>
                                        <p:cTn id="23" dur="500"/>
                                        <p:tgtEl>
                                          <p:spTgt spid="102"/>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104"/>
                                        </p:tgtEl>
                                        <p:attrNameLst>
                                          <p:attrName>style.visibility</p:attrName>
                                        </p:attrNameLst>
                                      </p:cBhvr>
                                      <p:to>
                                        <p:strVal val="visible"/>
                                      </p:to>
                                    </p:set>
                                    <p:animEffect transition="in" filter="wipe(up)">
                                      <p:cBhvr>
                                        <p:cTn id="27" dur="500"/>
                                        <p:tgtEl>
                                          <p:spTgt spid="104"/>
                                        </p:tgtEl>
                                      </p:cBhvr>
                                    </p:animEffect>
                                  </p:childTnLst>
                                </p:cTn>
                              </p:par>
                            </p:childTnLst>
                          </p:cTn>
                        </p:par>
                        <p:par>
                          <p:cTn id="28" fill="hold">
                            <p:stCondLst>
                              <p:cond delay="3000"/>
                            </p:stCondLst>
                            <p:childTnLst>
                              <p:par>
                                <p:cTn id="29" presetID="22" presetClass="entr" presetSubtype="2" fill="hold" nodeType="afterEffect">
                                  <p:stCondLst>
                                    <p:cond delay="0"/>
                                  </p:stCondLst>
                                  <p:childTnLst>
                                    <p:set>
                                      <p:cBhvr>
                                        <p:cTn id="30" dur="1" fill="hold">
                                          <p:stCondLst>
                                            <p:cond delay="0"/>
                                          </p:stCondLst>
                                        </p:cTn>
                                        <p:tgtEl>
                                          <p:spTgt spid="91"/>
                                        </p:tgtEl>
                                        <p:attrNameLst>
                                          <p:attrName>style.visibility</p:attrName>
                                        </p:attrNameLst>
                                      </p:cBhvr>
                                      <p:to>
                                        <p:strVal val="visible"/>
                                      </p:to>
                                    </p:set>
                                    <p:animEffect transition="in" filter="wipe(right)">
                                      <p:cBhvr>
                                        <p:cTn id="31" dur="500"/>
                                        <p:tgtEl>
                                          <p:spTgt spid="91"/>
                                        </p:tgtEl>
                                      </p:cBhvr>
                                    </p:animEffect>
                                  </p:childTnLst>
                                </p:cTn>
                              </p:par>
                            </p:childTnLst>
                          </p:cTn>
                        </p:par>
                        <p:par>
                          <p:cTn id="32" fill="hold">
                            <p:stCondLst>
                              <p:cond delay="3500"/>
                            </p:stCondLst>
                            <p:childTnLst>
                              <p:par>
                                <p:cTn id="33" presetID="22" presetClass="entr" presetSubtype="1" fill="hold" nodeType="afterEffect">
                                  <p:stCondLst>
                                    <p:cond delay="0"/>
                                  </p:stCondLst>
                                  <p:childTnLst>
                                    <p:set>
                                      <p:cBhvr>
                                        <p:cTn id="34" dur="1" fill="hold">
                                          <p:stCondLst>
                                            <p:cond delay="0"/>
                                          </p:stCondLst>
                                        </p:cTn>
                                        <p:tgtEl>
                                          <p:spTgt spid="98"/>
                                        </p:tgtEl>
                                        <p:attrNameLst>
                                          <p:attrName>style.visibility</p:attrName>
                                        </p:attrNameLst>
                                      </p:cBhvr>
                                      <p:to>
                                        <p:strVal val="visible"/>
                                      </p:to>
                                    </p:set>
                                    <p:animEffect transition="in" filter="wipe(up)">
                                      <p:cBhvr>
                                        <p:cTn id="35"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en-US" altLang="ja-JP" dirty="0"/>
              <a:t>try</a:t>
            </a:r>
            <a:r>
              <a:rPr kumimoji="1" lang="ja-JP" altLang="en-US" dirty="0"/>
              <a:t>文　</a:t>
            </a:r>
            <a:r>
              <a:rPr kumimoji="1" lang="en-US" altLang="ja-JP" dirty="0"/>
              <a:t>finally</a:t>
            </a:r>
            <a:endParaRPr kumimoji="1" lang="ja-JP" altLang="en-US" dirty="0"/>
          </a:p>
        </p:txBody>
      </p:sp>
      <p:sp>
        <p:nvSpPr>
          <p:cNvPr id="4" name="コンテンツ プレースホルダー 3">
            <a:extLst>
              <a:ext uri="{FF2B5EF4-FFF2-40B4-BE49-F238E27FC236}">
                <a16:creationId xmlns:a16="http://schemas.microsoft.com/office/drawing/2014/main" id="{F67C2984-F483-40ED-A311-9FBC768A643C}"/>
              </a:ext>
            </a:extLst>
          </p:cNvPr>
          <p:cNvSpPr>
            <a:spLocks noGrp="1"/>
          </p:cNvSpPr>
          <p:nvPr>
            <p:ph idx="1"/>
          </p:nvPr>
        </p:nvSpPr>
        <p:spPr>
          <a:xfrm>
            <a:off x="263352" y="1203762"/>
            <a:ext cx="12065270" cy="940400"/>
          </a:xfrm>
        </p:spPr>
        <p:txBody>
          <a:bodyPr>
            <a:normAutofit/>
          </a:bodyPr>
          <a:lstStyle/>
          <a:p>
            <a:r>
              <a:rPr kumimoji="1" lang="en-US" altLang="ja-JP" dirty="0"/>
              <a:t>finally</a:t>
            </a:r>
            <a:r>
              <a:rPr kumimoji="1" lang="ja-JP" altLang="en-US" dirty="0"/>
              <a:t>：例外が起こる、起こらないにかかわらず実行される</a:t>
            </a:r>
            <a:endParaRPr kumimoji="1" lang="en-US" altLang="ja-JP" dirty="0"/>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67</a:t>
            </a:fld>
            <a:endParaRPr lang="ja-JP" altLang="en-US" dirty="0"/>
          </a:p>
        </p:txBody>
      </p:sp>
      <p:sp>
        <p:nvSpPr>
          <p:cNvPr id="5" name="コンテンツ プレースホルダー 4">
            <a:extLst>
              <a:ext uri="{FF2B5EF4-FFF2-40B4-BE49-F238E27FC236}">
                <a16:creationId xmlns:a16="http://schemas.microsoft.com/office/drawing/2014/main" id="{A8EBC98B-C95B-4E1A-99FE-4099D851B110}"/>
              </a:ext>
            </a:extLst>
          </p:cNvPr>
          <p:cNvSpPr>
            <a:spLocks noGrp="1"/>
          </p:cNvSpPr>
          <p:nvPr>
            <p:ph sz="quarter" idx="13"/>
          </p:nvPr>
        </p:nvSpPr>
        <p:spPr>
          <a:xfrm>
            <a:off x="8189362" y="6595263"/>
            <a:ext cx="4002638" cy="262737"/>
          </a:xfrm>
        </p:spPr>
        <p:txBody>
          <a:bodyPr>
            <a:normAutofit fontScale="77500" lnSpcReduction="20000"/>
          </a:bodyPr>
          <a:lstStyle/>
          <a:p>
            <a:r>
              <a:rPr lang="en-US" altLang="ja-JP" dirty="0">
                <a:hlinkClick r:id="rId2"/>
              </a:rPr>
              <a:t>https://www.headboost.jp/python-try-except/</a:t>
            </a:r>
            <a:endParaRPr kumimoji="1" lang="ja-JP" altLang="en-US" dirty="0"/>
          </a:p>
        </p:txBody>
      </p:sp>
      <p:sp>
        <p:nvSpPr>
          <p:cNvPr id="39" name="正方形/長方形 38">
            <a:extLst>
              <a:ext uri="{FF2B5EF4-FFF2-40B4-BE49-F238E27FC236}">
                <a16:creationId xmlns:a16="http://schemas.microsoft.com/office/drawing/2014/main" id="{8A56181A-9E34-4EB7-A1BC-343BD550E77C}"/>
              </a:ext>
            </a:extLst>
          </p:cNvPr>
          <p:cNvSpPr/>
          <p:nvPr/>
        </p:nvSpPr>
        <p:spPr>
          <a:xfrm>
            <a:off x="5756965" y="3834219"/>
            <a:ext cx="6060762" cy="189903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rPr>
              <a:t>try:</a:t>
            </a:r>
          </a:p>
          <a:p>
            <a:r>
              <a:rPr lang="en-US" altLang="ja-JP" sz="2000" dirty="0">
                <a:solidFill>
                  <a:schemeClr val="tx1"/>
                </a:solidFill>
              </a:rPr>
              <a:t>    </a:t>
            </a:r>
            <a:r>
              <a:rPr lang="ja-JP" altLang="en-US" sz="2000" dirty="0">
                <a:solidFill>
                  <a:schemeClr val="tx1"/>
                </a:solidFill>
              </a:rPr>
              <a:t>処理文</a:t>
            </a:r>
            <a:endParaRPr lang="en-US" altLang="ja-JP" sz="2000" dirty="0">
              <a:solidFill>
                <a:schemeClr val="tx1"/>
              </a:solidFill>
            </a:endParaRPr>
          </a:p>
          <a:p>
            <a:r>
              <a:rPr kumimoji="1" lang="en-US" altLang="ja-JP" sz="2000" dirty="0">
                <a:solidFill>
                  <a:schemeClr val="tx1"/>
                </a:solidFill>
              </a:rPr>
              <a:t>except:</a:t>
            </a:r>
          </a:p>
          <a:p>
            <a:r>
              <a:rPr lang="en-US" altLang="ja-JP" sz="2000" dirty="0">
                <a:solidFill>
                  <a:schemeClr val="tx1"/>
                </a:solidFill>
              </a:rPr>
              <a:t>    </a:t>
            </a:r>
            <a:r>
              <a:rPr lang="ja-JP" altLang="en-US" sz="2000" dirty="0">
                <a:solidFill>
                  <a:schemeClr val="tx1"/>
                </a:solidFill>
              </a:rPr>
              <a:t>処理文（例外が起こった時に行う処理）</a:t>
            </a:r>
            <a:endParaRPr lang="en-US" altLang="ja-JP" sz="2000" dirty="0">
              <a:solidFill>
                <a:schemeClr val="tx1"/>
              </a:solidFill>
            </a:endParaRPr>
          </a:p>
          <a:p>
            <a:r>
              <a:rPr lang="en-US" altLang="ja-JP" sz="2000" dirty="0">
                <a:solidFill>
                  <a:schemeClr val="tx1"/>
                </a:solidFill>
              </a:rPr>
              <a:t>finally</a:t>
            </a:r>
            <a:r>
              <a:rPr kumimoji="1" lang="en-US" altLang="ja-JP" sz="2000" dirty="0">
                <a:solidFill>
                  <a:schemeClr val="tx1"/>
                </a:solidFill>
              </a:rPr>
              <a:t>:</a:t>
            </a:r>
          </a:p>
          <a:p>
            <a:r>
              <a:rPr lang="en-US" altLang="ja-JP" sz="2000" dirty="0">
                <a:solidFill>
                  <a:schemeClr val="tx1"/>
                </a:solidFill>
              </a:rPr>
              <a:t>    </a:t>
            </a:r>
            <a:r>
              <a:rPr lang="ja-JP" altLang="en-US" sz="2000" dirty="0">
                <a:solidFill>
                  <a:schemeClr val="tx1"/>
                </a:solidFill>
              </a:rPr>
              <a:t>処理文</a:t>
            </a:r>
            <a:endParaRPr kumimoji="1" lang="ja-JP" altLang="en-US" sz="2000" dirty="0">
              <a:solidFill>
                <a:schemeClr val="tx1"/>
              </a:solidFill>
            </a:endParaRPr>
          </a:p>
        </p:txBody>
      </p:sp>
      <p:sp>
        <p:nvSpPr>
          <p:cNvPr id="40" name="コンテンツ プレースホルダー 2">
            <a:extLst>
              <a:ext uri="{FF2B5EF4-FFF2-40B4-BE49-F238E27FC236}">
                <a16:creationId xmlns:a16="http://schemas.microsoft.com/office/drawing/2014/main" id="{B638616A-593D-447A-87E5-832624181EAF}"/>
              </a:ext>
            </a:extLst>
          </p:cNvPr>
          <p:cNvSpPr txBox="1">
            <a:spLocks/>
          </p:cNvSpPr>
          <p:nvPr/>
        </p:nvSpPr>
        <p:spPr>
          <a:xfrm>
            <a:off x="5716293" y="3094211"/>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cxnSp>
        <p:nvCxnSpPr>
          <p:cNvPr id="62" name="直線矢印コネクタ 61">
            <a:extLst>
              <a:ext uri="{FF2B5EF4-FFF2-40B4-BE49-F238E27FC236}">
                <a16:creationId xmlns:a16="http://schemas.microsoft.com/office/drawing/2014/main" id="{4EAFBAA5-0893-4BA9-8DB8-7AD132BBF5E5}"/>
              </a:ext>
            </a:extLst>
          </p:cNvPr>
          <p:cNvCxnSpPr>
            <a:cxnSpLocks/>
          </p:cNvCxnSpPr>
          <p:nvPr/>
        </p:nvCxnSpPr>
        <p:spPr>
          <a:xfrm flipH="1">
            <a:off x="1810168" y="2103727"/>
            <a:ext cx="3697" cy="5040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CF737B4-74FB-4122-8698-3291F37F4D7D}"/>
              </a:ext>
            </a:extLst>
          </p:cNvPr>
          <p:cNvCxnSpPr>
            <a:cxnSpLocks/>
          </p:cNvCxnSpPr>
          <p:nvPr/>
        </p:nvCxnSpPr>
        <p:spPr>
          <a:xfrm flipV="1">
            <a:off x="2866281" y="4190831"/>
            <a:ext cx="1234327" cy="1710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6AC61D04-64D3-4A25-B242-954DCF793463}"/>
              </a:ext>
            </a:extLst>
          </p:cNvPr>
          <p:cNvSpPr/>
          <p:nvPr/>
        </p:nvSpPr>
        <p:spPr>
          <a:xfrm>
            <a:off x="1091444" y="2594496"/>
            <a:ext cx="1368137" cy="751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cxnSp>
        <p:nvCxnSpPr>
          <p:cNvPr id="66" name="直線矢印コネクタ 65">
            <a:extLst>
              <a:ext uri="{FF2B5EF4-FFF2-40B4-BE49-F238E27FC236}">
                <a16:creationId xmlns:a16="http://schemas.microsoft.com/office/drawing/2014/main" id="{6BB362D8-97A8-4E5C-A0E2-29D1C7123900}"/>
              </a:ext>
            </a:extLst>
          </p:cNvPr>
          <p:cNvCxnSpPr>
            <a:cxnSpLocks/>
          </p:cNvCxnSpPr>
          <p:nvPr/>
        </p:nvCxnSpPr>
        <p:spPr>
          <a:xfrm>
            <a:off x="1818015" y="3364550"/>
            <a:ext cx="0" cy="3774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FEC3465E-DBD6-4EAE-8E1F-283A41AA14BB}"/>
              </a:ext>
            </a:extLst>
          </p:cNvPr>
          <p:cNvCxnSpPr>
            <a:cxnSpLocks/>
            <a:stCxn id="70" idx="2"/>
          </p:cNvCxnSpPr>
          <p:nvPr/>
        </p:nvCxnSpPr>
        <p:spPr>
          <a:xfrm flipH="1">
            <a:off x="1810168" y="4668767"/>
            <a:ext cx="11997" cy="45996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FA690F4D-278C-48A2-AECE-066177047644}"/>
              </a:ext>
            </a:extLst>
          </p:cNvPr>
          <p:cNvCxnSpPr>
            <a:cxnSpLocks/>
            <a:endCxn id="77" idx="1"/>
          </p:cNvCxnSpPr>
          <p:nvPr/>
        </p:nvCxnSpPr>
        <p:spPr>
          <a:xfrm>
            <a:off x="2722295" y="5450205"/>
            <a:ext cx="75311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9" name="正方形/長方形 68">
            <a:extLst>
              <a:ext uri="{FF2B5EF4-FFF2-40B4-BE49-F238E27FC236}">
                <a16:creationId xmlns:a16="http://schemas.microsoft.com/office/drawing/2014/main" id="{FDA1B960-03AC-4AF4-9D22-8B64C02FB35E}"/>
              </a:ext>
            </a:extLst>
          </p:cNvPr>
          <p:cNvSpPr/>
          <p:nvPr/>
        </p:nvSpPr>
        <p:spPr>
          <a:xfrm>
            <a:off x="934070" y="5115501"/>
            <a:ext cx="1767890" cy="8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ローチャート: 判断 69">
            <a:extLst>
              <a:ext uri="{FF2B5EF4-FFF2-40B4-BE49-F238E27FC236}">
                <a16:creationId xmlns:a16="http://schemas.microsoft.com/office/drawing/2014/main" id="{A8719B57-C0F3-4629-AF3C-328B89C6B071}"/>
              </a:ext>
            </a:extLst>
          </p:cNvPr>
          <p:cNvSpPr/>
          <p:nvPr/>
        </p:nvSpPr>
        <p:spPr>
          <a:xfrm>
            <a:off x="778049" y="3728367"/>
            <a:ext cx="2088232" cy="940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例外</a:t>
            </a:r>
          </a:p>
        </p:txBody>
      </p:sp>
      <p:sp>
        <p:nvSpPr>
          <p:cNvPr id="71" name="テキスト ボックス 70">
            <a:extLst>
              <a:ext uri="{FF2B5EF4-FFF2-40B4-BE49-F238E27FC236}">
                <a16:creationId xmlns:a16="http://schemas.microsoft.com/office/drawing/2014/main" id="{BF7CB9C0-4ADD-44E3-9EF4-3C0403C614B6}"/>
              </a:ext>
            </a:extLst>
          </p:cNvPr>
          <p:cNvSpPr txBox="1"/>
          <p:nvPr/>
        </p:nvSpPr>
        <p:spPr>
          <a:xfrm>
            <a:off x="1178715" y="2594496"/>
            <a:ext cx="1368143" cy="707886"/>
          </a:xfrm>
          <a:prstGeom prst="rect">
            <a:avLst/>
          </a:prstGeom>
          <a:noFill/>
        </p:spPr>
        <p:txBody>
          <a:bodyPr wrap="square" rtlCol="0">
            <a:spAutoFit/>
          </a:bodyPr>
          <a:lstStyle/>
          <a:p>
            <a:r>
              <a:rPr kumimoji="1" lang="en-US" altLang="ja-JP" sz="2000" b="1" dirty="0">
                <a:solidFill>
                  <a:schemeClr val="bg1"/>
                </a:solidFill>
              </a:rPr>
              <a:t>try:</a:t>
            </a:r>
          </a:p>
          <a:p>
            <a:r>
              <a:rPr lang="en-US" altLang="ja-JP" sz="2000" b="1" dirty="0">
                <a:solidFill>
                  <a:schemeClr val="bg1"/>
                </a:solidFill>
              </a:rPr>
              <a:t>    </a:t>
            </a:r>
            <a:r>
              <a:rPr lang="ja-JP" altLang="en-US" sz="2000" b="1" dirty="0">
                <a:solidFill>
                  <a:schemeClr val="bg1"/>
                </a:solidFill>
              </a:rPr>
              <a:t>処理文</a:t>
            </a:r>
            <a:endParaRPr kumimoji="1" lang="ja-JP" altLang="en-US" sz="2000" b="1" dirty="0">
              <a:solidFill>
                <a:schemeClr val="bg1"/>
              </a:solidFill>
            </a:endParaRPr>
          </a:p>
        </p:txBody>
      </p:sp>
      <p:sp>
        <p:nvSpPr>
          <p:cNvPr id="72" name="テキスト ボックス 71">
            <a:extLst>
              <a:ext uri="{FF2B5EF4-FFF2-40B4-BE49-F238E27FC236}">
                <a16:creationId xmlns:a16="http://schemas.microsoft.com/office/drawing/2014/main" id="{E73A8EDA-86D8-47FA-9A2A-96FF9C8C8A55}"/>
              </a:ext>
            </a:extLst>
          </p:cNvPr>
          <p:cNvSpPr txBox="1"/>
          <p:nvPr/>
        </p:nvSpPr>
        <p:spPr>
          <a:xfrm>
            <a:off x="1192742" y="5187314"/>
            <a:ext cx="1250545" cy="707886"/>
          </a:xfrm>
          <a:prstGeom prst="rect">
            <a:avLst/>
          </a:prstGeom>
          <a:noFill/>
        </p:spPr>
        <p:txBody>
          <a:bodyPr wrap="square" rtlCol="0">
            <a:spAutoFit/>
          </a:bodyPr>
          <a:lstStyle/>
          <a:p>
            <a:r>
              <a:rPr lang="en-US" altLang="ja-JP" sz="2000" b="1" dirty="0">
                <a:solidFill>
                  <a:schemeClr val="bg1"/>
                </a:solidFill>
              </a:rPr>
              <a:t>except:        </a:t>
            </a:r>
          </a:p>
          <a:p>
            <a:r>
              <a:rPr lang="en-US" altLang="ja-JP" sz="2000" b="1" dirty="0">
                <a:solidFill>
                  <a:schemeClr val="bg1"/>
                </a:solidFill>
              </a:rPr>
              <a:t>   </a:t>
            </a:r>
            <a:r>
              <a:rPr lang="ja-JP" altLang="en-US" sz="2000" b="1" dirty="0">
                <a:solidFill>
                  <a:schemeClr val="bg1"/>
                </a:solidFill>
              </a:rPr>
              <a:t>処理文</a:t>
            </a:r>
            <a:endParaRPr kumimoji="1" lang="ja-JP" altLang="en-US" sz="2000" b="1" dirty="0">
              <a:solidFill>
                <a:schemeClr val="bg1"/>
              </a:solidFill>
            </a:endParaRPr>
          </a:p>
        </p:txBody>
      </p:sp>
      <p:sp>
        <p:nvSpPr>
          <p:cNvPr id="73" name="テキスト ボックス 72">
            <a:extLst>
              <a:ext uri="{FF2B5EF4-FFF2-40B4-BE49-F238E27FC236}">
                <a16:creationId xmlns:a16="http://schemas.microsoft.com/office/drawing/2014/main" id="{5142F895-7487-46D0-A8AB-E52E2C863F58}"/>
              </a:ext>
            </a:extLst>
          </p:cNvPr>
          <p:cNvSpPr txBox="1"/>
          <p:nvPr/>
        </p:nvSpPr>
        <p:spPr>
          <a:xfrm>
            <a:off x="1930177" y="4599071"/>
            <a:ext cx="828092" cy="369332"/>
          </a:xfrm>
          <a:prstGeom prst="rect">
            <a:avLst/>
          </a:prstGeom>
          <a:noFill/>
        </p:spPr>
        <p:txBody>
          <a:bodyPr wrap="square" rtlCol="0">
            <a:spAutoFit/>
          </a:bodyPr>
          <a:lstStyle/>
          <a:p>
            <a:r>
              <a:rPr lang="ja-JP" altLang="en-US" b="1" dirty="0">
                <a:solidFill>
                  <a:srgbClr val="239200"/>
                </a:solidFill>
              </a:rPr>
              <a:t>発生</a:t>
            </a:r>
            <a:endParaRPr kumimoji="1" lang="ja-JP" altLang="en-US" b="1" dirty="0">
              <a:solidFill>
                <a:srgbClr val="239200"/>
              </a:solidFill>
            </a:endParaRPr>
          </a:p>
        </p:txBody>
      </p:sp>
      <p:sp>
        <p:nvSpPr>
          <p:cNvPr id="74" name="テキスト ボックス 73">
            <a:extLst>
              <a:ext uri="{FF2B5EF4-FFF2-40B4-BE49-F238E27FC236}">
                <a16:creationId xmlns:a16="http://schemas.microsoft.com/office/drawing/2014/main" id="{3AA4F78C-4838-4822-8BC6-3D1397ED14AD}"/>
              </a:ext>
            </a:extLst>
          </p:cNvPr>
          <p:cNvSpPr txBox="1"/>
          <p:nvPr/>
        </p:nvSpPr>
        <p:spPr>
          <a:xfrm>
            <a:off x="2849052" y="3689458"/>
            <a:ext cx="1836204" cy="369332"/>
          </a:xfrm>
          <a:prstGeom prst="rect">
            <a:avLst/>
          </a:prstGeom>
          <a:noFill/>
        </p:spPr>
        <p:txBody>
          <a:bodyPr wrap="square" rtlCol="0">
            <a:spAutoFit/>
          </a:bodyPr>
          <a:lstStyle/>
          <a:p>
            <a:r>
              <a:rPr kumimoji="1" lang="ja-JP" altLang="en-US" b="1" dirty="0">
                <a:solidFill>
                  <a:srgbClr val="239200"/>
                </a:solidFill>
              </a:rPr>
              <a:t>例外発生無し</a:t>
            </a:r>
          </a:p>
        </p:txBody>
      </p:sp>
      <p:sp>
        <p:nvSpPr>
          <p:cNvPr id="77" name="正方形/長方形 76">
            <a:extLst>
              <a:ext uri="{FF2B5EF4-FFF2-40B4-BE49-F238E27FC236}">
                <a16:creationId xmlns:a16="http://schemas.microsoft.com/office/drawing/2014/main" id="{B4DFC85C-34D4-47D7-968B-8890D001BA28}"/>
              </a:ext>
            </a:extLst>
          </p:cNvPr>
          <p:cNvSpPr/>
          <p:nvPr/>
        </p:nvSpPr>
        <p:spPr>
          <a:xfrm>
            <a:off x="3475406" y="5128731"/>
            <a:ext cx="1575782" cy="642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sp>
        <p:nvSpPr>
          <p:cNvPr id="78" name="テキスト ボックス 77">
            <a:extLst>
              <a:ext uri="{FF2B5EF4-FFF2-40B4-BE49-F238E27FC236}">
                <a16:creationId xmlns:a16="http://schemas.microsoft.com/office/drawing/2014/main" id="{F3F70860-67B5-456E-9748-802DA8772764}"/>
              </a:ext>
            </a:extLst>
          </p:cNvPr>
          <p:cNvSpPr txBox="1"/>
          <p:nvPr/>
        </p:nvSpPr>
        <p:spPr>
          <a:xfrm>
            <a:off x="3737559" y="5254128"/>
            <a:ext cx="1241513" cy="400110"/>
          </a:xfrm>
          <a:prstGeom prst="rect">
            <a:avLst/>
          </a:prstGeom>
          <a:noFill/>
        </p:spPr>
        <p:txBody>
          <a:bodyPr wrap="square" rtlCol="0">
            <a:spAutoFit/>
          </a:bodyPr>
          <a:lstStyle/>
          <a:p>
            <a:r>
              <a:rPr kumimoji="1" lang="ja-JP" altLang="en-US" sz="2000" b="1" dirty="0">
                <a:solidFill>
                  <a:schemeClr val="bg1"/>
                </a:solidFill>
              </a:rPr>
              <a:t>処理文</a:t>
            </a:r>
          </a:p>
        </p:txBody>
      </p:sp>
      <p:cxnSp>
        <p:nvCxnSpPr>
          <p:cNvPr id="79" name="直線矢印コネクタ 78">
            <a:extLst>
              <a:ext uri="{FF2B5EF4-FFF2-40B4-BE49-F238E27FC236}">
                <a16:creationId xmlns:a16="http://schemas.microsoft.com/office/drawing/2014/main" id="{BA0F3805-4F37-4FD5-A3C8-4AE585F74EDB}"/>
              </a:ext>
            </a:extLst>
          </p:cNvPr>
          <p:cNvCxnSpPr>
            <a:cxnSpLocks/>
          </p:cNvCxnSpPr>
          <p:nvPr/>
        </p:nvCxnSpPr>
        <p:spPr>
          <a:xfrm>
            <a:off x="4100608" y="4221799"/>
            <a:ext cx="0" cy="8937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A924694F-6816-4FB9-BA50-653E8C45294E}"/>
              </a:ext>
            </a:extLst>
          </p:cNvPr>
          <p:cNvCxnSpPr>
            <a:cxnSpLocks/>
          </p:cNvCxnSpPr>
          <p:nvPr/>
        </p:nvCxnSpPr>
        <p:spPr>
          <a:xfrm>
            <a:off x="4100608" y="5771679"/>
            <a:ext cx="0" cy="8937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31303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en-US" altLang="ja-JP" dirty="0"/>
              <a:t>try</a:t>
            </a:r>
            <a:r>
              <a:rPr kumimoji="1" lang="ja-JP" altLang="en-US" dirty="0"/>
              <a:t>文　</a:t>
            </a:r>
            <a:r>
              <a:rPr kumimoji="1" lang="en-US" altLang="ja-JP" dirty="0"/>
              <a:t>finally</a:t>
            </a:r>
            <a:r>
              <a:rPr kumimoji="1" lang="ja-JP" altLang="en-US" dirty="0"/>
              <a:t>　例</a:t>
            </a:r>
          </a:p>
        </p:txBody>
      </p:sp>
      <p:sp>
        <p:nvSpPr>
          <p:cNvPr id="4" name="コンテンツ プレースホルダー 3">
            <a:extLst>
              <a:ext uri="{FF2B5EF4-FFF2-40B4-BE49-F238E27FC236}">
                <a16:creationId xmlns:a16="http://schemas.microsoft.com/office/drawing/2014/main" id="{F67C2984-F483-40ED-A311-9FBC768A643C}"/>
              </a:ext>
            </a:extLst>
          </p:cNvPr>
          <p:cNvSpPr>
            <a:spLocks noGrp="1"/>
          </p:cNvSpPr>
          <p:nvPr>
            <p:ph idx="1"/>
          </p:nvPr>
        </p:nvSpPr>
        <p:spPr>
          <a:xfrm>
            <a:off x="116148" y="1088867"/>
            <a:ext cx="12065270" cy="640237"/>
          </a:xfrm>
        </p:spPr>
        <p:txBody>
          <a:bodyPr>
            <a:normAutofit fontScale="92500"/>
          </a:bodyPr>
          <a:lstStyle/>
          <a:p>
            <a:r>
              <a:rPr lang="ja-JP" altLang="en-US" dirty="0"/>
              <a:t>例）</a:t>
            </a:r>
            <a:r>
              <a:rPr lang="en-US" altLang="ja-JP" dirty="0" err="1"/>
              <a:t>ZeroDivisionError</a:t>
            </a:r>
            <a:r>
              <a:rPr lang="ja-JP" altLang="en-US" dirty="0"/>
              <a:t>（ゼロ除算エラー）が起こる可能性がある式を</a:t>
            </a:r>
            <a:r>
              <a:rPr lang="en-US" altLang="ja-JP" dirty="0"/>
              <a:t>try</a:t>
            </a:r>
            <a:r>
              <a:rPr lang="ja-JP" altLang="en-US" dirty="0"/>
              <a:t>文に記述</a:t>
            </a:r>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68</a:t>
            </a:fld>
            <a:endParaRPr lang="ja-JP" altLang="en-US" dirty="0"/>
          </a:p>
        </p:txBody>
      </p:sp>
      <p:sp>
        <p:nvSpPr>
          <p:cNvPr id="5" name="コンテンツ プレースホルダー 4">
            <a:extLst>
              <a:ext uri="{FF2B5EF4-FFF2-40B4-BE49-F238E27FC236}">
                <a16:creationId xmlns:a16="http://schemas.microsoft.com/office/drawing/2014/main" id="{A8EBC98B-C95B-4E1A-99FE-4099D851B110}"/>
              </a:ext>
            </a:extLst>
          </p:cNvPr>
          <p:cNvSpPr>
            <a:spLocks noGrp="1"/>
          </p:cNvSpPr>
          <p:nvPr>
            <p:ph sz="quarter" idx="13"/>
          </p:nvPr>
        </p:nvSpPr>
        <p:spPr>
          <a:xfrm>
            <a:off x="8189362" y="6595263"/>
            <a:ext cx="4002638" cy="262737"/>
          </a:xfrm>
        </p:spPr>
        <p:txBody>
          <a:bodyPr>
            <a:normAutofit fontScale="77500" lnSpcReduction="20000"/>
          </a:bodyPr>
          <a:lstStyle/>
          <a:p>
            <a:r>
              <a:rPr lang="en-US" altLang="ja-JP" dirty="0">
                <a:hlinkClick r:id="rId2"/>
              </a:rPr>
              <a:t>https://www.headboost.jp/python-try-except/</a:t>
            </a:r>
            <a:endParaRPr kumimoji="1" lang="ja-JP" altLang="en-US" dirty="0"/>
          </a:p>
        </p:txBody>
      </p:sp>
      <p:cxnSp>
        <p:nvCxnSpPr>
          <p:cNvPr id="62" name="直線矢印コネクタ 61">
            <a:extLst>
              <a:ext uri="{FF2B5EF4-FFF2-40B4-BE49-F238E27FC236}">
                <a16:creationId xmlns:a16="http://schemas.microsoft.com/office/drawing/2014/main" id="{4EAFBAA5-0893-4BA9-8DB8-7AD132BBF5E5}"/>
              </a:ext>
            </a:extLst>
          </p:cNvPr>
          <p:cNvCxnSpPr>
            <a:cxnSpLocks/>
          </p:cNvCxnSpPr>
          <p:nvPr/>
        </p:nvCxnSpPr>
        <p:spPr>
          <a:xfrm flipH="1">
            <a:off x="1810168" y="2103727"/>
            <a:ext cx="3697" cy="5040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CF737B4-74FB-4122-8698-3291F37F4D7D}"/>
              </a:ext>
            </a:extLst>
          </p:cNvPr>
          <p:cNvCxnSpPr>
            <a:cxnSpLocks/>
          </p:cNvCxnSpPr>
          <p:nvPr/>
        </p:nvCxnSpPr>
        <p:spPr>
          <a:xfrm flipV="1">
            <a:off x="2866281" y="4190831"/>
            <a:ext cx="1234327" cy="1710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6AC61D04-64D3-4A25-B242-954DCF793463}"/>
              </a:ext>
            </a:extLst>
          </p:cNvPr>
          <p:cNvSpPr/>
          <p:nvPr/>
        </p:nvSpPr>
        <p:spPr>
          <a:xfrm>
            <a:off x="1091444" y="2594496"/>
            <a:ext cx="1368137" cy="751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cxnSp>
        <p:nvCxnSpPr>
          <p:cNvPr id="66" name="直線矢印コネクタ 65">
            <a:extLst>
              <a:ext uri="{FF2B5EF4-FFF2-40B4-BE49-F238E27FC236}">
                <a16:creationId xmlns:a16="http://schemas.microsoft.com/office/drawing/2014/main" id="{6BB362D8-97A8-4E5C-A0E2-29D1C7123900}"/>
              </a:ext>
            </a:extLst>
          </p:cNvPr>
          <p:cNvCxnSpPr>
            <a:cxnSpLocks/>
          </p:cNvCxnSpPr>
          <p:nvPr/>
        </p:nvCxnSpPr>
        <p:spPr>
          <a:xfrm>
            <a:off x="1818015" y="3364550"/>
            <a:ext cx="0" cy="3774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FEC3465E-DBD6-4EAE-8E1F-283A41AA14BB}"/>
              </a:ext>
            </a:extLst>
          </p:cNvPr>
          <p:cNvCxnSpPr>
            <a:cxnSpLocks/>
            <a:stCxn id="70" idx="2"/>
          </p:cNvCxnSpPr>
          <p:nvPr/>
        </p:nvCxnSpPr>
        <p:spPr>
          <a:xfrm flipH="1">
            <a:off x="1810168" y="4668767"/>
            <a:ext cx="11997" cy="45996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FA690F4D-278C-48A2-AECE-066177047644}"/>
              </a:ext>
            </a:extLst>
          </p:cNvPr>
          <p:cNvCxnSpPr>
            <a:cxnSpLocks/>
            <a:endCxn id="77" idx="1"/>
          </p:cNvCxnSpPr>
          <p:nvPr/>
        </p:nvCxnSpPr>
        <p:spPr>
          <a:xfrm>
            <a:off x="2722295" y="5450205"/>
            <a:ext cx="75311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9" name="正方形/長方形 68">
            <a:extLst>
              <a:ext uri="{FF2B5EF4-FFF2-40B4-BE49-F238E27FC236}">
                <a16:creationId xmlns:a16="http://schemas.microsoft.com/office/drawing/2014/main" id="{FDA1B960-03AC-4AF4-9D22-8B64C02FB35E}"/>
              </a:ext>
            </a:extLst>
          </p:cNvPr>
          <p:cNvSpPr/>
          <p:nvPr/>
        </p:nvSpPr>
        <p:spPr>
          <a:xfrm>
            <a:off x="934070" y="5115501"/>
            <a:ext cx="1767890" cy="8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ローチャート: 判断 69">
            <a:extLst>
              <a:ext uri="{FF2B5EF4-FFF2-40B4-BE49-F238E27FC236}">
                <a16:creationId xmlns:a16="http://schemas.microsoft.com/office/drawing/2014/main" id="{A8719B57-C0F3-4629-AF3C-328B89C6B071}"/>
              </a:ext>
            </a:extLst>
          </p:cNvPr>
          <p:cNvSpPr/>
          <p:nvPr/>
        </p:nvSpPr>
        <p:spPr>
          <a:xfrm>
            <a:off x="778049" y="3728367"/>
            <a:ext cx="2088232" cy="940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例外</a:t>
            </a:r>
          </a:p>
        </p:txBody>
      </p:sp>
      <p:sp>
        <p:nvSpPr>
          <p:cNvPr id="71" name="テキスト ボックス 70">
            <a:extLst>
              <a:ext uri="{FF2B5EF4-FFF2-40B4-BE49-F238E27FC236}">
                <a16:creationId xmlns:a16="http://schemas.microsoft.com/office/drawing/2014/main" id="{BF7CB9C0-4ADD-44E3-9EF4-3C0403C614B6}"/>
              </a:ext>
            </a:extLst>
          </p:cNvPr>
          <p:cNvSpPr txBox="1"/>
          <p:nvPr/>
        </p:nvSpPr>
        <p:spPr>
          <a:xfrm>
            <a:off x="1178715" y="2594496"/>
            <a:ext cx="1368143" cy="707886"/>
          </a:xfrm>
          <a:prstGeom prst="rect">
            <a:avLst/>
          </a:prstGeom>
          <a:noFill/>
        </p:spPr>
        <p:txBody>
          <a:bodyPr wrap="square" rtlCol="0">
            <a:spAutoFit/>
          </a:bodyPr>
          <a:lstStyle/>
          <a:p>
            <a:r>
              <a:rPr kumimoji="1" lang="en-US" altLang="ja-JP" sz="2000" b="1" dirty="0">
                <a:solidFill>
                  <a:schemeClr val="bg1"/>
                </a:solidFill>
              </a:rPr>
              <a:t>try:</a:t>
            </a:r>
          </a:p>
          <a:p>
            <a:r>
              <a:rPr lang="en-US" altLang="ja-JP" sz="2000" b="1" dirty="0">
                <a:solidFill>
                  <a:schemeClr val="bg1"/>
                </a:solidFill>
              </a:rPr>
              <a:t>    z = x/y</a:t>
            </a:r>
            <a:endParaRPr kumimoji="1" lang="ja-JP" altLang="en-US" sz="2000" b="1" dirty="0">
              <a:solidFill>
                <a:schemeClr val="bg1"/>
              </a:solidFill>
            </a:endParaRPr>
          </a:p>
        </p:txBody>
      </p:sp>
      <p:sp>
        <p:nvSpPr>
          <p:cNvPr id="72" name="テキスト ボックス 71">
            <a:extLst>
              <a:ext uri="{FF2B5EF4-FFF2-40B4-BE49-F238E27FC236}">
                <a16:creationId xmlns:a16="http://schemas.microsoft.com/office/drawing/2014/main" id="{E73A8EDA-86D8-47FA-9A2A-96FF9C8C8A55}"/>
              </a:ext>
            </a:extLst>
          </p:cNvPr>
          <p:cNvSpPr txBox="1"/>
          <p:nvPr/>
        </p:nvSpPr>
        <p:spPr>
          <a:xfrm>
            <a:off x="1040403" y="5170139"/>
            <a:ext cx="1637071" cy="738664"/>
          </a:xfrm>
          <a:prstGeom prst="rect">
            <a:avLst/>
          </a:prstGeom>
          <a:noFill/>
        </p:spPr>
        <p:txBody>
          <a:bodyPr wrap="square" rtlCol="0">
            <a:spAutoFit/>
          </a:bodyPr>
          <a:lstStyle/>
          <a:p>
            <a:r>
              <a:rPr lang="en-US" altLang="ja-JP" sz="1400" b="1" dirty="0">
                <a:solidFill>
                  <a:schemeClr val="bg1"/>
                </a:solidFill>
              </a:rPr>
              <a:t>except:        </a:t>
            </a:r>
          </a:p>
          <a:p>
            <a:r>
              <a:rPr lang="en-US" altLang="ja-JP" sz="1400" b="1" dirty="0">
                <a:solidFill>
                  <a:schemeClr val="bg1"/>
                </a:solidFill>
              </a:rPr>
              <a:t>print(“</a:t>
            </a:r>
            <a:r>
              <a:rPr lang="ja-JP" altLang="en-US" sz="1400" b="1" dirty="0">
                <a:solidFill>
                  <a:schemeClr val="bg1"/>
                </a:solidFill>
              </a:rPr>
              <a:t>ゼロ除算が発生しました</a:t>
            </a:r>
            <a:r>
              <a:rPr lang="en-US" altLang="ja-JP" sz="1400" b="1" dirty="0">
                <a:solidFill>
                  <a:schemeClr val="bg1"/>
                </a:solidFill>
              </a:rPr>
              <a:t>”)</a:t>
            </a:r>
            <a:endParaRPr kumimoji="1" lang="ja-JP" altLang="en-US" sz="1400" b="1" dirty="0">
              <a:solidFill>
                <a:schemeClr val="bg1"/>
              </a:solidFill>
            </a:endParaRPr>
          </a:p>
        </p:txBody>
      </p:sp>
      <p:sp>
        <p:nvSpPr>
          <p:cNvPr id="73" name="テキスト ボックス 72">
            <a:extLst>
              <a:ext uri="{FF2B5EF4-FFF2-40B4-BE49-F238E27FC236}">
                <a16:creationId xmlns:a16="http://schemas.microsoft.com/office/drawing/2014/main" id="{5142F895-7487-46D0-A8AB-E52E2C863F58}"/>
              </a:ext>
            </a:extLst>
          </p:cNvPr>
          <p:cNvSpPr txBox="1"/>
          <p:nvPr/>
        </p:nvSpPr>
        <p:spPr>
          <a:xfrm>
            <a:off x="1930177" y="4599071"/>
            <a:ext cx="828092" cy="369332"/>
          </a:xfrm>
          <a:prstGeom prst="rect">
            <a:avLst/>
          </a:prstGeom>
          <a:noFill/>
        </p:spPr>
        <p:txBody>
          <a:bodyPr wrap="square" rtlCol="0">
            <a:spAutoFit/>
          </a:bodyPr>
          <a:lstStyle/>
          <a:p>
            <a:r>
              <a:rPr lang="ja-JP" altLang="en-US" b="1" dirty="0">
                <a:solidFill>
                  <a:srgbClr val="239200"/>
                </a:solidFill>
              </a:rPr>
              <a:t>発生</a:t>
            </a:r>
            <a:endParaRPr kumimoji="1" lang="ja-JP" altLang="en-US" b="1" dirty="0">
              <a:solidFill>
                <a:srgbClr val="239200"/>
              </a:solidFill>
            </a:endParaRPr>
          </a:p>
        </p:txBody>
      </p:sp>
      <p:sp>
        <p:nvSpPr>
          <p:cNvPr id="74" name="テキスト ボックス 73">
            <a:extLst>
              <a:ext uri="{FF2B5EF4-FFF2-40B4-BE49-F238E27FC236}">
                <a16:creationId xmlns:a16="http://schemas.microsoft.com/office/drawing/2014/main" id="{3AA4F78C-4838-4822-8BC6-3D1397ED14AD}"/>
              </a:ext>
            </a:extLst>
          </p:cNvPr>
          <p:cNvSpPr txBox="1"/>
          <p:nvPr/>
        </p:nvSpPr>
        <p:spPr>
          <a:xfrm>
            <a:off x="2849052" y="3689458"/>
            <a:ext cx="1836204" cy="369332"/>
          </a:xfrm>
          <a:prstGeom prst="rect">
            <a:avLst/>
          </a:prstGeom>
          <a:noFill/>
        </p:spPr>
        <p:txBody>
          <a:bodyPr wrap="square" rtlCol="0">
            <a:spAutoFit/>
          </a:bodyPr>
          <a:lstStyle/>
          <a:p>
            <a:r>
              <a:rPr kumimoji="1" lang="ja-JP" altLang="en-US" b="1" dirty="0">
                <a:solidFill>
                  <a:srgbClr val="239200"/>
                </a:solidFill>
              </a:rPr>
              <a:t>例外発生無し</a:t>
            </a:r>
          </a:p>
        </p:txBody>
      </p:sp>
      <p:sp>
        <p:nvSpPr>
          <p:cNvPr id="77" name="正方形/長方形 76">
            <a:extLst>
              <a:ext uri="{FF2B5EF4-FFF2-40B4-BE49-F238E27FC236}">
                <a16:creationId xmlns:a16="http://schemas.microsoft.com/office/drawing/2014/main" id="{B4DFC85C-34D4-47D7-968B-8890D001BA28}"/>
              </a:ext>
            </a:extLst>
          </p:cNvPr>
          <p:cNvSpPr/>
          <p:nvPr/>
        </p:nvSpPr>
        <p:spPr>
          <a:xfrm>
            <a:off x="3475406" y="5128731"/>
            <a:ext cx="1575782" cy="642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sp>
        <p:nvSpPr>
          <p:cNvPr id="78" name="テキスト ボックス 77">
            <a:extLst>
              <a:ext uri="{FF2B5EF4-FFF2-40B4-BE49-F238E27FC236}">
                <a16:creationId xmlns:a16="http://schemas.microsoft.com/office/drawing/2014/main" id="{F3F70860-67B5-456E-9748-802DA8772764}"/>
              </a:ext>
            </a:extLst>
          </p:cNvPr>
          <p:cNvSpPr txBox="1"/>
          <p:nvPr/>
        </p:nvSpPr>
        <p:spPr>
          <a:xfrm>
            <a:off x="3541353" y="5186904"/>
            <a:ext cx="1575782" cy="584775"/>
          </a:xfrm>
          <a:prstGeom prst="rect">
            <a:avLst/>
          </a:prstGeom>
          <a:noFill/>
        </p:spPr>
        <p:txBody>
          <a:bodyPr wrap="square" rtlCol="0">
            <a:spAutoFit/>
          </a:bodyPr>
          <a:lstStyle/>
          <a:p>
            <a:r>
              <a:rPr kumimoji="1" lang="en-US" altLang="ja-JP" sz="1600" b="1" dirty="0">
                <a:solidFill>
                  <a:schemeClr val="bg1"/>
                </a:solidFill>
              </a:rPr>
              <a:t>print(“try</a:t>
            </a:r>
            <a:r>
              <a:rPr kumimoji="1" lang="ja-JP" altLang="en-US" sz="1600" b="1" dirty="0">
                <a:solidFill>
                  <a:schemeClr val="bg1"/>
                </a:solidFill>
              </a:rPr>
              <a:t>文を終了します</a:t>
            </a:r>
            <a:r>
              <a:rPr kumimoji="1" lang="en-US" altLang="ja-JP" sz="1600" b="1" dirty="0">
                <a:solidFill>
                  <a:schemeClr val="bg1"/>
                </a:solidFill>
              </a:rPr>
              <a:t>”)</a:t>
            </a:r>
            <a:endParaRPr kumimoji="1" lang="ja-JP" altLang="en-US" sz="1600" b="1" dirty="0">
              <a:solidFill>
                <a:schemeClr val="bg1"/>
              </a:solidFill>
            </a:endParaRPr>
          </a:p>
        </p:txBody>
      </p:sp>
      <p:cxnSp>
        <p:nvCxnSpPr>
          <p:cNvPr id="79" name="直線矢印コネクタ 78">
            <a:extLst>
              <a:ext uri="{FF2B5EF4-FFF2-40B4-BE49-F238E27FC236}">
                <a16:creationId xmlns:a16="http://schemas.microsoft.com/office/drawing/2014/main" id="{BA0F3805-4F37-4FD5-A3C8-4AE585F74EDB}"/>
              </a:ext>
            </a:extLst>
          </p:cNvPr>
          <p:cNvCxnSpPr>
            <a:cxnSpLocks/>
          </p:cNvCxnSpPr>
          <p:nvPr/>
        </p:nvCxnSpPr>
        <p:spPr>
          <a:xfrm>
            <a:off x="4100608" y="4221799"/>
            <a:ext cx="0" cy="8937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A924694F-6816-4FB9-BA50-653E8C45294E}"/>
              </a:ext>
            </a:extLst>
          </p:cNvPr>
          <p:cNvCxnSpPr>
            <a:cxnSpLocks/>
          </p:cNvCxnSpPr>
          <p:nvPr/>
        </p:nvCxnSpPr>
        <p:spPr>
          <a:xfrm>
            <a:off x="4100608" y="5771679"/>
            <a:ext cx="0" cy="8937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a:extLst>
              <a:ext uri="{FF2B5EF4-FFF2-40B4-BE49-F238E27FC236}">
                <a16:creationId xmlns:a16="http://schemas.microsoft.com/office/drawing/2014/main" id="{2EB1DB2B-E41F-4F3E-86AA-680FFE23DE29}"/>
              </a:ext>
            </a:extLst>
          </p:cNvPr>
          <p:cNvSpPr/>
          <p:nvPr/>
        </p:nvSpPr>
        <p:spPr>
          <a:xfrm>
            <a:off x="5756965" y="3834219"/>
            <a:ext cx="6060762" cy="189903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rPr>
              <a:t>try:</a:t>
            </a:r>
          </a:p>
          <a:p>
            <a:r>
              <a:rPr lang="en-US" altLang="ja-JP" sz="2000" dirty="0">
                <a:solidFill>
                  <a:schemeClr val="tx1"/>
                </a:solidFill>
              </a:rPr>
              <a:t>    z = x/y</a:t>
            </a:r>
          </a:p>
          <a:p>
            <a:r>
              <a:rPr kumimoji="1" lang="en-US" altLang="ja-JP" sz="2000" dirty="0">
                <a:solidFill>
                  <a:schemeClr val="tx1"/>
                </a:solidFill>
              </a:rPr>
              <a:t>except:</a:t>
            </a:r>
          </a:p>
          <a:p>
            <a:r>
              <a:rPr lang="en-US" altLang="ja-JP" sz="2000" dirty="0">
                <a:solidFill>
                  <a:schemeClr val="tx1"/>
                </a:solidFill>
              </a:rPr>
              <a:t>    print(“</a:t>
            </a:r>
            <a:r>
              <a:rPr lang="ja-JP" altLang="en-US" sz="2000" dirty="0">
                <a:solidFill>
                  <a:schemeClr val="tx1"/>
                </a:solidFill>
              </a:rPr>
              <a:t>ゼロ除算が発生しました</a:t>
            </a:r>
            <a:r>
              <a:rPr lang="en-US" altLang="ja-JP" sz="2000" dirty="0">
                <a:solidFill>
                  <a:schemeClr val="tx1"/>
                </a:solidFill>
              </a:rPr>
              <a:t>”)</a:t>
            </a:r>
          </a:p>
          <a:p>
            <a:r>
              <a:rPr lang="en-US" altLang="ja-JP" sz="2000" dirty="0">
                <a:solidFill>
                  <a:schemeClr val="tx1"/>
                </a:solidFill>
              </a:rPr>
              <a:t>finally</a:t>
            </a:r>
            <a:r>
              <a:rPr kumimoji="1" lang="en-US" altLang="ja-JP" sz="2000" dirty="0">
                <a:solidFill>
                  <a:schemeClr val="tx1"/>
                </a:solidFill>
              </a:rPr>
              <a:t>:</a:t>
            </a:r>
          </a:p>
          <a:p>
            <a:r>
              <a:rPr lang="en-US" altLang="ja-JP" sz="2000" dirty="0">
                <a:solidFill>
                  <a:schemeClr val="tx1"/>
                </a:solidFill>
              </a:rPr>
              <a:t>    (“try</a:t>
            </a:r>
            <a:r>
              <a:rPr lang="ja-JP" altLang="en-US" sz="2000" dirty="0">
                <a:solidFill>
                  <a:schemeClr val="tx1"/>
                </a:solidFill>
              </a:rPr>
              <a:t>文を終了します</a:t>
            </a:r>
            <a:r>
              <a:rPr lang="en-US" altLang="ja-JP" sz="2000" dirty="0">
                <a:solidFill>
                  <a:schemeClr val="tx1"/>
                </a:solidFill>
              </a:rPr>
              <a:t>”)</a:t>
            </a:r>
            <a:endParaRPr kumimoji="1" lang="ja-JP" altLang="en-US" sz="2000" dirty="0">
              <a:solidFill>
                <a:schemeClr val="tx1"/>
              </a:solidFill>
            </a:endParaRPr>
          </a:p>
        </p:txBody>
      </p:sp>
      <p:sp>
        <p:nvSpPr>
          <p:cNvPr id="34" name="コンテンツ プレースホルダー 2">
            <a:extLst>
              <a:ext uri="{FF2B5EF4-FFF2-40B4-BE49-F238E27FC236}">
                <a16:creationId xmlns:a16="http://schemas.microsoft.com/office/drawing/2014/main" id="{3333EA72-7AC4-40DB-9DB1-E4B4142AF26B}"/>
              </a:ext>
            </a:extLst>
          </p:cNvPr>
          <p:cNvSpPr txBox="1">
            <a:spLocks/>
          </p:cNvSpPr>
          <p:nvPr/>
        </p:nvSpPr>
        <p:spPr>
          <a:xfrm>
            <a:off x="5716293" y="3094211"/>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spTree>
    <p:extLst>
      <p:ext uri="{BB962C8B-B14F-4D97-AF65-F5344CB8AC3E}">
        <p14:creationId xmlns:p14="http://schemas.microsoft.com/office/powerpoint/2010/main" val="22842640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en-US" altLang="ja-JP" dirty="0"/>
              <a:t>try</a:t>
            </a:r>
            <a:r>
              <a:rPr kumimoji="1" lang="ja-JP" altLang="en-US" dirty="0"/>
              <a:t>文　</a:t>
            </a:r>
            <a:r>
              <a:rPr kumimoji="1" lang="en-US" altLang="ja-JP" dirty="0"/>
              <a:t>finally</a:t>
            </a:r>
            <a:endParaRPr kumimoji="1" lang="ja-JP" altLang="en-US" dirty="0"/>
          </a:p>
        </p:txBody>
      </p:sp>
      <p:sp>
        <p:nvSpPr>
          <p:cNvPr id="4" name="コンテンツ プレースホルダー 3">
            <a:extLst>
              <a:ext uri="{FF2B5EF4-FFF2-40B4-BE49-F238E27FC236}">
                <a16:creationId xmlns:a16="http://schemas.microsoft.com/office/drawing/2014/main" id="{F67C2984-F483-40ED-A311-9FBC768A643C}"/>
              </a:ext>
            </a:extLst>
          </p:cNvPr>
          <p:cNvSpPr>
            <a:spLocks noGrp="1"/>
          </p:cNvSpPr>
          <p:nvPr>
            <p:ph idx="1"/>
          </p:nvPr>
        </p:nvSpPr>
        <p:spPr>
          <a:xfrm>
            <a:off x="263352" y="1089032"/>
            <a:ext cx="12065270" cy="640237"/>
          </a:xfrm>
        </p:spPr>
        <p:txBody>
          <a:bodyPr>
            <a:normAutofit/>
          </a:bodyPr>
          <a:lstStyle/>
          <a:p>
            <a:r>
              <a:rPr lang="en-US" altLang="ja-JP" sz="2400" dirty="0"/>
              <a:t>1) x=1, y=1</a:t>
            </a:r>
            <a:endParaRPr lang="ja-JP" altLang="en-US" sz="2400" dirty="0"/>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69</a:t>
            </a:fld>
            <a:endParaRPr lang="ja-JP" altLang="en-US" dirty="0"/>
          </a:p>
        </p:txBody>
      </p:sp>
      <p:sp>
        <p:nvSpPr>
          <p:cNvPr id="5" name="コンテンツ プレースホルダー 4">
            <a:extLst>
              <a:ext uri="{FF2B5EF4-FFF2-40B4-BE49-F238E27FC236}">
                <a16:creationId xmlns:a16="http://schemas.microsoft.com/office/drawing/2014/main" id="{A8EBC98B-C95B-4E1A-99FE-4099D851B110}"/>
              </a:ext>
            </a:extLst>
          </p:cNvPr>
          <p:cNvSpPr>
            <a:spLocks noGrp="1"/>
          </p:cNvSpPr>
          <p:nvPr>
            <p:ph sz="quarter" idx="13"/>
          </p:nvPr>
        </p:nvSpPr>
        <p:spPr>
          <a:xfrm>
            <a:off x="8189362" y="6595263"/>
            <a:ext cx="4002638" cy="262737"/>
          </a:xfrm>
        </p:spPr>
        <p:txBody>
          <a:bodyPr>
            <a:normAutofit fontScale="77500" lnSpcReduction="20000"/>
          </a:bodyPr>
          <a:lstStyle/>
          <a:p>
            <a:r>
              <a:rPr lang="en-US" altLang="ja-JP" dirty="0">
                <a:hlinkClick r:id="rId2"/>
              </a:rPr>
              <a:t>https://www.headboost.jp/python-try-except/</a:t>
            </a:r>
            <a:endParaRPr kumimoji="1" lang="ja-JP" altLang="en-US" dirty="0"/>
          </a:p>
        </p:txBody>
      </p:sp>
      <p:cxnSp>
        <p:nvCxnSpPr>
          <p:cNvPr id="62" name="直線矢印コネクタ 61">
            <a:extLst>
              <a:ext uri="{FF2B5EF4-FFF2-40B4-BE49-F238E27FC236}">
                <a16:creationId xmlns:a16="http://schemas.microsoft.com/office/drawing/2014/main" id="{4EAFBAA5-0893-4BA9-8DB8-7AD132BBF5E5}"/>
              </a:ext>
            </a:extLst>
          </p:cNvPr>
          <p:cNvCxnSpPr>
            <a:cxnSpLocks/>
          </p:cNvCxnSpPr>
          <p:nvPr/>
        </p:nvCxnSpPr>
        <p:spPr>
          <a:xfrm flipH="1">
            <a:off x="1810168" y="2103727"/>
            <a:ext cx="3697" cy="5040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CF737B4-74FB-4122-8698-3291F37F4D7D}"/>
              </a:ext>
            </a:extLst>
          </p:cNvPr>
          <p:cNvCxnSpPr>
            <a:cxnSpLocks/>
          </p:cNvCxnSpPr>
          <p:nvPr/>
        </p:nvCxnSpPr>
        <p:spPr>
          <a:xfrm flipV="1">
            <a:off x="2866281" y="4190831"/>
            <a:ext cx="1234327" cy="1710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6AC61D04-64D3-4A25-B242-954DCF793463}"/>
              </a:ext>
            </a:extLst>
          </p:cNvPr>
          <p:cNvSpPr/>
          <p:nvPr/>
        </p:nvSpPr>
        <p:spPr>
          <a:xfrm>
            <a:off x="1091444" y="2594496"/>
            <a:ext cx="1368137" cy="751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cxnSp>
        <p:nvCxnSpPr>
          <p:cNvPr id="66" name="直線矢印コネクタ 65">
            <a:extLst>
              <a:ext uri="{FF2B5EF4-FFF2-40B4-BE49-F238E27FC236}">
                <a16:creationId xmlns:a16="http://schemas.microsoft.com/office/drawing/2014/main" id="{6BB362D8-97A8-4E5C-A0E2-29D1C7123900}"/>
              </a:ext>
            </a:extLst>
          </p:cNvPr>
          <p:cNvCxnSpPr>
            <a:cxnSpLocks/>
          </p:cNvCxnSpPr>
          <p:nvPr/>
        </p:nvCxnSpPr>
        <p:spPr>
          <a:xfrm>
            <a:off x="1818015" y="3364550"/>
            <a:ext cx="0" cy="3774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FEC3465E-DBD6-4EAE-8E1F-283A41AA14BB}"/>
              </a:ext>
            </a:extLst>
          </p:cNvPr>
          <p:cNvCxnSpPr>
            <a:cxnSpLocks/>
            <a:stCxn id="70" idx="2"/>
          </p:cNvCxnSpPr>
          <p:nvPr/>
        </p:nvCxnSpPr>
        <p:spPr>
          <a:xfrm flipH="1">
            <a:off x="1810168" y="4668767"/>
            <a:ext cx="11997" cy="45996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FA690F4D-278C-48A2-AECE-066177047644}"/>
              </a:ext>
            </a:extLst>
          </p:cNvPr>
          <p:cNvCxnSpPr>
            <a:cxnSpLocks/>
            <a:endCxn id="77" idx="1"/>
          </p:cNvCxnSpPr>
          <p:nvPr/>
        </p:nvCxnSpPr>
        <p:spPr>
          <a:xfrm>
            <a:off x="2722295" y="5450205"/>
            <a:ext cx="75311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9" name="正方形/長方形 68">
            <a:extLst>
              <a:ext uri="{FF2B5EF4-FFF2-40B4-BE49-F238E27FC236}">
                <a16:creationId xmlns:a16="http://schemas.microsoft.com/office/drawing/2014/main" id="{FDA1B960-03AC-4AF4-9D22-8B64C02FB35E}"/>
              </a:ext>
            </a:extLst>
          </p:cNvPr>
          <p:cNvSpPr/>
          <p:nvPr/>
        </p:nvSpPr>
        <p:spPr>
          <a:xfrm>
            <a:off x="934070" y="5115501"/>
            <a:ext cx="1767890" cy="8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ローチャート: 判断 69">
            <a:extLst>
              <a:ext uri="{FF2B5EF4-FFF2-40B4-BE49-F238E27FC236}">
                <a16:creationId xmlns:a16="http://schemas.microsoft.com/office/drawing/2014/main" id="{A8719B57-C0F3-4629-AF3C-328B89C6B071}"/>
              </a:ext>
            </a:extLst>
          </p:cNvPr>
          <p:cNvSpPr/>
          <p:nvPr/>
        </p:nvSpPr>
        <p:spPr>
          <a:xfrm>
            <a:off x="778049" y="3728367"/>
            <a:ext cx="2088232" cy="940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例外</a:t>
            </a:r>
          </a:p>
        </p:txBody>
      </p:sp>
      <p:sp>
        <p:nvSpPr>
          <p:cNvPr id="71" name="テキスト ボックス 70">
            <a:extLst>
              <a:ext uri="{FF2B5EF4-FFF2-40B4-BE49-F238E27FC236}">
                <a16:creationId xmlns:a16="http://schemas.microsoft.com/office/drawing/2014/main" id="{BF7CB9C0-4ADD-44E3-9EF4-3C0403C614B6}"/>
              </a:ext>
            </a:extLst>
          </p:cNvPr>
          <p:cNvSpPr txBox="1"/>
          <p:nvPr/>
        </p:nvSpPr>
        <p:spPr>
          <a:xfrm>
            <a:off x="1178715" y="2594496"/>
            <a:ext cx="1368143" cy="707886"/>
          </a:xfrm>
          <a:prstGeom prst="rect">
            <a:avLst/>
          </a:prstGeom>
          <a:noFill/>
        </p:spPr>
        <p:txBody>
          <a:bodyPr wrap="square" rtlCol="0">
            <a:spAutoFit/>
          </a:bodyPr>
          <a:lstStyle/>
          <a:p>
            <a:r>
              <a:rPr kumimoji="1" lang="en-US" altLang="ja-JP" sz="2000" b="1" dirty="0">
                <a:solidFill>
                  <a:schemeClr val="bg1"/>
                </a:solidFill>
              </a:rPr>
              <a:t>try:</a:t>
            </a:r>
          </a:p>
          <a:p>
            <a:r>
              <a:rPr lang="en-US" altLang="ja-JP" sz="2000" b="1" dirty="0">
                <a:solidFill>
                  <a:schemeClr val="bg1"/>
                </a:solidFill>
              </a:rPr>
              <a:t>    z = x/y</a:t>
            </a:r>
            <a:endParaRPr kumimoji="1" lang="ja-JP" altLang="en-US" sz="2000" b="1" dirty="0">
              <a:solidFill>
                <a:schemeClr val="bg1"/>
              </a:solidFill>
            </a:endParaRPr>
          </a:p>
        </p:txBody>
      </p:sp>
      <p:sp>
        <p:nvSpPr>
          <p:cNvPr id="72" name="テキスト ボックス 71">
            <a:extLst>
              <a:ext uri="{FF2B5EF4-FFF2-40B4-BE49-F238E27FC236}">
                <a16:creationId xmlns:a16="http://schemas.microsoft.com/office/drawing/2014/main" id="{E73A8EDA-86D8-47FA-9A2A-96FF9C8C8A55}"/>
              </a:ext>
            </a:extLst>
          </p:cNvPr>
          <p:cNvSpPr txBox="1"/>
          <p:nvPr/>
        </p:nvSpPr>
        <p:spPr>
          <a:xfrm>
            <a:off x="1040403" y="5170139"/>
            <a:ext cx="1637071" cy="738664"/>
          </a:xfrm>
          <a:prstGeom prst="rect">
            <a:avLst/>
          </a:prstGeom>
          <a:noFill/>
        </p:spPr>
        <p:txBody>
          <a:bodyPr wrap="square" rtlCol="0">
            <a:spAutoFit/>
          </a:bodyPr>
          <a:lstStyle/>
          <a:p>
            <a:r>
              <a:rPr lang="en-US" altLang="ja-JP" sz="1400" b="1" dirty="0">
                <a:solidFill>
                  <a:schemeClr val="bg1"/>
                </a:solidFill>
              </a:rPr>
              <a:t>except:        </a:t>
            </a:r>
          </a:p>
          <a:p>
            <a:r>
              <a:rPr lang="en-US" altLang="ja-JP" sz="1400" b="1" dirty="0">
                <a:solidFill>
                  <a:schemeClr val="bg1"/>
                </a:solidFill>
              </a:rPr>
              <a:t>print(“</a:t>
            </a:r>
            <a:r>
              <a:rPr lang="ja-JP" altLang="en-US" sz="1400" b="1" dirty="0">
                <a:solidFill>
                  <a:schemeClr val="bg1"/>
                </a:solidFill>
              </a:rPr>
              <a:t>ゼロ除算が発生しました</a:t>
            </a:r>
            <a:r>
              <a:rPr lang="en-US" altLang="ja-JP" sz="1400" b="1" dirty="0">
                <a:solidFill>
                  <a:schemeClr val="bg1"/>
                </a:solidFill>
              </a:rPr>
              <a:t>”)</a:t>
            </a:r>
            <a:endParaRPr kumimoji="1" lang="ja-JP" altLang="en-US" sz="1400" b="1" dirty="0">
              <a:solidFill>
                <a:schemeClr val="bg1"/>
              </a:solidFill>
            </a:endParaRPr>
          </a:p>
        </p:txBody>
      </p:sp>
      <p:sp>
        <p:nvSpPr>
          <p:cNvPr id="73" name="テキスト ボックス 72">
            <a:extLst>
              <a:ext uri="{FF2B5EF4-FFF2-40B4-BE49-F238E27FC236}">
                <a16:creationId xmlns:a16="http://schemas.microsoft.com/office/drawing/2014/main" id="{5142F895-7487-46D0-A8AB-E52E2C863F58}"/>
              </a:ext>
            </a:extLst>
          </p:cNvPr>
          <p:cNvSpPr txBox="1"/>
          <p:nvPr/>
        </p:nvSpPr>
        <p:spPr>
          <a:xfrm>
            <a:off x="1930177" y="4599071"/>
            <a:ext cx="828092" cy="369332"/>
          </a:xfrm>
          <a:prstGeom prst="rect">
            <a:avLst/>
          </a:prstGeom>
          <a:noFill/>
        </p:spPr>
        <p:txBody>
          <a:bodyPr wrap="square" rtlCol="0">
            <a:spAutoFit/>
          </a:bodyPr>
          <a:lstStyle/>
          <a:p>
            <a:r>
              <a:rPr lang="ja-JP" altLang="en-US" b="1" dirty="0">
                <a:solidFill>
                  <a:srgbClr val="239200"/>
                </a:solidFill>
              </a:rPr>
              <a:t>発生</a:t>
            </a:r>
            <a:endParaRPr kumimoji="1" lang="ja-JP" altLang="en-US" b="1" dirty="0">
              <a:solidFill>
                <a:srgbClr val="239200"/>
              </a:solidFill>
            </a:endParaRPr>
          </a:p>
        </p:txBody>
      </p:sp>
      <p:sp>
        <p:nvSpPr>
          <p:cNvPr id="74" name="テキスト ボックス 73">
            <a:extLst>
              <a:ext uri="{FF2B5EF4-FFF2-40B4-BE49-F238E27FC236}">
                <a16:creationId xmlns:a16="http://schemas.microsoft.com/office/drawing/2014/main" id="{3AA4F78C-4838-4822-8BC6-3D1397ED14AD}"/>
              </a:ext>
            </a:extLst>
          </p:cNvPr>
          <p:cNvSpPr txBox="1"/>
          <p:nvPr/>
        </p:nvSpPr>
        <p:spPr>
          <a:xfrm>
            <a:off x="2849052" y="3689458"/>
            <a:ext cx="1836204" cy="369332"/>
          </a:xfrm>
          <a:prstGeom prst="rect">
            <a:avLst/>
          </a:prstGeom>
          <a:noFill/>
        </p:spPr>
        <p:txBody>
          <a:bodyPr wrap="square" rtlCol="0">
            <a:spAutoFit/>
          </a:bodyPr>
          <a:lstStyle/>
          <a:p>
            <a:r>
              <a:rPr kumimoji="1" lang="ja-JP" altLang="en-US" b="1" dirty="0">
                <a:solidFill>
                  <a:srgbClr val="239200"/>
                </a:solidFill>
              </a:rPr>
              <a:t>例外発生無し</a:t>
            </a:r>
          </a:p>
        </p:txBody>
      </p:sp>
      <p:sp>
        <p:nvSpPr>
          <p:cNvPr id="77" name="正方形/長方形 76">
            <a:extLst>
              <a:ext uri="{FF2B5EF4-FFF2-40B4-BE49-F238E27FC236}">
                <a16:creationId xmlns:a16="http://schemas.microsoft.com/office/drawing/2014/main" id="{B4DFC85C-34D4-47D7-968B-8890D001BA28}"/>
              </a:ext>
            </a:extLst>
          </p:cNvPr>
          <p:cNvSpPr/>
          <p:nvPr/>
        </p:nvSpPr>
        <p:spPr>
          <a:xfrm>
            <a:off x="3475406" y="5128731"/>
            <a:ext cx="1575782" cy="642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sp>
        <p:nvSpPr>
          <p:cNvPr id="78" name="テキスト ボックス 77">
            <a:extLst>
              <a:ext uri="{FF2B5EF4-FFF2-40B4-BE49-F238E27FC236}">
                <a16:creationId xmlns:a16="http://schemas.microsoft.com/office/drawing/2014/main" id="{F3F70860-67B5-456E-9748-802DA8772764}"/>
              </a:ext>
            </a:extLst>
          </p:cNvPr>
          <p:cNvSpPr txBox="1"/>
          <p:nvPr/>
        </p:nvSpPr>
        <p:spPr>
          <a:xfrm>
            <a:off x="3541353" y="5186904"/>
            <a:ext cx="1575782" cy="584775"/>
          </a:xfrm>
          <a:prstGeom prst="rect">
            <a:avLst/>
          </a:prstGeom>
          <a:noFill/>
        </p:spPr>
        <p:txBody>
          <a:bodyPr wrap="square" rtlCol="0">
            <a:spAutoFit/>
          </a:bodyPr>
          <a:lstStyle/>
          <a:p>
            <a:r>
              <a:rPr kumimoji="1" lang="en-US" altLang="ja-JP" sz="1600" b="1" dirty="0">
                <a:solidFill>
                  <a:schemeClr val="bg1"/>
                </a:solidFill>
              </a:rPr>
              <a:t>print(“try</a:t>
            </a:r>
            <a:r>
              <a:rPr kumimoji="1" lang="ja-JP" altLang="en-US" sz="1600" b="1" dirty="0">
                <a:solidFill>
                  <a:schemeClr val="bg1"/>
                </a:solidFill>
              </a:rPr>
              <a:t>文を終了します</a:t>
            </a:r>
            <a:r>
              <a:rPr kumimoji="1" lang="en-US" altLang="ja-JP" sz="1600" b="1" dirty="0">
                <a:solidFill>
                  <a:schemeClr val="bg1"/>
                </a:solidFill>
              </a:rPr>
              <a:t>”)</a:t>
            </a:r>
            <a:endParaRPr kumimoji="1" lang="ja-JP" altLang="en-US" sz="1600" b="1" dirty="0">
              <a:solidFill>
                <a:schemeClr val="bg1"/>
              </a:solidFill>
            </a:endParaRPr>
          </a:p>
        </p:txBody>
      </p:sp>
      <p:cxnSp>
        <p:nvCxnSpPr>
          <p:cNvPr id="79" name="直線矢印コネクタ 78">
            <a:extLst>
              <a:ext uri="{FF2B5EF4-FFF2-40B4-BE49-F238E27FC236}">
                <a16:creationId xmlns:a16="http://schemas.microsoft.com/office/drawing/2014/main" id="{BA0F3805-4F37-4FD5-A3C8-4AE585F74EDB}"/>
              </a:ext>
            </a:extLst>
          </p:cNvPr>
          <p:cNvCxnSpPr>
            <a:cxnSpLocks/>
          </p:cNvCxnSpPr>
          <p:nvPr/>
        </p:nvCxnSpPr>
        <p:spPr>
          <a:xfrm>
            <a:off x="4100608" y="4221799"/>
            <a:ext cx="0" cy="8937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A924694F-6816-4FB9-BA50-653E8C45294E}"/>
              </a:ext>
            </a:extLst>
          </p:cNvPr>
          <p:cNvCxnSpPr>
            <a:cxnSpLocks/>
          </p:cNvCxnSpPr>
          <p:nvPr/>
        </p:nvCxnSpPr>
        <p:spPr>
          <a:xfrm>
            <a:off x="4100608" y="5771679"/>
            <a:ext cx="0" cy="8937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楕円 24">
            <a:extLst>
              <a:ext uri="{FF2B5EF4-FFF2-40B4-BE49-F238E27FC236}">
                <a16:creationId xmlns:a16="http://schemas.microsoft.com/office/drawing/2014/main" id="{A401FD92-A603-48FD-A492-4D0CC8056CBA}"/>
              </a:ext>
            </a:extLst>
          </p:cNvPr>
          <p:cNvSpPr/>
          <p:nvPr/>
        </p:nvSpPr>
        <p:spPr>
          <a:xfrm>
            <a:off x="1505791" y="1716593"/>
            <a:ext cx="614319" cy="5847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C4644E2F-BE18-4BAB-8D83-6D96BAB3FD44}"/>
              </a:ext>
            </a:extLst>
          </p:cNvPr>
          <p:cNvSpPr txBox="1"/>
          <p:nvPr/>
        </p:nvSpPr>
        <p:spPr>
          <a:xfrm>
            <a:off x="1529822" y="1695236"/>
            <a:ext cx="614319" cy="584775"/>
          </a:xfrm>
          <a:prstGeom prst="rect">
            <a:avLst/>
          </a:prstGeom>
          <a:noFill/>
        </p:spPr>
        <p:txBody>
          <a:bodyPr wrap="square" rtlCol="0">
            <a:spAutoFit/>
          </a:bodyPr>
          <a:lstStyle/>
          <a:p>
            <a:r>
              <a:rPr kumimoji="1" lang="en-US" altLang="ja-JP" sz="1600" b="1" dirty="0">
                <a:solidFill>
                  <a:schemeClr val="bg1"/>
                </a:solidFill>
              </a:rPr>
              <a:t>x=1</a:t>
            </a:r>
          </a:p>
          <a:p>
            <a:r>
              <a:rPr lang="en-US" altLang="ja-JP" sz="1600" b="1" dirty="0">
                <a:solidFill>
                  <a:schemeClr val="bg1"/>
                </a:solidFill>
              </a:rPr>
              <a:t>y=1</a:t>
            </a:r>
            <a:endParaRPr kumimoji="1" lang="ja-JP" altLang="en-US" sz="1600" b="1" dirty="0">
              <a:solidFill>
                <a:schemeClr val="bg1"/>
              </a:solidFill>
            </a:endParaRPr>
          </a:p>
        </p:txBody>
      </p:sp>
      <p:sp>
        <p:nvSpPr>
          <p:cNvPr id="27" name="正方形/長方形 26">
            <a:extLst>
              <a:ext uri="{FF2B5EF4-FFF2-40B4-BE49-F238E27FC236}">
                <a16:creationId xmlns:a16="http://schemas.microsoft.com/office/drawing/2014/main" id="{DB9519BD-0F21-45B2-ACF8-170E82DACF2D}"/>
              </a:ext>
            </a:extLst>
          </p:cNvPr>
          <p:cNvSpPr/>
          <p:nvPr/>
        </p:nvSpPr>
        <p:spPr>
          <a:xfrm>
            <a:off x="5785455" y="3841618"/>
            <a:ext cx="6060762" cy="5217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2000" dirty="0">
              <a:solidFill>
                <a:schemeClr val="tx1"/>
              </a:solidFill>
            </a:endParaRPr>
          </a:p>
        </p:txBody>
      </p:sp>
      <p:sp>
        <p:nvSpPr>
          <p:cNvPr id="28" name="コンテンツ プレースホルダー 2">
            <a:extLst>
              <a:ext uri="{FF2B5EF4-FFF2-40B4-BE49-F238E27FC236}">
                <a16:creationId xmlns:a16="http://schemas.microsoft.com/office/drawing/2014/main" id="{8DE36236-8BDF-475A-845A-16675D0F06CC}"/>
              </a:ext>
            </a:extLst>
          </p:cNvPr>
          <p:cNvSpPr txBox="1">
            <a:spLocks/>
          </p:cNvSpPr>
          <p:nvPr/>
        </p:nvSpPr>
        <p:spPr>
          <a:xfrm>
            <a:off x="5763430" y="3224478"/>
            <a:ext cx="6142105" cy="561652"/>
          </a:xfrm>
          <a:prstGeom prst="rect">
            <a:avLst/>
          </a:prstGeom>
        </p:spPr>
        <p:txBody>
          <a:bodyPr vert="horz" lIns="91440" tIns="45720" rIns="91440" bIns="45720" rtlCol="0" anchor="t">
            <a:normAutofit fontScale="92500"/>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u="sng" dirty="0"/>
              <a:t>出力結果</a:t>
            </a:r>
            <a:r>
              <a:rPr lang="ja-JP" altLang="en-US" sz="2400" b="1" dirty="0"/>
              <a:t>　</a:t>
            </a:r>
            <a:endParaRPr lang="en-US" altLang="ja-JP" sz="2400" b="1" dirty="0"/>
          </a:p>
        </p:txBody>
      </p:sp>
      <p:sp>
        <p:nvSpPr>
          <p:cNvPr id="30" name="テキスト ボックス 29">
            <a:extLst>
              <a:ext uri="{FF2B5EF4-FFF2-40B4-BE49-F238E27FC236}">
                <a16:creationId xmlns:a16="http://schemas.microsoft.com/office/drawing/2014/main" id="{4A6FFFFD-322F-4258-BB43-1A39F8EB405E}"/>
              </a:ext>
            </a:extLst>
          </p:cNvPr>
          <p:cNvSpPr txBox="1"/>
          <p:nvPr/>
        </p:nvSpPr>
        <p:spPr>
          <a:xfrm>
            <a:off x="5872463" y="3947758"/>
            <a:ext cx="3060339" cy="369332"/>
          </a:xfrm>
          <a:prstGeom prst="rect">
            <a:avLst/>
          </a:prstGeom>
          <a:noFill/>
        </p:spPr>
        <p:txBody>
          <a:bodyPr wrap="square" rtlCol="0">
            <a:spAutoFit/>
          </a:bodyPr>
          <a:lstStyle/>
          <a:p>
            <a:r>
              <a:rPr lang="en-US" altLang="ja-JP" dirty="0"/>
              <a:t>try</a:t>
            </a:r>
            <a:r>
              <a:rPr lang="ja-JP" altLang="en-US" dirty="0"/>
              <a:t>文を終了します</a:t>
            </a:r>
            <a:endParaRPr kumimoji="1" lang="ja-JP" altLang="en-US" dirty="0"/>
          </a:p>
        </p:txBody>
      </p:sp>
      <p:cxnSp>
        <p:nvCxnSpPr>
          <p:cNvPr id="31" name="直線コネクタ 30">
            <a:extLst>
              <a:ext uri="{FF2B5EF4-FFF2-40B4-BE49-F238E27FC236}">
                <a16:creationId xmlns:a16="http://schemas.microsoft.com/office/drawing/2014/main" id="{546EA2DF-9D1E-48B7-A513-3253E6C91F38}"/>
              </a:ext>
            </a:extLst>
          </p:cNvPr>
          <p:cNvCxnSpPr>
            <a:cxnSpLocks/>
          </p:cNvCxnSpPr>
          <p:nvPr/>
        </p:nvCxnSpPr>
        <p:spPr>
          <a:xfrm>
            <a:off x="1805323" y="2330158"/>
            <a:ext cx="15008" cy="186067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フレーム 34">
            <a:extLst>
              <a:ext uri="{FF2B5EF4-FFF2-40B4-BE49-F238E27FC236}">
                <a16:creationId xmlns:a16="http://schemas.microsoft.com/office/drawing/2014/main" id="{924198AA-A43C-4892-850A-6A7E353FB997}"/>
              </a:ext>
            </a:extLst>
          </p:cNvPr>
          <p:cNvSpPr/>
          <p:nvPr/>
        </p:nvSpPr>
        <p:spPr>
          <a:xfrm>
            <a:off x="2846737" y="3662047"/>
            <a:ext cx="1540070"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7" name="四角形: 角を丸くする 36">
            <a:extLst>
              <a:ext uri="{FF2B5EF4-FFF2-40B4-BE49-F238E27FC236}">
                <a16:creationId xmlns:a16="http://schemas.microsoft.com/office/drawing/2014/main" id="{5160FC94-F8A1-4846-8412-57106A3D2100}"/>
              </a:ext>
            </a:extLst>
          </p:cNvPr>
          <p:cNvSpPr/>
          <p:nvPr/>
        </p:nvSpPr>
        <p:spPr>
          <a:xfrm>
            <a:off x="5117135" y="5195844"/>
            <a:ext cx="1055309" cy="47751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処理実行</a:t>
            </a:r>
          </a:p>
        </p:txBody>
      </p:sp>
      <p:cxnSp>
        <p:nvCxnSpPr>
          <p:cNvPr id="38" name="直線コネクタ 37">
            <a:extLst>
              <a:ext uri="{FF2B5EF4-FFF2-40B4-BE49-F238E27FC236}">
                <a16:creationId xmlns:a16="http://schemas.microsoft.com/office/drawing/2014/main" id="{1073FA72-CCE6-4E0B-B3A0-0C66C6408451}"/>
              </a:ext>
            </a:extLst>
          </p:cNvPr>
          <p:cNvCxnSpPr>
            <a:cxnSpLocks/>
          </p:cNvCxnSpPr>
          <p:nvPr/>
        </p:nvCxnSpPr>
        <p:spPr>
          <a:xfrm flipV="1">
            <a:off x="1836981" y="4198567"/>
            <a:ext cx="2263627" cy="2323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2FFDCC54-D836-4A7D-9A7B-D0903C70417B}"/>
              </a:ext>
            </a:extLst>
          </p:cNvPr>
          <p:cNvCxnSpPr>
            <a:cxnSpLocks/>
          </p:cNvCxnSpPr>
          <p:nvPr/>
        </p:nvCxnSpPr>
        <p:spPr>
          <a:xfrm>
            <a:off x="4100608" y="4238826"/>
            <a:ext cx="0" cy="119577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42EB70D8-32FA-46B1-9C64-2B376E86174D}"/>
              </a:ext>
            </a:extLst>
          </p:cNvPr>
          <p:cNvCxnSpPr>
            <a:cxnSpLocks/>
          </p:cNvCxnSpPr>
          <p:nvPr/>
        </p:nvCxnSpPr>
        <p:spPr>
          <a:xfrm>
            <a:off x="4100608" y="5479291"/>
            <a:ext cx="0" cy="118609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870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left)">
                                      <p:cBhvr>
                                        <p:cTn id="15" dur="500"/>
                                        <p:tgtEl>
                                          <p:spTgt spid="38"/>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wipe(up)">
                                      <p:cBhvr>
                                        <p:cTn id="19" dur="500"/>
                                        <p:tgtEl>
                                          <p:spTgt spid="41"/>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wipe(up)">
                                      <p:cBhvr>
                                        <p:cTn id="2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1958A816-B3C9-4D20-BA98-A7CEA417505D}"/>
              </a:ext>
            </a:extLst>
          </p:cNvPr>
          <p:cNvSpPr>
            <a:spLocks noGrp="1"/>
          </p:cNvSpPr>
          <p:nvPr>
            <p:ph type="sldNum" sz="quarter" idx="12"/>
          </p:nvPr>
        </p:nvSpPr>
        <p:spPr/>
        <p:txBody>
          <a:bodyPr/>
          <a:lstStyle/>
          <a:p>
            <a:fld id="{57021661-B2A8-457F-930E-F617AD024F3F}" type="slidenum">
              <a:rPr lang="ja-JP" altLang="en-US" smtClean="0"/>
              <a:pPr/>
              <a:t>7</a:t>
            </a:fld>
            <a:endParaRPr lang="ja-JP" altLang="en-US" dirty="0"/>
          </a:p>
        </p:txBody>
      </p:sp>
      <p:sp>
        <p:nvSpPr>
          <p:cNvPr id="6" name="テキスト ボックス 5">
            <a:extLst>
              <a:ext uri="{FF2B5EF4-FFF2-40B4-BE49-F238E27FC236}">
                <a16:creationId xmlns:a16="http://schemas.microsoft.com/office/drawing/2014/main" id="{BDB97A2D-08A1-4954-AD92-E18D46A06A26}"/>
              </a:ext>
            </a:extLst>
          </p:cNvPr>
          <p:cNvSpPr txBox="1"/>
          <p:nvPr/>
        </p:nvSpPr>
        <p:spPr>
          <a:xfrm>
            <a:off x="3548717" y="2321004"/>
            <a:ext cx="5094566" cy="2215991"/>
          </a:xfrm>
          <a:prstGeom prst="rect">
            <a:avLst/>
          </a:prstGeom>
          <a:noFill/>
        </p:spPr>
        <p:txBody>
          <a:bodyPr wrap="square" rtlCol="0">
            <a:spAutoFit/>
          </a:bodyPr>
          <a:lstStyle/>
          <a:p>
            <a:r>
              <a:rPr kumimoji="1" lang="en-US" altLang="ja-JP" sz="13800" dirty="0">
                <a:solidFill>
                  <a:srgbClr val="239200"/>
                </a:solidFill>
              </a:rPr>
              <a:t>1. if</a:t>
            </a:r>
            <a:r>
              <a:rPr kumimoji="1" lang="ja-JP" altLang="en-US" sz="13800" dirty="0">
                <a:solidFill>
                  <a:srgbClr val="239200"/>
                </a:solidFill>
              </a:rPr>
              <a:t>文</a:t>
            </a:r>
          </a:p>
        </p:txBody>
      </p:sp>
    </p:spTree>
    <p:extLst>
      <p:ext uri="{BB962C8B-B14F-4D97-AF65-F5344CB8AC3E}">
        <p14:creationId xmlns:p14="http://schemas.microsoft.com/office/powerpoint/2010/main" val="20813694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en-US" altLang="ja-JP" dirty="0"/>
              <a:t>try</a:t>
            </a:r>
            <a:r>
              <a:rPr kumimoji="1" lang="ja-JP" altLang="en-US" dirty="0"/>
              <a:t>文　</a:t>
            </a:r>
            <a:r>
              <a:rPr kumimoji="1" lang="en-US" altLang="ja-JP" dirty="0"/>
              <a:t>finally</a:t>
            </a:r>
            <a:endParaRPr kumimoji="1" lang="ja-JP" altLang="en-US" dirty="0"/>
          </a:p>
        </p:txBody>
      </p:sp>
      <p:sp>
        <p:nvSpPr>
          <p:cNvPr id="4" name="コンテンツ プレースホルダー 3">
            <a:extLst>
              <a:ext uri="{FF2B5EF4-FFF2-40B4-BE49-F238E27FC236}">
                <a16:creationId xmlns:a16="http://schemas.microsoft.com/office/drawing/2014/main" id="{F67C2984-F483-40ED-A311-9FBC768A643C}"/>
              </a:ext>
            </a:extLst>
          </p:cNvPr>
          <p:cNvSpPr>
            <a:spLocks noGrp="1"/>
          </p:cNvSpPr>
          <p:nvPr>
            <p:ph idx="1"/>
          </p:nvPr>
        </p:nvSpPr>
        <p:spPr>
          <a:xfrm>
            <a:off x="263352" y="1089032"/>
            <a:ext cx="12065270" cy="640237"/>
          </a:xfrm>
        </p:spPr>
        <p:txBody>
          <a:bodyPr>
            <a:normAutofit/>
          </a:bodyPr>
          <a:lstStyle/>
          <a:p>
            <a:r>
              <a:rPr lang="en-US" altLang="ja-JP" sz="2400" dirty="0"/>
              <a:t>1) x=1, y=1</a:t>
            </a:r>
            <a:endParaRPr lang="ja-JP" altLang="en-US" sz="2400" dirty="0"/>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70</a:t>
            </a:fld>
            <a:endParaRPr lang="ja-JP" altLang="en-US" dirty="0"/>
          </a:p>
        </p:txBody>
      </p:sp>
      <p:sp>
        <p:nvSpPr>
          <p:cNvPr id="5" name="コンテンツ プレースホルダー 4">
            <a:extLst>
              <a:ext uri="{FF2B5EF4-FFF2-40B4-BE49-F238E27FC236}">
                <a16:creationId xmlns:a16="http://schemas.microsoft.com/office/drawing/2014/main" id="{A8EBC98B-C95B-4E1A-99FE-4099D851B110}"/>
              </a:ext>
            </a:extLst>
          </p:cNvPr>
          <p:cNvSpPr>
            <a:spLocks noGrp="1"/>
          </p:cNvSpPr>
          <p:nvPr>
            <p:ph sz="quarter" idx="13"/>
          </p:nvPr>
        </p:nvSpPr>
        <p:spPr>
          <a:xfrm>
            <a:off x="8189362" y="6595263"/>
            <a:ext cx="4002638" cy="262737"/>
          </a:xfrm>
        </p:spPr>
        <p:txBody>
          <a:bodyPr>
            <a:normAutofit fontScale="77500" lnSpcReduction="20000"/>
          </a:bodyPr>
          <a:lstStyle/>
          <a:p>
            <a:r>
              <a:rPr lang="en-US" altLang="ja-JP" dirty="0">
                <a:hlinkClick r:id="rId2"/>
              </a:rPr>
              <a:t>https://www.headboost.jp/python-try-except/</a:t>
            </a:r>
            <a:endParaRPr kumimoji="1" lang="ja-JP" altLang="en-US" dirty="0"/>
          </a:p>
        </p:txBody>
      </p:sp>
      <p:cxnSp>
        <p:nvCxnSpPr>
          <p:cNvPr id="62" name="直線矢印コネクタ 61">
            <a:extLst>
              <a:ext uri="{FF2B5EF4-FFF2-40B4-BE49-F238E27FC236}">
                <a16:creationId xmlns:a16="http://schemas.microsoft.com/office/drawing/2014/main" id="{4EAFBAA5-0893-4BA9-8DB8-7AD132BBF5E5}"/>
              </a:ext>
            </a:extLst>
          </p:cNvPr>
          <p:cNvCxnSpPr>
            <a:cxnSpLocks/>
          </p:cNvCxnSpPr>
          <p:nvPr/>
        </p:nvCxnSpPr>
        <p:spPr>
          <a:xfrm flipH="1">
            <a:off x="1810168" y="2103727"/>
            <a:ext cx="3697" cy="5040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CF737B4-74FB-4122-8698-3291F37F4D7D}"/>
              </a:ext>
            </a:extLst>
          </p:cNvPr>
          <p:cNvCxnSpPr>
            <a:cxnSpLocks/>
          </p:cNvCxnSpPr>
          <p:nvPr/>
        </p:nvCxnSpPr>
        <p:spPr>
          <a:xfrm flipV="1">
            <a:off x="2866281" y="4190831"/>
            <a:ext cx="1234327" cy="1710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6AC61D04-64D3-4A25-B242-954DCF793463}"/>
              </a:ext>
            </a:extLst>
          </p:cNvPr>
          <p:cNvSpPr/>
          <p:nvPr/>
        </p:nvSpPr>
        <p:spPr>
          <a:xfrm>
            <a:off x="1091444" y="2594496"/>
            <a:ext cx="1368137" cy="751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cxnSp>
        <p:nvCxnSpPr>
          <p:cNvPr id="66" name="直線矢印コネクタ 65">
            <a:extLst>
              <a:ext uri="{FF2B5EF4-FFF2-40B4-BE49-F238E27FC236}">
                <a16:creationId xmlns:a16="http://schemas.microsoft.com/office/drawing/2014/main" id="{6BB362D8-97A8-4E5C-A0E2-29D1C7123900}"/>
              </a:ext>
            </a:extLst>
          </p:cNvPr>
          <p:cNvCxnSpPr>
            <a:cxnSpLocks/>
          </p:cNvCxnSpPr>
          <p:nvPr/>
        </p:nvCxnSpPr>
        <p:spPr>
          <a:xfrm>
            <a:off x="1818015" y="3364550"/>
            <a:ext cx="0" cy="3774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FEC3465E-DBD6-4EAE-8E1F-283A41AA14BB}"/>
              </a:ext>
            </a:extLst>
          </p:cNvPr>
          <p:cNvCxnSpPr>
            <a:cxnSpLocks/>
            <a:stCxn id="70" idx="2"/>
          </p:cNvCxnSpPr>
          <p:nvPr/>
        </p:nvCxnSpPr>
        <p:spPr>
          <a:xfrm flipH="1">
            <a:off x="1810168" y="4668767"/>
            <a:ext cx="11997" cy="45996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FA690F4D-278C-48A2-AECE-066177047644}"/>
              </a:ext>
            </a:extLst>
          </p:cNvPr>
          <p:cNvCxnSpPr>
            <a:cxnSpLocks/>
            <a:endCxn id="77" idx="1"/>
          </p:cNvCxnSpPr>
          <p:nvPr/>
        </p:nvCxnSpPr>
        <p:spPr>
          <a:xfrm>
            <a:off x="2722295" y="5450205"/>
            <a:ext cx="75311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9" name="正方形/長方形 68">
            <a:extLst>
              <a:ext uri="{FF2B5EF4-FFF2-40B4-BE49-F238E27FC236}">
                <a16:creationId xmlns:a16="http://schemas.microsoft.com/office/drawing/2014/main" id="{FDA1B960-03AC-4AF4-9D22-8B64C02FB35E}"/>
              </a:ext>
            </a:extLst>
          </p:cNvPr>
          <p:cNvSpPr/>
          <p:nvPr/>
        </p:nvSpPr>
        <p:spPr>
          <a:xfrm>
            <a:off x="934070" y="5115501"/>
            <a:ext cx="1767890" cy="8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ローチャート: 判断 69">
            <a:extLst>
              <a:ext uri="{FF2B5EF4-FFF2-40B4-BE49-F238E27FC236}">
                <a16:creationId xmlns:a16="http://schemas.microsoft.com/office/drawing/2014/main" id="{A8719B57-C0F3-4629-AF3C-328B89C6B071}"/>
              </a:ext>
            </a:extLst>
          </p:cNvPr>
          <p:cNvSpPr/>
          <p:nvPr/>
        </p:nvSpPr>
        <p:spPr>
          <a:xfrm>
            <a:off x="778049" y="3728367"/>
            <a:ext cx="2088232" cy="940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例外</a:t>
            </a:r>
          </a:p>
        </p:txBody>
      </p:sp>
      <p:sp>
        <p:nvSpPr>
          <p:cNvPr id="71" name="テキスト ボックス 70">
            <a:extLst>
              <a:ext uri="{FF2B5EF4-FFF2-40B4-BE49-F238E27FC236}">
                <a16:creationId xmlns:a16="http://schemas.microsoft.com/office/drawing/2014/main" id="{BF7CB9C0-4ADD-44E3-9EF4-3C0403C614B6}"/>
              </a:ext>
            </a:extLst>
          </p:cNvPr>
          <p:cNvSpPr txBox="1"/>
          <p:nvPr/>
        </p:nvSpPr>
        <p:spPr>
          <a:xfrm>
            <a:off x="1178715" y="2594496"/>
            <a:ext cx="1368143" cy="707886"/>
          </a:xfrm>
          <a:prstGeom prst="rect">
            <a:avLst/>
          </a:prstGeom>
          <a:noFill/>
        </p:spPr>
        <p:txBody>
          <a:bodyPr wrap="square" rtlCol="0">
            <a:spAutoFit/>
          </a:bodyPr>
          <a:lstStyle/>
          <a:p>
            <a:r>
              <a:rPr kumimoji="1" lang="en-US" altLang="ja-JP" sz="2000" b="1" dirty="0">
                <a:solidFill>
                  <a:schemeClr val="bg1"/>
                </a:solidFill>
              </a:rPr>
              <a:t>try:</a:t>
            </a:r>
          </a:p>
          <a:p>
            <a:r>
              <a:rPr lang="en-US" altLang="ja-JP" sz="2000" b="1" dirty="0">
                <a:solidFill>
                  <a:schemeClr val="bg1"/>
                </a:solidFill>
              </a:rPr>
              <a:t>    z = x/y</a:t>
            </a:r>
            <a:endParaRPr kumimoji="1" lang="ja-JP" altLang="en-US" sz="2000" b="1" dirty="0">
              <a:solidFill>
                <a:schemeClr val="bg1"/>
              </a:solidFill>
            </a:endParaRPr>
          </a:p>
        </p:txBody>
      </p:sp>
      <p:sp>
        <p:nvSpPr>
          <p:cNvPr id="72" name="テキスト ボックス 71">
            <a:extLst>
              <a:ext uri="{FF2B5EF4-FFF2-40B4-BE49-F238E27FC236}">
                <a16:creationId xmlns:a16="http://schemas.microsoft.com/office/drawing/2014/main" id="{E73A8EDA-86D8-47FA-9A2A-96FF9C8C8A55}"/>
              </a:ext>
            </a:extLst>
          </p:cNvPr>
          <p:cNvSpPr txBox="1"/>
          <p:nvPr/>
        </p:nvSpPr>
        <p:spPr>
          <a:xfrm>
            <a:off x="1040403" y="5170139"/>
            <a:ext cx="1637071" cy="738664"/>
          </a:xfrm>
          <a:prstGeom prst="rect">
            <a:avLst/>
          </a:prstGeom>
          <a:noFill/>
        </p:spPr>
        <p:txBody>
          <a:bodyPr wrap="square" rtlCol="0">
            <a:spAutoFit/>
          </a:bodyPr>
          <a:lstStyle/>
          <a:p>
            <a:r>
              <a:rPr lang="en-US" altLang="ja-JP" sz="1400" b="1" dirty="0">
                <a:solidFill>
                  <a:schemeClr val="bg1"/>
                </a:solidFill>
              </a:rPr>
              <a:t>except:        </a:t>
            </a:r>
          </a:p>
          <a:p>
            <a:r>
              <a:rPr lang="en-US" altLang="ja-JP" sz="1400" b="1" dirty="0">
                <a:solidFill>
                  <a:schemeClr val="bg1"/>
                </a:solidFill>
              </a:rPr>
              <a:t>print(“</a:t>
            </a:r>
            <a:r>
              <a:rPr lang="ja-JP" altLang="en-US" sz="1400" b="1" dirty="0">
                <a:solidFill>
                  <a:schemeClr val="bg1"/>
                </a:solidFill>
              </a:rPr>
              <a:t>ゼロ除算が発生しました</a:t>
            </a:r>
            <a:r>
              <a:rPr lang="en-US" altLang="ja-JP" sz="1400" b="1" dirty="0">
                <a:solidFill>
                  <a:schemeClr val="bg1"/>
                </a:solidFill>
              </a:rPr>
              <a:t>”)</a:t>
            </a:r>
            <a:endParaRPr kumimoji="1" lang="ja-JP" altLang="en-US" sz="1400" b="1" dirty="0">
              <a:solidFill>
                <a:schemeClr val="bg1"/>
              </a:solidFill>
            </a:endParaRPr>
          </a:p>
        </p:txBody>
      </p:sp>
      <p:sp>
        <p:nvSpPr>
          <p:cNvPr id="73" name="テキスト ボックス 72">
            <a:extLst>
              <a:ext uri="{FF2B5EF4-FFF2-40B4-BE49-F238E27FC236}">
                <a16:creationId xmlns:a16="http://schemas.microsoft.com/office/drawing/2014/main" id="{5142F895-7487-46D0-A8AB-E52E2C863F58}"/>
              </a:ext>
            </a:extLst>
          </p:cNvPr>
          <p:cNvSpPr txBox="1"/>
          <p:nvPr/>
        </p:nvSpPr>
        <p:spPr>
          <a:xfrm>
            <a:off x="1930177" y="4599071"/>
            <a:ext cx="828092" cy="369332"/>
          </a:xfrm>
          <a:prstGeom prst="rect">
            <a:avLst/>
          </a:prstGeom>
          <a:noFill/>
        </p:spPr>
        <p:txBody>
          <a:bodyPr wrap="square" rtlCol="0">
            <a:spAutoFit/>
          </a:bodyPr>
          <a:lstStyle/>
          <a:p>
            <a:r>
              <a:rPr lang="ja-JP" altLang="en-US" b="1" dirty="0">
                <a:solidFill>
                  <a:srgbClr val="239200"/>
                </a:solidFill>
              </a:rPr>
              <a:t>発生</a:t>
            </a:r>
            <a:endParaRPr kumimoji="1" lang="ja-JP" altLang="en-US" b="1" dirty="0">
              <a:solidFill>
                <a:srgbClr val="239200"/>
              </a:solidFill>
            </a:endParaRPr>
          </a:p>
        </p:txBody>
      </p:sp>
      <p:sp>
        <p:nvSpPr>
          <p:cNvPr id="74" name="テキスト ボックス 73">
            <a:extLst>
              <a:ext uri="{FF2B5EF4-FFF2-40B4-BE49-F238E27FC236}">
                <a16:creationId xmlns:a16="http://schemas.microsoft.com/office/drawing/2014/main" id="{3AA4F78C-4838-4822-8BC6-3D1397ED14AD}"/>
              </a:ext>
            </a:extLst>
          </p:cNvPr>
          <p:cNvSpPr txBox="1"/>
          <p:nvPr/>
        </p:nvSpPr>
        <p:spPr>
          <a:xfrm>
            <a:off x="2849052" y="3689458"/>
            <a:ext cx="1836204" cy="369332"/>
          </a:xfrm>
          <a:prstGeom prst="rect">
            <a:avLst/>
          </a:prstGeom>
          <a:noFill/>
        </p:spPr>
        <p:txBody>
          <a:bodyPr wrap="square" rtlCol="0">
            <a:spAutoFit/>
          </a:bodyPr>
          <a:lstStyle/>
          <a:p>
            <a:r>
              <a:rPr kumimoji="1" lang="ja-JP" altLang="en-US" b="1" dirty="0">
                <a:solidFill>
                  <a:srgbClr val="239200"/>
                </a:solidFill>
              </a:rPr>
              <a:t>例外発生無し</a:t>
            </a:r>
          </a:p>
        </p:txBody>
      </p:sp>
      <p:sp>
        <p:nvSpPr>
          <p:cNvPr id="77" name="正方形/長方形 76">
            <a:extLst>
              <a:ext uri="{FF2B5EF4-FFF2-40B4-BE49-F238E27FC236}">
                <a16:creationId xmlns:a16="http://schemas.microsoft.com/office/drawing/2014/main" id="{B4DFC85C-34D4-47D7-968B-8890D001BA28}"/>
              </a:ext>
            </a:extLst>
          </p:cNvPr>
          <p:cNvSpPr/>
          <p:nvPr/>
        </p:nvSpPr>
        <p:spPr>
          <a:xfrm>
            <a:off x="3475406" y="5128731"/>
            <a:ext cx="1575782" cy="642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sp>
        <p:nvSpPr>
          <p:cNvPr id="78" name="テキスト ボックス 77">
            <a:extLst>
              <a:ext uri="{FF2B5EF4-FFF2-40B4-BE49-F238E27FC236}">
                <a16:creationId xmlns:a16="http://schemas.microsoft.com/office/drawing/2014/main" id="{F3F70860-67B5-456E-9748-802DA8772764}"/>
              </a:ext>
            </a:extLst>
          </p:cNvPr>
          <p:cNvSpPr txBox="1"/>
          <p:nvPr/>
        </p:nvSpPr>
        <p:spPr>
          <a:xfrm>
            <a:off x="3541353" y="5186904"/>
            <a:ext cx="1575782" cy="584775"/>
          </a:xfrm>
          <a:prstGeom prst="rect">
            <a:avLst/>
          </a:prstGeom>
          <a:noFill/>
        </p:spPr>
        <p:txBody>
          <a:bodyPr wrap="square" rtlCol="0">
            <a:spAutoFit/>
          </a:bodyPr>
          <a:lstStyle/>
          <a:p>
            <a:r>
              <a:rPr kumimoji="1" lang="en-US" altLang="ja-JP" sz="1600" b="1" dirty="0">
                <a:solidFill>
                  <a:schemeClr val="bg1"/>
                </a:solidFill>
              </a:rPr>
              <a:t>print(“try</a:t>
            </a:r>
            <a:r>
              <a:rPr kumimoji="1" lang="ja-JP" altLang="en-US" sz="1600" b="1" dirty="0">
                <a:solidFill>
                  <a:schemeClr val="bg1"/>
                </a:solidFill>
              </a:rPr>
              <a:t>文を終了します</a:t>
            </a:r>
            <a:r>
              <a:rPr kumimoji="1" lang="en-US" altLang="ja-JP" sz="1600" b="1" dirty="0">
                <a:solidFill>
                  <a:schemeClr val="bg1"/>
                </a:solidFill>
              </a:rPr>
              <a:t>”)</a:t>
            </a:r>
            <a:endParaRPr kumimoji="1" lang="ja-JP" altLang="en-US" sz="1600" b="1" dirty="0">
              <a:solidFill>
                <a:schemeClr val="bg1"/>
              </a:solidFill>
            </a:endParaRPr>
          </a:p>
        </p:txBody>
      </p:sp>
      <p:cxnSp>
        <p:nvCxnSpPr>
          <p:cNvPr id="79" name="直線矢印コネクタ 78">
            <a:extLst>
              <a:ext uri="{FF2B5EF4-FFF2-40B4-BE49-F238E27FC236}">
                <a16:creationId xmlns:a16="http://schemas.microsoft.com/office/drawing/2014/main" id="{BA0F3805-4F37-4FD5-A3C8-4AE585F74EDB}"/>
              </a:ext>
            </a:extLst>
          </p:cNvPr>
          <p:cNvCxnSpPr>
            <a:cxnSpLocks/>
          </p:cNvCxnSpPr>
          <p:nvPr/>
        </p:nvCxnSpPr>
        <p:spPr>
          <a:xfrm>
            <a:off x="4100608" y="4221799"/>
            <a:ext cx="0" cy="8937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A924694F-6816-4FB9-BA50-653E8C45294E}"/>
              </a:ext>
            </a:extLst>
          </p:cNvPr>
          <p:cNvCxnSpPr>
            <a:cxnSpLocks/>
          </p:cNvCxnSpPr>
          <p:nvPr/>
        </p:nvCxnSpPr>
        <p:spPr>
          <a:xfrm>
            <a:off x="4100608" y="5771679"/>
            <a:ext cx="0" cy="8937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楕円 24">
            <a:extLst>
              <a:ext uri="{FF2B5EF4-FFF2-40B4-BE49-F238E27FC236}">
                <a16:creationId xmlns:a16="http://schemas.microsoft.com/office/drawing/2014/main" id="{A401FD92-A603-48FD-A492-4D0CC8056CBA}"/>
              </a:ext>
            </a:extLst>
          </p:cNvPr>
          <p:cNvSpPr/>
          <p:nvPr/>
        </p:nvSpPr>
        <p:spPr>
          <a:xfrm>
            <a:off x="1505791" y="1716593"/>
            <a:ext cx="614319" cy="5847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C4644E2F-BE18-4BAB-8D83-6D96BAB3FD44}"/>
              </a:ext>
            </a:extLst>
          </p:cNvPr>
          <p:cNvSpPr txBox="1"/>
          <p:nvPr/>
        </p:nvSpPr>
        <p:spPr>
          <a:xfrm>
            <a:off x="1529822" y="1695236"/>
            <a:ext cx="614319" cy="584775"/>
          </a:xfrm>
          <a:prstGeom prst="rect">
            <a:avLst/>
          </a:prstGeom>
          <a:noFill/>
        </p:spPr>
        <p:txBody>
          <a:bodyPr wrap="square" rtlCol="0">
            <a:spAutoFit/>
          </a:bodyPr>
          <a:lstStyle/>
          <a:p>
            <a:r>
              <a:rPr kumimoji="1" lang="en-US" altLang="ja-JP" sz="1600" b="1" dirty="0">
                <a:solidFill>
                  <a:schemeClr val="bg1"/>
                </a:solidFill>
              </a:rPr>
              <a:t>x=1</a:t>
            </a:r>
          </a:p>
          <a:p>
            <a:r>
              <a:rPr lang="en-US" altLang="ja-JP" sz="1600" b="1" dirty="0">
                <a:solidFill>
                  <a:schemeClr val="bg1"/>
                </a:solidFill>
              </a:rPr>
              <a:t>y=1</a:t>
            </a:r>
            <a:endParaRPr kumimoji="1" lang="ja-JP" altLang="en-US" sz="1600" b="1" dirty="0">
              <a:solidFill>
                <a:schemeClr val="bg1"/>
              </a:solidFill>
            </a:endParaRPr>
          </a:p>
        </p:txBody>
      </p:sp>
      <p:sp>
        <p:nvSpPr>
          <p:cNvPr id="27" name="正方形/長方形 26">
            <a:extLst>
              <a:ext uri="{FF2B5EF4-FFF2-40B4-BE49-F238E27FC236}">
                <a16:creationId xmlns:a16="http://schemas.microsoft.com/office/drawing/2014/main" id="{DB9519BD-0F21-45B2-ACF8-170E82DACF2D}"/>
              </a:ext>
            </a:extLst>
          </p:cNvPr>
          <p:cNvSpPr/>
          <p:nvPr/>
        </p:nvSpPr>
        <p:spPr>
          <a:xfrm>
            <a:off x="5756964" y="3777934"/>
            <a:ext cx="6060762" cy="95170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2000" dirty="0">
              <a:solidFill>
                <a:schemeClr val="tx1"/>
              </a:solidFill>
            </a:endParaRPr>
          </a:p>
        </p:txBody>
      </p:sp>
      <p:sp>
        <p:nvSpPr>
          <p:cNvPr id="28" name="コンテンツ プレースホルダー 2">
            <a:extLst>
              <a:ext uri="{FF2B5EF4-FFF2-40B4-BE49-F238E27FC236}">
                <a16:creationId xmlns:a16="http://schemas.microsoft.com/office/drawing/2014/main" id="{8DE36236-8BDF-475A-845A-16675D0F06CC}"/>
              </a:ext>
            </a:extLst>
          </p:cNvPr>
          <p:cNvSpPr txBox="1">
            <a:spLocks/>
          </p:cNvSpPr>
          <p:nvPr/>
        </p:nvSpPr>
        <p:spPr>
          <a:xfrm>
            <a:off x="5763430" y="3224478"/>
            <a:ext cx="6142105" cy="561652"/>
          </a:xfrm>
          <a:prstGeom prst="rect">
            <a:avLst/>
          </a:prstGeom>
        </p:spPr>
        <p:txBody>
          <a:bodyPr vert="horz" lIns="91440" tIns="45720" rIns="91440" bIns="45720" rtlCol="0" anchor="t">
            <a:normAutofit fontScale="92500"/>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u="sng" dirty="0"/>
              <a:t>出力結果</a:t>
            </a:r>
            <a:r>
              <a:rPr lang="ja-JP" altLang="en-US" sz="2400" b="1" dirty="0"/>
              <a:t>　</a:t>
            </a:r>
            <a:endParaRPr lang="en-US" altLang="ja-JP" sz="2400" b="1" dirty="0"/>
          </a:p>
        </p:txBody>
      </p:sp>
      <p:sp>
        <p:nvSpPr>
          <p:cNvPr id="29" name="テキスト ボックス 28">
            <a:extLst>
              <a:ext uri="{FF2B5EF4-FFF2-40B4-BE49-F238E27FC236}">
                <a16:creationId xmlns:a16="http://schemas.microsoft.com/office/drawing/2014/main" id="{BF234451-74AB-4F05-9E74-AB9C25690546}"/>
              </a:ext>
            </a:extLst>
          </p:cNvPr>
          <p:cNvSpPr txBox="1"/>
          <p:nvPr/>
        </p:nvSpPr>
        <p:spPr>
          <a:xfrm>
            <a:off x="5779568" y="3899586"/>
            <a:ext cx="3060339" cy="369332"/>
          </a:xfrm>
          <a:prstGeom prst="rect">
            <a:avLst/>
          </a:prstGeom>
          <a:noFill/>
        </p:spPr>
        <p:txBody>
          <a:bodyPr wrap="square" rtlCol="0">
            <a:spAutoFit/>
          </a:bodyPr>
          <a:lstStyle/>
          <a:p>
            <a:r>
              <a:rPr lang="ja-JP" altLang="en-US" dirty="0"/>
              <a:t>ゼロ除算が発生しました</a:t>
            </a:r>
            <a:endParaRPr kumimoji="1" lang="ja-JP" altLang="en-US" dirty="0"/>
          </a:p>
        </p:txBody>
      </p:sp>
      <p:sp>
        <p:nvSpPr>
          <p:cNvPr id="30" name="テキスト ボックス 29">
            <a:extLst>
              <a:ext uri="{FF2B5EF4-FFF2-40B4-BE49-F238E27FC236}">
                <a16:creationId xmlns:a16="http://schemas.microsoft.com/office/drawing/2014/main" id="{4A6FFFFD-322F-4258-BB43-1A39F8EB405E}"/>
              </a:ext>
            </a:extLst>
          </p:cNvPr>
          <p:cNvSpPr txBox="1"/>
          <p:nvPr/>
        </p:nvSpPr>
        <p:spPr>
          <a:xfrm>
            <a:off x="5843972" y="4314076"/>
            <a:ext cx="3060339" cy="369332"/>
          </a:xfrm>
          <a:prstGeom prst="rect">
            <a:avLst/>
          </a:prstGeom>
          <a:noFill/>
        </p:spPr>
        <p:txBody>
          <a:bodyPr wrap="square" rtlCol="0">
            <a:spAutoFit/>
          </a:bodyPr>
          <a:lstStyle/>
          <a:p>
            <a:r>
              <a:rPr lang="en-US" altLang="ja-JP" dirty="0"/>
              <a:t>try</a:t>
            </a:r>
            <a:r>
              <a:rPr lang="ja-JP" altLang="en-US" dirty="0"/>
              <a:t>文を終了します</a:t>
            </a:r>
            <a:endParaRPr kumimoji="1" lang="ja-JP" altLang="en-US" dirty="0"/>
          </a:p>
        </p:txBody>
      </p:sp>
      <p:cxnSp>
        <p:nvCxnSpPr>
          <p:cNvPr id="31" name="直線コネクタ 30">
            <a:extLst>
              <a:ext uri="{FF2B5EF4-FFF2-40B4-BE49-F238E27FC236}">
                <a16:creationId xmlns:a16="http://schemas.microsoft.com/office/drawing/2014/main" id="{546EA2DF-9D1E-48B7-A513-3253E6C91F38}"/>
              </a:ext>
            </a:extLst>
          </p:cNvPr>
          <p:cNvCxnSpPr>
            <a:cxnSpLocks/>
          </p:cNvCxnSpPr>
          <p:nvPr/>
        </p:nvCxnSpPr>
        <p:spPr>
          <a:xfrm>
            <a:off x="1805323" y="2330158"/>
            <a:ext cx="15008" cy="186067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フレーム 34">
            <a:extLst>
              <a:ext uri="{FF2B5EF4-FFF2-40B4-BE49-F238E27FC236}">
                <a16:creationId xmlns:a16="http://schemas.microsoft.com/office/drawing/2014/main" id="{924198AA-A43C-4892-850A-6A7E353FB997}"/>
              </a:ext>
            </a:extLst>
          </p:cNvPr>
          <p:cNvSpPr/>
          <p:nvPr/>
        </p:nvSpPr>
        <p:spPr>
          <a:xfrm>
            <a:off x="1979955" y="4587915"/>
            <a:ext cx="566896" cy="36933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7" name="四角形: 角を丸くする 36">
            <a:extLst>
              <a:ext uri="{FF2B5EF4-FFF2-40B4-BE49-F238E27FC236}">
                <a16:creationId xmlns:a16="http://schemas.microsoft.com/office/drawing/2014/main" id="{5160FC94-F8A1-4846-8412-57106A3D2100}"/>
              </a:ext>
            </a:extLst>
          </p:cNvPr>
          <p:cNvSpPr/>
          <p:nvPr/>
        </p:nvSpPr>
        <p:spPr>
          <a:xfrm>
            <a:off x="5117135" y="5195844"/>
            <a:ext cx="1055309" cy="47751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処理実行</a:t>
            </a:r>
          </a:p>
        </p:txBody>
      </p:sp>
      <p:cxnSp>
        <p:nvCxnSpPr>
          <p:cNvPr id="38" name="直線コネクタ 37">
            <a:extLst>
              <a:ext uri="{FF2B5EF4-FFF2-40B4-BE49-F238E27FC236}">
                <a16:creationId xmlns:a16="http://schemas.microsoft.com/office/drawing/2014/main" id="{1073FA72-CCE6-4E0B-B3A0-0C66C6408451}"/>
              </a:ext>
            </a:extLst>
          </p:cNvPr>
          <p:cNvCxnSpPr>
            <a:cxnSpLocks/>
          </p:cNvCxnSpPr>
          <p:nvPr/>
        </p:nvCxnSpPr>
        <p:spPr>
          <a:xfrm>
            <a:off x="1819085" y="4207936"/>
            <a:ext cx="0" cy="125749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2FFDCC54-D836-4A7D-9A7B-D0903C70417B}"/>
              </a:ext>
            </a:extLst>
          </p:cNvPr>
          <p:cNvCxnSpPr>
            <a:cxnSpLocks/>
          </p:cNvCxnSpPr>
          <p:nvPr/>
        </p:nvCxnSpPr>
        <p:spPr>
          <a:xfrm flipV="1">
            <a:off x="1847959" y="5434602"/>
            <a:ext cx="2241671" cy="2908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42EB70D8-32FA-46B1-9C64-2B376E86174D}"/>
              </a:ext>
            </a:extLst>
          </p:cNvPr>
          <p:cNvCxnSpPr>
            <a:cxnSpLocks/>
          </p:cNvCxnSpPr>
          <p:nvPr/>
        </p:nvCxnSpPr>
        <p:spPr>
          <a:xfrm>
            <a:off x="4100608" y="5479291"/>
            <a:ext cx="0" cy="118609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四角形: 角を丸くする 38">
            <a:extLst>
              <a:ext uri="{FF2B5EF4-FFF2-40B4-BE49-F238E27FC236}">
                <a16:creationId xmlns:a16="http://schemas.microsoft.com/office/drawing/2014/main" id="{A64D2CAC-C7D6-40C4-A4D8-4192B7A90DAE}"/>
              </a:ext>
            </a:extLst>
          </p:cNvPr>
          <p:cNvSpPr/>
          <p:nvPr/>
        </p:nvSpPr>
        <p:spPr>
          <a:xfrm>
            <a:off x="1277668" y="5994274"/>
            <a:ext cx="1055309" cy="47751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処理実行</a:t>
            </a:r>
          </a:p>
        </p:txBody>
      </p:sp>
    </p:spTree>
    <p:extLst>
      <p:ext uri="{BB962C8B-B14F-4D97-AF65-F5344CB8AC3E}">
        <p14:creationId xmlns:p14="http://schemas.microsoft.com/office/powerpoint/2010/main" val="818884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up)">
                                      <p:cBhvr>
                                        <p:cTn id="15" dur="500"/>
                                        <p:tgtEl>
                                          <p:spTgt spid="3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wipe(left)">
                                      <p:cBhvr>
                                        <p:cTn id="26" dur="500"/>
                                        <p:tgtEl>
                                          <p:spTgt spid="41"/>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childTnLst>
                          </p:cTn>
                        </p:par>
                        <p:par>
                          <p:cTn id="34" fill="hold">
                            <p:stCondLst>
                              <p:cond delay="3000"/>
                            </p:stCondLst>
                            <p:childTnLst>
                              <p:par>
                                <p:cTn id="35" presetID="22" presetClass="entr" presetSubtype="1" fill="hold" nodeType="after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wipe(up)">
                                      <p:cBhvr>
                                        <p:cTn id="3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5" grpId="0" animBg="1"/>
      <p:bldP spid="37" grpId="0" animBg="1"/>
      <p:bldP spid="39"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8" name="直線矢印コネクタ 97">
            <a:extLst>
              <a:ext uri="{FF2B5EF4-FFF2-40B4-BE49-F238E27FC236}">
                <a16:creationId xmlns:a16="http://schemas.microsoft.com/office/drawing/2014/main" id="{5B7C228A-3C9B-4655-A1FA-C2EA70D83FB8}"/>
              </a:ext>
            </a:extLst>
          </p:cNvPr>
          <p:cNvCxnSpPr>
            <a:cxnSpLocks/>
            <a:stCxn id="55" idx="2"/>
            <a:endCxn id="95" idx="0"/>
          </p:cNvCxnSpPr>
          <p:nvPr/>
        </p:nvCxnSpPr>
        <p:spPr>
          <a:xfrm>
            <a:off x="2421538" y="5463273"/>
            <a:ext cx="2854" cy="30496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en-US" altLang="ja-JP" dirty="0"/>
              <a:t>try</a:t>
            </a:r>
            <a:r>
              <a:rPr kumimoji="1" lang="ja-JP" altLang="en-US" dirty="0"/>
              <a:t>文</a:t>
            </a:r>
            <a:r>
              <a:rPr lang="ja-JP" altLang="en-US" dirty="0"/>
              <a:t>の利点</a:t>
            </a:r>
            <a:endParaRPr kumimoji="1" lang="ja-JP" altLang="en-US" dirty="0"/>
          </a:p>
        </p:txBody>
      </p:sp>
      <p:sp>
        <p:nvSpPr>
          <p:cNvPr id="4" name="コンテンツ プレースホルダー 3">
            <a:extLst>
              <a:ext uri="{FF2B5EF4-FFF2-40B4-BE49-F238E27FC236}">
                <a16:creationId xmlns:a16="http://schemas.microsoft.com/office/drawing/2014/main" id="{F67C2984-F483-40ED-A311-9FBC768A643C}"/>
              </a:ext>
            </a:extLst>
          </p:cNvPr>
          <p:cNvSpPr>
            <a:spLocks noGrp="1"/>
          </p:cNvSpPr>
          <p:nvPr>
            <p:ph idx="1"/>
          </p:nvPr>
        </p:nvSpPr>
        <p:spPr>
          <a:xfrm>
            <a:off x="126730" y="1184108"/>
            <a:ext cx="12065270" cy="940400"/>
          </a:xfrm>
        </p:spPr>
        <p:txBody>
          <a:bodyPr>
            <a:normAutofit fontScale="77500" lnSpcReduction="20000"/>
          </a:bodyPr>
          <a:lstStyle/>
          <a:p>
            <a:r>
              <a:rPr lang="ja-JP" altLang="en-US" dirty="0"/>
              <a:t>・通常、エラーが発生するとプログラムが強制終了されるが、</a:t>
            </a:r>
            <a:r>
              <a:rPr lang="en-US" altLang="ja-JP" dirty="0"/>
              <a:t>try</a:t>
            </a:r>
            <a:r>
              <a:rPr lang="ja-JP" altLang="en-US" dirty="0"/>
              <a:t>文を使用すると、プログラムが継続して実行される。</a:t>
            </a:r>
            <a:endParaRPr lang="en-US" altLang="ja-JP" dirty="0"/>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71</a:t>
            </a:fld>
            <a:endParaRPr lang="ja-JP" altLang="en-US" dirty="0"/>
          </a:p>
        </p:txBody>
      </p:sp>
      <p:sp>
        <p:nvSpPr>
          <p:cNvPr id="5" name="コンテンツ プレースホルダー 4">
            <a:extLst>
              <a:ext uri="{FF2B5EF4-FFF2-40B4-BE49-F238E27FC236}">
                <a16:creationId xmlns:a16="http://schemas.microsoft.com/office/drawing/2014/main" id="{A8EBC98B-C95B-4E1A-99FE-4099D851B110}"/>
              </a:ext>
            </a:extLst>
          </p:cNvPr>
          <p:cNvSpPr>
            <a:spLocks noGrp="1"/>
          </p:cNvSpPr>
          <p:nvPr>
            <p:ph sz="quarter" idx="13"/>
          </p:nvPr>
        </p:nvSpPr>
        <p:spPr>
          <a:xfrm>
            <a:off x="8189362" y="6595263"/>
            <a:ext cx="4002638" cy="262737"/>
          </a:xfrm>
        </p:spPr>
        <p:txBody>
          <a:bodyPr>
            <a:normAutofit fontScale="77500" lnSpcReduction="20000"/>
          </a:bodyPr>
          <a:lstStyle/>
          <a:p>
            <a:r>
              <a:rPr lang="en-US" altLang="ja-JP" dirty="0">
                <a:hlinkClick r:id="rId2"/>
              </a:rPr>
              <a:t>https://www.headboost.jp/python-try-except/</a:t>
            </a:r>
            <a:endParaRPr kumimoji="1" lang="ja-JP" altLang="en-US" dirty="0"/>
          </a:p>
        </p:txBody>
      </p:sp>
      <p:sp>
        <p:nvSpPr>
          <p:cNvPr id="39" name="正方形/長方形 38">
            <a:extLst>
              <a:ext uri="{FF2B5EF4-FFF2-40B4-BE49-F238E27FC236}">
                <a16:creationId xmlns:a16="http://schemas.microsoft.com/office/drawing/2014/main" id="{8A56181A-9E34-4EB7-A1BC-343BD550E77C}"/>
              </a:ext>
            </a:extLst>
          </p:cNvPr>
          <p:cNvSpPr/>
          <p:nvPr/>
        </p:nvSpPr>
        <p:spPr>
          <a:xfrm>
            <a:off x="5756964" y="3777934"/>
            <a:ext cx="6060762" cy="95170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2000" dirty="0">
              <a:solidFill>
                <a:schemeClr val="tx1"/>
              </a:solidFill>
            </a:endParaRPr>
          </a:p>
        </p:txBody>
      </p:sp>
      <p:sp>
        <p:nvSpPr>
          <p:cNvPr id="40" name="コンテンツ プレースホルダー 2">
            <a:extLst>
              <a:ext uri="{FF2B5EF4-FFF2-40B4-BE49-F238E27FC236}">
                <a16:creationId xmlns:a16="http://schemas.microsoft.com/office/drawing/2014/main" id="{B638616A-593D-447A-87E5-832624181EAF}"/>
              </a:ext>
            </a:extLst>
          </p:cNvPr>
          <p:cNvSpPr txBox="1">
            <a:spLocks/>
          </p:cNvSpPr>
          <p:nvPr/>
        </p:nvSpPr>
        <p:spPr>
          <a:xfrm>
            <a:off x="5763430" y="3224478"/>
            <a:ext cx="6142105" cy="561652"/>
          </a:xfrm>
          <a:prstGeom prst="rect">
            <a:avLst/>
          </a:prstGeom>
        </p:spPr>
        <p:txBody>
          <a:bodyPr vert="horz" lIns="91440" tIns="45720" rIns="91440" bIns="45720" rtlCol="0" anchor="t">
            <a:normAutofit fontScale="92500"/>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u="sng" dirty="0"/>
              <a:t>出力結果</a:t>
            </a:r>
            <a:r>
              <a:rPr lang="ja-JP" altLang="en-US" sz="2400" b="1" dirty="0"/>
              <a:t>　</a:t>
            </a:r>
            <a:endParaRPr lang="en-US" altLang="ja-JP" sz="2400" b="1" dirty="0"/>
          </a:p>
        </p:txBody>
      </p:sp>
      <p:cxnSp>
        <p:nvCxnSpPr>
          <p:cNvPr id="48" name="直線コネクタ 47">
            <a:extLst>
              <a:ext uri="{FF2B5EF4-FFF2-40B4-BE49-F238E27FC236}">
                <a16:creationId xmlns:a16="http://schemas.microsoft.com/office/drawing/2014/main" id="{25DA0025-EA09-4734-8ED6-8E292A4ABE6A}"/>
              </a:ext>
            </a:extLst>
          </p:cNvPr>
          <p:cNvCxnSpPr>
            <a:cxnSpLocks/>
          </p:cNvCxnSpPr>
          <p:nvPr/>
        </p:nvCxnSpPr>
        <p:spPr>
          <a:xfrm>
            <a:off x="3024555" y="4069892"/>
            <a:ext cx="757639" cy="143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F0DD2F57-ECB2-47FE-90D8-6C30B1F10C93}"/>
              </a:ext>
            </a:extLst>
          </p:cNvPr>
          <p:cNvCxnSpPr>
            <a:cxnSpLocks/>
          </p:cNvCxnSpPr>
          <p:nvPr/>
        </p:nvCxnSpPr>
        <p:spPr>
          <a:xfrm flipH="1">
            <a:off x="2419898" y="6489340"/>
            <a:ext cx="133584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4797498C-B1AD-4073-8F13-F8860CD87F52}"/>
              </a:ext>
            </a:extLst>
          </p:cNvPr>
          <p:cNvSpPr/>
          <p:nvPr/>
        </p:nvSpPr>
        <p:spPr>
          <a:xfrm>
            <a:off x="1850826" y="2784220"/>
            <a:ext cx="1162638" cy="649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cxnSp>
        <p:nvCxnSpPr>
          <p:cNvPr id="51" name="直線矢印コネクタ 50">
            <a:extLst>
              <a:ext uri="{FF2B5EF4-FFF2-40B4-BE49-F238E27FC236}">
                <a16:creationId xmlns:a16="http://schemas.microsoft.com/office/drawing/2014/main" id="{7F798022-8F05-4269-8EE8-6B93B6142754}"/>
              </a:ext>
            </a:extLst>
          </p:cNvPr>
          <p:cNvCxnSpPr>
            <a:cxnSpLocks/>
          </p:cNvCxnSpPr>
          <p:nvPr/>
        </p:nvCxnSpPr>
        <p:spPr>
          <a:xfrm flipH="1">
            <a:off x="2416972" y="2400365"/>
            <a:ext cx="11454" cy="36588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FB3A880B-02DF-4FD0-8DC6-D844EEFC6F24}"/>
              </a:ext>
            </a:extLst>
          </p:cNvPr>
          <p:cNvCxnSpPr>
            <a:cxnSpLocks/>
            <a:stCxn id="50" idx="2"/>
            <a:endCxn id="56" idx="0"/>
          </p:cNvCxnSpPr>
          <p:nvPr/>
        </p:nvCxnSpPr>
        <p:spPr>
          <a:xfrm flipH="1">
            <a:off x="2416972" y="3434192"/>
            <a:ext cx="15173" cy="33135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B3E3F3FA-C8FD-47E8-B643-CBC3454A0530}"/>
              </a:ext>
            </a:extLst>
          </p:cNvPr>
          <p:cNvCxnSpPr>
            <a:cxnSpLocks/>
          </p:cNvCxnSpPr>
          <p:nvPr/>
        </p:nvCxnSpPr>
        <p:spPr>
          <a:xfrm>
            <a:off x="2416411" y="4413562"/>
            <a:ext cx="0" cy="42036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2BD78001-5E6B-4474-9C3B-604B695A2F66}"/>
              </a:ext>
            </a:extLst>
          </p:cNvPr>
          <p:cNvCxnSpPr>
            <a:cxnSpLocks/>
          </p:cNvCxnSpPr>
          <p:nvPr/>
        </p:nvCxnSpPr>
        <p:spPr>
          <a:xfrm>
            <a:off x="2428426" y="6226838"/>
            <a:ext cx="0" cy="63116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5" name="正方形/長方形 54">
            <a:extLst>
              <a:ext uri="{FF2B5EF4-FFF2-40B4-BE49-F238E27FC236}">
                <a16:creationId xmlns:a16="http://schemas.microsoft.com/office/drawing/2014/main" id="{4FBB0C6D-653A-445C-B6CE-CDB4AA0E27F0}"/>
              </a:ext>
            </a:extLst>
          </p:cNvPr>
          <p:cNvSpPr/>
          <p:nvPr/>
        </p:nvSpPr>
        <p:spPr>
          <a:xfrm>
            <a:off x="1703842" y="4832114"/>
            <a:ext cx="1435391" cy="631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フローチャート: 判断 55">
            <a:extLst>
              <a:ext uri="{FF2B5EF4-FFF2-40B4-BE49-F238E27FC236}">
                <a16:creationId xmlns:a16="http://schemas.microsoft.com/office/drawing/2014/main" id="{0512CA4B-7B8C-4469-994E-F47CA411A5EC}"/>
              </a:ext>
            </a:extLst>
          </p:cNvPr>
          <p:cNvSpPr/>
          <p:nvPr/>
        </p:nvSpPr>
        <p:spPr>
          <a:xfrm>
            <a:off x="1743192" y="3765546"/>
            <a:ext cx="1347560" cy="64081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例外</a:t>
            </a:r>
          </a:p>
        </p:txBody>
      </p:sp>
      <p:sp>
        <p:nvSpPr>
          <p:cNvPr id="57" name="テキスト ボックス 56">
            <a:extLst>
              <a:ext uri="{FF2B5EF4-FFF2-40B4-BE49-F238E27FC236}">
                <a16:creationId xmlns:a16="http://schemas.microsoft.com/office/drawing/2014/main" id="{167ADB60-4008-4681-8673-E9D335D69105}"/>
              </a:ext>
            </a:extLst>
          </p:cNvPr>
          <p:cNvSpPr txBox="1"/>
          <p:nvPr/>
        </p:nvSpPr>
        <p:spPr>
          <a:xfrm>
            <a:off x="1938282" y="2834234"/>
            <a:ext cx="1086273" cy="553998"/>
          </a:xfrm>
          <a:prstGeom prst="rect">
            <a:avLst/>
          </a:prstGeom>
          <a:noFill/>
        </p:spPr>
        <p:txBody>
          <a:bodyPr wrap="square" rtlCol="0">
            <a:spAutoFit/>
          </a:bodyPr>
          <a:lstStyle/>
          <a:p>
            <a:r>
              <a:rPr kumimoji="1" lang="en-US" altLang="ja-JP" sz="1400" b="1" dirty="0">
                <a:solidFill>
                  <a:schemeClr val="bg1"/>
                </a:solidFill>
              </a:rPr>
              <a:t>try:</a:t>
            </a:r>
          </a:p>
          <a:p>
            <a:r>
              <a:rPr lang="en-US" altLang="ja-JP" sz="1400" b="1" dirty="0">
                <a:solidFill>
                  <a:schemeClr val="bg1"/>
                </a:solidFill>
              </a:rPr>
              <a:t>    z = x/</a:t>
            </a:r>
            <a:r>
              <a:rPr lang="en-US" altLang="ja-JP" sz="1600" b="1" dirty="0">
                <a:solidFill>
                  <a:schemeClr val="bg1"/>
                </a:solidFill>
              </a:rPr>
              <a:t>y</a:t>
            </a:r>
            <a:endParaRPr kumimoji="1" lang="ja-JP" altLang="en-US" b="1" dirty="0">
              <a:solidFill>
                <a:schemeClr val="bg1"/>
              </a:solidFill>
            </a:endParaRPr>
          </a:p>
        </p:txBody>
      </p:sp>
      <p:sp>
        <p:nvSpPr>
          <p:cNvPr id="58" name="テキスト ボックス 57">
            <a:extLst>
              <a:ext uri="{FF2B5EF4-FFF2-40B4-BE49-F238E27FC236}">
                <a16:creationId xmlns:a16="http://schemas.microsoft.com/office/drawing/2014/main" id="{A955A009-ADEE-4A38-AAA1-EF89FA87396A}"/>
              </a:ext>
            </a:extLst>
          </p:cNvPr>
          <p:cNvSpPr txBox="1"/>
          <p:nvPr/>
        </p:nvSpPr>
        <p:spPr>
          <a:xfrm>
            <a:off x="1765450" y="4836842"/>
            <a:ext cx="1450230" cy="600164"/>
          </a:xfrm>
          <a:prstGeom prst="rect">
            <a:avLst/>
          </a:prstGeom>
          <a:noFill/>
        </p:spPr>
        <p:txBody>
          <a:bodyPr wrap="square" rtlCol="0">
            <a:spAutoFit/>
          </a:bodyPr>
          <a:lstStyle/>
          <a:p>
            <a:r>
              <a:rPr lang="en-US" altLang="ja-JP" sz="1100" b="1" dirty="0">
                <a:solidFill>
                  <a:schemeClr val="bg1"/>
                </a:solidFill>
              </a:rPr>
              <a:t>except:        </a:t>
            </a:r>
          </a:p>
          <a:p>
            <a:r>
              <a:rPr lang="en-US" altLang="ja-JP" sz="1100" b="1" dirty="0">
                <a:solidFill>
                  <a:schemeClr val="bg1"/>
                </a:solidFill>
              </a:rPr>
              <a:t>    print(“</a:t>
            </a:r>
            <a:r>
              <a:rPr lang="ja-JP" altLang="en-US" sz="1100" b="1" dirty="0">
                <a:solidFill>
                  <a:schemeClr val="bg1"/>
                </a:solidFill>
              </a:rPr>
              <a:t>ゼロ除算が発生しました</a:t>
            </a:r>
            <a:r>
              <a:rPr lang="en-US" altLang="ja-JP" sz="1100" b="1" dirty="0">
                <a:solidFill>
                  <a:schemeClr val="bg1"/>
                </a:solidFill>
              </a:rPr>
              <a:t>”</a:t>
            </a:r>
            <a:r>
              <a:rPr lang="ja-JP" altLang="en-US" sz="1100" b="1" dirty="0">
                <a:solidFill>
                  <a:schemeClr val="bg1"/>
                </a:solidFill>
              </a:rPr>
              <a:t>）</a:t>
            </a:r>
            <a:endParaRPr kumimoji="1" lang="ja-JP" altLang="en-US" sz="1100" b="1" dirty="0">
              <a:solidFill>
                <a:schemeClr val="bg1"/>
              </a:solidFill>
            </a:endParaRPr>
          </a:p>
        </p:txBody>
      </p:sp>
      <p:sp>
        <p:nvSpPr>
          <p:cNvPr id="59" name="テキスト ボックス 58">
            <a:extLst>
              <a:ext uri="{FF2B5EF4-FFF2-40B4-BE49-F238E27FC236}">
                <a16:creationId xmlns:a16="http://schemas.microsoft.com/office/drawing/2014/main" id="{72207964-3225-437F-8EBD-B68564B82700}"/>
              </a:ext>
            </a:extLst>
          </p:cNvPr>
          <p:cNvSpPr txBox="1"/>
          <p:nvPr/>
        </p:nvSpPr>
        <p:spPr>
          <a:xfrm>
            <a:off x="2481418" y="4391084"/>
            <a:ext cx="606707" cy="338554"/>
          </a:xfrm>
          <a:prstGeom prst="rect">
            <a:avLst/>
          </a:prstGeom>
          <a:noFill/>
        </p:spPr>
        <p:txBody>
          <a:bodyPr wrap="square" rtlCol="0">
            <a:spAutoFit/>
          </a:bodyPr>
          <a:lstStyle/>
          <a:p>
            <a:r>
              <a:rPr lang="ja-JP" altLang="en-US" sz="1600" b="1" dirty="0">
                <a:solidFill>
                  <a:srgbClr val="239200"/>
                </a:solidFill>
              </a:rPr>
              <a:t>発生</a:t>
            </a:r>
            <a:endParaRPr kumimoji="1" lang="ja-JP" altLang="en-US" sz="1600" b="1" dirty="0">
              <a:solidFill>
                <a:srgbClr val="239200"/>
              </a:solidFill>
            </a:endParaRPr>
          </a:p>
        </p:txBody>
      </p:sp>
      <p:sp>
        <p:nvSpPr>
          <p:cNvPr id="60" name="テキスト ボックス 59">
            <a:extLst>
              <a:ext uri="{FF2B5EF4-FFF2-40B4-BE49-F238E27FC236}">
                <a16:creationId xmlns:a16="http://schemas.microsoft.com/office/drawing/2014/main" id="{43B58480-B9BB-4530-BE8D-4C2F380C4EDE}"/>
              </a:ext>
            </a:extLst>
          </p:cNvPr>
          <p:cNvSpPr txBox="1"/>
          <p:nvPr/>
        </p:nvSpPr>
        <p:spPr>
          <a:xfrm>
            <a:off x="2895664" y="3692578"/>
            <a:ext cx="1347556" cy="307777"/>
          </a:xfrm>
          <a:prstGeom prst="rect">
            <a:avLst/>
          </a:prstGeom>
          <a:noFill/>
        </p:spPr>
        <p:txBody>
          <a:bodyPr wrap="square" rtlCol="0">
            <a:spAutoFit/>
          </a:bodyPr>
          <a:lstStyle/>
          <a:p>
            <a:r>
              <a:rPr kumimoji="1" lang="ja-JP" altLang="en-US" sz="1400" b="1" dirty="0">
                <a:solidFill>
                  <a:srgbClr val="239200"/>
                </a:solidFill>
              </a:rPr>
              <a:t>例外発生無し</a:t>
            </a:r>
          </a:p>
        </p:txBody>
      </p:sp>
      <p:cxnSp>
        <p:nvCxnSpPr>
          <p:cNvPr id="61" name="直線コネクタ 60">
            <a:extLst>
              <a:ext uri="{FF2B5EF4-FFF2-40B4-BE49-F238E27FC236}">
                <a16:creationId xmlns:a16="http://schemas.microsoft.com/office/drawing/2014/main" id="{D1E5F431-FA0A-457C-9EBA-7D086049495A}"/>
              </a:ext>
            </a:extLst>
          </p:cNvPr>
          <p:cNvCxnSpPr>
            <a:cxnSpLocks/>
          </p:cNvCxnSpPr>
          <p:nvPr/>
        </p:nvCxnSpPr>
        <p:spPr>
          <a:xfrm flipV="1">
            <a:off x="3782194" y="4084253"/>
            <a:ext cx="0" cy="2405087"/>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2" name="楕円 61">
            <a:extLst>
              <a:ext uri="{FF2B5EF4-FFF2-40B4-BE49-F238E27FC236}">
                <a16:creationId xmlns:a16="http://schemas.microsoft.com/office/drawing/2014/main" id="{3ABAC6A1-B469-4FC9-8AF8-3B3CB89120C2}"/>
              </a:ext>
            </a:extLst>
          </p:cNvPr>
          <p:cNvSpPr/>
          <p:nvPr/>
        </p:nvSpPr>
        <p:spPr>
          <a:xfrm>
            <a:off x="2210030" y="2060617"/>
            <a:ext cx="412762" cy="4179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テキスト ボックス 62">
            <a:extLst>
              <a:ext uri="{FF2B5EF4-FFF2-40B4-BE49-F238E27FC236}">
                <a16:creationId xmlns:a16="http://schemas.microsoft.com/office/drawing/2014/main" id="{CDE7A080-6329-45BD-92CF-AD655767C8A1}"/>
              </a:ext>
            </a:extLst>
          </p:cNvPr>
          <p:cNvSpPr txBox="1"/>
          <p:nvPr/>
        </p:nvSpPr>
        <p:spPr>
          <a:xfrm>
            <a:off x="2210030" y="2040241"/>
            <a:ext cx="706164" cy="430887"/>
          </a:xfrm>
          <a:prstGeom prst="rect">
            <a:avLst/>
          </a:prstGeom>
          <a:noFill/>
        </p:spPr>
        <p:txBody>
          <a:bodyPr wrap="square" rtlCol="0">
            <a:spAutoFit/>
          </a:bodyPr>
          <a:lstStyle/>
          <a:p>
            <a:r>
              <a:rPr kumimoji="1" lang="en-US" altLang="ja-JP" sz="1100" b="1" dirty="0">
                <a:solidFill>
                  <a:schemeClr val="bg1"/>
                </a:solidFill>
              </a:rPr>
              <a:t>x=1</a:t>
            </a:r>
          </a:p>
          <a:p>
            <a:r>
              <a:rPr lang="en-US" altLang="ja-JP" sz="1100" b="1" dirty="0">
                <a:solidFill>
                  <a:schemeClr val="bg1"/>
                </a:solidFill>
              </a:rPr>
              <a:t>y=1</a:t>
            </a:r>
            <a:endParaRPr kumimoji="1" lang="ja-JP" altLang="en-US" sz="1100" b="1" dirty="0">
              <a:solidFill>
                <a:schemeClr val="bg1"/>
              </a:solidFill>
            </a:endParaRPr>
          </a:p>
        </p:txBody>
      </p:sp>
      <p:cxnSp>
        <p:nvCxnSpPr>
          <p:cNvPr id="64" name="直線コネクタ 63">
            <a:extLst>
              <a:ext uri="{FF2B5EF4-FFF2-40B4-BE49-F238E27FC236}">
                <a16:creationId xmlns:a16="http://schemas.microsoft.com/office/drawing/2014/main" id="{7EFEF60B-6110-4509-A418-629CC361D627}"/>
              </a:ext>
            </a:extLst>
          </p:cNvPr>
          <p:cNvCxnSpPr>
            <a:cxnSpLocks/>
          </p:cNvCxnSpPr>
          <p:nvPr/>
        </p:nvCxnSpPr>
        <p:spPr>
          <a:xfrm flipV="1">
            <a:off x="2416972" y="2504025"/>
            <a:ext cx="11454" cy="157304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9DF32E81-3001-4200-8240-BF899BE075C7}"/>
              </a:ext>
            </a:extLst>
          </p:cNvPr>
          <p:cNvCxnSpPr>
            <a:cxnSpLocks/>
          </p:cNvCxnSpPr>
          <p:nvPr/>
        </p:nvCxnSpPr>
        <p:spPr>
          <a:xfrm flipH="1" flipV="1">
            <a:off x="2411547" y="4037673"/>
            <a:ext cx="10785" cy="106065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フレーム 66">
            <a:extLst>
              <a:ext uri="{FF2B5EF4-FFF2-40B4-BE49-F238E27FC236}">
                <a16:creationId xmlns:a16="http://schemas.microsoft.com/office/drawing/2014/main" id="{784FFAE6-5BFB-4B0A-8A9C-B31B3C9C76E8}"/>
              </a:ext>
            </a:extLst>
          </p:cNvPr>
          <p:cNvSpPr/>
          <p:nvPr/>
        </p:nvSpPr>
        <p:spPr>
          <a:xfrm>
            <a:off x="2518913" y="4420725"/>
            <a:ext cx="505642" cy="290449"/>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四角形: 角を丸くする 67">
            <a:extLst>
              <a:ext uri="{FF2B5EF4-FFF2-40B4-BE49-F238E27FC236}">
                <a16:creationId xmlns:a16="http://schemas.microsoft.com/office/drawing/2014/main" id="{7E6E56AF-611F-4020-86CC-B074FB17B069}"/>
              </a:ext>
            </a:extLst>
          </p:cNvPr>
          <p:cNvSpPr/>
          <p:nvPr/>
        </p:nvSpPr>
        <p:spPr>
          <a:xfrm>
            <a:off x="507767" y="4892867"/>
            <a:ext cx="1055309" cy="47751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処理実行</a:t>
            </a:r>
          </a:p>
        </p:txBody>
      </p:sp>
      <p:sp>
        <p:nvSpPr>
          <p:cNvPr id="95" name="正方形/長方形 94">
            <a:extLst>
              <a:ext uri="{FF2B5EF4-FFF2-40B4-BE49-F238E27FC236}">
                <a16:creationId xmlns:a16="http://schemas.microsoft.com/office/drawing/2014/main" id="{E041E528-2E02-4C57-8D5B-21CA60D51079}"/>
              </a:ext>
            </a:extLst>
          </p:cNvPr>
          <p:cNvSpPr/>
          <p:nvPr/>
        </p:nvSpPr>
        <p:spPr>
          <a:xfrm>
            <a:off x="1765008" y="5768236"/>
            <a:ext cx="1318768" cy="49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テキスト ボックス 95">
            <a:extLst>
              <a:ext uri="{FF2B5EF4-FFF2-40B4-BE49-F238E27FC236}">
                <a16:creationId xmlns:a16="http://schemas.microsoft.com/office/drawing/2014/main" id="{5B144211-9BA2-433C-9AFC-90BB2A3466F6}"/>
              </a:ext>
            </a:extLst>
          </p:cNvPr>
          <p:cNvSpPr txBox="1"/>
          <p:nvPr/>
        </p:nvSpPr>
        <p:spPr>
          <a:xfrm>
            <a:off x="1845405" y="5847071"/>
            <a:ext cx="1179150" cy="307777"/>
          </a:xfrm>
          <a:prstGeom prst="rect">
            <a:avLst/>
          </a:prstGeom>
          <a:noFill/>
        </p:spPr>
        <p:txBody>
          <a:bodyPr wrap="square" rtlCol="0">
            <a:spAutoFit/>
          </a:bodyPr>
          <a:lstStyle/>
          <a:p>
            <a:r>
              <a:rPr kumimoji="1" lang="en-US" altLang="ja-JP" sz="1400" b="1" dirty="0">
                <a:solidFill>
                  <a:schemeClr val="bg1"/>
                </a:solidFill>
              </a:rPr>
              <a:t>print(</a:t>
            </a:r>
            <a:r>
              <a:rPr kumimoji="1" lang="en-US" altLang="ja-JP" sz="1400" b="1" dirty="0" err="1">
                <a:solidFill>
                  <a:schemeClr val="bg1"/>
                </a:solidFill>
              </a:rPr>
              <a:t>x+y</a:t>
            </a:r>
            <a:r>
              <a:rPr kumimoji="1" lang="en-US" altLang="ja-JP" sz="1400" b="1" dirty="0">
                <a:solidFill>
                  <a:schemeClr val="bg1"/>
                </a:solidFill>
              </a:rPr>
              <a:t>)</a:t>
            </a:r>
            <a:endParaRPr kumimoji="1" lang="ja-JP" altLang="en-US" sz="1400" b="1" dirty="0">
              <a:solidFill>
                <a:schemeClr val="bg1"/>
              </a:solidFill>
            </a:endParaRPr>
          </a:p>
        </p:txBody>
      </p:sp>
      <p:cxnSp>
        <p:nvCxnSpPr>
          <p:cNvPr id="102" name="直線コネクタ 101">
            <a:extLst>
              <a:ext uri="{FF2B5EF4-FFF2-40B4-BE49-F238E27FC236}">
                <a16:creationId xmlns:a16="http://schemas.microsoft.com/office/drawing/2014/main" id="{6EAC8502-6C9B-40F2-B514-FAF900A198A8}"/>
              </a:ext>
            </a:extLst>
          </p:cNvPr>
          <p:cNvCxnSpPr>
            <a:cxnSpLocks/>
          </p:cNvCxnSpPr>
          <p:nvPr/>
        </p:nvCxnSpPr>
        <p:spPr>
          <a:xfrm flipH="1" flipV="1">
            <a:off x="2421170" y="5121411"/>
            <a:ext cx="1795" cy="8947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直線矢印コネクタ 108">
            <a:extLst>
              <a:ext uri="{FF2B5EF4-FFF2-40B4-BE49-F238E27FC236}">
                <a16:creationId xmlns:a16="http://schemas.microsoft.com/office/drawing/2014/main" id="{4F03A901-43D3-4872-8A0A-73258C9D5680}"/>
              </a:ext>
            </a:extLst>
          </p:cNvPr>
          <p:cNvCxnSpPr>
            <a:cxnSpLocks/>
          </p:cNvCxnSpPr>
          <p:nvPr/>
        </p:nvCxnSpPr>
        <p:spPr>
          <a:xfrm>
            <a:off x="2424161" y="6041400"/>
            <a:ext cx="8529" cy="8166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4" name="四角形: 角を丸くする 113">
            <a:extLst>
              <a:ext uri="{FF2B5EF4-FFF2-40B4-BE49-F238E27FC236}">
                <a16:creationId xmlns:a16="http://schemas.microsoft.com/office/drawing/2014/main" id="{386123C5-9091-4989-8565-8200C784D9DE}"/>
              </a:ext>
            </a:extLst>
          </p:cNvPr>
          <p:cNvSpPr/>
          <p:nvPr/>
        </p:nvSpPr>
        <p:spPr>
          <a:xfrm>
            <a:off x="546386" y="5786470"/>
            <a:ext cx="1055309" cy="47751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処理実行</a:t>
            </a:r>
          </a:p>
        </p:txBody>
      </p:sp>
      <p:sp>
        <p:nvSpPr>
          <p:cNvPr id="116" name="テキスト ボックス 115">
            <a:extLst>
              <a:ext uri="{FF2B5EF4-FFF2-40B4-BE49-F238E27FC236}">
                <a16:creationId xmlns:a16="http://schemas.microsoft.com/office/drawing/2014/main" id="{FECBFC35-11CA-4342-8E04-C82C71C49235}"/>
              </a:ext>
            </a:extLst>
          </p:cNvPr>
          <p:cNvSpPr txBox="1"/>
          <p:nvPr/>
        </p:nvSpPr>
        <p:spPr>
          <a:xfrm>
            <a:off x="5779568" y="3899586"/>
            <a:ext cx="3060339" cy="369332"/>
          </a:xfrm>
          <a:prstGeom prst="rect">
            <a:avLst/>
          </a:prstGeom>
          <a:noFill/>
        </p:spPr>
        <p:txBody>
          <a:bodyPr wrap="square" rtlCol="0">
            <a:spAutoFit/>
          </a:bodyPr>
          <a:lstStyle/>
          <a:p>
            <a:r>
              <a:rPr lang="ja-JP" altLang="en-US" dirty="0"/>
              <a:t>ゼロ除算が発生しました</a:t>
            </a:r>
            <a:endParaRPr kumimoji="1" lang="ja-JP" altLang="en-US" dirty="0"/>
          </a:p>
        </p:txBody>
      </p:sp>
      <p:sp>
        <p:nvSpPr>
          <p:cNvPr id="117" name="テキスト ボックス 116">
            <a:extLst>
              <a:ext uri="{FF2B5EF4-FFF2-40B4-BE49-F238E27FC236}">
                <a16:creationId xmlns:a16="http://schemas.microsoft.com/office/drawing/2014/main" id="{6CBCC95E-A566-4A49-A3D4-2AF4CA93F7A6}"/>
              </a:ext>
            </a:extLst>
          </p:cNvPr>
          <p:cNvSpPr txBox="1"/>
          <p:nvPr/>
        </p:nvSpPr>
        <p:spPr>
          <a:xfrm>
            <a:off x="5843972" y="4314076"/>
            <a:ext cx="3060339" cy="369332"/>
          </a:xfrm>
          <a:prstGeom prst="rect">
            <a:avLst/>
          </a:prstGeom>
          <a:noFill/>
        </p:spPr>
        <p:txBody>
          <a:bodyPr wrap="square" rtlCol="0">
            <a:spAutoFit/>
          </a:bodyPr>
          <a:lstStyle/>
          <a:p>
            <a:r>
              <a:rPr lang="en-US" altLang="ja-JP" dirty="0"/>
              <a:t>2</a:t>
            </a:r>
            <a:endParaRPr kumimoji="1" lang="ja-JP" altLang="en-US" dirty="0"/>
          </a:p>
        </p:txBody>
      </p:sp>
      <p:sp>
        <p:nvSpPr>
          <p:cNvPr id="118" name="テキスト ボックス 117">
            <a:extLst>
              <a:ext uri="{FF2B5EF4-FFF2-40B4-BE49-F238E27FC236}">
                <a16:creationId xmlns:a16="http://schemas.microsoft.com/office/drawing/2014/main" id="{3D3276E4-0A02-4228-8B3E-DD9195204174}"/>
              </a:ext>
            </a:extLst>
          </p:cNvPr>
          <p:cNvSpPr txBox="1"/>
          <p:nvPr/>
        </p:nvSpPr>
        <p:spPr>
          <a:xfrm>
            <a:off x="6050689" y="4995973"/>
            <a:ext cx="5271584" cy="523220"/>
          </a:xfrm>
          <a:prstGeom prst="rect">
            <a:avLst/>
          </a:prstGeom>
          <a:noFill/>
        </p:spPr>
        <p:txBody>
          <a:bodyPr wrap="square" rtlCol="0">
            <a:spAutoFit/>
          </a:bodyPr>
          <a:lstStyle/>
          <a:p>
            <a:r>
              <a:rPr lang="ja-JP" altLang="en-US" sz="2800" b="1" dirty="0">
                <a:solidFill>
                  <a:srgbClr val="FF0000"/>
                </a:solidFill>
              </a:rPr>
              <a:t>例外が起こった後も処理が続行</a:t>
            </a:r>
            <a:endParaRPr kumimoji="1" lang="ja-JP" altLang="en-US" sz="2800" b="1" dirty="0">
              <a:solidFill>
                <a:srgbClr val="FF0000"/>
              </a:solidFill>
            </a:endParaRPr>
          </a:p>
        </p:txBody>
      </p:sp>
    </p:spTree>
    <p:extLst>
      <p:ext uri="{BB962C8B-B14F-4D97-AF65-F5344CB8AC3E}">
        <p14:creationId xmlns:p14="http://schemas.microsoft.com/office/powerpoint/2010/main" val="1496440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up)">
                                      <p:cBhvr>
                                        <p:cTn id="7" dur="500"/>
                                        <p:tgtEl>
                                          <p:spTgt spid="6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7"/>
                                        </p:tgtEl>
                                        <p:attrNameLst>
                                          <p:attrName>style.visibility</p:attrName>
                                        </p:attrNameLst>
                                      </p:cBhvr>
                                      <p:to>
                                        <p:strVal val="visible"/>
                                      </p:to>
                                    </p:set>
                                    <p:animEffect transition="in" filter="fade">
                                      <p:cBhvr>
                                        <p:cTn id="11" dur="500"/>
                                        <p:tgtEl>
                                          <p:spTgt spid="67"/>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wipe(up)">
                                      <p:cBhvr>
                                        <p:cTn id="15" dur="500"/>
                                        <p:tgtEl>
                                          <p:spTgt spid="6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8"/>
                                        </p:tgtEl>
                                        <p:attrNameLst>
                                          <p:attrName>style.visibility</p:attrName>
                                        </p:attrNameLst>
                                      </p:cBhvr>
                                      <p:to>
                                        <p:strVal val="visible"/>
                                      </p:to>
                                    </p:set>
                                    <p:animEffect transition="in" filter="fade">
                                      <p:cBhvr>
                                        <p:cTn id="19" dur="500"/>
                                        <p:tgtEl>
                                          <p:spTgt spid="6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6"/>
                                        </p:tgtEl>
                                        <p:attrNameLst>
                                          <p:attrName>style.visibility</p:attrName>
                                        </p:attrNameLst>
                                      </p:cBhvr>
                                      <p:to>
                                        <p:strVal val="visible"/>
                                      </p:to>
                                    </p:set>
                                    <p:animEffect transition="in" filter="fade">
                                      <p:cBhvr>
                                        <p:cTn id="22" dur="500"/>
                                        <p:tgtEl>
                                          <p:spTgt spid="116"/>
                                        </p:tgtEl>
                                      </p:cBhvr>
                                    </p:animEffect>
                                  </p:childTnLst>
                                </p:cTn>
                              </p:par>
                            </p:childTnLst>
                          </p:cTn>
                        </p:par>
                        <p:par>
                          <p:cTn id="23" fill="hold">
                            <p:stCondLst>
                              <p:cond delay="2000"/>
                            </p:stCondLst>
                            <p:childTnLst>
                              <p:par>
                                <p:cTn id="24" presetID="22" presetClass="entr" presetSubtype="1" fill="hold" nodeType="afterEffect">
                                  <p:stCondLst>
                                    <p:cond delay="0"/>
                                  </p:stCondLst>
                                  <p:childTnLst>
                                    <p:set>
                                      <p:cBhvr>
                                        <p:cTn id="25" dur="1" fill="hold">
                                          <p:stCondLst>
                                            <p:cond delay="0"/>
                                          </p:stCondLst>
                                        </p:cTn>
                                        <p:tgtEl>
                                          <p:spTgt spid="102"/>
                                        </p:tgtEl>
                                        <p:attrNameLst>
                                          <p:attrName>style.visibility</p:attrName>
                                        </p:attrNameLst>
                                      </p:cBhvr>
                                      <p:to>
                                        <p:strVal val="visible"/>
                                      </p:to>
                                    </p:set>
                                    <p:animEffect transition="in" filter="wipe(up)">
                                      <p:cBhvr>
                                        <p:cTn id="26" dur="500"/>
                                        <p:tgtEl>
                                          <p:spTgt spid="102"/>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114"/>
                                        </p:tgtEl>
                                        <p:attrNameLst>
                                          <p:attrName>style.visibility</p:attrName>
                                        </p:attrNameLst>
                                      </p:cBhvr>
                                      <p:to>
                                        <p:strVal val="visible"/>
                                      </p:to>
                                    </p:set>
                                    <p:animEffect transition="in" filter="fade">
                                      <p:cBhvr>
                                        <p:cTn id="30" dur="500"/>
                                        <p:tgtEl>
                                          <p:spTgt spid="1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7"/>
                                        </p:tgtEl>
                                        <p:attrNameLst>
                                          <p:attrName>style.visibility</p:attrName>
                                        </p:attrNameLst>
                                      </p:cBhvr>
                                      <p:to>
                                        <p:strVal val="visible"/>
                                      </p:to>
                                    </p:set>
                                    <p:animEffect transition="in" filter="fade">
                                      <p:cBhvr>
                                        <p:cTn id="33" dur="500"/>
                                        <p:tgtEl>
                                          <p:spTgt spid="117"/>
                                        </p:tgtEl>
                                      </p:cBhvr>
                                    </p:animEffect>
                                  </p:childTnLst>
                                </p:cTn>
                              </p:par>
                            </p:childTnLst>
                          </p:cTn>
                        </p:par>
                        <p:par>
                          <p:cTn id="34" fill="hold">
                            <p:stCondLst>
                              <p:cond delay="3000"/>
                            </p:stCondLst>
                            <p:childTnLst>
                              <p:par>
                                <p:cTn id="35" presetID="22" presetClass="entr" presetSubtype="1" fill="hold" nodeType="afterEffect">
                                  <p:stCondLst>
                                    <p:cond delay="0"/>
                                  </p:stCondLst>
                                  <p:childTnLst>
                                    <p:set>
                                      <p:cBhvr>
                                        <p:cTn id="36" dur="1" fill="hold">
                                          <p:stCondLst>
                                            <p:cond delay="0"/>
                                          </p:stCondLst>
                                        </p:cTn>
                                        <p:tgtEl>
                                          <p:spTgt spid="109"/>
                                        </p:tgtEl>
                                        <p:attrNameLst>
                                          <p:attrName>style.visibility</p:attrName>
                                        </p:attrNameLst>
                                      </p:cBhvr>
                                      <p:to>
                                        <p:strVal val="visible"/>
                                      </p:to>
                                    </p:set>
                                    <p:animEffect transition="in" filter="wipe(up)">
                                      <p:cBhvr>
                                        <p:cTn id="37" dur="500"/>
                                        <p:tgtEl>
                                          <p:spTgt spid="109"/>
                                        </p:tgtEl>
                                      </p:cBhvr>
                                    </p:animEffect>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118"/>
                                        </p:tgtEl>
                                        <p:attrNameLst>
                                          <p:attrName>style.visibility</p:attrName>
                                        </p:attrNameLst>
                                      </p:cBhvr>
                                      <p:to>
                                        <p:strVal val="visible"/>
                                      </p:to>
                                    </p:set>
                                    <p:animEffect transition="in" filter="fade">
                                      <p:cBhvr>
                                        <p:cTn id="41"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P spid="114" grpId="0" animBg="1"/>
      <p:bldP spid="116" grpId="0"/>
      <p:bldP spid="117" grpId="0"/>
      <p:bldP spid="118"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5B86FA-776B-4711-8F64-01D8DB9CA4C3}"/>
              </a:ext>
            </a:extLst>
          </p:cNvPr>
          <p:cNvSpPr>
            <a:spLocks noGrp="1"/>
          </p:cNvSpPr>
          <p:nvPr>
            <p:ph type="title"/>
          </p:nvPr>
        </p:nvSpPr>
        <p:spPr/>
        <p:txBody>
          <a:bodyPr/>
          <a:lstStyle/>
          <a:p>
            <a:r>
              <a:rPr kumimoji="1" lang="ja-JP" altLang="en-US" dirty="0"/>
              <a:t>課題</a:t>
            </a:r>
          </a:p>
        </p:txBody>
      </p:sp>
      <p:sp>
        <p:nvSpPr>
          <p:cNvPr id="3" name="コンテンツ プレースホルダー 2">
            <a:extLst>
              <a:ext uri="{FF2B5EF4-FFF2-40B4-BE49-F238E27FC236}">
                <a16:creationId xmlns:a16="http://schemas.microsoft.com/office/drawing/2014/main" id="{76BF5CB3-4B68-4A3C-A03D-281D9CADE26B}"/>
              </a:ext>
            </a:extLst>
          </p:cNvPr>
          <p:cNvSpPr>
            <a:spLocks noGrp="1"/>
          </p:cNvSpPr>
          <p:nvPr>
            <p:ph idx="1"/>
          </p:nvPr>
        </p:nvSpPr>
        <p:spPr/>
        <p:txBody>
          <a:bodyPr/>
          <a:lstStyle/>
          <a:p>
            <a:r>
              <a:rPr lang="en-US" altLang="ja-JP" dirty="0" err="1"/>
              <a:t>learn_python</a:t>
            </a:r>
            <a:r>
              <a:rPr lang="ja-JP" altLang="en-US" dirty="0"/>
              <a:t>内のディレクトリ</a:t>
            </a:r>
            <a:r>
              <a:rPr lang="en-US" altLang="ja-JP" dirty="0"/>
              <a:t>day2</a:t>
            </a:r>
            <a:r>
              <a:rPr lang="ja-JP" altLang="en-US" dirty="0"/>
              <a:t>内に提出</a:t>
            </a:r>
            <a:endParaRPr lang="en-US" altLang="ja-JP" dirty="0"/>
          </a:p>
          <a:p>
            <a:r>
              <a:rPr kumimoji="1" lang="ja-JP" altLang="en-US"/>
              <a:t>ファイル名は　</a:t>
            </a:r>
            <a:r>
              <a:rPr kumimoji="1" lang="en-US" altLang="ja-JP"/>
              <a:t>2019_10_30</a:t>
            </a:r>
            <a:r>
              <a:rPr kumimoji="1" lang="en-US" altLang="ja-JP" dirty="0"/>
              <a:t>_[</a:t>
            </a:r>
            <a:r>
              <a:rPr kumimoji="1" lang="ja-JP" altLang="en-US" dirty="0"/>
              <a:t>自分の名前</a:t>
            </a:r>
            <a:r>
              <a:rPr kumimoji="1" lang="en-US" altLang="ja-JP" dirty="0"/>
              <a:t>].</a:t>
            </a:r>
            <a:r>
              <a:rPr kumimoji="1" lang="en-US" altLang="ja-JP" dirty="0" err="1"/>
              <a:t>py</a:t>
            </a:r>
            <a:r>
              <a:rPr lang="ja-JP" altLang="en-US" dirty="0"/>
              <a:t>　とする</a:t>
            </a:r>
            <a:endParaRPr kumimoji="1" lang="en-US" altLang="ja-JP" dirty="0"/>
          </a:p>
        </p:txBody>
      </p:sp>
      <p:sp>
        <p:nvSpPr>
          <p:cNvPr id="4" name="スライド番号プレースホルダー 3">
            <a:extLst>
              <a:ext uri="{FF2B5EF4-FFF2-40B4-BE49-F238E27FC236}">
                <a16:creationId xmlns:a16="http://schemas.microsoft.com/office/drawing/2014/main" id="{AC415621-CB58-4AAF-90E9-FBF485846F78}"/>
              </a:ext>
            </a:extLst>
          </p:cNvPr>
          <p:cNvSpPr>
            <a:spLocks noGrp="1"/>
          </p:cNvSpPr>
          <p:nvPr>
            <p:ph type="sldNum" sz="quarter" idx="12"/>
          </p:nvPr>
        </p:nvSpPr>
        <p:spPr/>
        <p:txBody>
          <a:bodyPr/>
          <a:lstStyle/>
          <a:p>
            <a:fld id="{57021661-B2A8-457F-930E-F617AD024F3F}" type="slidenum">
              <a:rPr lang="ja-JP" altLang="en-US" smtClean="0"/>
              <a:pPr/>
              <a:t>72</a:t>
            </a:fld>
            <a:endParaRPr lang="ja-JP" altLang="en-US" dirty="0"/>
          </a:p>
        </p:txBody>
      </p:sp>
      <p:sp>
        <p:nvSpPr>
          <p:cNvPr id="5" name="コンテンツ プレースホルダー 4">
            <a:extLst>
              <a:ext uri="{FF2B5EF4-FFF2-40B4-BE49-F238E27FC236}">
                <a16:creationId xmlns:a16="http://schemas.microsoft.com/office/drawing/2014/main" id="{D03EE256-9F39-4EB5-898B-E2C8D21A61EC}"/>
              </a:ext>
            </a:extLst>
          </p:cNvPr>
          <p:cNvSpPr>
            <a:spLocks noGrp="1"/>
          </p:cNvSpPr>
          <p:nvPr>
            <p:ph sz="quarter" idx="13"/>
          </p:nvPr>
        </p:nvSpPr>
        <p:spPr/>
        <p:txBody>
          <a:bodyPr>
            <a:normAutofit fontScale="92500" lnSpcReduction="10000"/>
          </a:bodyPr>
          <a:lstStyle/>
          <a:p>
            <a:endParaRPr kumimoji="1" lang="ja-JP" altLang="en-US"/>
          </a:p>
        </p:txBody>
      </p:sp>
    </p:spTree>
    <p:extLst>
      <p:ext uri="{BB962C8B-B14F-4D97-AF65-F5344CB8AC3E}">
        <p14:creationId xmlns:p14="http://schemas.microsoft.com/office/powerpoint/2010/main" val="1366403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線矢印コネクタ 38">
            <a:extLst>
              <a:ext uri="{FF2B5EF4-FFF2-40B4-BE49-F238E27FC236}">
                <a16:creationId xmlns:a16="http://schemas.microsoft.com/office/drawing/2014/main" id="{27FF4D39-A156-415B-8E63-1D52A9A5B7C3}"/>
              </a:ext>
            </a:extLst>
          </p:cNvPr>
          <p:cNvCxnSpPr>
            <a:cxnSpLocks/>
          </p:cNvCxnSpPr>
          <p:nvPr/>
        </p:nvCxnSpPr>
        <p:spPr>
          <a:xfrm>
            <a:off x="2041978" y="4232101"/>
            <a:ext cx="0" cy="46223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a:t>i</a:t>
            </a:r>
            <a:r>
              <a:rPr kumimoji="1" lang="en-US" altLang="ja-JP" dirty="0"/>
              <a:t>f</a:t>
            </a:r>
            <a:r>
              <a:rPr kumimoji="1" lang="ja-JP" altLang="en-US" dirty="0"/>
              <a:t>文</a:t>
            </a:r>
          </a:p>
        </p:txBody>
      </p:sp>
      <p:sp>
        <p:nvSpPr>
          <p:cNvPr id="3" name="コンテンツ プレースホルダー 2"/>
          <p:cNvSpPr>
            <a:spLocks noGrp="1"/>
          </p:cNvSpPr>
          <p:nvPr>
            <p:ph idx="1"/>
          </p:nvPr>
        </p:nvSpPr>
        <p:spPr>
          <a:xfrm>
            <a:off x="581192" y="1118110"/>
            <a:ext cx="11029615" cy="740008"/>
          </a:xfrm>
        </p:spPr>
        <p:txBody>
          <a:bodyPr>
            <a:normAutofit fontScale="92500"/>
          </a:bodyPr>
          <a:lstStyle/>
          <a:p>
            <a:pPr>
              <a:spcBef>
                <a:spcPts val="0"/>
              </a:spcBef>
              <a:spcAft>
                <a:spcPts val="0"/>
              </a:spcAft>
            </a:pPr>
            <a:r>
              <a:rPr lang="en-US" altLang="ja-JP" dirty="0"/>
              <a:t>if</a:t>
            </a:r>
            <a:r>
              <a:rPr lang="ja-JP" altLang="en-US" dirty="0"/>
              <a:t>文</a:t>
            </a:r>
            <a:r>
              <a:rPr lang="en-US" altLang="ja-JP" dirty="0"/>
              <a:t>:</a:t>
            </a:r>
            <a:r>
              <a:rPr lang="ja-JP" altLang="en-US" b="1" dirty="0">
                <a:solidFill>
                  <a:srgbClr val="FF0000"/>
                </a:solidFill>
              </a:rPr>
              <a:t>条件分岐</a:t>
            </a:r>
            <a:r>
              <a:rPr lang="ja-JP" altLang="en-US" dirty="0"/>
              <a:t>を行うときに使用</a:t>
            </a:r>
            <a:r>
              <a:rPr kumimoji="1" lang="ja-JP" altLang="en-US" sz="1800" dirty="0"/>
              <a:t>（もしも○○という</a:t>
            </a:r>
            <a:r>
              <a:rPr kumimoji="1" lang="en-US" altLang="ja-JP" sz="1800" dirty="0"/>
              <a:t>【</a:t>
            </a:r>
            <a:r>
              <a:rPr kumimoji="1" lang="ja-JP" altLang="en-US" sz="1800" dirty="0"/>
              <a:t>条件</a:t>
            </a:r>
            <a:r>
              <a:rPr kumimoji="1" lang="en-US" altLang="ja-JP" sz="1800" dirty="0"/>
              <a:t>】</a:t>
            </a:r>
            <a:r>
              <a:rPr kumimoji="1" lang="ja-JP" altLang="en-US" sz="1800" dirty="0"/>
              <a:t>ならば△△という</a:t>
            </a:r>
            <a:r>
              <a:rPr kumimoji="1" lang="en-US" altLang="ja-JP" sz="1800" dirty="0"/>
              <a:t>【</a:t>
            </a:r>
            <a:r>
              <a:rPr kumimoji="1" lang="ja-JP" altLang="en-US" sz="1800" dirty="0"/>
              <a:t>処理</a:t>
            </a:r>
            <a:r>
              <a:rPr kumimoji="1" lang="en-US" altLang="ja-JP" sz="1800" dirty="0"/>
              <a:t>】</a:t>
            </a:r>
            <a:r>
              <a:rPr kumimoji="1" lang="ja-JP" altLang="en-US" sz="1800" dirty="0"/>
              <a:t>を実行）</a:t>
            </a:r>
            <a:endParaRPr kumimoji="1" lang="ja-JP" altLang="en-US" dirty="0"/>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8</a:t>
            </a:fld>
            <a:endParaRPr lang="ja-JP" altLang="en-US" dirty="0"/>
          </a:p>
        </p:txBody>
      </p:sp>
      <p:sp>
        <p:nvSpPr>
          <p:cNvPr id="5" name="コンテンツ プレースホルダー 4"/>
          <p:cNvSpPr>
            <a:spLocks noGrp="1"/>
          </p:cNvSpPr>
          <p:nvPr>
            <p:ph sz="quarter" idx="13"/>
          </p:nvPr>
        </p:nvSpPr>
        <p:spPr>
          <a:xfrm>
            <a:off x="7896202" y="6492184"/>
            <a:ext cx="4291711" cy="367651"/>
          </a:xfrm>
        </p:spPr>
        <p:txBody>
          <a:bodyPr>
            <a:normAutofit fontScale="92500"/>
          </a:bodyPr>
          <a:lstStyle/>
          <a:p>
            <a:r>
              <a:rPr lang="en-US" altLang="ja-JP" dirty="0">
                <a:hlinkClick r:id="rId2"/>
              </a:rPr>
              <a:t>https://note.nkmk.me/python-if-elif-else/</a:t>
            </a:r>
            <a:endParaRPr kumimoji="1" lang="ja-JP" altLang="en-US" dirty="0"/>
          </a:p>
        </p:txBody>
      </p:sp>
      <p:cxnSp>
        <p:nvCxnSpPr>
          <p:cNvPr id="17" name="直線コネクタ 16">
            <a:extLst>
              <a:ext uri="{FF2B5EF4-FFF2-40B4-BE49-F238E27FC236}">
                <a16:creationId xmlns:a16="http://schemas.microsoft.com/office/drawing/2014/main" id="{873A90B0-074F-463B-9D2C-7687B3A1EAB4}"/>
              </a:ext>
            </a:extLst>
          </p:cNvPr>
          <p:cNvCxnSpPr>
            <a:cxnSpLocks/>
          </p:cNvCxnSpPr>
          <p:nvPr/>
        </p:nvCxnSpPr>
        <p:spPr>
          <a:xfrm>
            <a:off x="2867450" y="3572369"/>
            <a:ext cx="185446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99AC776F-4F94-4AA9-B6A7-6577CEE63F91}"/>
              </a:ext>
            </a:extLst>
          </p:cNvPr>
          <p:cNvCxnSpPr>
            <a:cxnSpLocks/>
            <a:stCxn id="24" idx="2"/>
          </p:cNvCxnSpPr>
          <p:nvPr/>
        </p:nvCxnSpPr>
        <p:spPr>
          <a:xfrm>
            <a:off x="2047318" y="5817994"/>
            <a:ext cx="0" cy="7167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2" name="フローチャート: 判断 21">
            <a:extLst>
              <a:ext uri="{FF2B5EF4-FFF2-40B4-BE49-F238E27FC236}">
                <a16:creationId xmlns:a16="http://schemas.microsoft.com/office/drawing/2014/main" id="{35676E5A-E82A-420A-8B3D-DC97808D5C7B}"/>
              </a:ext>
            </a:extLst>
          </p:cNvPr>
          <p:cNvSpPr/>
          <p:nvPr/>
        </p:nvSpPr>
        <p:spPr>
          <a:xfrm>
            <a:off x="852181" y="2912638"/>
            <a:ext cx="2390274" cy="131946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4" name="フローチャート: 処理 23">
            <a:extLst>
              <a:ext uri="{FF2B5EF4-FFF2-40B4-BE49-F238E27FC236}">
                <a16:creationId xmlns:a16="http://schemas.microsoft.com/office/drawing/2014/main" id="{3998C90C-EC5A-4AB8-BF0D-B58440ED67F5}"/>
              </a:ext>
            </a:extLst>
          </p:cNvPr>
          <p:cNvSpPr/>
          <p:nvPr/>
        </p:nvSpPr>
        <p:spPr>
          <a:xfrm>
            <a:off x="852181" y="4695114"/>
            <a:ext cx="2390274" cy="11228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dirty="0"/>
              <a:t>処理</a:t>
            </a:r>
            <a:endParaRPr lang="en-US" altLang="ja-JP" sz="3200" b="1" dirty="0"/>
          </a:p>
        </p:txBody>
      </p:sp>
      <p:cxnSp>
        <p:nvCxnSpPr>
          <p:cNvPr id="25" name="直線コネクタ 24">
            <a:extLst>
              <a:ext uri="{FF2B5EF4-FFF2-40B4-BE49-F238E27FC236}">
                <a16:creationId xmlns:a16="http://schemas.microsoft.com/office/drawing/2014/main" id="{21DDC7D4-9DC2-4E10-BE87-324610F02458}"/>
              </a:ext>
            </a:extLst>
          </p:cNvPr>
          <p:cNvCxnSpPr>
            <a:cxnSpLocks/>
          </p:cNvCxnSpPr>
          <p:nvPr/>
        </p:nvCxnSpPr>
        <p:spPr>
          <a:xfrm flipH="1">
            <a:off x="4721912" y="3572369"/>
            <a:ext cx="1" cy="252770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55D3A690-A759-4718-8525-6641DE10D593}"/>
              </a:ext>
            </a:extLst>
          </p:cNvPr>
          <p:cNvCxnSpPr>
            <a:cxnSpLocks/>
          </p:cNvCxnSpPr>
          <p:nvPr/>
        </p:nvCxnSpPr>
        <p:spPr>
          <a:xfrm flipH="1">
            <a:off x="2047318" y="6148245"/>
            <a:ext cx="267459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164CD74B-385C-412B-9AD4-2AD03DC78E1E}"/>
              </a:ext>
            </a:extLst>
          </p:cNvPr>
          <p:cNvSpPr txBox="1"/>
          <p:nvPr/>
        </p:nvSpPr>
        <p:spPr>
          <a:xfrm>
            <a:off x="3242455" y="300255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31" name="直線矢印コネクタ 30">
            <a:extLst>
              <a:ext uri="{FF2B5EF4-FFF2-40B4-BE49-F238E27FC236}">
                <a16:creationId xmlns:a16="http://schemas.microsoft.com/office/drawing/2014/main" id="{A07C11A7-27DD-4A75-8734-941F0D7845E0}"/>
              </a:ext>
            </a:extLst>
          </p:cNvPr>
          <p:cNvCxnSpPr>
            <a:cxnSpLocks/>
          </p:cNvCxnSpPr>
          <p:nvPr/>
        </p:nvCxnSpPr>
        <p:spPr>
          <a:xfrm>
            <a:off x="2047318" y="2330388"/>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A0D2BA67-51E3-4174-BF24-7D596E28CF63}"/>
              </a:ext>
            </a:extLst>
          </p:cNvPr>
          <p:cNvSpPr txBox="1"/>
          <p:nvPr/>
        </p:nvSpPr>
        <p:spPr>
          <a:xfrm>
            <a:off x="1582871" y="3314131"/>
            <a:ext cx="1387825" cy="523220"/>
          </a:xfrm>
          <a:prstGeom prst="rect">
            <a:avLst/>
          </a:prstGeom>
          <a:noFill/>
        </p:spPr>
        <p:txBody>
          <a:bodyPr wrap="square" rtlCol="0">
            <a:spAutoFit/>
          </a:bodyPr>
          <a:lstStyle/>
          <a:p>
            <a:r>
              <a:rPr lang="ja-JP" altLang="en-US" sz="2800" b="1" dirty="0">
                <a:solidFill>
                  <a:schemeClr val="bg1"/>
                </a:solidFill>
              </a:rPr>
              <a:t>条件</a:t>
            </a:r>
            <a:endParaRPr kumimoji="1" lang="ja-JP" altLang="en-US" sz="2800" b="1" dirty="0">
              <a:solidFill>
                <a:schemeClr val="bg1"/>
              </a:solidFill>
            </a:endParaRPr>
          </a:p>
        </p:txBody>
      </p:sp>
      <p:sp>
        <p:nvSpPr>
          <p:cNvPr id="34" name="テキスト ボックス 33">
            <a:extLst>
              <a:ext uri="{FF2B5EF4-FFF2-40B4-BE49-F238E27FC236}">
                <a16:creationId xmlns:a16="http://schemas.microsoft.com/office/drawing/2014/main" id="{661003E8-1703-454E-9934-8BC10543CE3F}"/>
              </a:ext>
            </a:extLst>
          </p:cNvPr>
          <p:cNvSpPr txBox="1"/>
          <p:nvPr/>
        </p:nvSpPr>
        <p:spPr>
          <a:xfrm>
            <a:off x="1705789" y="2052435"/>
            <a:ext cx="743081" cy="369332"/>
          </a:xfrm>
          <a:prstGeom prst="rect">
            <a:avLst/>
          </a:prstGeom>
          <a:noFill/>
        </p:spPr>
        <p:txBody>
          <a:bodyPr wrap="square" rtlCol="0">
            <a:spAutoFit/>
          </a:bodyPr>
          <a:lstStyle/>
          <a:p>
            <a:r>
              <a:rPr lang="en-US" altLang="ja-JP" b="1" dirty="0">
                <a:solidFill>
                  <a:schemeClr val="bg1"/>
                </a:solidFill>
              </a:rPr>
              <a:t>x</a:t>
            </a:r>
            <a:r>
              <a:rPr kumimoji="1" lang="en-US" altLang="ja-JP" b="1" dirty="0">
                <a:solidFill>
                  <a:schemeClr val="bg1"/>
                </a:solidFill>
              </a:rPr>
              <a:t>=0</a:t>
            </a:r>
            <a:endParaRPr kumimoji="1" lang="ja-JP" altLang="en-US" b="1" dirty="0">
              <a:solidFill>
                <a:schemeClr val="bg1"/>
              </a:solidFill>
            </a:endParaRPr>
          </a:p>
        </p:txBody>
      </p:sp>
      <p:sp>
        <p:nvSpPr>
          <p:cNvPr id="35" name="テキスト ボックス 34">
            <a:extLst>
              <a:ext uri="{FF2B5EF4-FFF2-40B4-BE49-F238E27FC236}">
                <a16:creationId xmlns:a16="http://schemas.microsoft.com/office/drawing/2014/main" id="{7EB0C5B2-4C18-46D3-AD3F-DE5078F792D7}"/>
              </a:ext>
            </a:extLst>
          </p:cNvPr>
          <p:cNvSpPr txBox="1"/>
          <p:nvPr/>
        </p:nvSpPr>
        <p:spPr>
          <a:xfrm>
            <a:off x="2394452" y="4212958"/>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sp>
        <p:nvSpPr>
          <p:cNvPr id="37" name="正方形/長方形 36">
            <a:extLst>
              <a:ext uri="{FF2B5EF4-FFF2-40B4-BE49-F238E27FC236}">
                <a16:creationId xmlns:a16="http://schemas.microsoft.com/office/drawing/2014/main" id="{B82D22F3-8CC9-45E1-A3DB-D3F9EB2B659A}"/>
              </a:ext>
            </a:extLst>
          </p:cNvPr>
          <p:cNvSpPr/>
          <p:nvPr/>
        </p:nvSpPr>
        <p:spPr>
          <a:xfrm>
            <a:off x="5756965" y="3834219"/>
            <a:ext cx="6060762" cy="74000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lang="en-US" altLang="ja-JP" sz="2000" dirty="0">
                <a:solidFill>
                  <a:schemeClr val="tx1"/>
                </a:solidFill>
              </a:rPr>
              <a:t>i</a:t>
            </a:r>
            <a:r>
              <a:rPr kumimoji="1" lang="en-US" altLang="ja-JP" sz="2000" dirty="0">
                <a:solidFill>
                  <a:schemeClr val="tx1"/>
                </a:solidFill>
              </a:rPr>
              <a:t>f </a:t>
            </a:r>
            <a:r>
              <a:rPr kumimoji="1" lang="ja-JP" altLang="en-US" sz="2000" dirty="0">
                <a:solidFill>
                  <a:schemeClr val="tx1"/>
                </a:solidFill>
              </a:rPr>
              <a:t>条件</a:t>
            </a:r>
            <a:r>
              <a:rPr kumimoji="1" lang="en-US" altLang="ja-JP" sz="2000" dirty="0">
                <a:solidFill>
                  <a:schemeClr val="tx1"/>
                </a:solidFill>
              </a:rPr>
              <a:t>:</a:t>
            </a:r>
          </a:p>
          <a:p>
            <a:r>
              <a:rPr kumimoji="1" lang="en-US" altLang="ja-JP" sz="2000" dirty="0">
                <a:solidFill>
                  <a:schemeClr val="tx1"/>
                </a:solidFill>
              </a:rPr>
              <a:t>    </a:t>
            </a:r>
            <a:r>
              <a:rPr kumimoji="1" lang="ja-JP" altLang="en-US" sz="2000" dirty="0">
                <a:solidFill>
                  <a:schemeClr val="tx1"/>
                </a:solidFill>
              </a:rPr>
              <a:t>処理</a:t>
            </a:r>
            <a:endParaRPr kumimoji="1" lang="en-US" altLang="ja-JP" sz="2000" dirty="0">
              <a:solidFill>
                <a:schemeClr val="tx1"/>
              </a:solidFill>
            </a:endParaRPr>
          </a:p>
          <a:p>
            <a:r>
              <a:rPr kumimoji="1" lang="en-US" altLang="ja-JP" sz="2000" dirty="0">
                <a:solidFill>
                  <a:schemeClr val="tx1"/>
                </a:solidFill>
              </a:rPr>
              <a:t>     </a:t>
            </a:r>
            <a:endParaRPr kumimoji="1" lang="ja-JP" altLang="en-US" sz="2000" dirty="0">
              <a:solidFill>
                <a:schemeClr val="tx1"/>
              </a:solidFill>
            </a:endParaRPr>
          </a:p>
        </p:txBody>
      </p:sp>
      <p:sp>
        <p:nvSpPr>
          <p:cNvPr id="38" name="コンテンツ プレースホルダー 2">
            <a:extLst>
              <a:ext uri="{FF2B5EF4-FFF2-40B4-BE49-F238E27FC236}">
                <a16:creationId xmlns:a16="http://schemas.microsoft.com/office/drawing/2014/main" id="{B91A05BA-667A-4B1E-90A9-93D27B981633}"/>
              </a:ext>
            </a:extLst>
          </p:cNvPr>
          <p:cNvSpPr txBox="1">
            <a:spLocks/>
          </p:cNvSpPr>
          <p:nvPr/>
        </p:nvSpPr>
        <p:spPr>
          <a:xfrm>
            <a:off x="5716293" y="3094211"/>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spTree>
    <p:extLst>
      <p:ext uri="{BB962C8B-B14F-4D97-AF65-F5344CB8AC3E}">
        <p14:creationId xmlns:p14="http://schemas.microsoft.com/office/powerpoint/2010/main" val="1751654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線矢印コネクタ 55">
            <a:extLst>
              <a:ext uri="{FF2B5EF4-FFF2-40B4-BE49-F238E27FC236}">
                <a16:creationId xmlns:a16="http://schemas.microsoft.com/office/drawing/2014/main" id="{9091F68C-8A0D-4497-81D8-C2B9ACB17675}"/>
              </a:ext>
            </a:extLst>
          </p:cNvPr>
          <p:cNvCxnSpPr>
            <a:cxnSpLocks/>
          </p:cNvCxnSpPr>
          <p:nvPr/>
        </p:nvCxnSpPr>
        <p:spPr>
          <a:xfrm>
            <a:off x="2041978" y="4232101"/>
            <a:ext cx="0" cy="46223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2A51B7D0-55BC-45D2-90E5-4FF3FAE38C78}"/>
              </a:ext>
            </a:extLst>
          </p:cNvPr>
          <p:cNvSpPr txBox="1"/>
          <p:nvPr/>
        </p:nvSpPr>
        <p:spPr>
          <a:xfrm>
            <a:off x="1660124" y="1855433"/>
            <a:ext cx="949911" cy="461665"/>
          </a:xfrm>
          <a:prstGeom prst="rect">
            <a:avLst/>
          </a:prstGeom>
          <a:noFill/>
        </p:spPr>
        <p:txBody>
          <a:bodyPr wrap="square" rtlCol="0">
            <a:spAutoFit/>
          </a:bodyPr>
          <a:lstStyle/>
          <a:p>
            <a:r>
              <a:rPr lang="en-US" altLang="ja-JP" sz="2400" b="1" dirty="0">
                <a:solidFill>
                  <a:schemeClr val="bg1"/>
                </a:solidFill>
              </a:rPr>
              <a:t>x</a:t>
            </a:r>
            <a:r>
              <a:rPr kumimoji="1" lang="en-US" altLang="ja-JP" sz="2400" b="1" dirty="0">
                <a:solidFill>
                  <a:schemeClr val="bg1"/>
                </a:solidFill>
              </a:rPr>
              <a:t>=0</a:t>
            </a:r>
            <a:endParaRPr kumimoji="1" lang="ja-JP" altLang="en-US" sz="2400" b="1" dirty="0">
              <a:solidFill>
                <a:schemeClr val="bg1"/>
              </a:solidFill>
            </a:endParaRPr>
          </a:p>
        </p:txBody>
      </p:sp>
      <p:cxnSp>
        <p:nvCxnSpPr>
          <p:cNvPr id="19" name="直線コネクタ 18">
            <a:extLst>
              <a:ext uri="{FF2B5EF4-FFF2-40B4-BE49-F238E27FC236}">
                <a16:creationId xmlns:a16="http://schemas.microsoft.com/office/drawing/2014/main" id="{B566452C-52E8-4D25-8A82-91629498F501}"/>
              </a:ext>
            </a:extLst>
          </p:cNvPr>
          <p:cNvCxnSpPr>
            <a:cxnSpLocks/>
          </p:cNvCxnSpPr>
          <p:nvPr/>
        </p:nvCxnSpPr>
        <p:spPr>
          <a:xfrm>
            <a:off x="2867450" y="3572369"/>
            <a:ext cx="185446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C3245E52-B2CF-4B7B-9C35-FD3D10A1298D}"/>
              </a:ext>
            </a:extLst>
          </p:cNvPr>
          <p:cNvCxnSpPr>
            <a:cxnSpLocks/>
            <a:stCxn id="8" idx="2"/>
          </p:cNvCxnSpPr>
          <p:nvPr/>
        </p:nvCxnSpPr>
        <p:spPr>
          <a:xfrm>
            <a:off x="2047318" y="5817994"/>
            <a:ext cx="0" cy="7167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a:t>i</a:t>
            </a:r>
            <a:r>
              <a:rPr kumimoji="1" lang="en-US" altLang="ja-JP" dirty="0"/>
              <a:t>f</a:t>
            </a:r>
            <a:r>
              <a:rPr kumimoji="1" lang="ja-JP" altLang="en-US" dirty="0"/>
              <a:t>文</a:t>
            </a:r>
          </a:p>
        </p:txBody>
      </p:sp>
      <p:sp>
        <p:nvSpPr>
          <p:cNvPr id="3" name="コンテンツ プレースホルダー 2"/>
          <p:cNvSpPr>
            <a:spLocks noGrp="1"/>
          </p:cNvSpPr>
          <p:nvPr>
            <p:ph idx="1"/>
          </p:nvPr>
        </p:nvSpPr>
        <p:spPr>
          <a:xfrm>
            <a:off x="581192" y="1118110"/>
            <a:ext cx="11029615" cy="740008"/>
          </a:xfrm>
        </p:spPr>
        <p:txBody>
          <a:bodyPr>
            <a:normAutofit/>
          </a:bodyPr>
          <a:lstStyle/>
          <a:p>
            <a:pPr>
              <a:spcBef>
                <a:spcPts val="600"/>
              </a:spcBef>
            </a:pPr>
            <a:r>
              <a:rPr lang="ja-JP" altLang="en-US" u="sng" dirty="0"/>
              <a:t>例）変数</a:t>
            </a:r>
            <a:r>
              <a:rPr lang="en-US" altLang="ja-JP" u="sng" dirty="0"/>
              <a:t>x</a:t>
            </a:r>
            <a:r>
              <a:rPr lang="ja-JP" altLang="en-US" u="sng" dirty="0"/>
              <a:t>が</a:t>
            </a:r>
            <a:r>
              <a:rPr lang="en-US" altLang="ja-JP" u="sng" dirty="0"/>
              <a:t>0</a:t>
            </a:r>
            <a:r>
              <a:rPr lang="ja-JP" altLang="en-US" u="sng" dirty="0"/>
              <a:t>より大きいなら</a:t>
            </a:r>
            <a:r>
              <a:rPr lang="en-US" altLang="ja-JP" u="sng" dirty="0"/>
              <a:t>print</a:t>
            </a:r>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9</a:t>
            </a:fld>
            <a:endParaRPr lang="ja-JP" altLang="en-US" dirty="0"/>
          </a:p>
        </p:txBody>
      </p:sp>
      <p:sp>
        <p:nvSpPr>
          <p:cNvPr id="5" name="コンテンツ プレースホルダー 4"/>
          <p:cNvSpPr>
            <a:spLocks noGrp="1"/>
          </p:cNvSpPr>
          <p:nvPr>
            <p:ph sz="quarter" idx="13"/>
          </p:nvPr>
        </p:nvSpPr>
        <p:spPr/>
        <p:txBody>
          <a:bodyPr>
            <a:normAutofit fontScale="92500" lnSpcReduction="10000"/>
          </a:bodyPr>
          <a:lstStyle/>
          <a:p>
            <a:endParaRPr kumimoji="1" lang="ja-JP" altLang="en-US"/>
          </a:p>
        </p:txBody>
      </p:sp>
      <p:sp>
        <p:nvSpPr>
          <p:cNvPr id="6" name="フローチャート: 判断 5">
            <a:extLst>
              <a:ext uri="{FF2B5EF4-FFF2-40B4-BE49-F238E27FC236}">
                <a16:creationId xmlns:a16="http://schemas.microsoft.com/office/drawing/2014/main" id="{05730078-F3C9-4D2A-B13C-4FA010AF528D}"/>
              </a:ext>
            </a:extLst>
          </p:cNvPr>
          <p:cNvSpPr/>
          <p:nvPr/>
        </p:nvSpPr>
        <p:spPr>
          <a:xfrm>
            <a:off x="852181" y="2912638"/>
            <a:ext cx="2390274" cy="131946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8" name="フローチャート: 処理 7">
            <a:extLst>
              <a:ext uri="{FF2B5EF4-FFF2-40B4-BE49-F238E27FC236}">
                <a16:creationId xmlns:a16="http://schemas.microsoft.com/office/drawing/2014/main" id="{162591D7-9BBD-4203-8165-AE8FC4B5BCFE}"/>
              </a:ext>
            </a:extLst>
          </p:cNvPr>
          <p:cNvSpPr/>
          <p:nvPr/>
        </p:nvSpPr>
        <p:spPr>
          <a:xfrm>
            <a:off x="852181" y="4695114"/>
            <a:ext cx="2390274" cy="11228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print(“x</a:t>
            </a:r>
            <a:r>
              <a:rPr lang="ja-JP" altLang="en-US" sz="2000" b="1" dirty="0"/>
              <a:t>は</a:t>
            </a:r>
            <a:r>
              <a:rPr lang="en-US" altLang="ja-JP" sz="2000" b="1" dirty="0"/>
              <a:t>0</a:t>
            </a:r>
            <a:r>
              <a:rPr lang="ja-JP" altLang="en-US" sz="2000" b="1" dirty="0"/>
              <a:t>よりおおきいです</a:t>
            </a:r>
            <a:r>
              <a:rPr lang="en-US" altLang="ja-JP" sz="2000" b="1" dirty="0"/>
              <a:t>”</a:t>
            </a:r>
            <a:r>
              <a:rPr lang="ja-JP" altLang="en-US" sz="2000" b="1" dirty="0"/>
              <a:t>）</a:t>
            </a:r>
            <a:endParaRPr lang="en-US" altLang="ja-JP" sz="2000" b="1" dirty="0"/>
          </a:p>
        </p:txBody>
      </p:sp>
      <p:cxnSp>
        <p:nvCxnSpPr>
          <p:cNvPr id="20" name="直線コネクタ 19">
            <a:extLst>
              <a:ext uri="{FF2B5EF4-FFF2-40B4-BE49-F238E27FC236}">
                <a16:creationId xmlns:a16="http://schemas.microsoft.com/office/drawing/2014/main" id="{7803CF37-5B9C-4FDB-B92F-88CA2694DE5B}"/>
              </a:ext>
            </a:extLst>
          </p:cNvPr>
          <p:cNvCxnSpPr>
            <a:cxnSpLocks/>
          </p:cNvCxnSpPr>
          <p:nvPr/>
        </p:nvCxnSpPr>
        <p:spPr>
          <a:xfrm flipH="1">
            <a:off x="4721912" y="3572369"/>
            <a:ext cx="1" cy="252770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E36D8DA0-C401-4C69-B05E-DBB5CED5BDD0}"/>
              </a:ext>
            </a:extLst>
          </p:cNvPr>
          <p:cNvCxnSpPr>
            <a:cxnSpLocks/>
          </p:cNvCxnSpPr>
          <p:nvPr/>
        </p:nvCxnSpPr>
        <p:spPr>
          <a:xfrm flipH="1">
            <a:off x="2047318" y="6148245"/>
            <a:ext cx="267459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DA770090-6C16-4648-9DA0-D21E52343670}"/>
              </a:ext>
            </a:extLst>
          </p:cNvPr>
          <p:cNvSpPr txBox="1"/>
          <p:nvPr/>
        </p:nvSpPr>
        <p:spPr>
          <a:xfrm>
            <a:off x="3242455" y="300255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sp>
        <p:nvSpPr>
          <p:cNvPr id="29" name="テキスト ボックス 28">
            <a:extLst>
              <a:ext uri="{FF2B5EF4-FFF2-40B4-BE49-F238E27FC236}">
                <a16:creationId xmlns:a16="http://schemas.microsoft.com/office/drawing/2014/main" id="{28F6A2C3-3067-41E6-B82E-383A36B75175}"/>
              </a:ext>
            </a:extLst>
          </p:cNvPr>
          <p:cNvSpPr txBox="1"/>
          <p:nvPr/>
        </p:nvSpPr>
        <p:spPr>
          <a:xfrm>
            <a:off x="2394452" y="4212958"/>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33" name="直線矢印コネクタ 32">
            <a:extLst>
              <a:ext uri="{FF2B5EF4-FFF2-40B4-BE49-F238E27FC236}">
                <a16:creationId xmlns:a16="http://schemas.microsoft.com/office/drawing/2014/main" id="{DA74A40C-A361-4AF3-A6EE-624AA07AE257}"/>
              </a:ext>
            </a:extLst>
          </p:cNvPr>
          <p:cNvCxnSpPr>
            <a:cxnSpLocks/>
          </p:cNvCxnSpPr>
          <p:nvPr/>
        </p:nvCxnSpPr>
        <p:spPr>
          <a:xfrm>
            <a:off x="2047318" y="2330388"/>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1ADF1167-74F7-42BB-8025-EE87828B4C6A}"/>
              </a:ext>
            </a:extLst>
          </p:cNvPr>
          <p:cNvSpPr txBox="1"/>
          <p:nvPr/>
        </p:nvSpPr>
        <p:spPr>
          <a:xfrm>
            <a:off x="1561850" y="3303620"/>
            <a:ext cx="1387825" cy="523220"/>
          </a:xfrm>
          <a:prstGeom prst="rect">
            <a:avLst/>
          </a:prstGeom>
          <a:noFill/>
        </p:spPr>
        <p:txBody>
          <a:bodyPr wrap="square" rtlCol="0">
            <a:spAutoFit/>
          </a:bodyPr>
          <a:lstStyle/>
          <a:p>
            <a:r>
              <a:rPr kumimoji="1" lang="en-US" altLang="ja-JP" sz="2800" b="1" dirty="0">
                <a:solidFill>
                  <a:schemeClr val="bg1"/>
                </a:solidFill>
              </a:rPr>
              <a:t>0&lt;x</a:t>
            </a:r>
            <a:endParaRPr kumimoji="1" lang="ja-JP" altLang="en-US" sz="2800" b="1" dirty="0">
              <a:solidFill>
                <a:schemeClr val="bg1"/>
              </a:solidFill>
            </a:endParaRPr>
          </a:p>
        </p:txBody>
      </p:sp>
      <p:sp>
        <p:nvSpPr>
          <p:cNvPr id="9" name="テキスト ボックス 8">
            <a:extLst>
              <a:ext uri="{FF2B5EF4-FFF2-40B4-BE49-F238E27FC236}">
                <a16:creationId xmlns:a16="http://schemas.microsoft.com/office/drawing/2014/main" id="{51A2BE34-0260-49E6-A593-95A2D69F9A56}"/>
              </a:ext>
            </a:extLst>
          </p:cNvPr>
          <p:cNvSpPr txBox="1"/>
          <p:nvPr/>
        </p:nvSpPr>
        <p:spPr>
          <a:xfrm>
            <a:off x="1750177" y="2008047"/>
            <a:ext cx="743081" cy="369332"/>
          </a:xfrm>
          <a:prstGeom prst="rect">
            <a:avLst/>
          </a:prstGeom>
          <a:noFill/>
        </p:spPr>
        <p:txBody>
          <a:bodyPr wrap="square" rtlCol="0">
            <a:spAutoFit/>
          </a:bodyPr>
          <a:lstStyle/>
          <a:p>
            <a:r>
              <a:rPr lang="en-US" altLang="ja-JP" b="1" dirty="0">
                <a:solidFill>
                  <a:schemeClr val="bg1"/>
                </a:solidFill>
              </a:rPr>
              <a:t>x</a:t>
            </a:r>
            <a:r>
              <a:rPr kumimoji="1" lang="en-US" altLang="ja-JP" b="1" dirty="0">
                <a:solidFill>
                  <a:schemeClr val="bg1"/>
                </a:solidFill>
              </a:rPr>
              <a:t>=0</a:t>
            </a:r>
            <a:endParaRPr kumimoji="1" lang="ja-JP" altLang="en-US" b="1" dirty="0">
              <a:solidFill>
                <a:schemeClr val="bg1"/>
              </a:solidFill>
            </a:endParaRPr>
          </a:p>
        </p:txBody>
      </p:sp>
      <p:sp>
        <p:nvSpPr>
          <p:cNvPr id="54" name="正方形/長方形 53">
            <a:extLst>
              <a:ext uri="{FF2B5EF4-FFF2-40B4-BE49-F238E27FC236}">
                <a16:creationId xmlns:a16="http://schemas.microsoft.com/office/drawing/2014/main" id="{83E8FA04-423E-402B-A7B7-72E567F9F8C0}"/>
              </a:ext>
            </a:extLst>
          </p:cNvPr>
          <p:cNvSpPr/>
          <p:nvPr/>
        </p:nvSpPr>
        <p:spPr>
          <a:xfrm>
            <a:off x="5756965" y="3834219"/>
            <a:ext cx="6060762" cy="74000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lang="en-US" altLang="ja-JP" sz="2000" dirty="0">
                <a:solidFill>
                  <a:schemeClr val="tx1"/>
                </a:solidFill>
              </a:rPr>
              <a:t>i</a:t>
            </a:r>
            <a:r>
              <a:rPr kumimoji="1" lang="en-US" altLang="ja-JP" sz="2000" dirty="0">
                <a:solidFill>
                  <a:schemeClr val="tx1"/>
                </a:solidFill>
              </a:rPr>
              <a:t>f x &gt; 0:</a:t>
            </a:r>
          </a:p>
          <a:p>
            <a:r>
              <a:rPr kumimoji="1" lang="en-US" altLang="ja-JP" sz="2000" dirty="0">
                <a:solidFill>
                  <a:schemeClr val="tx1"/>
                </a:solidFill>
              </a:rPr>
              <a:t>    print(“x</a:t>
            </a:r>
            <a:r>
              <a:rPr kumimoji="1" lang="ja-JP" altLang="en-US" sz="2000" dirty="0">
                <a:solidFill>
                  <a:schemeClr val="tx1"/>
                </a:solidFill>
              </a:rPr>
              <a:t>は</a:t>
            </a:r>
            <a:r>
              <a:rPr kumimoji="1" lang="en-US" altLang="ja-JP" sz="2000" dirty="0">
                <a:solidFill>
                  <a:schemeClr val="tx1"/>
                </a:solidFill>
              </a:rPr>
              <a:t>0</a:t>
            </a:r>
            <a:r>
              <a:rPr kumimoji="1" lang="ja-JP" altLang="en-US" sz="2000" dirty="0">
                <a:solidFill>
                  <a:schemeClr val="tx1"/>
                </a:solidFill>
              </a:rPr>
              <a:t>よりおおきいです</a:t>
            </a:r>
            <a:r>
              <a:rPr kumimoji="1" lang="en-US" altLang="ja-JP" sz="2000" dirty="0">
                <a:solidFill>
                  <a:schemeClr val="tx1"/>
                </a:solidFill>
              </a:rPr>
              <a:t>”)</a:t>
            </a:r>
          </a:p>
          <a:p>
            <a:r>
              <a:rPr kumimoji="1" lang="en-US" altLang="ja-JP" sz="2000" dirty="0">
                <a:solidFill>
                  <a:schemeClr val="tx1"/>
                </a:solidFill>
              </a:rPr>
              <a:t>     </a:t>
            </a:r>
            <a:endParaRPr kumimoji="1" lang="ja-JP" altLang="en-US" sz="2000" dirty="0">
              <a:solidFill>
                <a:schemeClr val="tx1"/>
              </a:solidFill>
            </a:endParaRPr>
          </a:p>
        </p:txBody>
      </p:sp>
      <p:sp>
        <p:nvSpPr>
          <p:cNvPr id="55" name="コンテンツ プレースホルダー 2">
            <a:extLst>
              <a:ext uri="{FF2B5EF4-FFF2-40B4-BE49-F238E27FC236}">
                <a16:creationId xmlns:a16="http://schemas.microsoft.com/office/drawing/2014/main" id="{1B4F66B7-31BE-459E-AA69-ABC3DDE7C7F2}"/>
              </a:ext>
            </a:extLst>
          </p:cNvPr>
          <p:cNvSpPr txBox="1">
            <a:spLocks/>
          </p:cNvSpPr>
          <p:nvPr/>
        </p:nvSpPr>
        <p:spPr>
          <a:xfrm>
            <a:off x="5716293" y="3094211"/>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spTree>
    <p:extLst>
      <p:ext uri="{BB962C8B-B14F-4D97-AF65-F5344CB8AC3E}">
        <p14:creationId xmlns:p14="http://schemas.microsoft.com/office/powerpoint/2010/main" val="1900807677"/>
      </p:ext>
    </p:extLst>
  </p:cSld>
  <p:clrMapOvr>
    <a:masterClrMapping/>
  </p:clrMapOvr>
</p:sld>
</file>

<file path=ppt/theme/theme1.xml><?xml version="1.0" encoding="utf-8"?>
<a:theme xmlns:a="http://schemas.openxmlformats.org/drawingml/2006/main" name="配当">
  <a:themeElements>
    <a:clrScheme name="ユーザー定義 1">
      <a:dk1>
        <a:sysClr val="windowText" lastClr="000000"/>
      </a:dk1>
      <a:lt1>
        <a:sysClr val="window" lastClr="FFFFFF"/>
      </a:lt1>
      <a:dk2>
        <a:srgbClr val="455F51"/>
      </a:dk2>
      <a:lt2>
        <a:srgbClr val="E2DFCC"/>
      </a:lt2>
      <a:accent1>
        <a:srgbClr val="27A400"/>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メイリオ＋SegoeUI">
      <a:majorFont>
        <a:latin typeface="Segoe UI"/>
        <a:ea typeface="メイリオ"/>
        <a:cs typeface=""/>
      </a:majorFont>
      <a:minorFont>
        <a:latin typeface="Segoe UI"/>
        <a:ea typeface="メイリオ"/>
        <a:cs typeface=""/>
      </a:minorFont>
    </a:fontScheme>
    <a:fmtScheme name="配当">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TM03457464[[fn=配当]]</Template>
  <TotalTime>1207</TotalTime>
  <Words>4476</Words>
  <Application>Microsoft Office PowerPoint</Application>
  <PresentationFormat>ワイド画面</PresentationFormat>
  <Paragraphs>982</Paragraphs>
  <Slides>72</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72</vt:i4>
      </vt:variant>
    </vt:vector>
  </HeadingPairs>
  <TitlesOfParts>
    <vt:vector size="78" baseType="lpstr">
      <vt:lpstr>メイリオ</vt:lpstr>
      <vt:lpstr>游ゴシック</vt:lpstr>
      <vt:lpstr>Arial</vt:lpstr>
      <vt:lpstr>Segoe UI</vt:lpstr>
      <vt:lpstr>Wingdings 2</vt:lpstr>
      <vt:lpstr>配当</vt:lpstr>
      <vt:lpstr>if for while try</vt:lpstr>
      <vt:lpstr>PowerPoint プレゼンテーション</vt:lpstr>
      <vt:lpstr>事前知識：インデント</vt:lpstr>
      <vt:lpstr>事前知識：関係演算子</vt:lpstr>
      <vt:lpstr>事前知識：x in y のイメージ</vt:lpstr>
      <vt:lpstr>事前知識：論理演算子</vt:lpstr>
      <vt:lpstr>PowerPoint プレゼンテーション</vt:lpstr>
      <vt:lpstr>if文</vt:lpstr>
      <vt:lpstr>if文</vt:lpstr>
      <vt:lpstr>if文</vt:lpstr>
      <vt:lpstr>if文</vt:lpstr>
      <vt:lpstr>else</vt:lpstr>
      <vt:lpstr>else</vt:lpstr>
      <vt:lpstr>else</vt:lpstr>
      <vt:lpstr>else</vt:lpstr>
      <vt:lpstr>elif</vt:lpstr>
      <vt:lpstr>elif</vt:lpstr>
      <vt:lpstr>elif</vt:lpstr>
      <vt:lpstr>elif</vt:lpstr>
      <vt:lpstr>elif</vt:lpstr>
      <vt:lpstr>if文　優先順位</vt:lpstr>
      <vt:lpstr>PowerPoint プレゼンテーション</vt:lpstr>
      <vt:lpstr>for文</vt:lpstr>
      <vt:lpstr>for文　例</vt:lpstr>
      <vt:lpstr>for文　例</vt:lpstr>
      <vt:lpstr>for文　例</vt:lpstr>
      <vt:lpstr>for文　イメージ</vt:lpstr>
      <vt:lpstr>for文　イメージ</vt:lpstr>
      <vt:lpstr>for文　イメージ</vt:lpstr>
      <vt:lpstr>for文　イメージ</vt:lpstr>
      <vt:lpstr>for文：break</vt:lpstr>
      <vt:lpstr>for文：break　例</vt:lpstr>
      <vt:lpstr>for文：break　例</vt:lpstr>
      <vt:lpstr>for文：break　例</vt:lpstr>
      <vt:lpstr>for文：continue</vt:lpstr>
      <vt:lpstr>for文：continue　例</vt:lpstr>
      <vt:lpstr>for文：continue　例</vt:lpstr>
      <vt:lpstr>for文：continue　例</vt:lpstr>
      <vt:lpstr>for文：continue　例</vt:lpstr>
      <vt:lpstr>for文：continue　例</vt:lpstr>
      <vt:lpstr>for文で使うと便利な関数</vt:lpstr>
      <vt:lpstr>range()関数①</vt:lpstr>
      <vt:lpstr>range()関数②</vt:lpstr>
      <vt:lpstr>range()関数③</vt:lpstr>
      <vt:lpstr>enumate()関数</vt:lpstr>
      <vt:lpstr>enumate()関数</vt:lpstr>
      <vt:lpstr>zip()関数</vt:lpstr>
      <vt:lpstr>zip()関数</vt:lpstr>
      <vt:lpstr>PowerPoint プレゼンテーション</vt:lpstr>
      <vt:lpstr>while文</vt:lpstr>
      <vt:lpstr>while文　例</vt:lpstr>
      <vt:lpstr>while文　例</vt:lpstr>
      <vt:lpstr>while文　例</vt:lpstr>
      <vt:lpstr>while文：break, continue</vt:lpstr>
      <vt:lpstr>while文</vt:lpstr>
      <vt:lpstr>while文</vt:lpstr>
      <vt:lpstr>構文エラーと例外</vt:lpstr>
      <vt:lpstr>構文エラーと例外</vt:lpstr>
      <vt:lpstr>構文エラーと例外</vt:lpstr>
      <vt:lpstr>try文</vt:lpstr>
      <vt:lpstr>try文　例</vt:lpstr>
      <vt:lpstr>try文　例</vt:lpstr>
      <vt:lpstr>try文　例</vt:lpstr>
      <vt:lpstr>try文　else</vt:lpstr>
      <vt:lpstr>try文　else　例</vt:lpstr>
      <vt:lpstr>try文　else　例</vt:lpstr>
      <vt:lpstr>try文　finally</vt:lpstr>
      <vt:lpstr>try文　finally　例</vt:lpstr>
      <vt:lpstr>try文　finally</vt:lpstr>
      <vt:lpstr>try文　finally</vt:lpstr>
      <vt:lpstr>try文の利点</vt:lpstr>
      <vt:lpstr>課題</vt:lpstr>
    </vt:vector>
  </TitlesOfParts>
  <Company>中部大学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画像の鮮鋭化</dc:title>
  <dc:creator>木南 貴志</dc:creator>
  <cp:lastModifiedBy>木南 貴志</cp:lastModifiedBy>
  <cp:revision>205</cp:revision>
  <dcterms:created xsi:type="dcterms:W3CDTF">2019-06-13T15:33:34Z</dcterms:created>
  <dcterms:modified xsi:type="dcterms:W3CDTF">2019-10-29T16:30:47Z</dcterms:modified>
</cp:coreProperties>
</file>