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83" r:id="rId4"/>
    <p:sldId id="285" r:id="rId5"/>
    <p:sldId id="286" r:id="rId6"/>
    <p:sldId id="301" r:id="rId7"/>
    <p:sldId id="300" r:id="rId8"/>
    <p:sldId id="303" r:id="rId9"/>
    <p:sldId id="304" r:id="rId10"/>
    <p:sldId id="305" r:id="rId11"/>
    <p:sldId id="307" r:id="rId12"/>
    <p:sldId id="306" r:id="rId13"/>
    <p:sldId id="320" r:id="rId14"/>
    <p:sldId id="311" r:id="rId15"/>
    <p:sldId id="312" r:id="rId16"/>
    <p:sldId id="313" r:id="rId17"/>
    <p:sldId id="315" r:id="rId18"/>
    <p:sldId id="316" r:id="rId19"/>
    <p:sldId id="318" r:id="rId20"/>
    <p:sldId id="31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401"/>
    <a:srgbClr val="239200"/>
    <a:srgbClr val="FFE701"/>
    <a:srgbClr val="218A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262737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264464"/>
            <a:ext cx="11029615" cy="4190174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094014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ck.cc/6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llenge-site-kamonohashi/learn_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</p:spPr>
        <p:txBody>
          <a:bodyPr/>
          <a:lstStyle/>
          <a:p>
            <a:r>
              <a:rPr lang="en-US" altLang="ja-JP"/>
              <a:t>p</a:t>
            </a:r>
            <a:r>
              <a:rPr kumimoji="1" lang="en-US" altLang="ja-JP"/>
              <a:t>ull-request </a:t>
            </a:r>
            <a:r>
              <a:rPr kumimoji="1" lang="en-US" altLang="ja-JP" dirty="0"/>
              <a:t>issue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2019/10/24</a:t>
            </a:r>
          </a:p>
          <a:p>
            <a:r>
              <a:rPr lang="ja-JP" altLang="en-US" dirty="0"/>
              <a:t>木南　貴志           </a:t>
            </a:r>
            <a:r>
              <a:rPr lang="en-US" altLang="ja-JP" b="1" u="sng" dirty="0">
                <a:solidFill>
                  <a:srgbClr val="FF0000"/>
                </a:solidFill>
              </a:rPr>
              <a:t>※</a:t>
            </a:r>
            <a:r>
              <a:rPr lang="ja-JP" altLang="en-US" b="1" u="sng" dirty="0">
                <a:solidFill>
                  <a:srgbClr val="FF0000"/>
                </a:solidFill>
              </a:rPr>
              <a:t>具体例は</a:t>
            </a:r>
            <a:r>
              <a:rPr lang="en-US" altLang="ja-JP" b="1" u="sng" dirty="0">
                <a:solidFill>
                  <a:srgbClr val="FF0000"/>
                </a:solidFill>
              </a:rPr>
              <a:t>13</a:t>
            </a:r>
            <a:r>
              <a:rPr lang="ja-JP" altLang="en-US" b="1" u="sng" dirty="0">
                <a:solidFill>
                  <a:srgbClr val="FF0000"/>
                </a:solidFill>
              </a:rPr>
              <a:t>ページから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B857FC20-DD51-4AC9-AE7D-7BA56EBBB9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9" y="2025252"/>
            <a:ext cx="6297639" cy="4721370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/>
              <a:t>の作成方法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6C7AD-6094-4D86-B52B-C3958C7A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16" y="1264463"/>
            <a:ext cx="11778240" cy="931982"/>
          </a:xfrm>
        </p:spPr>
        <p:txBody>
          <a:bodyPr/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issue</a:t>
            </a:r>
            <a:r>
              <a:rPr kumimoji="1" lang="ja-JP" altLang="en-US" dirty="0"/>
              <a:t>のタイトルと概要を書く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F2E3096-95D2-4F69-ABED-5D55772FC808}"/>
              </a:ext>
            </a:extLst>
          </p:cNvPr>
          <p:cNvSpPr/>
          <p:nvPr/>
        </p:nvSpPr>
        <p:spPr>
          <a:xfrm>
            <a:off x="3475778" y="3101419"/>
            <a:ext cx="5395163" cy="4572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2B06028A-A1FD-40A9-9761-A304AF2C3F0C}"/>
              </a:ext>
            </a:extLst>
          </p:cNvPr>
          <p:cNvSpPr/>
          <p:nvPr/>
        </p:nvSpPr>
        <p:spPr>
          <a:xfrm>
            <a:off x="3475778" y="4144216"/>
            <a:ext cx="5545674" cy="1860658"/>
          </a:xfrm>
          <a:prstGeom prst="frame">
            <a:avLst>
              <a:gd name="adj1" fmla="val 4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0EFB6-5208-4E59-B7FF-257AEF4FDCC1}"/>
              </a:ext>
            </a:extLst>
          </p:cNvPr>
          <p:cNvSpPr/>
          <p:nvPr/>
        </p:nvSpPr>
        <p:spPr>
          <a:xfrm>
            <a:off x="3475778" y="2632415"/>
            <a:ext cx="3132412" cy="410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r>
              <a:rPr lang="en-US" altLang="ja-JP" dirty="0"/>
              <a:t>issue</a:t>
            </a:r>
            <a:r>
              <a:rPr lang="ja-JP" altLang="en-US" dirty="0"/>
              <a:t>のタイトルを記入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BC8D526-849A-4B91-8091-1D048008CB9C}"/>
              </a:ext>
            </a:extLst>
          </p:cNvPr>
          <p:cNvSpPr/>
          <p:nvPr/>
        </p:nvSpPr>
        <p:spPr>
          <a:xfrm>
            <a:off x="3475778" y="3671076"/>
            <a:ext cx="4377308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r>
              <a:rPr lang="en-US" altLang="ja-JP" dirty="0"/>
              <a:t>issue</a:t>
            </a:r>
            <a:r>
              <a:rPr lang="ja-JP" altLang="en-US" dirty="0"/>
              <a:t>で議論する内容の詳細を記入</a:t>
            </a:r>
            <a:endParaRPr kumimoji="1" lang="ja-JP" altLang="en-US" dirty="0"/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F240FA11-9D3A-4705-BE36-4AE13A08A7E3}"/>
              </a:ext>
            </a:extLst>
          </p:cNvPr>
          <p:cNvSpPr/>
          <p:nvPr/>
        </p:nvSpPr>
        <p:spPr>
          <a:xfrm>
            <a:off x="7654565" y="6117255"/>
            <a:ext cx="1366887" cy="439560"/>
          </a:xfrm>
          <a:prstGeom prst="frame">
            <a:avLst>
              <a:gd name="adj1" fmla="val 12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D03A68C-D055-4FCE-8CB0-C08B67BEAEB8}"/>
              </a:ext>
            </a:extLst>
          </p:cNvPr>
          <p:cNvSpPr/>
          <p:nvPr/>
        </p:nvSpPr>
        <p:spPr>
          <a:xfrm>
            <a:off x="9180610" y="6028244"/>
            <a:ext cx="2430197" cy="617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③記入が終わったらクリック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62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C6C52819-6CB6-4A00-B720-D7FF544B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14" y="4539799"/>
            <a:ext cx="9245169" cy="193633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EFA3483-3A0E-4087-B53F-125BF5425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0" y="2259269"/>
            <a:ext cx="6052327" cy="2227078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コメントの例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F2E3096-95D2-4F69-ABED-5D55772FC808}"/>
              </a:ext>
            </a:extLst>
          </p:cNvPr>
          <p:cNvSpPr/>
          <p:nvPr/>
        </p:nvSpPr>
        <p:spPr>
          <a:xfrm>
            <a:off x="3348546" y="3329037"/>
            <a:ext cx="3504742" cy="2424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2B06028A-A1FD-40A9-9761-A304AF2C3F0C}"/>
              </a:ext>
            </a:extLst>
          </p:cNvPr>
          <p:cNvSpPr/>
          <p:nvPr/>
        </p:nvSpPr>
        <p:spPr>
          <a:xfrm>
            <a:off x="2342402" y="5831154"/>
            <a:ext cx="445773" cy="401558"/>
          </a:xfrm>
          <a:prstGeom prst="frame">
            <a:avLst>
              <a:gd name="adj1" fmla="val 12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id="{7814B098-C5C2-4CFB-8917-1F7E41A717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ja-JP" altLang="en-US"/>
          </a:p>
        </p:txBody>
      </p:sp>
      <p:sp>
        <p:nvSpPr>
          <p:cNvPr id="24" name="矢印: 折線 23">
            <a:extLst>
              <a:ext uri="{FF2B5EF4-FFF2-40B4-BE49-F238E27FC236}">
                <a16:creationId xmlns:a16="http://schemas.microsoft.com/office/drawing/2014/main" id="{51C956D5-1CF3-465F-8E01-88C47B8EF903}"/>
              </a:ext>
            </a:extLst>
          </p:cNvPr>
          <p:cNvSpPr/>
          <p:nvPr/>
        </p:nvSpPr>
        <p:spPr>
          <a:xfrm rot="10800000">
            <a:off x="2865746" y="3648171"/>
            <a:ext cx="2620019" cy="2696067"/>
          </a:xfrm>
          <a:prstGeom prst="bentArrow">
            <a:avLst>
              <a:gd name="adj1" fmla="val 9492"/>
              <a:gd name="adj2" fmla="val 10431"/>
              <a:gd name="adj3" fmla="val 18428"/>
              <a:gd name="adj4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コンテンツ プレースホルダー 3">
            <a:extLst>
              <a:ext uri="{FF2B5EF4-FFF2-40B4-BE49-F238E27FC236}">
                <a16:creationId xmlns:a16="http://schemas.microsoft.com/office/drawing/2014/main" id="{42E24CB7-BB94-4A3F-A678-F4A643F4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" y="1217675"/>
            <a:ext cx="12089834" cy="106457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pull request</a:t>
            </a:r>
            <a:r>
              <a:rPr kumimoji="1" lang="ja-JP" altLang="en-US" dirty="0"/>
              <a:t>した時の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をコメントするといい感じに短縮されます</a:t>
            </a:r>
          </a:p>
        </p:txBody>
      </p:sp>
      <p:pic>
        <p:nvPicPr>
          <p:cNvPr id="26" name="コンテンツ プレースホルダー 23">
            <a:extLst>
              <a:ext uri="{FF2B5EF4-FFF2-40B4-BE49-F238E27FC236}">
                <a16:creationId xmlns:a16="http://schemas.microsoft.com/office/drawing/2014/main" id="{FAC650A2-4716-49BB-B40A-140236B78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08" y="2469908"/>
            <a:ext cx="330200" cy="330200"/>
          </a:xfrm>
          <a:prstGeom prst="rect">
            <a:avLst/>
          </a:prstGeom>
        </p:spPr>
      </p:pic>
      <p:pic>
        <p:nvPicPr>
          <p:cNvPr id="27" name="コンテンツ プレースホルダー 23">
            <a:extLst>
              <a:ext uri="{FF2B5EF4-FFF2-40B4-BE49-F238E27FC236}">
                <a16:creationId xmlns:a16="http://schemas.microsoft.com/office/drawing/2014/main" id="{4878C46C-1CC5-422F-88F8-137CEE49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83" y="4656577"/>
            <a:ext cx="514068" cy="51406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76BAE52-33CA-43E8-A6A2-1CF7599A3928}"/>
              </a:ext>
            </a:extLst>
          </p:cNvPr>
          <p:cNvSpPr/>
          <p:nvPr/>
        </p:nvSpPr>
        <p:spPr>
          <a:xfrm>
            <a:off x="2459023" y="4794962"/>
            <a:ext cx="1198577" cy="2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A1659A-CA5D-452D-8A7A-4C94BE27B813}"/>
              </a:ext>
            </a:extLst>
          </p:cNvPr>
          <p:cNvSpPr txBox="1"/>
          <p:nvPr/>
        </p:nvSpPr>
        <p:spPr>
          <a:xfrm>
            <a:off x="2484052" y="4772423"/>
            <a:ext cx="1376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Tanaka-taro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065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62A89-43F0-4AB9-AE24-3DEE6B81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</a:t>
            </a:r>
            <a:r>
              <a:rPr kumimoji="1" lang="ja-JP" altLang="en-US" dirty="0"/>
              <a:t>のその他の機能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8C977-2D77-4C32-A145-CD20A86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387830"/>
            <a:ext cx="11029615" cy="4190174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lang="ja-JP" altLang="en-US" dirty="0" err="1"/>
              <a:t>には</a:t>
            </a:r>
            <a:endParaRPr lang="en-US" altLang="ja-JP" dirty="0"/>
          </a:p>
          <a:p>
            <a:r>
              <a:rPr lang="ja-JP" altLang="en-US" dirty="0"/>
              <a:t>担当者を明確にする「</a:t>
            </a:r>
            <a:r>
              <a:rPr lang="en-US" altLang="ja-JP" dirty="0"/>
              <a:t>Assignee</a:t>
            </a:r>
            <a:r>
              <a:rPr lang="ja-JP" altLang="en-US" dirty="0"/>
              <a:t>」機能</a:t>
            </a:r>
            <a:endParaRPr lang="en-US" altLang="ja-JP" dirty="0"/>
          </a:p>
          <a:p>
            <a:r>
              <a:rPr lang="ja-JP" altLang="en-US" dirty="0"/>
              <a:t>スケジュールを管理する「</a:t>
            </a:r>
            <a:r>
              <a:rPr lang="en-US" altLang="ja-JP" dirty="0"/>
              <a:t>Milestone</a:t>
            </a:r>
            <a:r>
              <a:rPr lang="ja-JP" altLang="en-US" dirty="0"/>
              <a:t>」機能</a:t>
            </a:r>
            <a:endParaRPr lang="en-US" altLang="ja-JP" dirty="0"/>
          </a:p>
          <a:p>
            <a:r>
              <a:rPr lang="ja-JP" altLang="en-US" dirty="0"/>
              <a:t>増えた</a:t>
            </a:r>
            <a:r>
              <a:rPr lang="en-US" altLang="ja-JP" dirty="0"/>
              <a:t>Issue</a:t>
            </a:r>
            <a:r>
              <a:rPr lang="ja-JP" altLang="en-US" dirty="0"/>
              <a:t>を整理する「</a:t>
            </a:r>
            <a:r>
              <a:rPr lang="en-US" altLang="ja-JP" dirty="0"/>
              <a:t>Label</a:t>
            </a:r>
            <a:r>
              <a:rPr lang="ja-JP" altLang="en-US" dirty="0"/>
              <a:t>」機能</a:t>
            </a:r>
            <a:endParaRPr lang="en-US" altLang="ja-JP" dirty="0"/>
          </a:p>
          <a:p>
            <a:r>
              <a:rPr kumimoji="1" lang="ja-JP" altLang="en-US" dirty="0"/>
              <a:t>など　管理するのに便利な機能が色々あります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8A1AB5-2DDD-41E2-8224-5C871C53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40B529-AC11-4814-A081-4FFFCBB232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7D23022-DA87-4BA8-80B2-DA53A743D5AB}"/>
              </a:ext>
            </a:extLst>
          </p:cNvPr>
          <p:cNvSpPr txBox="1">
            <a:spLocks/>
          </p:cNvSpPr>
          <p:nvPr/>
        </p:nvSpPr>
        <p:spPr>
          <a:xfrm>
            <a:off x="733592" y="1416864"/>
            <a:ext cx="11029615" cy="419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14C10F-C0E6-4AC0-9AAB-A4F80BE96D1B}"/>
              </a:ext>
            </a:extLst>
          </p:cNvPr>
          <p:cNvSpPr/>
          <p:nvPr/>
        </p:nvSpPr>
        <p:spPr>
          <a:xfrm>
            <a:off x="2516717" y="5759438"/>
            <a:ext cx="7158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参考サイト　</a:t>
            </a:r>
            <a:r>
              <a:rPr lang="en-US" altLang="ja-JP" sz="3600" dirty="0">
                <a:hlinkClick r:id="rId2"/>
              </a:rPr>
              <a:t>https://seleck.cc/647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664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34AA2-6CB8-490D-B0DA-B5098B05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33F3FA-CE31-4F13-AF19-4CCD31129FB3}"/>
              </a:ext>
            </a:extLst>
          </p:cNvPr>
          <p:cNvSpPr txBox="1"/>
          <p:nvPr/>
        </p:nvSpPr>
        <p:spPr>
          <a:xfrm>
            <a:off x="939538" y="1905506"/>
            <a:ext cx="10312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b="1" dirty="0">
                <a:solidFill>
                  <a:srgbClr val="239200"/>
                </a:solidFill>
              </a:rPr>
              <a:t>3. </a:t>
            </a:r>
            <a:r>
              <a:rPr lang="ja-JP" altLang="en-US" sz="9600" b="1" dirty="0">
                <a:solidFill>
                  <a:srgbClr val="239200"/>
                </a:solidFill>
              </a:rPr>
              <a:t>プルリクエスト</a:t>
            </a:r>
            <a:endParaRPr lang="en-US" altLang="ja-JP" sz="9600" b="1" dirty="0">
              <a:solidFill>
                <a:srgbClr val="239200"/>
              </a:solidFill>
            </a:endParaRPr>
          </a:p>
          <a:p>
            <a:r>
              <a:rPr lang="ja-JP" altLang="en-US" sz="9600" b="1" dirty="0">
                <a:solidFill>
                  <a:srgbClr val="239200"/>
                </a:solidFill>
              </a:rPr>
              <a:t>　イシュー　の例</a:t>
            </a:r>
            <a:endParaRPr kumimoji="1" lang="ja-JP" altLang="en-US" sz="8800" b="1" dirty="0">
              <a:solidFill>
                <a:srgbClr val="239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5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C390-F220-4876-A502-5A115CCB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62737"/>
            <a:ext cx="11029616" cy="810110"/>
          </a:xfrm>
        </p:spPr>
        <p:txBody>
          <a:bodyPr/>
          <a:lstStyle/>
          <a:p>
            <a:r>
              <a:rPr lang="en-US" altLang="ja-JP" dirty="0"/>
              <a:t>pull</a:t>
            </a:r>
            <a:r>
              <a:rPr lang="ja-JP" altLang="en-US" dirty="0"/>
              <a:t> </a:t>
            </a:r>
            <a:r>
              <a:rPr lang="en-US" altLang="ja-JP" dirty="0"/>
              <a:t>request 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88D11-C3DF-479C-AD07-12B6CA5F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289666"/>
            <a:ext cx="11984740" cy="9320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②マスターブランチに移動する　</a:t>
            </a:r>
            <a:r>
              <a:rPr lang="en-US" altLang="ja-JP" sz="1800" dirty="0"/>
              <a:t>※</a:t>
            </a:r>
            <a:r>
              <a:rPr lang="ja-JP" altLang="en-US" sz="1800" dirty="0"/>
              <a:t>ここでエラーが出たときは、</a:t>
            </a:r>
            <a:r>
              <a:rPr lang="en-US" altLang="ja-JP" sz="1800" dirty="0"/>
              <a:t>$git add . </a:t>
            </a:r>
            <a:r>
              <a:rPr lang="ja-JP" altLang="en-US" sz="1800" dirty="0"/>
              <a:t>と</a:t>
            </a:r>
            <a:r>
              <a:rPr lang="en-US" altLang="ja-JP" sz="1800" dirty="0"/>
              <a:t>$git commit</a:t>
            </a:r>
            <a:r>
              <a:rPr lang="ja-JP" altLang="en-US" sz="1800" dirty="0"/>
              <a:t>を実行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4FDBB8-584F-4533-AF01-C05BD62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D4623043-5EFC-48F0-ADC1-ECF491811CA8}"/>
              </a:ext>
            </a:extLst>
          </p:cNvPr>
          <p:cNvSpPr txBox="1">
            <a:spLocks/>
          </p:cNvSpPr>
          <p:nvPr/>
        </p:nvSpPr>
        <p:spPr>
          <a:xfrm>
            <a:off x="580520" y="2900354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checkout master</a:t>
            </a:r>
            <a:r>
              <a:rPr lang="ja-JP" altLang="en-US" sz="2000" dirty="0"/>
              <a:t>　</a:t>
            </a:r>
            <a:endParaRPr lang="en-US" altLang="ja-JP" sz="20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A3C9D8E-C4FA-4412-A640-6406B3B56418}"/>
              </a:ext>
            </a:extLst>
          </p:cNvPr>
          <p:cNvSpPr txBox="1">
            <a:spLocks/>
          </p:cNvSpPr>
          <p:nvPr/>
        </p:nvSpPr>
        <p:spPr>
          <a:xfrm>
            <a:off x="580855" y="3489540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③プルしてローカルリポジトリを最新にする</a:t>
            </a:r>
            <a:endParaRPr lang="en-US" altLang="ja-JP" sz="2400" dirty="0"/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96262026-2755-4F6C-9B1D-1768D3D8DD67}"/>
              </a:ext>
            </a:extLst>
          </p:cNvPr>
          <p:cNvSpPr txBox="1">
            <a:spLocks/>
          </p:cNvSpPr>
          <p:nvPr/>
        </p:nvSpPr>
        <p:spPr>
          <a:xfrm>
            <a:off x="580520" y="4108197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pull origin master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CA73EAD5-697B-41F7-8260-2A5F1506F4F3}"/>
              </a:ext>
            </a:extLst>
          </p:cNvPr>
          <p:cNvSpPr txBox="1">
            <a:spLocks/>
          </p:cNvSpPr>
          <p:nvPr/>
        </p:nvSpPr>
        <p:spPr>
          <a:xfrm>
            <a:off x="580520" y="4704337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④ファイルを追加、修正する</a:t>
            </a:r>
            <a:r>
              <a:rPr lang="ja-JP" altLang="en-US" sz="1800" dirty="0"/>
              <a:t>（下記は</a:t>
            </a:r>
            <a:r>
              <a:rPr lang="en-US" altLang="ja-JP" sz="1800" dirty="0"/>
              <a:t>【</a:t>
            </a:r>
            <a:r>
              <a:rPr lang="en-US" altLang="ja-JP" sz="1800" dirty="0" err="1"/>
              <a:t>kadai</a:t>
            </a:r>
            <a:r>
              <a:rPr lang="en-US" altLang="ja-JP" sz="1800" dirty="0"/>
              <a:t>】</a:t>
            </a:r>
            <a:r>
              <a:rPr lang="ja-JP" altLang="en-US" sz="1800" dirty="0"/>
              <a:t>ファイルの中の</a:t>
            </a:r>
            <a:r>
              <a:rPr lang="en-US" altLang="ja-JP" sz="1800" dirty="0"/>
              <a:t>【day1】</a:t>
            </a:r>
            <a:r>
              <a:rPr lang="ja-JP" altLang="en-US" sz="1800" dirty="0"/>
              <a:t>の中に</a:t>
            </a:r>
            <a:r>
              <a:rPr lang="en-US" altLang="ja-JP" sz="1800" dirty="0"/>
              <a:t>a.py</a:t>
            </a:r>
            <a:r>
              <a:rPr lang="ja-JP" altLang="en-US" sz="1800" dirty="0"/>
              <a:t>を追加）</a:t>
            </a:r>
            <a:endParaRPr lang="en-US" altLang="ja-JP" sz="2400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68E8AE6C-1DD9-48AD-BE88-D3893681E7EA}"/>
              </a:ext>
            </a:extLst>
          </p:cNvPr>
          <p:cNvSpPr txBox="1">
            <a:spLocks/>
          </p:cNvSpPr>
          <p:nvPr/>
        </p:nvSpPr>
        <p:spPr>
          <a:xfrm>
            <a:off x="580185" y="5313123"/>
            <a:ext cx="11029950" cy="1414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$cd </a:t>
            </a:r>
            <a:r>
              <a:rPr lang="en-US" altLang="ja-JP" sz="2000" dirty="0" err="1"/>
              <a:t>kadai</a:t>
            </a:r>
            <a:endParaRPr lang="en-US" altLang="ja-JP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$cd day1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$vim a.py            ※</a:t>
            </a:r>
            <a:r>
              <a:rPr lang="ja-JP" altLang="en-US" sz="2000" dirty="0"/>
              <a:t>編集したら保存</a:t>
            </a:r>
            <a:endParaRPr lang="en-US" altLang="ja-JP" sz="20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3785E11-3DAF-4FA7-B20F-04D8BC22BD19}"/>
              </a:ext>
            </a:extLst>
          </p:cNvPr>
          <p:cNvSpPr txBox="1">
            <a:spLocks/>
          </p:cNvSpPr>
          <p:nvPr/>
        </p:nvSpPr>
        <p:spPr>
          <a:xfrm>
            <a:off x="581191" y="1114647"/>
            <a:ext cx="11029615" cy="600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①作業用ディレクトリに移動</a:t>
            </a:r>
            <a:r>
              <a:rPr lang="ja-JP" altLang="en-US" sz="2000" dirty="0"/>
              <a:t>（下記は</a:t>
            </a:r>
            <a:r>
              <a:rPr lang="en-US" altLang="ja-JP" sz="2000" dirty="0" err="1"/>
              <a:t>learn_python</a:t>
            </a:r>
            <a:r>
              <a:rPr lang="ja-JP" altLang="en-US" sz="2000" dirty="0"/>
              <a:t>に移動する場合）</a:t>
            </a:r>
            <a:endParaRPr lang="en-US" altLang="ja-JP" sz="2400" dirty="0"/>
          </a:p>
        </p:txBody>
      </p:sp>
      <p:sp>
        <p:nvSpPr>
          <p:cNvPr id="14" name="コンテンツ プレースホルダー 5">
            <a:extLst>
              <a:ext uri="{FF2B5EF4-FFF2-40B4-BE49-F238E27FC236}">
                <a16:creationId xmlns:a16="http://schemas.microsoft.com/office/drawing/2014/main" id="{D4F8F811-FF5B-48F7-8273-F3A749F27CB6}"/>
              </a:ext>
            </a:extLst>
          </p:cNvPr>
          <p:cNvSpPr txBox="1">
            <a:spLocks/>
          </p:cNvSpPr>
          <p:nvPr/>
        </p:nvSpPr>
        <p:spPr>
          <a:xfrm>
            <a:off x="580521" y="1725334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$cd </a:t>
            </a:r>
            <a:r>
              <a:rPr lang="en-US" altLang="ja-JP" sz="2000" dirty="0" err="1"/>
              <a:t>learn_python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8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C390-F220-4876-A502-5A115CCB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62737"/>
            <a:ext cx="11029616" cy="810110"/>
          </a:xfrm>
        </p:spPr>
        <p:txBody>
          <a:bodyPr/>
          <a:lstStyle/>
          <a:p>
            <a:r>
              <a:rPr lang="en-US" altLang="ja-JP" dirty="0"/>
              <a:t>pull</a:t>
            </a:r>
            <a:r>
              <a:rPr lang="ja-JP" altLang="en-US" dirty="0"/>
              <a:t> </a:t>
            </a:r>
            <a:r>
              <a:rPr lang="en-US" altLang="ja-JP" dirty="0"/>
              <a:t>request 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88D11-C3DF-479C-AD07-12B6CA5F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20" y="2127986"/>
            <a:ext cx="11029615" cy="652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⑥追加・修正したファイルをインデックスに追加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4FDBB8-584F-4533-AF01-C05BD62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D4623043-5EFC-48F0-ADC1-ECF491811CA8}"/>
              </a:ext>
            </a:extLst>
          </p:cNvPr>
          <p:cNvSpPr txBox="1">
            <a:spLocks/>
          </p:cNvSpPr>
          <p:nvPr/>
        </p:nvSpPr>
        <p:spPr>
          <a:xfrm>
            <a:off x="580185" y="2731711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add .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A3C9D8E-C4FA-4412-A640-6406B3B56418}"/>
              </a:ext>
            </a:extLst>
          </p:cNvPr>
          <p:cNvSpPr txBox="1">
            <a:spLocks/>
          </p:cNvSpPr>
          <p:nvPr/>
        </p:nvSpPr>
        <p:spPr>
          <a:xfrm>
            <a:off x="580520" y="3280416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⑦インデックスからローカルリポジトリにコミットする</a:t>
            </a:r>
            <a:endParaRPr lang="en-US" altLang="ja-JP" sz="2400" dirty="0"/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96262026-2755-4F6C-9B1D-1768D3D8DD67}"/>
              </a:ext>
            </a:extLst>
          </p:cNvPr>
          <p:cNvSpPr txBox="1">
            <a:spLocks/>
          </p:cNvSpPr>
          <p:nvPr/>
        </p:nvSpPr>
        <p:spPr>
          <a:xfrm>
            <a:off x="580185" y="3893174"/>
            <a:ext cx="11029950" cy="541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commit –m “</a:t>
            </a:r>
            <a:r>
              <a:rPr lang="ja-JP" altLang="en-US" sz="2000" dirty="0"/>
              <a:t>コメント”　　　　　　　　　</a:t>
            </a:r>
            <a:r>
              <a:rPr lang="en-US" altLang="ja-JP" sz="2000" dirty="0"/>
              <a:t>※</a:t>
            </a:r>
            <a:r>
              <a:rPr lang="ja-JP" altLang="en-US" sz="2000" dirty="0"/>
              <a:t>コメントには修正・追加した内容などを記述</a:t>
            </a:r>
            <a:endParaRPr lang="en-US" altLang="ja-JP" sz="20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CA73EAD5-697B-41F7-8260-2A5F1506F4F3}"/>
              </a:ext>
            </a:extLst>
          </p:cNvPr>
          <p:cNvSpPr txBox="1">
            <a:spLocks/>
          </p:cNvSpPr>
          <p:nvPr/>
        </p:nvSpPr>
        <p:spPr>
          <a:xfrm>
            <a:off x="580185" y="4483792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ja-JP" sz="2400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68E8AE6C-1DD9-48AD-BE88-D3893681E7EA}"/>
              </a:ext>
            </a:extLst>
          </p:cNvPr>
          <p:cNvSpPr txBox="1">
            <a:spLocks/>
          </p:cNvSpPr>
          <p:nvPr/>
        </p:nvSpPr>
        <p:spPr>
          <a:xfrm>
            <a:off x="580185" y="5088685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checkout 【</a:t>
            </a:r>
            <a:r>
              <a:rPr lang="ja-JP" altLang="en-US" sz="2000" dirty="0"/>
              <a:t>ブランチ名</a:t>
            </a:r>
            <a:r>
              <a:rPr lang="en-US" altLang="ja-JP" sz="2000" dirty="0"/>
              <a:t>】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3785E11-3DAF-4FA7-B20F-04D8BC22BD19}"/>
              </a:ext>
            </a:extLst>
          </p:cNvPr>
          <p:cNvSpPr txBox="1">
            <a:spLocks/>
          </p:cNvSpPr>
          <p:nvPr/>
        </p:nvSpPr>
        <p:spPr>
          <a:xfrm>
            <a:off x="581191" y="1114647"/>
            <a:ext cx="11886112" cy="600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⑤作業用ディレクトリの先頭に移動</a:t>
            </a:r>
            <a:r>
              <a:rPr lang="ja-JP" altLang="en-US" sz="1700" dirty="0"/>
              <a:t>（</a:t>
            </a:r>
            <a:r>
              <a:rPr lang="en-US" altLang="ja-JP" sz="1700" dirty="0"/>
              <a:t>add,</a:t>
            </a:r>
            <a:r>
              <a:rPr lang="ja-JP" altLang="en-US" sz="1700" dirty="0"/>
              <a:t> </a:t>
            </a:r>
            <a:r>
              <a:rPr lang="en-US" altLang="ja-JP" sz="1700" dirty="0"/>
              <a:t>commit, pull, push</a:t>
            </a:r>
            <a:r>
              <a:rPr lang="ja-JP" altLang="en-US" sz="1700" dirty="0"/>
              <a:t>はディレクトリの先頭でのみ実行可）</a:t>
            </a:r>
            <a:endParaRPr lang="en-US" altLang="ja-JP" sz="2400" dirty="0"/>
          </a:p>
        </p:txBody>
      </p:sp>
      <p:sp>
        <p:nvSpPr>
          <p:cNvPr id="14" name="コンテンツ プレースホルダー 5">
            <a:extLst>
              <a:ext uri="{FF2B5EF4-FFF2-40B4-BE49-F238E27FC236}">
                <a16:creationId xmlns:a16="http://schemas.microsoft.com/office/drawing/2014/main" id="{D4F8F811-FF5B-48F7-8273-F3A749F27CB6}"/>
              </a:ext>
            </a:extLst>
          </p:cNvPr>
          <p:cNvSpPr txBox="1">
            <a:spLocks/>
          </p:cNvSpPr>
          <p:nvPr/>
        </p:nvSpPr>
        <p:spPr>
          <a:xfrm>
            <a:off x="580185" y="1641013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$cd ../../                                   </a:t>
            </a:r>
            <a:r>
              <a:rPr lang="ja-JP" altLang="en-US" sz="2000" dirty="0"/>
              <a:t>　　　　　　　　　　　</a:t>
            </a:r>
            <a:r>
              <a:rPr lang="en-US" altLang="ja-JP" sz="2000" dirty="0"/>
              <a:t>※</a:t>
            </a:r>
            <a:r>
              <a:rPr lang="ja-JP" altLang="en-US" sz="2000" dirty="0"/>
              <a:t> </a:t>
            </a:r>
            <a:r>
              <a:rPr lang="en-US" altLang="ja-JP" sz="2000" dirty="0"/>
              <a:t>cd ../</a:t>
            </a:r>
            <a:r>
              <a:rPr lang="ja-JP" altLang="en-US" sz="2000" dirty="0"/>
              <a:t>　で一つ上のディレクリに戻る</a:t>
            </a:r>
            <a:endParaRPr lang="en-US" altLang="ja-JP" sz="200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2DE2347-EE0B-4B3E-BD26-F2789341C90A}"/>
              </a:ext>
            </a:extLst>
          </p:cNvPr>
          <p:cNvSpPr txBox="1">
            <a:spLocks/>
          </p:cNvSpPr>
          <p:nvPr/>
        </p:nvSpPr>
        <p:spPr>
          <a:xfrm>
            <a:off x="581192" y="5573061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⑨ブランチが移動されたか確認</a:t>
            </a:r>
          </a:p>
        </p:txBody>
      </p:sp>
      <p:sp>
        <p:nvSpPr>
          <p:cNvPr id="17" name="コンテンツ プレースホルダー 5">
            <a:extLst>
              <a:ext uri="{FF2B5EF4-FFF2-40B4-BE49-F238E27FC236}">
                <a16:creationId xmlns:a16="http://schemas.microsoft.com/office/drawing/2014/main" id="{8272B1A2-4F86-484C-967D-12EB495CF7F4}"/>
              </a:ext>
            </a:extLst>
          </p:cNvPr>
          <p:cNvSpPr txBox="1">
            <a:spLocks/>
          </p:cNvSpPr>
          <p:nvPr/>
        </p:nvSpPr>
        <p:spPr>
          <a:xfrm>
            <a:off x="580857" y="6181848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branch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C311B62-496F-474C-B11E-B98BB8F077E1}"/>
              </a:ext>
            </a:extLst>
          </p:cNvPr>
          <p:cNvSpPr txBox="1">
            <a:spLocks/>
          </p:cNvSpPr>
          <p:nvPr/>
        </p:nvSpPr>
        <p:spPr>
          <a:xfrm>
            <a:off x="579513" y="4475708"/>
            <a:ext cx="11029615" cy="60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⑧ブランチを移動する</a:t>
            </a:r>
          </a:p>
        </p:txBody>
      </p:sp>
    </p:spTree>
    <p:extLst>
      <p:ext uri="{BB962C8B-B14F-4D97-AF65-F5344CB8AC3E}">
        <p14:creationId xmlns:p14="http://schemas.microsoft.com/office/powerpoint/2010/main" val="249009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C390-F220-4876-A502-5A115CCB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62737"/>
            <a:ext cx="11029616" cy="810110"/>
          </a:xfrm>
        </p:spPr>
        <p:txBody>
          <a:bodyPr/>
          <a:lstStyle/>
          <a:p>
            <a:r>
              <a:rPr lang="en-US" altLang="ja-JP" dirty="0"/>
              <a:t>pull</a:t>
            </a:r>
            <a:r>
              <a:rPr lang="ja-JP" altLang="en-US" dirty="0"/>
              <a:t> </a:t>
            </a:r>
            <a:r>
              <a:rPr lang="en-US" altLang="ja-JP" dirty="0"/>
              <a:t>request 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88D11-C3DF-479C-AD07-12B6CA5F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20" y="2127986"/>
            <a:ext cx="11029615" cy="652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⑪ブランチを指定してプッシュする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4FDBB8-584F-4533-AF01-C05BD62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D4623043-5EFC-48F0-ADC1-ECF491811CA8}"/>
              </a:ext>
            </a:extLst>
          </p:cNvPr>
          <p:cNvSpPr txBox="1">
            <a:spLocks/>
          </p:cNvSpPr>
          <p:nvPr/>
        </p:nvSpPr>
        <p:spPr>
          <a:xfrm>
            <a:off x="580185" y="2731711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push origin 【</a:t>
            </a:r>
            <a:r>
              <a:rPr lang="ja-JP" altLang="en-US" sz="2000" dirty="0"/>
              <a:t>ブランチ名</a:t>
            </a:r>
            <a:r>
              <a:rPr lang="en-US" altLang="ja-JP" sz="2000" dirty="0"/>
              <a:t>】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23785E11-3DAF-4FA7-B20F-04D8BC22BD19}"/>
              </a:ext>
            </a:extLst>
          </p:cNvPr>
          <p:cNvSpPr txBox="1">
            <a:spLocks/>
          </p:cNvSpPr>
          <p:nvPr/>
        </p:nvSpPr>
        <p:spPr>
          <a:xfrm>
            <a:off x="581191" y="1114647"/>
            <a:ext cx="11029615" cy="600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⑩</a:t>
            </a:r>
            <a:r>
              <a:rPr lang="en-US" altLang="ja-JP" sz="2400" dirty="0"/>
              <a:t>master</a:t>
            </a:r>
            <a:r>
              <a:rPr lang="ja-JP" altLang="en-US" sz="2400" dirty="0"/>
              <a:t>の内容を</a:t>
            </a:r>
            <a:r>
              <a:rPr lang="en-US" altLang="ja-JP" sz="2400" dirty="0"/>
              <a:t>【</a:t>
            </a:r>
            <a:r>
              <a:rPr lang="ja-JP" altLang="en-US" sz="2400" dirty="0"/>
              <a:t>ブランチ名</a:t>
            </a:r>
            <a:r>
              <a:rPr lang="en-US" altLang="ja-JP" sz="2400" dirty="0"/>
              <a:t>】</a:t>
            </a:r>
            <a:r>
              <a:rPr lang="ja-JP" altLang="en-US" sz="2400" dirty="0"/>
              <a:t>に取り込む（結合する）</a:t>
            </a:r>
          </a:p>
        </p:txBody>
      </p:sp>
      <p:sp>
        <p:nvSpPr>
          <p:cNvPr id="14" name="コンテンツ プレースホルダー 5">
            <a:extLst>
              <a:ext uri="{FF2B5EF4-FFF2-40B4-BE49-F238E27FC236}">
                <a16:creationId xmlns:a16="http://schemas.microsoft.com/office/drawing/2014/main" id="{D4F8F811-FF5B-48F7-8273-F3A749F27CB6}"/>
              </a:ext>
            </a:extLst>
          </p:cNvPr>
          <p:cNvSpPr txBox="1">
            <a:spLocks/>
          </p:cNvSpPr>
          <p:nvPr/>
        </p:nvSpPr>
        <p:spPr>
          <a:xfrm>
            <a:off x="580185" y="1641013"/>
            <a:ext cx="11029950" cy="564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000" dirty="0"/>
              <a:t>$git merge master</a:t>
            </a:r>
            <a:r>
              <a:rPr lang="ja-JP" altLang="en-US" sz="2000" dirty="0"/>
              <a:t>　　　　　　　　　　　　　　　　</a:t>
            </a:r>
            <a:r>
              <a:rPr lang="en-US" altLang="ja-JP" sz="2000" dirty="0"/>
              <a:t>※git merge 【</a:t>
            </a:r>
            <a:r>
              <a:rPr lang="ja-JP" altLang="en-US" sz="2000" dirty="0"/>
              <a:t>取り込みたいブランチ</a:t>
            </a:r>
            <a:r>
              <a:rPr lang="en-US" altLang="ja-JP" sz="2000" dirty="0"/>
              <a:t>】</a:t>
            </a:r>
            <a:endParaRPr lang="ja-JP" altLang="en-US" sz="2000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0982611-289B-4C7A-A2F9-CE00D87B5EE3}"/>
              </a:ext>
            </a:extLst>
          </p:cNvPr>
          <p:cNvSpPr txBox="1">
            <a:spLocks/>
          </p:cNvSpPr>
          <p:nvPr/>
        </p:nvSpPr>
        <p:spPr>
          <a:xfrm>
            <a:off x="580185" y="3429000"/>
            <a:ext cx="11029615" cy="2735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⑫は</a:t>
            </a:r>
            <a:r>
              <a:rPr lang="en-US" altLang="ja-JP" sz="2400" dirty="0" err="1"/>
              <a:t>github</a:t>
            </a:r>
            <a:r>
              <a:rPr lang="ja-JP" altLang="en-US" sz="2400" dirty="0"/>
              <a:t>の該当するリポジトリへ</a:t>
            </a:r>
            <a:endParaRPr lang="en-US" altLang="ja-JP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今回の例の場合</a:t>
            </a:r>
            <a:endParaRPr lang="en-US" altLang="ja-JP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>
                <a:hlinkClick r:id="rId2"/>
              </a:rPr>
              <a:t>https://github.com/challenge-site-kamonohashi/learn_python</a:t>
            </a:r>
            <a:endParaRPr lang="en-US" altLang="ja-JP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/>
              <a:t>で行う</a:t>
            </a:r>
          </a:p>
        </p:txBody>
      </p:sp>
    </p:spTree>
    <p:extLst>
      <p:ext uri="{BB962C8B-B14F-4D97-AF65-F5344CB8AC3E}">
        <p14:creationId xmlns:p14="http://schemas.microsoft.com/office/powerpoint/2010/main" val="29069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ull request</a:t>
            </a:r>
            <a:r>
              <a:rPr kumimoji="1" lang="ja-JP" altLang="en-US" dirty="0"/>
              <a:t>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E698-5423-4EDA-85CD-161AE8F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64464"/>
            <a:ext cx="12131040" cy="81011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⑫プルリクエストする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603D55-A3B4-484F-9DAA-45FE8EFCBEFA}"/>
              </a:ext>
            </a:extLst>
          </p:cNvPr>
          <p:cNvSpPr txBox="1"/>
          <p:nvPr/>
        </p:nvSpPr>
        <p:spPr>
          <a:xfrm>
            <a:off x="2424698" y="3402744"/>
            <a:ext cx="183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自分の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PC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08AA90-3EB9-4ACE-B19A-012C9261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6"/>
          <a:stretch/>
        </p:blipFill>
        <p:spPr>
          <a:xfrm>
            <a:off x="282117" y="3600271"/>
            <a:ext cx="5378633" cy="23197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236107-67A7-4D20-ABA0-B4124B6A4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t="10160" r="955" b="-10160"/>
          <a:stretch/>
        </p:blipFill>
        <p:spPr>
          <a:xfrm>
            <a:off x="5773336" y="3529275"/>
            <a:ext cx="6136547" cy="2461754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64CBE76F-7142-4184-BA99-D24271BF0947}"/>
              </a:ext>
            </a:extLst>
          </p:cNvPr>
          <p:cNvSpPr/>
          <p:nvPr/>
        </p:nvSpPr>
        <p:spPr>
          <a:xfrm>
            <a:off x="282117" y="4462912"/>
            <a:ext cx="5437230" cy="461665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AC9448-ACFA-47AD-9100-5CCFFF767742}"/>
              </a:ext>
            </a:extLst>
          </p:cNvPr>
          <p:cNvSpPr txBox="1"/>
          <p:nvPr/>
        </p:nvSpPr>
        <p:spPr>
          <a:xfrm>
            <a:off x="344753" y="2549844"/>
            <a:ext cx="5311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ブランチにプッシュすると下記のように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kumimoji="1" lang="ja-JP" altLang="en-US" sz="2000" b="1" dirty="0">
                <a:solidFill>
                  <a:srgbClr val="FF0000"/>
                </a:solidFill>
              </a:rPr>
              <a:t>プルリクエストをするように表示される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46ED56-7F72-48BF-B0E9-44320C239E01}"/>
              </a:ext>
            </a:extLst>
          </p:cNvPr>
          <p:cNvSpPr txBox="1"/>
          <p:nvPr/>
        </p:nvSpPr>
        <p:spPr>
          <a:xfrm>
            <a:off x="6095999" y="2499007"/>
            <a:ext cx="5311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表示されなかった場合は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dirty="0">
                <a:solidFill>
                  <a:srgbClr val="FF0000"/>
                </a:solidFill>
              </a:rPr>
              <a:t>【New pull request】</a:t>
            </a:r>
            <a:r>
              <a:rPr lang="ja-JP" altLang="en-US" sz="2000" b="1" dirty="0">
                <a:solidFill>
                  <a:srgbClr val="FF0000"/>
                </a:solidFill>
              </a:rPr>
              <a:t>をクリックする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A5314DC9-AD2D-4040-89A2-011F331BFF97}"/>
              </a:ext>
            </a:extLst>
          </p:cNvPr>
          <p:cNvSpPr/>
          <p:nvPr/>
        </p:nvSpPr>
        <p:spPr>
          <a:xfrm>
            <a:off x="6531250" y="4543718"/>
            <a:ext cx="821657" cy="292231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9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Pill request</a:t>
            </a:r>
            <a:r>
              <a:rPr kumimoji="1" lang="ja-JP" altLang="en-US" dirty="0"/>
              <a:t>の例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603D55-A3B4-484F-9DAA-45FE8EFCBEFA}"/>
              </a:ext>
            </a:extLst>
          </p:cNvPr>
          <p:cNvSpPr txBox="1"/>
          <p:nvPr/>
        </p:nvSpPr>
        <p:spPr>
          <a:xfrm>
            <a:off x="3112857" y="3553574"/>
            <a:ext cx="183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自分の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PC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6F71075-5FB4-4C93-8FB5-1B2EDD9D5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73" y="2196445"/>
            <a:ext cx="7675722" cy="434210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315978-EEF2-4B7A-B838-0B196BA8B710}"/>
              </a:ext>
            </a:extLst>
          </p:cNvPr>
          <p:cNvSpPr txBox="1"/>
          <p:nvPr/>
        </p:nvSpPr>
        <p:spPr>
          <a:xfrm>
            <a:off x="3431359" y="3240586"/>
            <a:ext cx="20354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リクエストする側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20BEBA-9E6A-455C-99BE-3E949AB66593}"/>
              </a:ext>
            </a:extLst>
          </p:cNvPr>
          <p:cNvSpPr txBox="1"/>
          <p:nvPr/>
        </p:nvSpPr>
        <p:spPr>
          <a:xfrm>
            <a:off x="1780702" y="2630665"/>
            <a:ext cx="22516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F0"/>
                </a:solidFill>
              </a:rPr>
              <a:t>リクエストされる側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21" name="フレーム 20">
            <a:extLst>
              <a:ext uri="{FF2B5EF4-FFF2-40B4-BE49-F238E27FC236}">
                <a16:creationId xmlns:a16="http://schemas.microsoft.com/office/drawing/2014/main" id="{C3643BAE-3B17-4527-B695-47674CB55EC5}"/>
              </a:ext>
            </a:extLst>
          </p:cNvPr>
          <p:cNvSpPr/>
          <p:nvPr/>
        </p:nvSpPr>
        <p:spPr>
          <a:xfrm>
            <a:off x="2386012" y="2954335"/>
            <a:ext cx="969931" cy="327105"/>
          </a:xfrm>
          <a:prstGeom prst="frame">
            <a:avLst>
              <a:gd name="adj1" fmla="val 11146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165E9290-2A21-4D16-AB39-C0F0247AF374}"/>
              </a:ext>
            </a:extLst>
          </p:cNvPr>
          <p:cNvSpPr/>
          <p:nvPr/>
        </p:nvSpPr>
        <p:spPr>
          <a:xfrm>
            <a:off x="3431359" y="2955859"/>
            <a:ext cx="1291470" cy="325581"/>
          </a:xfrm>
          <a:prstGeom prst="frame">
            <a:avLst>
              <a:gd name="adj1" fmla="val 1114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7FBB5CDD-19A5-4C68-B447-4B829B50790C}"/>
              </a:ext>
            </a:extLst>
          </p:cNvPr>
          <p:cNvSpPr/>
          <p:nvPr/>
        </p:nvSpPr>
        <p:spPr>
          <a:xfrm>
            <a:off x="2601798" y="4163496"/>
            <a:ext cx="5156462" cy="1548503"/>
          </a:xfrm>
          <a:prstGeom prst="frame">
            <a:avLst>
              <a:gd name="adj1" fmla="val 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5862D-0C2F-4715-A0C4-3D70751395B1}"/>
              </a:ext>
            </a:extLst>
          </p:cNvPr>
          <p:cNvSpPr txBox="1"/>
          <p:nvPr/>
        </p:nvSpPr>
        <p:spPr>
          <a:xfrm>
            <a:off x="816655" y="4147823"/>
            <a:ext cx="225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239200"/>
                </a:solidFill>
              </a:rPr>
              <a:t>変更点等を記入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DB346E-DA02-4745-88AB-3F51762BC70F}"/>
              </a:ext>
            </a:extLst>
          </p:cNvPr>
          <p:cNvSpPr txBox="1"/>
          <p:nvPr/>
        </p:nvSpPr>
        <p:spPr>
          <a:xfrm>
            <a:off x="1563618" y="6058680"/>
            <a:ext cx="4683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記入したらクリック➡</a:t>
            </a:r>
            <a:r>
              <a:rPr lang="en-US" altLang="ja-JP" b="1" dirty="0">
                <a:solidFill>
                  <a:srgbClr val="FFC000"/>
                </a:solidFill>
              </a:rPr>
              <a:t>【pull request】</a:t>
            </a:r>
            <a:r>
              <a:rPr lang="ja-JP" altLang="en-US" b="1" dirty="0">
                <a:solidFill>
                  <a:srgbClr val="FFC000"/>
                </a:solidFill>
              </a:rPr>
              <a:t>完了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469430CC-CC32-42C9-A9E2-B897B2D22D38}"/>
              </a:ext>
            </a:extLst>
          </p:cNvPr>
          <p:cNvSpPr/>
          <p:nvPr/>
        </p:nvSpPr>
        <p:spPr>
          <a:xfrm>
            <a:off x="6213626" y="5929457"/>
            <a:ext cx="1544634" cy="431343"/>
          </a:xfrm>
          <a:prstGeom prst="frame">
            <a:avLst>
              <a:gd name="adj1" fmla="val 11850"/>
            </a:avLst>
          </a:prstGeom>
          <a:solidFill>
            <a:srgbClr val="FFC000"/>
          </a:solidFill>
          <a:ln>
            <a:solidFill>
              <a:srgbClr val="E5B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CFD10D82-23A1-47D0-AFFF-A85DEB49ED93}"/>
              </a:ext>
            </a:extLst>
          </p:cNvPr>
          <p:cNvSpPr txBox="1">
            <a:spLocks/>
          </p:cNvSpPr>
          <p:nvPr/>
        </p:nvSpPr>
        <p:spPr>
          <a:xfrm>
            <a:off x="223520" y="1264464"/>
            <a:ext cx="12131040" cy="84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⑫プルリクエストする</a:t>
            </a:r>
          </a:p>
        </p:txBody>
      </p:sp>
    </p:spTree>
    <p:extLst>
      <p:ext uri="{BB962C8B-B14F-4D97-AF65-F5344CB8AC3E}">
        <p14:creationId xmlns:p14="http://schemas.microsoft.com/office/powerpoint/2010/main" val="282333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/>
              <a:t>の例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6C7AD-6094-4D86-B52B-C3958C7A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16" y="1264463"/>
            <a:ext cx="11778240" cy="931982"/>
          </a:xfrm>
        </p:spPr>
        <p:txBody>
          <a:bodyPr>
            <a:normAutofit/>
          </a:bodyPr>
          <a:lstStyle/>
          <a:p>
            <a:r>
              <a:rPr lang="ja-JP" altLang="en-US" dirty="0"/>
              <a:t>①</a:t>
            </a:r>
            <a:r>
              <a:rPr kumimoji="1" lang="ja-JP" altLang="en-US" dirty="0"/>
              <a:t>タブ</a:t>
            </a:r>
            <a:r>
              <a:rPr lang="en-US" altLang="ja-JP" dirty="0"/>
              <a:t>【Issues】</a:t>
            </a:r>
            <a:r>
              <a:rPr lang="ja-JP" altLang="en-US" dirty="0"/>
              <a:t>をクリック　➡　</a:t>
            </a:r>
            <a:r>
              <a:rPr lang="en-US" altLang="ja-JP" dirty="0"/>
              <a:t>【</a:t>
            </a:r>
            <a:r>
              <a:rPr lang="ja-JP" altLang="en-US" dirty="0"/>
              <a:t>該当する</a:t>
            </a:r>
            <a:r>
              <a:rPr lang="en-US" altLang="ja-JP" dirty="0"/>
              <a:t>issue】</a:t>
            </a:r>
            <a:r>
              <a:rPr lang="ja-JP" altLang="en-US" dirty="0"/>
              <a:t>をクリック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19EE17-B18C-486D-B7EC-11810162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92" y="2174014"/>
            <a:ext cx="9377119" cy="4281193"/>
          </a:xfrm>
          <a:prstGeom prst="rect">
            <a:avLst/>
          </a:prstGeom>
        </p:spPr>
      </p:pic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C6CC9F6E-EFCA-42C4-A336-236A8DE15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ja-JP" altLang="en-US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F2E3096-95D2-4F69-ABED-5D55772FC808}"/>
              </a:ext>
            </a:extLst>
          </p:cNvPr>
          <p:cNvSpPr/>
          <p:nvPr/>
        </p:nvSpPr>
        <p:spPr>
          <a:xfrm>
            <a:off x="2366128" y="2652302"/>
            <a:ext cx="1272618" cy="6504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2B06028A-A1FD-40A9-9761-A304AF2C3F0C}"/>
              </a:ext>
            </a:extLst>
          </p:cNvPr>
          <p:cNvSpPr/>
          <p:nvPr/>
        </p:nvSpPr>
        <p:spPr>
          <a:xfrm>
            <a:off x="1811084" y="5661023"/>
            <a:ext cx="9180570" cy="6504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0EFB6-5208-4E59-B7FF-257AEF4FDCC1}"/>
              </a:ext>
            </a:extLst>
          </p:cNvPr>
          <p:cNvSpPr/>
          <p:nvPr/>
        </p:nvSpPr>
        <p:spPr>
          <a:xfrm>
            <a:off x="1615253" y="2025252"/>
            <a:ext cx="2774367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r>
              <a:rPr lang="en-US" altLang="ja-JP" dirty="0"/>
              <a:t>【issues】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BC8D526-849A-4B91-8091-1D048008CB9C}"/>
              </a:ext>
            </a:extLst>
          </p:cNvPr>
          <p:cNvSpPr/>
          <p:nvPr/>
        </p:nvSpPr>
        <p:spPr>
          <a:xfrm>
            <a:off x="4281499" y="5071163"/>
            <a:ext cx="3629000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r>
              <a:rPr lang="en-US" altLang="ja-JP" dirty="0"/>
              <a:t>【</a:t>
            </a:r>
            <a:r>
              <a:rPr lang="ja-JP" altLang="en-US" dirty="0"/>
              <a:t>該当する</a:t>
            </a:r>
            <a:r>
              <a:rPr lang="en-US" altLang="ja-JP" dirty="0"/>
              <a:t>issue】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55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6047D2-9295-47BC-B125-A3154897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E65940-B0CD-466F-931F-86A05C468C3B}"/>
              </a:ext>
            </a:extLst>
          </p:cNvPr>
          <p:cNvSpPr txBox="1"/>
          <p:nvPr/>
        </p:nvSpPr>
        <p:spPr>
          <a:xfrm>
            <a:off x="881368" y="2539722"/>
            <a:ext cx="100711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800" b="1" dirty="0">
                <a:solidFill>
                  <a:srgbClr val="239200"/>
                </a:solidFill>
              </a:rPr>
              <a:t>1.</a:t>
            </a:r>
            <a:r>
              <a:rPr lang="ja-JP" altLang="en-US" sz="13800" b="1" dirty="0">
                <a:solidFill>
                  <a:srgbClr val="239200"/>
                </a:solidFill>
              </a:rPr>
              <a:t>ブランチ</a:t>
            </a:r>
            <a:endParaRPr kumimoji="1" lang="ja-JP" altLang="en-US" sz="11500" b="1" dirty="0">
              <a:solidFill>
                <a:srgbClr val="239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FEFA3483-3A0E-4087-B53F-125BF542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0" y="2422692"/>
            <a:ext cx="10437952" cy="3840858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/>
              <a:t>の例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F2E3096-95D2-4F69-ABED-5D55772FC808}"/>
              </a:ext>
            </a:extLst>
          </p:cNvPr>
          <p:cNvSpPr/>
          <p:nvPr/>
        </p:nvSpPr>
        <p:spPr>
          <a:xfrm>
            <a:off x="1762811" y="3487262"/>
            <a:ext cx="9191135" cy="1810603"/>
          </a:xfrm>
          <a:prstGeom prst="frame">
            <a:avLst>
              <a:gd name="adj1" fmla="val 5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id="{7814B098-C5C2-4CFB-8917-1F7E41A717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ja-JP" altLang="en-US"/>
          </a:p>
        </p:txBody>
      </p:sp>
      <p:sp>
        <p:nvSpPr>
          <p:cNvPr id="25" name="コンテンツ プレースホルダー 3">
            <a:extLst>
              <a:ext uri="{FF2B5EF4-FFF2-40B4-BE49-F238E27FC236}">
                <a16:creationId xmlns:a16="http://schemas.microsoft.com/office/drawing/2014/main" id="{42E24CB7-BB94-4A3F-A678-F4A643F4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61" y="1344884"/>
            <a:ext cx="12089834" cy="1064570"/>
          </a:xfrm>
        </p:spPr>
        <p:txBody>
          <a:bodyPr>
            <a:normAutofit/>
          </a:bodyPr>
          <a:lstStyle/>
          <a:p>
            <a:r>
              <a:rPr lang="ja-JP" altLang="en-US" dirty="0"/>
              <a:t>②行った作業の内容などを記述　➡　</a:t>
            </a:r>
            <a:r>
              <a:rPr lang="en-US" altLang="ja-JP" dirty="0"/>
              <a:t>【Comment】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22F451A4-587A-4279-AC13-E1D56401E2F2}"/>
              </a:ext>
            </a:extLst>
          </p:cNvPr>
          <p:cNvSpPr/>
          <p:nvPr/>
        </p:nvSpPr>
        <p:spPr>
          <a:xfrm>
            <a:off x="9681328" y="5364758"/>
            <a:ext cx="1498862" cy="649545"/>
          </a:xfrm>
          <a:prstGeom prst="frame">
            <a:avLst>
              <a:gd name="adj1" fmla="val 9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6D2589F-AE7E-4F46-8DAB-92D1C3228693}"/>
              </a:ext>
            </a:extLst>
          </p:cNvPr>
          <p:cNvSpPr/>
          <p:nvPr/>
        </p:nvSpPr>
        <p:spPr>
          <a:xfrm>
            <a:off x="4471575" y="2867700"/>
            <a:ext cx="2774367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①コメントを記述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F487CC4-96F1-4A73-A546-A1F461796A17}"/>
              </a:ext>
            </a:extLst>
          </p:cNvPr>
          <p:cNvSpPr/>
          <p:nvPr/>
        </p:nvSpPr>
        <p:spPr>
          <a:xfrm>
            <a:off x="8785683" y="6049535"/>
            <a:ext cx="3290152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r>
              <a:rPr lang="en-US" altLang="ja-JP" dirty="0"/>
              <a:t>【Comment】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57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E698-5423-4EDA-85CD-161AE8F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64464"/>
            <a:ext cx="11887200" cy="1702256"/>
          </a:xfrm>
        </p:spPr>
        <p:txBody>
          <a:bodyPr>
            <a:normAutofit/>
          </a:bodyPr>
          <a:lstStyle/>
          <a:p>
            <a:r>
              <a:rPr lang="ja-JP" altLang="en-US" dirty="0"/>
              <a:t>前述で</a:t>
            </a:r>
            <a:r>
              <a:rPr kumimoji="1" lang="ja-JP" altLang="en-US" dirty="0"/>
              <a:t>は</a:t>
            </a:r>
            <a:r>
              <a:rPr lang="ja-JP" altLang="en-US" dirty="0"/>
              <a:t>ファイル内の変更した内容を</a:t>
            </a:r>
            <a:r>
              <a:rPr lang="en-US" altLang="ja-JP" dirty="0"/>
              <a:t>master</a:t>
            </a:r>
            <a:r>
              <a:rPr lang="ja-JP" altLang="en-US" dirty="0"/>
              <a:t>でプッシュしていた</a:t>
            </a:r>
            <a:endParaRPr lang="en-US" altLang="ja-JP" dirty="0"/>
          </a:p>
          <a:p>
            <a:r>
              <a:rPr kumimoji="1" lang="ja-JP" altLang="en-US" dirty="0"/>
              <a:t>➡複数人で作業する時に全員が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でプッシュすると不具合の可能性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3B50941-F9CA-4501-AA57-E0F74C185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7C1CE2-F3B2-4279-AD23-F6A96E7747CD}"/>
              </a:ext>
            </a:extLst>
          </p:cNvPr>
          <p:cNvSpPr txBox="1"/>
          <p:nvPr/>
        </p:nvSpPr>
        <p:spPr>
          <a:xfrm>
            <a:off x="8613102" y="3332168"/>
            <a:ext cx="2905760" cy="400110"/>
          </a:xfrm>
          <a:prstGeom prst="rect">
            <a:avLst/>
          </a:prstGeom>
          <a:solidFill>
            <a:srgbClr val="239200"/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全員が好き勝手に</a:t>
            </a:r>
            <a:r>
              <a:rPr lang="en-US" altLang="ja-JP" sz="2000" b="1" dirty="0">
                <a:solidFill>
                  <a:schemeClr val="bg1"/>
                </a:solidFill>
              </a:rPr>
              <a:t>push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C1E7307-0C7E-4FAA-B9EB-6CCF5FC82FA3}"/>
              </a:ext>
            </a:extLst>
          </p:cNvPr>
          <p:cNvSpPr txBox="1"/>
          <p:nvPr/>
        </p:nvSpPr>
        <p:spPr>
          <a:xfrm>
            <a:off x="8330695" y="3732278"/>
            <a:ext cx="3677920" cy="646331"/>
          </a:xfrm>
          <a:prstGeom prst="rect">
            <a:avLst/>
          </a:prstGeom>
          <a:noFill/>
          <a:ln w="5715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・プログラムが動かなくなった</a:t>
            </a:r>
            <a:endParaRPr kumimoji="1" lang="en-US" altLang="ja-JP" b="1" dirty="0"/>
          </a:p>
          <a:p>
            <a:r>
              <a:rPr lang="ja-JP" altLang="en-US" b="1" dirty="0"/>
              <a:t>・変更点が分からなくなった　</a:t>
            </a:r>
            <a:r>
              <a:rPr lang="ja-JP" altLang="en-US" sz="1100" b="1" dirty="0"/>
              <a:t>など</a:t>
            </a:r>
            <a:endParaRPr lang="en-US" altLang="ja-JP" b="1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DD13740A-B6AF-4C3E-AE1E-22E88F7CF6BF}"/>
              </a:ext>
            </a:extLst>
          </p:cNvPr>
          <p:cNvSpPr/>
          <p:nvPr/>
        </p:nvSpPr>
        <p:spPr>
          <a:xfrm>
            <a:off x="9720542" y="4569054"/>
            <a:ext cx="69088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4FD1B65-C361-42A0-968A-3D0164530061}"/>
              </a:ext>
            </a:extLst>
          </p:cNvPr>
          <p:cNvSpPr txBox="1"/>
          <p:nvPr/>
        </p:nvSpPr>
        <p:spPr>
          <a:xfrm>
            <a:off x="8551030" y="5496466"/>
            <a:ext cx="323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239200"/>
                </a:solidFill>
              </a:rPr>
              <a:t>ブランチを使用する</a:t>
            </a: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577FB6B2-A508-43C1-8AAF-D93BAA2F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7546323" cy="23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矢印: 右 49">
            <a:extLst>
              <a:ext uri="{FF2B5EF4-FFF2-40B4-BE49-F238E27FC236}">
                <a16:creationId xmlns:a16="http://schemas.microsoft.com/office/drawing/2014/main" id="{D5DDA324-A2C3-4870-9DB5-7015EFC4B424}"/>
              </a:ext>
            </a:extLst>
          </p:cNvPr>
          <p:cNvSpPr/>
          <p:nvPr/>
        </p:nvSpPr>
        <p:spPr>
          <a:xfrm>
            <a:off x="4864354" y="5282561"/>
            <a:ext cx="1435245" cy="40811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矢印: 折線 30">
            <a:extLst>
              <a:ext uri="{FF2B5EF4-FFF2-40B4-BE49-F238E27FC236}">
                <a16:creationId xmlns:a16="http://schemas.microsoft.com/office/drawing/2014/main" id="{759D2CD6-3158-4205-ACED-25BC4EAAE1AD}"/>
              </a:ext>
            </a:extLst>
          </p:cNvPr>
          <p:cNvSpPr/>
          <p:nvPr/>
        </p:nvSpPr>
        <p:spPr>
          <a:xfrm flipV="1">
            <a:off x="886966" y="5136934"/>
            <a:ext cx="690880" cy="12108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69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9F9FC2-CCBB-443F-939D-1DC061AC6D2F}"/>
              </a:ext>
            </a:extLst>
          </p:cNvPr>
          <p:cNvSpPr/>
          <p:nvPr/>
        </p:nvSpPr>
        <p:spPr>
          <a:xfrm>
            <a:off x="288523" y="2888998"/>
            <a:ext cx="11679957" cy="1252719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E698-5423-4EDA-85CD-161AE8F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89654"/>
            <a:ext cx="11968480" cy="2072052"/>
          </a:xfrm>
        </p:spPr>
        <p:txBody>
          <a:bodyPr>
            <a:normAutofit/>
          </a:bodyPr>
          <a:lstStyle/>
          <a:p>
            <a:r>
              <a:rPr lang="ja-JP" altLang="en-US" dirty="0"/>
              <a:t>ブランチは履歴の流れを分岐して記録するもの</a:t>
            </a:r>
            <a:endParaRPr lang="en-US" altLang="ja-JP" dirty="0"/>
          </a:p>
          <a:p>
            <a:r>
              <a:rPr lang="ja-JP" altLang="en-US" dirty="0"/>
              <a:t>そのなかでもメインのブランチをマスターブランチという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45BEBD-B719-44F8-AAF5-7A641A4D0FED}"/>
              </a:ext>
            </a:extLst>
          </p:cNvPr>
          <p:cNvSpPr/>
          <p:nvPr/>
        </p:nvSpPr>
        <p:spPr>
          <a:xfrm>
            <a:off x="1577846" y="5887172"/>
            <a:ext cx="1532998" cy="503436"/>
          </a:xfrm>
          <a:prstGeom prst="rect">
            <a:avLst/>
          </a:prstGeom>
          <a:solidFill>
            <a:srgbClr val="FFC000"/>
          </a:solidFill>
          <a:ln>
            <a:solidFill>
              <a:srgbClr val="E5B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r>
              <a:rPr lang="ja-JP" altLang="en-US" b="1" dirty="0"/>
              <a:t>の機能</a:t>
            </a:r>
            <a:r>
              <a:rPr lang="en-US" altLang="ja-JP" b="1" dirty="0"/>
              <a:t>C</a:t>
            </a:r>
            <a:r>
              <a:rPr lang="ja-JP" altLang="en-US" b="1" dirty="0"/>
              <a:t>追加</a:t>
            </a:r>
            <a:r>
              <a:rPr lang="en-US" altLang="ja-JP" b="1" dirty="0"/>
              <a:t>ver1</a:t>
            </a:r>
            <a:endParaRPr kumimoji="1" lang="ja-JP" altLang="en-US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743C2B-03A6-43BE-98B7-6B36FA05AAE4}"/>
              </a:ext>
            </a:extLst>
          </p:cNvPr>
          <p:cNvSpPr/>
          <p:nvPr/>
        </p:nvSpPr>
        <p:spPr>
          <a:xfrm>
            <a:off x="1577845" y="5202959"/>
            <a:ext cx="1532999" cy="503435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r>
              <a:rPr lang="ja-JP" altLang="en-US" b="1" dirty="0"/>
              <a:t>の機能</a:t>
            </a:r>
            <a:r>
              <a:rPr lang="en-US" altLang="ja-JP" b="1" dirty="0"/>
              <a:t>B</a:t>
            </a:r>
            <a:r>
              <a:rPr lang="ja-JP" altLang="en-US" b="1" dirty="0"/>
              <a:t>追加</a:t>
            </a:r>
            <a:r>
              <a:rPr lang="en-US" altLang="ja-JP" b="1" dirty="0"/>
              <a:t>ver1</a:t>
            </a:r>
            <a:endParaRPr kumimoji="1"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580A00-891B-4C7D-A3EC-7480350DC80B}"/>
              </a:ext>
            </a:extLst>
          </p:cNvPr>
          <p:cNvSpPr/>
          <p:nvPr/>
        </p:nvSpPr>
        <p:spPr>
          <a:xfrm>
            <a:off x="1577846" y="4479799"/>
            <a:ext cx="1532998" cy="49756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ver1</a:t>
            </a:r>
            <a:r>
              <a:rPr lang="ja-JP" altLang="en-US" sz="1600" b="1" dirty="0"/>
              <a:t>の機能</a:t>
            </a:r>
            <a:r>
              <a:rPr lang="en-US" altLang="ja-JP" sz="1600" b="1" dirty="0"/>
              <a:t>A</a:t>
            </a:r>
            <a:r>
              <a:rPr lang="ja-JP" altLang="en-US" sz="1600" b="1" dirty="0"/>
              <a:t>追加</a:t>
            </a:r>
            <a:r>
              <a:rPr lang="en-US" altLang="ja-JP" sz="1600" b="1" dirty="0"/>
              <a:t>ver1</a:t>
            </a:r>
            <a:endParaRPr kumimoji="1" lang="ja-JP" altLang="en-US" sz="16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1AB731-41E0-47D1-BB7D-7F693195F32C}"/>
              </a:ext>
            </a:extLst>
          </p:cNvPr>
          <p:cNvSpPr/>
          <p:nvPr/>
        </p:nvSpPr>
        <p:spPr>
          <a:xfrm>
            <a:off x="581194" y="3080615"/>
            <a:ext cx="1379686" cy="746304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endParaRPr kumimoji="1" lang="ja-JP" altLang="en-US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71696D-96BF-4384-AFDB-EDE275D7D31C}"/>
              </a:ext>
            </a:extLst>
          </p:cNvPr>
          <p:cNvSpPr/>
          <p:nvPr/>
        </p:nvSpPr>
        <p:spPr>
          <a:xfrm>
            <a:off x="2643674" y="3071561"/>
            <a:ext cx="1379686" cy="746304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ver2</a:t>
            </a:r>
            <a:endParaRPr kumimoji="1" lang="ja-JP" altLang="en-US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417017-CBC0-4F73-A653-37C8E567F5D7}"/>
              </a:ext>
            </a:extLst>
          </p:cNvPr>
          <p:cNvSpPr/>
          <p:nvPr/>
        </p:nvSpPr>
        <p:spPr>
          <a:xfrm>
            <a:off x="4622800" y="3080615"/>
            <a:ext cx="1379686" cy="746304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ver3</a:t>
            </a:r>
            <a:endParaRPr kumimoji="1" lang="ja-JP" altLang="en-US" b="1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36F4923-9924-4B6F-8FD5-802024B1DDCE}"/>
              </a:ext>
            </a:extLst>
          </p:cNvPr>
          <p:cNvSpPr/>
          <p:nvPr/>
        </p:nvSpPr>
        <p:spPr>
          <a:xfrm>
            <a:off x="1960880" y="3356830"/>
            <a:ext cx="682794" cy="2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4170AED-6033-423F-A19D-096CF6705582}"/>
              </a:ext>
            </a:extLst>
          </p:cNvPr>
          <p:cNvSpPr/>
          <p:nvPr/>
        </p:nvSpPr>
        <p:spPr>
          <a:xfrm>
            <a:off x="3981683" y="3294302"/>
            <a:ext cx="682794" cy="2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EA367E-A2D9-4213-8CFB-70D42B992F8F}"/>
              </a:ext>
            </a:extLst>
          </p:cNvPr>
          <p:cNvSpPr txBox="1"/>
          <p:nvPr/>
        </p:nvSpPr>
        <p:spPr>
          <a:xfrm>
            <a:off x="8274626" y="3303936"/>
            <a:ext cx="2709182" cy="461665"/>
          </a:xfrm>
          <a:prstGeom prst="rect">
            <a:avLst/>
          </a:prstGeom>
          <a:noFill/>
          <a:ln w="5715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239200"/>
                </a:solidFill>
              </a:rPr>
              <a:t>マスターブランチ</a:t>
            </a:r>
            <a:endParaRPr lang="en-US" altLang="ja-JP" sz="2400" b="1" dirty="0">
              <a:solidFill>
                <a:srgbClr val="239200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042FD49-3D33-4039-B149-7772FA219C79}"/>
              </a:ext>
            </a:extLst>
          </p:cNvPr>
          <p:cNvSpPr/>
          <p:nvPr/>
        </p:nvSpPr>
        <p:spPr>
          <a:xfrm>
            <a:off x="6024627" y="3314017"/>
            <a:ext cx="599440" cy="2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F80D17-0E44-4C37-9F21-16F92715CD74}"/>
              </a:ext>
            </a:extLst>
          </p:cNvPr>
          <p:cNvSpPr txBox="1"/>
          <p:nvPr/>
        </p:nvSpPr>
        <p:spPr>
          <a:xfrm>
            <a:off x="6742323" y="334050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239200"/>
                </a:solidFill>
              </a:rPr>
              <a:t>・・・</a:t>
            </a:r>
          </a:p>
        </p:txBody>
      </p:sp>
      <p:sp>
        <p:nvSpPr>
          <p:cNvPr id="25" name="矢印: 折線 24">
            <a:extLst>
              <a:ext uri="{FF2B5EF4-FFF2-40B4-BE49-F238E27FC236}">
                <a16:creationId xmlns:a16="http://schemas.microsoft.com/office/drawing/2014/main" id="{E7BCFDEB-32FA-4BD0-BA78-48923F1228D1}"/>
              </a:ext>
            </a:extLst>
          </p:cNvPr>
          <p:cNvSpPr/>
          <p:nvPr/>
        </p:nvSpPr>
        <p:spPr>
          <a:xfrm flipV="1">
            <a:off x="886966" y="4479798"/>
            <a:ext cx="690880" cy="12108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69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矢印: 折線 23">
            <a:extLst>
              <a:ext uri="{FF2B5EF4-FFF2-40B4-BE49-F238E27FC236}">
                <a16:creationId xmlns:a16="http://schemas.microsoft.com/office/drawing/2014/main" id="{FFA504A3-575F-4768-9489-995DC675F5CB}"/>
              </a:ext>
            </a:extLst>
          </p:cNvPr>
          <p:cNvSpPr/>
          <p:nvPr/>
        </p:nvSpPr>
        <p:spPr>
          <a:xfrm flipV="1">
            <a:off x="886966" y="3826919"/>
            <a:ext cx="690880" cy="102726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440ED629-8BF3-4A3D-870E-C62BC011DFBF}"/>
              </a:ext>
            </a:extLst>
          </p:cNvPr>
          <p:cNvSpPr/>
          <p:nvPr/>
        </p:nvSpPr>
        <p:spPr>
          <a:xfrm rot="16200000" flipV="1">
            <a:off x="2878202" y="3982293"/>
            <a:ext cx="1001630" cy="690879"/>
          </a:xfrm>
          <a:prstGeom prst="bentArrow">
            <a:avLst>
              <a:gd name="adj1" fmla="val 29213"/>
              <a:gd name="adj2" fmla="val 36765"/>
              <a:gd name="adj3" fmla="val 39706"/>
              <a:gd name="adj4" fmla="val 46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508EE3-CF0C-4798-B341-BA575D31DDB7}"/>
              </a:ext>
            </a:extLst>
          </p:cNvPr>
          <p:cNvSpPr/>
          <p:nvPr/>
        </p:nvSpPr>
        <p:spPr>
          <a:xfrm>
            <a:off x="3412723" y="5215438"/>
            <a:ext cx="1532998" cy="503435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r>
              <a:rPr lang="ja-JP" altLang="en-US" b="1" dirty="0"/>
              <a:t>の機能</a:t>
            </a:r>
            <a:r>
              <a:rPr lang="en-US" altLang="ja-JP" b="1" dirty="0"/>
              <a:t>B</a:t>
            </a:r>
            <a:r>
              <a:rPr lang="ja-JP" altLang="en-US" b="1" dirty="0"/>
              <a:t>追加</a:t>
            </a:r>
            <a:r>
              <a:rPr lang="en-US" altLang="ja-JP" b="1" dirty="0"/>
              <a:t>ver2</a:t>
            </a:r>
            <a:endParaRPr kumimoji="1" lang="ja-JP" altLang="en-US" b="1" dirty="0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588FD090-04BB-4E84-950C-310105575144}"/>
              </a:ext>
            </a:extLst>
          </p:cNvPr>
          <p:cNvSpPr/>
          <p:nvPr/>
        </p:nvSpPr>
        <p:spPr>
          <a:xfrm>
            <a:off x="3040668" y="5291787"/>
            <a:ext cx="410468" cy="3257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DFAE582B-E85D-43BE-8685-91CA9D2B3BD9}"/>
              </a:ext>
            </a:extLst>
          </p:cNvPr>
          <p:cNvSpPr/>
          <p:nvPr/>
        </p:nvSpPr>
        <p:spPr>
          <a:xfrm>
            <a:off x="3033578" y="5991974"/>
            <a:ext cx="410468" cy="32577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矢印: 折線 48">
            <a:extLst>
              <a:ext uri="{FF2B5EF4-FFF2-40B4-BE49-F238E27FC236}">
                <a16:creationId xmlns:a16="http://schemas.microsoft.com/office/drawing/2014/main" id="{3C6A6360-F851-4AE7-92C8-B7B5C7150D59}"/>
              </a:ext>
            </a:extLst>
          </p:cNvPr>
          <p:cNvSpPr/>
          <p:nvPr/>
        </p:nvSpPr>
        <p:spPr>
          <a:xfrm rot="16200000" flipV="1">
            <a:off x="3912835" y="4645716"/>
            <a:ext cx="2449681" cy="812082"/>
          </a:xfrm>
          <a:prstGeom prst="bentArrow">
            <a:avLst>
              <a:gd name="adj1" fmla="val 31632"/>
              <a:gd name="adj2" fmla="val 34683"/>
              <a:gd name="adj3" fmla="val 34683"/>
              <a:gd name="adj4" fmla="val 4669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2D28077-2A41-4E08-9C34-ED71CA79733B}"/>
              </a:ext>
            </a:extLst>
          </p:cNvPr>
          <p:cNvSpPr txBox="1"/>
          <p:nvPr/>
        </p:nvSpPr>
        <p:spPr>
          <a:xfrm>
            <a:off x="8551983" y="535803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・・・</a:t>
            </a: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A1E01666-B27D-43FC-8C66-2E9C479B7C95}"/>
              </a:ext>
            </a:extLst>
          </p:cNvPr>
          <p:cNvSpPr/>
          <p:nvPr/>
        </p:nvSpPr>
        <p:spPr>
          <a:xfrm>
            <a:off x="7784341" y="5315435"/>
            <a:ext cx="805397" cy="40343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折線 53">
            <a:extLst>
              <a:ext uri="{FF2B5EF4-FFF2-40B4-BE49-F238E27FC236}">
                <a16:creationId xmlns:a16="http://schemas.microsoft.com/office/drawing/2014/main" id="{ED1CB37A-776A-49E5-9771-F846232734D5}"/>
              </a:ext>
            </a:extLst>
          </p:cNvPr>
          <p:cNvSpPr/>
          <p:nvPr/>
        </p:nvSpPr>
        <p:spPr>
          <a:xfrm flipV="1">
            <a:off x="5608720" y="3826919"/>
            <a:ext cx="690880" cy="1027266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B5780D-95C1-4EA1-A9EC-5786062642E2}"/>
              </a:ext>
            </a:extLst>
          </p:cNvPr>
          <p:cNvSpPr/>
          <p:nvPr/>
        </p:nvSpPr>
        <p:spPr>
          <a:xfrm>
            <a:off x="3412722" y="5903145"/>
            <a:ext cx="1487055" cy="503436"/>
          </a:xfrm>
          <a:prstGeom prst="rect">
            <a:avLst/>
          </a:prstGeom>
          <a:solidFill>
            <a:srgbClr val="FFC000"/>
          </a:solidFill>
          <a:ln>
            <a:solidFill>
              <a:srgbClr val="E5B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r>
              <a:rPr lang="ja-JP" altLang="en-US" b="1" dirty="0"/>
              <a:t>の機能</a:t>
            </a:r>
            <a:r>
              <a:rPr lang="en-US" altLang="ja-JP" b="1" dirty="0"/>
              <a:t>C</a:t>
            </a:r>
            <a:r>
              <a:rPr lang="ja-JP" altLang="en-US" b="1" dirty="0"/>
              <a:t>追加</a:t>
            </a:r>
            <a:r>
              <a:rPr lang="en-US" altLang="ja-JP" b="1" dirty="0"/>
              <a:t>ver2</a:t>
            </a:r>
            <a:endParaRPr kumimoji="1" lang="ja-JP" altLang="en-US" b="1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3E42A02-7D65-4E3C-A1B9-91FC7BC8B1B5}"/>
              </a:ext>
            </a:extLst>
          </p:cNvPr>
          <p:cNvSpPr/>
          <p:nvPr/>
        </p:nvSpPr>
        <p:spPr>
          <a:xfrm>
            <a:off x="6324347" y="5252958"/>
            <a:ext cx="1528180" cy="503435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ver1</a:t>
            </a:r>
            <a:r>
              <a:rPr lang="ja-JP" altLang="en-US" b="1" dirty="0"/>
              <a:t>の機能</a:t>
            </a:r>
            <a:r>
              <a:rPr lang="en-US" altLang="ja-JP" b="1" dirty="0"/>
              <a:t>B</a:t>
            </a:r>
            <a:r>
              <a:rPr lang="ja-JP" altLang="en-US" b="1" dirty="0"/>
              <a:t>追加</a:t>
            </a:r>
            <a:r>
              <a:rPr lang="en-US" altLang="ja-JP" b="1" dirty="0"/>
              <a:t>ver3</a:t>
            </a:r>
            <a:endParaRPr kumimoji="1" lang="ja-JP" altLang="en-US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0999583-963D-4487-85D0-A0149D99CB40}"/>
              </a:ext>
            </a:extLst>
          </p:cNvPr>
          <p:cNvSpPr/>
          <p:nvPr/>
        </p:nvSpPr>
        <p:spPr>
          <a:xfrm>
            <a:off x="6324346" y="4404789"/>
            <a:ext cx="1528181" cy="49756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ver3</a:t>
            </a:r>
            <a:r>
              <a:rPr lang="ja-JP" altLang="en-US" b="1" dirty="0"/>
              <a:t>の機能</a:t>
            </a:r>
            <a:r>
              <a:rPr lang="en-US" altLang="ja-JP" b="1" dirty="0"/>
              <a:t>D</a:t>
            </a:r>
            <a:r>
              <a:rPr lang="ja-JP" altLang="en-US" b="1" dirty="0"/>
              <a:t>追加</a:t>
            </a:r>
            <a:r>
              <a:rPr lang="en-US" altLang="ja-JP" b="1" dirty="0"/>
              <a:t>ver1</a:t>
            </a:r>
            <a:endParaRPr kumimoji="1" lang="ja-JP" altLang="en-US" b="1" dirty="0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61BC10DD-48B5-4527-A2AC-A35E63A462D1}"/>
              </a:ext>
            </a:extLst>
          </p:cNvPr>
          <p:cNvSpPr/>
          <p:nvPr/>
        </p:nvSpPr>
        <p:spPr>
          <a:xfrm>
            <a:off x="7784341" y="4467994"/>
            <a:ext cx="805397" cy="40343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4D5D97-7F0B-4CCB-A311-671C0BE43511}"/>
              </a:ext>
            </a:extLst>
          </p:cNvPr>
          <p:cNvSpPr txBox="1"/>
          <p:nvPr/>
        </p:nvSpPr>
        <p:spPr>
          <a:xfrm>
            <a:off x="8526066" y="451351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・・・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3954E62-8732-45BC-A359-11F4B169F855}"/>
              </a:ext>
            </a:extLst>
          </p:cNvPr>
          <p:cNvSpPr/>
          <p:nvPr/>
        </p:nvSpPr>
        <p:spPr>
          <a:xfrm>
            <a:off x="1574430" y="4025470"/>
            <a:ext cx="1532998" cy="331145"/>
          </a:xfrm>
          <a:prstGeom prst="wedgeRectCallout">
            <a:avLst>
              <a:gd name="adj1" fmla="val -21448"/>
              <a:gd name="adj2" fmla="val 7958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機能</a:t>
            </a:r>
            <a:r>
              <a:rPr kumimoji="1" lang="en-US" altLang="ja-JP" b="1" dirty="0"/>
              <a:t>A</a:t>
            </a:r>
            <a:r>
              <a:rPr kumimoji="1" lang="ja-JP" altLang="en-US" b="1" dirty="0"/>
              <a:t>完成！</a:t>
            </a:r>
          </a:p>
        </p:txBody>
      </p:sp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F6ED43C7-237A-4C5F-915D-CE2DB0817A20}"/>
              </a:ext>
            </a:extLst>
          </p:cNvPr>
          <p:cNvSpPr/>
          <p:nvPr/>
        </p:nvSpPr>
        <p:spPr>
          <a:xfrm>
            <a:off x="3451136" y="6500373"/>
            <a:ext cx="1532998" cy="331145"/>
          </a:xfrm>
          <a:prstGeom prst="wedgeRectCallout">
            <a:avLst>
              <a:gd name="adj1" fmla="val -20833"/>
              <a:gd name="adj2" fmla="val -71296"/>
            </a:avLst>
          </a:prstGeom>
          <a:solidFill>
            <a:srgbClr val="FFC000"/>
          </a:solidFill>
          <a:ln>
            <a:solidFill>
              <a:srgbClr val="E5B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機能</a:t>
            </a:r>
            <a:r>
              <a:rPr kumimoji="1" lang="en-US" altLang="ja-JP" b="1" dirty="0"/>
              <a:t>C</a:t>
            </a:r>
            <a:r>
              <a:rPr kumimoji="1" lang="ja-JP" altLang="en-US" b="1" dirty="0"/>
              <a:t>完成！</a:t>
            </a:r>
          </a:p>
        </p:txBody>
      </p:sp>
    </p:spTree>
    <p:extLst>
      <p:ext uri="{BB962C8B-B14F-4D97-AF65-F5344CB8AC3E}">
        <p14:creationId xmlns:p14="http://schemas.microsoft.com/office/powerpoint/2010/main" val="37450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1" grpId="0" animBg="1"/>
      <p:bldP spid="7" grpId="0" animBg="1"/>
      <p:bldP spid="15" grpId="0" animBg="1"/>
      <p:bldP spid="16" grpId="0" animBg="1"/>
      <p:bldP spid="18" grpId="0" animBg="1"/>
      <p:bldP spid="19" grpId="0" animBg="1"/>
      <p:bldP spid="9" grpId="0" animBg="1"/>
      <p:bldP spid="22" grpId="0" animBg="1"/>
      <p:bldP spid="13" grpId="0" animBg="1"/>
      <p:bldP spid="14" grpId="0"/>
      <p:bldP spid="25" grpId="0" animBg="1"/>
      <p:bldP spid="24" grpId="0" animBg="1"/>
      <p:bldP spid="32" grpId="0" animBg="1"/>
      <p:bldP spid="35" grpId="0" animBg="1"/>
      <p:bldP spid="42" grpId="0" animBg="1"/>
      <p:bldP spid="43" grpId="0" animBg="1"/>
      <p:bldP spid="49" grpId="0" animBg="1"/>
      <p:bldP spid="52" grpId="0"/>
      <p:bldP spid="53" grpId="0" animBg="1"/>
      <p:bldP spid="54" grpId="0" animBg="1"/>
      <p:bldP spid="36" grpId="0" animBg="1"/>
      <p:bldP spid="51" grpId="0" animBg="1"/>
      <p:bldP spid="60" grpId="0" animBg="1"/>
      <p:bldP spid="61" grpId="0" animBg="1"/>
      <p:bldP spid="62" grpId="0"/>
      <p:bldP spid="5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9F9FC2-CCBB-443F-939D-1DC061AC6D2F}"/>
              </a:ext>
            </a:extLst>
          </p:cNvPr>
          <p:cNvSpPr/>
          <p:nvPr/>
        </p:nvSpPr>
        <p:spPr>
          <a:xfrm>
            <a:off x="256020" y="2794000"/>
            <a:ext cx="11679957" cy="2306319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E698-5423-4EDA-85CD-161AE8F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64464"/>
            <a:ext cx="11968480" cy="2072052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ブランチの作業内容をマスターに反映させるにはブランチから</a:t>
            </a:r>
            <a:r>
              <a:rPr lang="ja-JP" altLang="en-US" sz="2400" b="1" dirty="0">
                <a:solidFill>
                  <a:srgbClr val="239200"/>
                </a:solidFill>
              </a:rPr>
              <a:t>プルリクエスト</a:t>
            </a:r>
            <a:r>
              <a:rPr lang="ja-JP" altLang="en-US" sz="2400" dirty="0"/>
              <a:t>を行う</a:t>
            </a:r>
            <a:endParaRPr lang="en-US" altLang="ja-JP" sz="2400" dirty="0"/>
          </a:p>
          <a:p>
            <a:r>
              <a:rPr lang="ja-JP" altLang="en-US" sz="2400" dirty="0"/>
              <a:t>内容を確認してよかったらマージ（統合）する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580A00-891B-4C7D-A3EC-7480350DC80B}"/>
              </a:ext>
            </a:extLst>
          </p:cNvPr>
          <p:cNvSpPr/>
          <p:nvPr/>
        </p:nvSpPr>
        <p:spPr>
          <a:xfrm>
            <a:off x="4144667" y="5588851"/>
            <a:ext cx="2335541" cy="91052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ver1</a:t>
            </a:r>
            <a:r>
              <a:rPr lang="ja-JP" altLang="en-US" sz="2800" b="1" dirty="0"/>
              <a:t>の機能</a:t>
            </a:r>
            <a:r>
              <a:rPr lang="en-US" altLang="ja-JP" sz="2800" b="1" dirty="0"/>
              <a:t>A</a:t>
            </a:r>
            <a:r>
              <a:rPr lang="ja-JP" altLang="en-US" sz="2800" b="1" dirty="0"/>
              <a:t>追加</a:t>
            </a:r>
            <a:r>
              <a:rPr lang="en-US" altLang="ja-JP" sz="2800" b="1" dirty="0"/>
              <a:t>ver1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1AB731-41E0-47D1-BB7D-7F693195F32C}"/>
              </a:ext>
            </a:extLst>
          </p:cNvPr>
          <p:cNvSpPr/>
          <p:nvPr/>
        </p:nvSpPr>
        <p:spPr>
          <a:xfrm>
            <a:off x="2429711" y="3516464"/>
            <a:ext cx="1719263" cy="1104542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ver1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71696D-96BF-4384-AFDB-EDE275D7D31C}"/>
              </a:ext>
            </a:extLst>
          </p:cNvPr>
          <p:cNvSpPr/>
          <p:nvPr/>
        </p:nvSpPr>
        <p:spPr>
          <a:xfrm>
            <a:off x="6093027" y="3536487"/>
            <a:ext cx="1719263" cy="1100384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36F4923-9924-4B6F-8FD5-802024B1DDCE}"/>
              </a:ext>
            </a:extLst>
          </p:cNvPr>
          <p:cNvSpPr/>
          <p:nvPr/>
        </p:nvSpPr>
        <p:spPr>
          <a:xfrm>
            <a:off x="4288263" y="3776661"/>
            <a:ext cx="1719263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EA367E-A2D9-4213-8CFB-70D42B992F8F}"/>
              </a:ext>
            </a:extLst>
          </p:cNvPr>
          <p:cNvSpPr txBox="1"/>
          <p:nvPr/>
        </p:nvSpPr>
        <p:spPr>
          <a:xfrm>
            <a:off x="8063695" y="2931689"/>
            <a:ext cx="3534896" cy="584775"/>
          </a:xfrm>
          <a:prstGeom prst="rect">
            <a:avLst/>
          </a:prstGeom>
          <a:noFill/>
          <a:ln w="5715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239200"/>
                </a:solidFill>
              </a:rPr>
              <a:t>マスターブランチ</a:t>
            </a:r>
            <a:endParaRPr lang="en-US" altLang="ja-JP" sz="3200" b="1" dirty="0">
              <a:solidFill>
                <a:srgbClr val="239200"/>
              </a:solidFill>
            </a:endParaRP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440ED629-8BF3-4A3D-870E-C62BC011DFBF}"/>
              </a:ext>
            </a:extLst>
          </p:cNvPr>
          <p:cNvSpPr/>
          <p:nvPr/>
        </p:nvSpPr>
        <p:spPr>
          <a:xfrm rot="16200000" flipV="1">
            <a:off x="6060844" y="5056235"/>
            <a:ext cx="1529607" cy="690879"/>
          </a:xfrm>
          <a:prstGeom prst="bentArrow">
            <a:avLst>
              <a:gd name="adj1" fmla="val 29213"/>
              <a:gd name="adj2" fmla="val 36765"/>
              <a:gd name="adj3" fmla="val 39706"/>
              <a:gd name="adj4" fmla="val 46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338A9CB-DAD2-4892-BC71-45FC162CDA9A}"/>
              </a:ext>
            </a:extLst>
          </p:cNvPr>
          <p:cNvSpPr/>
          <p:nvPr/>
        </p:nvSpPr>
        <p:spPr>
          <a:xfrm>
            <a:off x="7834396" y="5639295"/>
            <a:ext cx="2614325" cy="500969"/>
          </a:xfrm>
          <a:prstGeom prst="wedgeRoundRectCallout">
            <a:avLst>
              <a:gd name="adj1" fmla="val -57790"/>
              <a:gd name="adj2" fmla="val -38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Pull request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B5762CD0-0D75-4077-BCFB-5005D182A6C0}"/>
              </a:ext>
            </a:extLst>
          </p:cNvPr>
          <p:cNvSpPr/>
          <p:nvPr/>
        </p:nvSpPr>
        <p:spPr>
          <a:xfrm rot="10800000" flipH="1">
            <a:off x="2950590" y="4636868"/>
            <a:ext cx="1194077" cy="1763931"/>
          </a:xfrm>
          <a:prstGeom prst="bentArrow">
            <a:avLst>
              <a:gd name="adj1" fmla="val 21318"/>
              <a:gd name="adj2" fmla="val 32028"/>
              <a:gd name="adj3" fmla="val 39706"/>
              <a:gd name="adj4" fmla="val 46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D3631E-E9BD-40A7-8C7D-1FF2DC48CECD}"/>
              </a:ext>
            </a:extLst>
          </p:cNvPr>
          <p:cNvSpPr txBox="1"/>
          <p:nvPr/>
        </p:nvSpPr>
        <p:spPr>
          <a:xfrm>
            <a:off x="6480208" y="3797675"/>
            <a:ext cx="111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ver1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9" grpId="0" animBg="1"/>
      <p:bldP spid="32" grpId="0" animBg="1"/>
      <p:bldP spid="6" grpId="0" animBg="1"/>
      <p:bldP spid="20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A9F9FC2-CCBB-443F-939D-1DC061AC6D2F}"/>
              </a:ext>
            </a:extLst>
          </p:cNvPr>
          <p:cNvSpPr/>
          <p:nvPr/>
        </p:nvSpPr>
        <p:spPr>
          <a:xfrm>
            <a:off x="256020" y="2794000"/>
            <a:ext cx="11679957" cy="2306319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B25864-C4EA-4020-9028-2AEBCF7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プルリクエスト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4E698-5423-4EDA-85CD-161AE8F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64464"/>
            <a:ext cx="11968480" cy="2072052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ブランチの作業内容をマスターに反映させるにはブランチから</a:t>
            </a:r>
            <a:r>
              <a:rPr lang="ja-JP" altLang="en-US" sz="2400" b="1" dirty="0">
                <a:solidFill>
                  <a:srgbClr val="239200"/>
                </a:solidFill>
              </a:rPr>
              <a:t>プルリクエスト</a:t>
            </a:r>
            <a:r>
              <a:rPr lang="ja-JP" altLang="en-US" sz="2400" dirty="0"/>
              <a:t>を行う</a:t>
            </a:r>
            <a:endParaRPr lang="en-US" altLang="ja-JP" sz="2400" dirty="0"/>
          </a:p>
          <a:p>
            <a:r>
              <a:rPr lang="ja-JP" altLang="en-US" sz="2400" dirty="0"/>
              <a:t>内容を確認してよかったらマージ（統合）する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CE10B3-6AEC-4357-9B8E-F788FE7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580A00-891B-4C7D-A3EC-7480350DC80B}"/>
              </a:ext>
            </a:extLst>
          </p:cNvPr>
          <p:cNvSpPr/>
          <p:nvPr/>
        </p:nvSpPr>
        <p:spPr>
          <a:xfrm>
            <a:off x="4144667" y="5588851"/>
            <a:ext cx="2335541" cy="91052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ver1</a:t>
            </a:r>
            <a:r>
              <a:rPr lang="ja-JP" altLang="en-US" sz="2800" b="1" dirty="0"/>
              <a:t>の機能</a:t>
            </a:r>
            <a:r>
              <a:rPr lang="en-US" altLang="ja-JP" sz="2800" b="1" dirty="0"/>
              <a:t>A</a:t>
            </a:r>
            <a:r>
              <a:rPr lang="ja-JP" altLang="en-US" sz="2800" b="1" dirty="0"/>
              <a:t>追加</a:t>
            </a:r>
            <a:r>
              <a:rPr lang="en-US" altLang="ja-JP" sz="2800" b="1" dirty="0"/>
              <a:t>ver1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1AB731-41E0-47D1-BB7D-7F693195F32C}"/>
              </a:ext>
            </a:extLst>
          </p:cNvPr>
          <p:cNvSpPr/>
          <p:nvPr/>
        </p:nvSpPr>
        <p:spPr>
          <a:xfrm>
            <a:off x="2429711" y="3516464"/>
            <a:ext cx="1719263" cy="1104542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ver1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71696D-96BF-4384-AFDB-EDE275D7D31C}"/>
              </a:ext>
            </a:extLst>
          </p:cNvPr>
          <p:cNvSpPr/>
          <p:nvPr/>
        </p:nvSpPr>
        <p:spPr>
          <a:xfrm>
            <a:off x="6093027" y="3536487"/>
            <a:ext cx="1719263" cy="1100384"/>
          </a:xfrm>
          <a:prstGeom prst="rect">
            <a:avLst/>
          </a:prstGeom>
          <a:solidFill>
            <a:srgbClr val="27A400"/>
          </a:solidFill>
          <a:ln>
            <a:solidFill>
              <a:srgbClr val="21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36F4923-9924-4B6F-8FD5-802024B1DDCE}"/>
              </a:ext>
            </a:extLst>
          </p:cNvPr>
          <p:cNvSpPr/>
          <p:nvPr/>
        </p:nvSpPr>
        <p:spPr>
          <a:xfrm>
            <a:off x="4288263" y="3776661"/>
            <a:ext cx="1719263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EA367E-A2D9-4213-8CFB-70D42B992F8F}"/>
              </a:ext>
            </a:extLst>
          </p:cNvPr>
          <p:cNvSpPr txBox="1"/>
          <p:nvPr/>
        </p:nvSpPr>
        <p:spPr>
          <a:xfrm>
            <a:off x="8063695" y="2931689"/>
            <a:ext cx="3534896" cy="584775"/>
          </a:xfrm>
          <a:prstGeom prst="rect">
            <a:avLst/>
          </a:prstGeom>
          <a:noFill/>
          <a:ln w="5715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239200"/>
                </a:solidFill>
              </a:rPr>
              <a:t>マスターブランチ</a:t>
            </a:r>
            <a:endParaRPr lang="en-US" altLang="ja-JP" sz="3200" b="1" dirty="0">
              <a:solidFill>
                <a:srgbClr val="2392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F80D17-0E44-4C37-9F21-16F92715CD74}"/>
              </a:ext>
            </a:extLst>
          </p:cNvPr>
          <p:cNvSpPr txBox="1"/>
          <p:nvPr/>
        </p:nvSpPr>
        <p:spPr>
          <a:xfrm>
            <a:off x="9236783" y="397543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239200"/>
                </a:solidFill>
              </a:rPr>
              <a:t>・・・</a:t>
            </a: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440ED629-8BF3-4A3D-870E-C62BC011DFBF}"/>
              </a:ext>
            </a:extLst>
          </p:cNvPr>
          <p:cNvSpPr/>
          <p:nvPr/>
        </p:nvSpPr>
        <p:spPr>
          <a:xfrm rot="16200000" flipV="1">
            <a:off x="6060844" y="5056235"/>
            <a:ext cx="1529607" cy="690879"/>
          </a:xfrm>
          <a:prstGeom prst="bentArrow">
            <a:avLst>
              <a:gd name="adj1" fmla="val 29213"/>
              <a:gd name="adj2" fmla="val 36765"/>
              <a:gd name="adj3" fmla="val 39706"/>
              <a:gd name="adj4" fmla="val 46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D5EF1659-4E77-411B-9F01-4E4DFA608A11}"/>
              </a:ext>
            </a:extLst>
          </p:cNvPr>
          <p:cNvSpPr/>
          <p:nvPr/>
        </p:nvSpPr>
        <p:spPr>
          <a:xfrm>
            <a:off x="7929869" y="3786573"/>
            <a:ext cx="1110500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338A9CB-DAD2-4892-BC71-45FC162CDA9A}"/>
              </a:ext>
            </a:extLst>
          </p:cNvPr>
          <p:cNvSpPr/>
          <p:nvPr/>
        </p:nvSpPr>
        <p:spPr>
          <a:xfrm>
            <a:off x="7834396" y="5639295"/>
            <a:ext cx="2614325" cy="500969"/>
          </a:xfrm>
          <a:prstGeom prst="wedgeRoundRectCallout">
            <a:avLst>
              <a:gd name="adj1" fmla="val -57790"/>
              <a:gd name="adj2" fmla="val -38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Pull request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40C5DCB8-E03F-4633-B16E-0E23E0F60B70}"/>
              </a:ext>
            </a:extLst>
          </p:cNvPr>
          <p:cNvSpPr/>
          <p:nvPr/>
        </p:nvSpPr>
        <p:spPr>
          <a:xfrm>
            <a:off x="3262484" y="2931689"/>
            <a:ext cx="4679974" cy="500969"/>
          </a:xfrm>
          <a:prstGeom prst="wedgeRoundRectCallout">
            <a:avLst>
              <a:gd name="adj1" fmla="val -13821"/>
              <a:gd name="adj2" fmla="val 1025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➡（確認してよかったら）</a:t>
            </a:r>
            <a:r>
              <a:rPr lang="en-US" altLang="ja-JP" sz="2000" b="1" dirty="0"/>
              <a:t>merge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B5762CD0-0D75-4077-BCFB-5005D182A6C0}"/>
              </a:ext>
            </a:extLst>
          </p:cNvPr>
          <p:cNvSpPr/>
          <p:nvPr/>
        </p:nvSpPr>
        <p:spPr>
          <a:xfrm rot="10800000" flipH="1">
            <a:off x="2950590" y="4636868"/>
            <a:ext cx="1194077" cy="1763931"/>
          </a:xfrm>
          <a:prstGeom prst="bentArrow">
            <a:avLst>
              <a:gd name="adj1" fmla="val 21318"/>
              <a:gd name="adj2" fmla="val 32028"/>
              <a:gd name="adj3" fmla="val 39706"/>
              <a:gd name="adj4" fmla="val 46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07C8461-03B7-41A6-B11E-CFDEC5F0C650}"/>
              </a:ext>
            </a:extLst>
          </p:cNvPr>
          <p:cNvSpPr txBox="1"/>
          <p:nvPr/>
        </p:nvSpPr>
        <p:spPr>
          <a:xfrm>
            <a:off x="6480208" y="3789335"/>
            <a:ext cx="94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C000"/>
                </a:solidFill>
              </a:rPr>
              <a:t>ver2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34AA2-6CB8-490D-B0DA-B5098B05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33F3FA-CE31-4F13-AF19-4CCD31129FB3}"/>
              </a:ext>
            </a:extLst>
          </p:cNvPr>
          <p:cNvSpPr txBox="1"/>
          <p:nvPr/>
        </p:nvSpPr>
        <p:spPr>
          <a:xfrm>
            <a:off x="881368" y="2539722"/>
            <a:ext cx="100711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800" b="1" dirty="0">
                <a:solidFill>
                  <a:srgbClr val="239200"/>
                </a:solidFill>
              </a:rPr>
              <a:t>2.</a:t>
            </a:r>
            <a:r>
              <a:rPr lang="ja-JP" altLang="en-US" sz="13800" b="1" dirty="0">
                <a:solidFill>
                  <a:srgbClr val="239200"/>
                </a:solidFill>
              </a:rPr>
              <a:t> イシュー</a:t>
            </a:r>
            <a:endParaRPr kumimoji="1" lang="ja-JP" altLang="en-US" sz="11500" b="1" dirty="0">
              <a:solidFill>
                <a:srgbClr val="239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6C7AD-6094-4D86-B52B-C3958C7A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16" y="1264463"/>
            <a:ext cx="12264272" cy="931982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/>
              <a:t>は課題を出題する時や、コードの内容を議論したりするときに使用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20" name="コンテンツ プレースホルダー 3">
            <a:extLst>
              <a:ext uri="{FF2B5EF4-FFF2-40B4-BE49-F238E27FC236}">
                <a16:creationId xmlns:a16="http://schemas.microsoft.com/office/drawing/2014/main" id="{E986B3E7-5ABB-4C1F-854D-0154F3148229}"/>
              </a:ext>
            </a:extLst>
          </p:cNvPr>
          <p:cNvSpPr txBox="1">
            <a:spLocks/>
          </p:cNvSpPr>
          <p:nvPr/>
        </p:nvSpPr>
        <p:spPr>
          <a:xfrm>
            <a:off x="2881209" y="2031027"/>
            <a:ext cx="1143233" cy="931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例）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A3B4B007-15E8-42CC-9D83-81C3FFEB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07" y="3810476"/>
            <a:ext cx="5101274" cy="28115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6BCF1CD-3C40-466B-8772-3B519A7D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5" y="2097155"/>
            <a:ext cx="5415011" cy="1713321"/>
          </a:xfrm>
          <a:prstGeom prst="rect">
            <a:avLst/>
          </a:prstGeom>
        </p:spPr>
      </p:pic>
      <p:pic>
        <p:nvPicPr>
          <p:cNvPr id="24" name="コンテンツ プレースホルダー 23">
            <a:extLst>
              <a:ext uri="{FF2B5EF4-FFF2-40B4-BE49-F238E27FC236}">
                <a16:creationId xmlns:a16="http://schemas.microsoft.com/office/drawing/2014/main" id="{3A4B7172-EFD8-46A0-9E0B-E7F51595C4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51" y="3963972"/>
            <a:ext cx="330200" cy="330200"/>
          </a:xfr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14BCCCC-8775-425C-B157-39C0DEE34699}"/>
              </a:ext>
            </a:extLst>
          </p:cNvPr>
          <p:cNvSpPr/>
          <p:nvPr/>
        </p:nvSpPr>
        <p:spPr>
          <a:xfrm>
            <a:off x="4308049" y="4063085"/>
            <a:ext cx="622170" cy="9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E1A31A-EC47-484D-84AA-8AA7F1DDC13A}"/>
              </a:ext>
            </a:extLst>
          </p:cNvPr>
          <p:cNvSpPr txBox="1"/>
          <p:nvPr/>
        </p:nvSpPr>
        <p:spPr>
          <a:xfrm>
            <a:off x="4169795" y="3994737"/>
            <a:ext cx="1006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Tanaka-taro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2215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95AA198-09CB-43C8-B34A-9FA2DE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ssue</a:t>
            </a:r>
            <a:r>
              <a:rPr kumimoji="1" lang="ja-JP" altLang="en-US" dirty="0"/>
              <a:t>の作成方法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6C7AD-6094-4D86-B52B-C3958C7A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16" y="1264463"/>
            <a:ext cx="11778240" cy="931982"/>
          </a:xfrm>
        </p:spPr>
        <p:txBody>
          <a:bodyPr/>
          <a:lstStyle/>
          <a:p>
            <a:r>
              <a:rPr lang="ja-JP" altLang="en-US" dirty="0"/>
              <a:t>①</a:t>
            </a:r>
            <a:r>
              <a:rPr kumimoji="1" lang="ja-JP" altLang="en-US" dirty="0"/>
              <a:t>タブ</a:t>
            </a:r>
            <a:r>
              <a:rPr lang="en-US" altLang="ja-JP" dirty="0"/>
              <a:t>【Issues】</a:t>
            </a:r>
            <a:r>
              <a:rPr lang="ja-JP" altLang="en-US" dirty="0"/>
              <a:t>をクリック　➡　</a:t>
            </a:r>
            <a:r>
              <a:rPr lang="en-US" altLang="ja-JP" dirty="0"/>
              <a:t>【New issue】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5CE7896-2BFD-4046-B613-C4AC4C9D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19EE17-B18C-486D-B7EC-11810162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92" y="2174014"/>
            <a:ext cx="9377119" cy="4281193"/>
          </a:xfrm>
          <a:prstGeom prst="rect">
            <a:avLst/>
          </a:prstGeom>
        </p:spPr>
      </p:pic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C6CC9F6E-EFCA-42C4-A336-236A8DE15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ja-JP" altLang="en-US"/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F2E3096-95D2-4F69-ABED-5D55772FC808}"/>
              </a:ext>
            </a:extLst>
          </p:cNvPr>
          <p:cNvSpPr/>
          <p:nvPr/>
        </p:nvSpPr>
        <p:spPr>
          <a:xfrm>
            <a:off x="2366128" y="2652302"/>
            <a:ext cx="1272618" cy="6504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レーム 15">
            <a:extLst>
              <a:ext uri="{FF2B5EF4-FFF2-40B4-BE49-F238E27FC236}">
                <a16:creationId xmlns:a16="http://schemas.microsoft.com/office/drawing/2014/main" id="{2B06028A-A1FD-40A9-9761-A304AF2C3F0C}"/>
              </a:ext>
            </a:extLst>
          </p:cNvPr>
          <p:cNvSpPr/>
          <p:nvPr/>
        </p:nvSpPr>
        <p:spPr>
          <a:xfrm>
            <a:off x="9814441" y="4558087"/>
            <a:ext cx="1272618" cy="6504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C0EFB6-5208-4E59-B7FF-257AEF4FDCC1}"/>
              </a:ext>
            </a:extLst>
          </p:cNvPr>
          <p:cNvSpPr/>
          <p:nvPr/>
        </p:nvSpPr>
        <p:spPr>
          <a:xfrm>
            <a:off x="1615253" y="2025252"/>
            <a:ext cx="2774367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r>
              <a:rPr lang="en-US" altLang="ja-JP" dirty="0"/>
              <a:t>【issues】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BC8D526-849A-4B91-8091-1D048008CB9C}"/>
              </a:ext>
            </a:extLst>
          </p:cNvPr>
          <p:cNvSpPr/>
          <p:nvPr/>
        </p:nvSpPr>
        <p:spPr>
          <a:xfrm>
            <a:off x="8870942" y="3931037"/>
            <a:ext cx="3216531" cy="552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r>
              <a:rPr lang="en-US" altLang="ja-JP" dirty="0"/>
              <a:t>【New issue】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6073218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1153</TotalTime>
  <Words>746</Words>
  <Application>Microsoft Office PowerPoint</Application>
  <PresentationFormat>ワイド画面</PresentationFormat>
  <Paragraphs>147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Segoe UI</vt:lpstr>
      <vt:lpstr>Wingdings 2</vt:lpstr>
      <vt:lpstr>配当</vt:lpstr>
      <vt:lpstr>pull-request issue</vt:lpstr>
      <vt:lpstr>PowerPoint プレゼンテーション</vt:lpstr>
      <vt:lpstr>ブランチとは</vt:lpstr>
      <vt:lpstr>ブランチとは</vt:lpstr>
      <vt:lpstr>プルリクエスト</vt:lpstr>
      <vt:lpstr>プルリクエスト</vt:lpstr>
      <vt:lpstr>PowerPoint プレゼンテーション</vt:lpstr>
      <vt:lpstr>issue</vt:lpstr>
      <vt:lpstr>issueの作成方法</vt:lpstr>
      <vt:lpstr>issueの作成方法</vt:lpstr>
      <vt:lpstr>Issueでのコメントの例</vt:lpstr>
      <vt:lpstr>issueのその他の機能</vt:lpstr>
      <vt:lpstr>PowerPoint プレゼンテーション</vt:lpstr>
      <vt:lpstr>pull request の例</vt:lpstr>
      <vt:lpstr>pull request の例</vt:lpstr>
      <vt:lpstr>pull request の例</vt:lpstr>
      <vt:lpstr>pull requestの例</vt:lpstr>
      <vt:lpstr>Pill requestの例</vt:lpstr>
      <vt:lpstr>Issueの例</vt:lpstr>
      <vt:lpstr>Issueの例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画像の鮮鋭化</dc:title>
  <dc:creator>木南 貴志</dc:creator>
  <cp:lastModifiedBy>木南 貴志</cp:lastModifiedBy>
  <cp:revision>186</cp:revision>
  <dcterms:created xsi:type="dcterms:W3CDTF">2019-06-13T15:33:34Z</dcterms:created>
  <dcterms:modified xsi:type="dcterms:W3CDTF">2019-10-24T08:22:09Z</dcterms:modified>
</cp:coreProperties>
</file>