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86" r:id="rId10"/>
    <p:sldId id="264" r:id="rId11"/>
    <p:sldId id="289" r:id="rId12"/>
    <p:sldId id="290" r:id="rId13"/>
    <p:sldId id="291" r:id="rId14"/>
    <p:sldId id="283" r:id="rId15"/>
    <p:sldId id="284" r:id="rId16"/>
    <p:sldId id="296" r:id="rId17"/>
    <p:sldId id="269" r:id="rId18"/>
    <p:sldId id="270" r:id="rId19"/>
    <p:sldId id="292" r:id="rId20"/>
    <p:sldId id="271" r:id="rId21"/>
    <p:sldId id="272" r:id="rId22"/>
    <p:sldId id="297" r:id="rId23"/>
    <p:sldId id="273" r:id="rId24"/>
    <p:sldId id="295" r:id="rId25"/>
    <p:sldId id="278" r:id="rId26"/>
    <p:sldId id="293" r:id="rId27"/>
    <p:sldId id="294" r:id="rId28"/>
    <p:sldId id="27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2D"/>
    <a:srgbClr val="FFAA2D"/>
    <a:srgbClr val="218A00"/>
    <a:srgbClr val="239200"/>
    <a:srgbClr val="27A400"/>
    <a:srgbClr val="35DE00"/>
    <a:srgbClr val="8DFF69"/>
    <a:srgbClr val="3CFA00"/>
    <a:srgbClr val="73FF4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68" d="100"/>
          <a:sy n="68" d="100"/>
        </p:scale>
        <p:origin x="6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2019/12/11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2019/12/11</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2019/12/11</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71765" y="272822"/>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49215" y="1183597"/>
            <a:ext cx="11029615" cy="835156"/>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102445"/>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2019/12/11</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2019/12/11</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2019/12/11</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g-entrance.com/what-oo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クラス</a:t>
            </a:r>
            <a:r>
              <a:rPr lang="ja-JP" altLang="en-US" dirty="0"/>
              <a:t>①</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2019/12/04</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クラスのコードの例③</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31348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89037" y="3427772"/>
            <a:ext cx="3319012" cy="151187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388332" y="3149491"/>
            <a:ext cx="6669722" cy="2031325"/>
          </a:xfrm>
          <a:prstGeom prst="rect">
            <a:avLst/>
          </a:prstGeom>
          <a:noFill/>
        </p:spPr>
        <p:txBody>
          <a:bodyPr wrap="square" rtlCol="0">
            <a:spAutoFit/>
          </a:bodyPr>
          <a:lstStyle/>
          <a:p>
            <a:pPr>
              <a:spcBef>
                <a:spcPts val="600"/>
              </a:spcBef>
              <a:spcAft>
                <a:spcPts val="600"/>
              </a:spcAft>
            </a:pPr>
            <a:r>
              <a:rPr lang="ja-JP" altLang="en-US" sz="2400" b="1" dirty="0"/>
              <a:t>・</a:t>
            </a:r>
            <a:r>
              <a:rPr lang="en-US" altLang="ja-JP" sz="2400" b="1" dirty="0"/>
              <a:t>def </a:t>
            </a:r>
            <a:r>
              <a:rPr lang="ja-JP" altLang="en-US" sz="2400" b="1" dirty="0"/>
              <a:t>メソッド</a:t>
            </a:r>
            <a:r>
              <a:rPr lang="en-US" altLang="ja-JP" sz="2400" b="1" dirty="0"/>
              <a:t>():</a:t>
            </a:r>
          </a:p>
          <a:p>
            <a:pPr>
              <a:spcBef>
                <a:spcPts val="600"/>
              </a:spcBef>
              <a:spcAft>
                <a:spcPts val="600"/>
              </a:spcAft>
            </a:pPr>
            <a:r>
              <a:rPr lang="ja-JP" altLang="en-US" sz="2400" dirty="0"/>
              <a:t>クラス内に作成された関数を</a:t>
            </a:r>
            <a:r>
              <a:rPr lang="ja-JP" altLang="en-US" sz="2400" b="1" dirty="0"/>
              <a:t>メソッド</a:t>
            </a:r>
            <a:endParaRPr lang="en-US" altLang="ja-JP" sz="2400" b="1" dirty="0"/>
          </a:p>
          <a:p>
            <a:pPr>
              <a:spcBef>
                <a:spcPts val="600"/>
              </a:spcBef>
              <a:spcAft>
                <a:spcPts val="600"/>
              </a:spcAft>
            </a:pPr>
            <a:r>
              <a:rPr lang="ja-JP" altLang="en-US" sz="2400" dirty="0"/>
              <a:t>生成されたインスタンスから呼び出せる</a:t>
            </a:r>
            <a:endParaRPr lang="en-US" altLang="ja-JP" sz="2400" dirty="0"/>
          </a:p>
          <a:p>
            <a:pPr>
              <a:spcBef>
                <a:spcPts val="600"/>
              </a:spcBef>
              <a:spcAft>
                <a:spcPts val="600"/>
              </a:spcAft>
            </a:pPr>
            <a:r>
              <a:rPr lang="en-US" altLang="ja-JP" sz="2400" dirty="0"/>
              <a:t>※</a:t>
            </a:r>
            <a:r>
              <a:rPr lang="ja-JP" altLang="en-US" sz="2400" dirty="0"/>
              <a:t>詳細は次ページより</a:t>
            </a:r>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60157" y="3058202"/>
            <a:ext cx="6669721" cy="21925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449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p:txBody>
          <a:bodyPr/>
          <a:lstStyle/>
          <a:p>
            <a:r>
              <a:rPr kumimoji="1" lang="en-US" altLang="ja-JP" dirty="0" err="1"/>
              <a:t>red_car</a:t>
            </a:r>
            <a:r>
              <a:rPr kumimoji="1" lang="ja-JP" altLang="en-US" dirty="0"/>
              <a:t>の</a:t>
            </a:r>
            <a:r>
              <a:rPr kumimoji="1" lang="en-US" altLang="ja-JP" dirty="0" err="1"/>
              <a:t>car_run</a:t>
            </a:r>
            <a:r>
              <a:rPr kumimoji="1"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905751" y="3195680"/>
            <a:ext cx="2676435" cy="829559"/>
          </a:xfrm>
          <a:prstGeom prst="frame">
            <a:avLst>
              <a:gd name="adj1" fmla="val 68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b="1" dirty="0"/>
              <a:t>①クラス内に</a:t>
            </a:r>
            <a:r>
              <a:rPr kumimoji="1" lang="en-US" altLang="ja-JP" sz="2800" b="1" dirty="0" err="1"/>
              <a:t>car_run</a:t>
            </a:r>
            <a:r>
              <a:rPr kumimoji="1" lang="ja-JP" altLang="en-US" sz="2800" b="1" dirty="0"/>
              <a:t>メソッドを作成</a:t>
            </a:r>
            <a:endParaRPr kumimoji="1" lang="en-US" altLang="ja-JP" sz="2800" b="1"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9" name="正方形/長方形 8">
            <a:extLst>
              <a:ext uri="{FF2B5EF4-FFF2-40B4-BE49-F238E27FC236}">
                <a16:creationId xmlns:a16="http://schemas.microsoft.com/office/drawing/2014/main" id="{3811F3A5-0C9D-49FA-8A87-9FE93AE6011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EF37091-64C4-482B-9D01-E12B3DF4B292}"/>
              </a:ext>
            </a:extLst>
          </p:cNvPr>
          <p:cNvSpPr txBox="1"/>
          <p:nvPr/>
        </p:nvSpPr>
        <p:spPr>
          <a:xfrm>
            <a:off x="348792" y="3348848"/>
            <a:ext cx="556959" cy="523220"/>
          </a:xfrm>
          <a:prstGeom prst="rect">
            <a:avLst/>
          </a:prstGeom>
          <a:noFill/>
        </p:spPr>
        <p:txBody>
          <a:bodyPr wrap="square" rtlCol="0">
            <a:spAutoFit/>
          </a:bodyPr>
          <a:lstStyle/>
          <a:p>
            <a:r>
              <a:rPr kumimoji="1" lang="ja-JP" altLang="en-US" sz="2800" b="1" dirty="0">
                <a:solidFill>
                  <a:srgbClr val="FF0000"/>
                </a:solidFill>
              </a:rPr>
              <a:t>①</a:t>
            </a:r>
          </a:p>
        </p:txBody>
      </p:sp>
    </p:spTree>
    <p:extLst>
      <p:ext uri="{BB962C8B-B14F-4D97-AF65-F5344CB8AC3E}">
        <p14:creationId xmlns:p14="http://schemas.microsoft.com/office/powerpoint/2010/main" val="26760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4694542"/>
            <a:ext cx="2800538"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b="1" dirty="0"/>
              <a:t>②インスタンス</a:t>
            </a:r>
            <a:r>
              <a:rPr lang="en-US" altLang="ja-JP" sz="2800" b="1" dirty="0" err="1"/>
              <a:t>red_car</a:t>
            </a:r>
            <a:r>
              <a:rPr lang="ja-JP" altLang="en-US" sz="2800" b="1" dirty="0"/>
              <a:t>を生成</a:t>
            </a:r>
            <a:endParaRPr lang="en-US" altLang="ja-JP" sz="2800" b="1" dirty="0"/>
          </a:p>
          <a:p>
            <a:r>
              <a:rPr lang="ja-JP" altLang="en-US" sz="2400" b="1" dirty="0"/>
              <a:t>　</a:t>
            </a:r>
            <a:r>
              <a:rPr lang="en-US" altLang="ja-JP" sz="2400" b="1" dirty="0"/>
              <a:t>__</a:t>
            </a:r>
            <a:r>
              <a:rPr lang="en-US" altLang="ja-JP" sz="2400" b="1" dirty="0" err="1"/>
              <a:t>init</a:t>
            </a:r>
            <a:r>
              <a:rPr lang="en-US" altLang="ja-JP" sz="2400" b="1" dirty="0"/>
              <a:t>__</a:t>
            </a:r>
            <a:r>
              <a:rPr lang="ja-JP" altLang="en-US" sz="2400" b="1" dirty="0"/>
              <a:t>メソッド（初期化）を実行</a:t>
            </a:r>
            <a:endParaRPr lang="en-US" altLang="ja-JP" sz="2400" b="1" dirty="0"/>
          </a:p>
          <a:p>
            <a:pPr>
              <a:spcAft>
                <a:spcPts val="600"/>
              </a:spcAft>
            </a:pPr>
            <a:r>
              <a:rPr lang="ja-JP" altLang="en-US" sz="2400" b="1" dirty="0"/>
              <a:t>（</a:t>
            </a:r>
            <a:r>
              <a:rPr lang="en-US" altLang="ja-JP" sz="2400" b="1" dirty="0"/>
              <a:t>self</a:t>
            </a:r>
            <a:r>
              <a:rPr lang="ja-JP" altLang="en-US" sz="2400" b="1" dirty="0"/>
              <a:t>に</a:t>
            </a:r>
            <a:r>
              <a:rPr lang="en-US" altLang="ja-JP" sz="2400" b="1" dirty="0" err="1"/>
              <a:t>red_car</a:t>
            </a:r>
            <a:r>
              <a:rPr lang="ja-JP" altLang="en-US" sz="2400" b="1" dirty="0" err="1"/>
              <a:t>、</a:t>
            </a:r>
            <a:r>
              <a:rPr lang="en-US" altLang="ja-JP" sz="2400" b="1" dirty="0"/>
              <a:t>color</a:t>
            </a:r>
            <a:r>
              <a:rPr lang="ja-JP" altLang="en-US" sz="2400" b="1" dirty="0"/>
              <a:t>に</a:t>
            </a:r>
            <a:r>
              <a:rPr lang="en-US" altLang="ja-JP" sz="2400" b="1" dirty="0"/>
              <a:t>”red”</a:t>
            </a:r>
            <a:r>
              <a:rPr lang="ja-JP" altLang="en-US" sz="2400" b="1" dirty="0"/>
              <a:t>を代入）</a:t>
            </a:r>
            <a:endParaRPr lang="en-US" altLang="ja-JP" sz="2400" b="1"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63398" y="4682741"/>
            <a:ext cx="556959" cy="523220"/>
          </a:xfrm>
          <a:prstGeom prst="rect">
            <a:avLst/>
          </a:prstGeom>
          <a:noFill/>
        </p:spPr>
        <p:txBody>
          <a:bodyPr wrap="square" rtlCol="0">
            <a:spAutoFit/>
          </a:bodyPr>
          <a:lstStyle/>
          <a:p>
            <a:r>
              <a:rPr kumimoji="1" lang="ja-JP" altLang="en-US" sz="2800" b="1" dirty="0">
                <a:solidFill>
                  <a:srgbClr val="FF0000"/>
                </a:solidFill>
              </a:rPr>
              <a:t>②</a:t>
            </a:r>
          </a:p>
        </p:txBody>
      </p:sp>
      <p:sp>
        <p:nvSpPr>
          <p:cNvPr id="11" name="正方形/長方形 10">
            <a:extLst>
              <a:ext uri="{FF2B5EF4-FFF2-40B4-BE49-F238E27FC236}">
                <a16:creationId xmlns:a16="http://schemas.microsoft.com/office/drawing/2014/main" id="{EBAEDBA0-70AD-429A-AFF6-3D3DA7E49EB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386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5079348"/>
            <a:ext cx="2366905"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b="1" dirty="0"/>
              <a:t>③</a:t>
            </a:r>
            <a:r>
              <a:rPr lang="en-US" altLang="ja-JP" sz="2800" b="1" dirty="0" err="1"/>
              <a:t>car_run</a:t>
            </a:r>
            <a:r>
              <a:rPr lang="ja-JP" altLang="en-US" sz="2800" b="1" dirty="0"/>
              <a:t>メソッドを呼び出し実行</a:t>
            </a:r>
            <a:endParaRPr lang="en-US" altLang="ja-JP" sz="2800" b="1"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70735" y="5079348"/>
            <a:ext cx="556959" cy="523220"/>
          </a:xfrm>
          <a:prstGeom prst="rect">
            <a:avLst/>
          </a:prstGeom>
          <a:noFill/>
        </p:spPr>
        <p:txBody>
          <a:bodyPr wrap="square" rtlCol="0">
            <a:spAutoFit/>
          </a:bodyPr>
          <a:lstStyle/>
          <a:p>
            <a:r>
              <a:rPr lang="ja-JP" altLang="en-US" sz="2800" b="1" dirty="0">
                <a:solidFill>
                  <a:srgbClr val="FF0000"/>
                </a:solidFill>
              </a:rPr>
              <a:t>③</a:t>
            </a:r>
            <a:endParaRPr kumimoji="1" lang="ja-JP" altLang="en-US" sz="2800" b="1" dirty="0">
              <a:solidFill>
                <a:srgbClr val="FF0000"/>
              </a:solidFill>
            </a:endParaRPr>
          </a:p>
        </p:txBody>
      </p:sp>
      <p:sp>
        <p:nvSpPr>
          <p:cNvPr id="12" name="フレーム 11">
            <a:extLst>
              <a:ext uri="{FF2B5EF4-FFF2-40B4-BE49-F238E27FC236}">
                <a16:creationId xmlns:a16="http://schemas.microsoft.com/office/drawing/2014/main" id="{B5B16166-830A-44B9-AFF6-F711A0074390}"/>
              </a:ext>
            </a:extLst>
          </p:cNvPr>
          <p:cNvSpPr/>
          <p:nvPr/>
        </p:nvSpPr>
        <p:spPr>
          <a:xfrm>
            <a:off x="1000035" y="3195678"/>
            <a:ext cx="3015784" cy="867268"/>
          </a:xfrm>
          <a:prstGeom prst="frame">
            <a:avLst>
              <a:gd name="adj1" fmla="val 479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E8C3FFD9-F6C5-45D2-8458-FB0B16F35989}"/>
              </a:ext>
            </a:extLst>
          </p:cNvPr>
          <p:cNvCxnSpPr>
            <a:cxnSpLocks/>
            <a:stCxn id="12" idx="3"/>
            <a:endCxn id="7" idx="3"/>
          </p:cNvCxnSpPr>
          <p:nvPr/>
        </p:nvCxnSpPr>
        <p:spPr>
          <a:xfrm flipH="1">
            <a:off x="3026004" y="3629312"/>
            <a:ext cx="989815" cy="1657426"/>
          </a:xfrm>
          <a:prstGeom prst="bentConnector3">
            <a:avLst>
              <a:gd name="adj1" fmla="val -2309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311D4CA4-DA77-4220-9686-98BD39730EB8}"/>
              </a:ext>
            </a:extLst>
          </p:cNvPr>
          <p:cNvSpPr/>
          <p:nvPr/>
        </p:nvSpPr>
        <p:spPr>
          <a:xfrm>
            <a:off x="4366179" y="5226180"/>
            <a:ext cx="3195686" cy="52322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t>car_run</a:t>
            </a:r>
            <a:r>
              <a:rPr lang="ja-JP" altLang="en-US" b="1" dirty="0"/>
              <a:t>メソッドを呼び出す</a:t>
            </a:r>
            <a:endParaRPr kumimoji="1" lang="ja-JP" altLang="en-US" b="1" dirty="0"/>
          </a:p>
        </p:txBody>
      </p:sp>
      <p:sp>
        <p:nvSpPr>
          <p:cNvPr id="18" name="正方形/長方形 17">
            <a:extLst>
              <a:ext uri="{FF2B5EF4-FFF2-40B4-BE49-F238E27FC236}">
                <a16:creationId xmlns:a16="http://schemas.microsoft.com/office/drawing/2014/main" id="{E163B45E-0C1E-4154-9A68-1619B9FB2927}"/>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00477CF-D144-4A44-BB95-7A0CE2555993}"/>
              </a:ext>
            </a:extLst>
          </p:cNvPr>
          <p:cNvSpPr txBox="1"/>
          <p:nvPr/>
        </p:nvSpPr>
        <p:spPr>
          <a:xfrm>
            <a:off x="680560" y="5952009"/>
            <a:ext cx="4249659" cy="461665"/>
          </a:xfrm>
          <a:prstGeom prst="rect">
            <a:avLst/>
          </a:prstGeom>
          <a:solidFill>
            <a:schemeClr val="accent1">
              <a:lumMod val="20000"/>
              <a:lumOff val="80000"/>
            </a:schemeClr>
          </a:solidFill>
        </p:spPr>
        <p:txBody>
          <a:bodyPr wrap="square" rtlCol="0">
            <a:spAutoFit/>
          </a:bodyPr>
          <a:lstStyle/>
          <a:p>
            <a:r>
              <a:rPr kumimoji="1" lang="en-US" altLang="ja-JP" sz="2400" dirty="0"/>
              <a:t>run</a:t>
            </a:r>
            <a:endParaRPr kumimoji="1" lang="ja-JP" altLang="en-US" sz="2400" dirty="0"/>
          </a:p>
        </p:txBody>
      </p:sp>
      <p:sp>
        <p:nvSpPr>
          <p:cNvPr id="20" name="テキスト ボックス 19">
            <a:extLst>
              <a:ext uri="{FF2B5EF4-FFF2-40B4-BE49-F238E27FC236}">
                <a16:creationId xmlns:a16="http://schemas.microsoft.com/office/drawing/2014/main" id="{D229D872-25D4-478D-B45E-0A80BE9CD440}"/>
              </a:ext>
            </a:extLst>
          </p:cNvPr>
          <p:cNvSpPr txBox="1"/>
          <p:nvPr/>
        </p:nvSpPr>
        <p:spPr>
          <a:xfrm>
            <a:off x="659099" y="5558025"/>
            <a:ext cx="1037726" cy="461665"/>
          </a:xfrm>
          <a:prstGeom prst="rect">
            <a:avLst/>
          </a:prstGeom>
          <a:noFill/>
        </p:spPr>
        <p:txBody>
          <a:bodyPr wrap="square" rtlCol="0">
            <a:spAutoFit/>
          </a:bodyPr>
          <a:lstStyle/>
          <a:p>
            <a:r>
              <a:rPr lang="ja-JP" altLang="en-US" sz="2400" b="1" dirty="0"/>
              <a:t>結果</a:t>
            </a:r>
            <a:endParaRPr kumimoji="1" lang="ja-JP" altLang="en-US" sz="2400" b="1" dirty="0"/>
          </a:p>
        </p:txBody>
      </p:sp>
    </p:spTree>
    <p:extLst>
      <p:ext uri="{BB962C8B-B14F-4D97-AF65-F5344CB8AC3E}">
        <p14:creationId xmlns:p14="http://schemas.microsoft.com/office/powerpoint/2010/main" val="124064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F6E503A4-9DBB-4C4D-8C02-148A0FB782F5}"/>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2AC13494-2B6E-4885-A74F-7D009B543CBE}"/>
              </a:ext>
            </a:extLst>
          </p:cNvPr>
          <p:cNvSpPr txBox="1"/>
          <p:nvPr/>
        </p:nvSpPr>
        <p:spPr>
          <a:xfrm>
            <a:off x="5154491" y="3552841"/>
            <a:ext cx="6931843" cy="2554545"/>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p:txBody>
      </p:sp>
      <p:sp>
        <p:nvSpPr>
          <p:cNvPr id="15" name="正方形/長方形 14">
            <a:extLst>
              <a:ext uri="{FF2B5EF4-FFF2-40B4-BE49-F238E27FC236}">
                <a16:creationId xmlns:a16="http://schemas.microsoft.com/office/drawing/2014/main" id="{6CD3F51A-8EC3-4138-9FB4-D6D36D2C78E1}"/>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3CCF39A-9824-4EAA-AE86-E0B4B3C67855}"/>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endParaRPr lang="ja-JP" altLang="en-US" sz="2400" dirty="0"/>
          </a:p>
        </p:txBody>
      </p:sp>
      <p:pic>
        <p:nvPicPr>
          <p:cNvPr id="20" name="図 19">
            <a:extLst>
              <a:ext uri="{FF2B5EF4-FFF2-40B4-BE49-F238E27FC236}">
                <a16:creationId xmlns:a16="http://schemas.microsoft.com/office/drawing/2014/main" id="{42B9EECC-0F0B-430C-B68D-0F71810E04A1}"/>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80317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868A8F7-CA8A-4DD0-B434-681ECFCE5AAC}"/>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154491" y="3552841"/>
            <a:ext cx="6931843" cy="3077766"/>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a:p>
            <a:pPr>
              <a:spcBef>
                <a:spcPts val="600"/>
              </a:spcBef>
              <a:spcAft>
                <a:spcPts val="600"/>
              </a:spcAft>
            </a:pP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5BB7A80-51A4-4FAA-90D9-5E218E3F2358}"/>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endParaRPr lang="ja-JP" altLang="en-US" sz="2400" b="1" dirty="0">
              <a:solidFill>
                <a:srgbClr val="FF0000"/>
              </a:solidFill>
            </a:endParaRPr>
          </a:p>
        </p:txBody>
      </p:sp>
      <p:sp>
        <p:nvSpPr>
          <p:cNvPr id="7" name="四角形: 角を丸くする 6">
            <a:extLst>
              <a:ext uri="{FF2B5EF4-FFF2-40B4-BE49-F238E27FC236}">
                <a16:creationId xmlns:a16="http://schemas.microsoft.com/office/drawing/2014/main" id="{780BA53A-63D0-4C2F-8663-2EF07CAF5877}"/>
              </a:ext>
            </a:extLst>
          </p:cNvPr>
          <p:cNvSpPr/>
          <p:nvPr/>
        </p:nvSpPr>
        <p:spPr>
          <a:xfrm>
            <a:off x="9294829" y="5691888"/>
            <a:ext cx="2560946" cy="817163"/>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self</a:t>
            </a:r>
            <a:r>
              <a:rPr kumimoji="1" lang="ja-JP" altLang="en-US" sz="2000" b="1" dirty="0"/>
              <a:t>に</a:t>
            </a:r>
            <a:r>
              <a:rPr kumimoji="1" lang="en-US" altLang="ja-JP" sz="2000" b="1" dirty="0" err="1"/>
              <a:t>red_car</a:t>
            </a:r>
            <a:endParaRPr kumimoji="1" lang="en-US" altLang="ja-JP" sz="2000" b="1" dirty="0"/>
          </a:p>
          <a:p>
            <a:pPr algn="ctr"/>
            <a:r>
              <a:rPr lang="en-US" altLang="ja-JP" sz="2000" b="1" dirty="0"/>
              <a:t>color</a:t>
            </a:r>
            <a:r>
              <a:rPr lang="ja-JP" altLang="en-US" sz="2000" b="1" dirty="0"/>
              <a:t>に</a:t>
            </a:r>
            <a:r>
              <a:rPr lang="en-US" altLang="ja-JP" sz="2000" b="1" dirty="0"/>
              <a:t>”red”</a:t>
            </a:r>
            <a:r>
              <a:rPr lang="ja-JP" altLang="en-US" sz="2000" b="1" dirty="0"/>
              <a:t>が代入</a:t>
            </a:r>
            <a:endParaRPr kumimoji="1" lang="ja-JP" altLang="en-US" sz="2000" b="1" dirty="0"/>
          </a:p>
        </p:txBody>
      </p:sp>
      <p:pic>
        <p:nvPicPr>
          <p:cNvPr id="13" name="図 12">
            <a:extLst>
              <a:ext uri="{FF2B5EF4-FFF2-40B4-BE49-F238E27FC236}">
                <a16:creationId xmlns:a16="http://schemas.microsoft.com/office/drawing/2014/main" id="{53BD422B-CD5C-4E27-9C83-B8CB419A817B}"/>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35607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kumimoji="1" lang="ja-JP" altLang="en-US" dirty="0"/>
              <a:t>練習問題</a:t>
            </a:r>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10" name="コンテンツ プレースホルダー 9">
            <a:extLst>
              <a:ext uri="{FF2B5EF4-FFF2-40B4-BE49-F238E27FC236}">
                <a16:creationId xmlns:a16="http://schemas.microsoft.com/office/drawing/2014/main" id="{5A96E2E2-4FAA-455F-8D7F-6B7450D860DB}"/>
              </a:ext>
            </a:extLst>
          </p:cNvPr>
          <p:cNvSpPr>
            <a:spLocks noGrp="1"/>
          </p:cNvSpPr>
          <p:nvPr>
            <p:ph idx="1"/>
          </p:nvPr>
        </p:nvSpPr>
        <p:spPr>
          <a:xfrm>
            <a:off x="449215" y="1183596"/>
            <a:ext cx="11029615" cy="5471728"/>
          </a:xfrm>
        </p:spPr>
        <p:txBody>
          <a:bodyPr>
            <a:normAutofit/>
          </a:bodyPr>
          <a:lstStyle/>
          <a:p>
            <a:r>
              <a:rPr lang="ja-JP" altLang="en-US" dirty="0"/>
              <a:t>１．</a:t>
            </a:r>
            <a:r>
              <a:rPr lang="en-US" altLang="ja-JP" dirty="0"/>
              <a:t>class Car</a:t>
            </a:r>
            <a:r>
              <a:rPr lang="ja-JP" altLang="en-US" dirty="0"/>
              <a:t>にクラクションを鳴らすメソッド</a:t>
            </a:r>
            <a:r>
              <a:rPr lang="en-US" altLang="ja-JP" dirty="0"/>
              <a:t>horn</a:t>
            </a:r>
            <a:r>
              <a:rPr lang="ja-JP" altLang="en-US" dirty="0"/>
              <a:t>を追加せよ</a:t>
            </a:r>
            <a:endParaRPr lang="en-US" altLang="ja-JP" dirty="0"/>
          </a:p>
          <a:p>
            <a:r>
              <a:rPr lang="ja-JP" altLang="en-US" dirty="0"/>
              <a:t>　　クラクションの音は</a:t>
            </a:r>
            <a:r>
              <a:rPr lang="en-US" altLang="ja-JP" dirty="0"/>
              <a:t>”</a:t>
            </a:r>
            <a:r>
              <a:rPr lang="en-US" altLang="ja-JP" dirty="0" err="1"/>
              <a:t>boooo</a:t>
            </a:r>
            <a:r>
              <a:rPr lang="en-US" altLang="ja-JP" dirty="0"/>
              <a:t>”</a:t>
            </a:r>
            <a:r>
              <a:rPr lang="ja-JP" altLang="en-US" dirty="0"/>
              <a:t>とする</a:t>
            </a:r>
            <a:endParaRPr lang="en-US" altLang="ja-JP" dirty="0"/>
          </a:p>
          <a:p>
            <a:r>
              <a:rPr lang="ja-JP" altLang="en-US" dirty="0"/>
              <a:t>　　ヒント：</a:t>
            </a:r>
            <a:r>
              <a:rPr lang="en-US" altLang="ja-JP" dirty="0" err="1"/>
              <a:t>car_run</a:t>
            </a:r>
            <a:r>
              <a:rPr lang="ja-JP" altLang="en-US" dirty="0" err="1"/>
              <a:t>、</a:t>
            </a:r>
            <a:r>
              <a:rPr lang="en-US" altLang="ja-JP" dirty="0" err="1"/>
              <a:t>car_stop</a:t>
            </a:r>
            <a:r>
              <a:rPr lang="ja-JP" altLang="en-US" dirty="0"/>
              <a:t>とほとんど同じ</a:t>
            </a:r>
            <a:endParaRPr lang="en-US" altLang="ja-JP" dirty="0"/>
          </a:p>
          <a:p>
            <a:r>
              <a:rPr lang="ja-JP" altLang="en-US" dirty="0"/>
              <a:t>２．インスタンス</a:t>
            </a:r>
            <a:r>
              <a:rPr lang="en-US" altLang="ja-JP" dirty="0" err="1"/>
              <a:t>black_car</a:t>
            </a:r>
            <a:r>
              <a:rPr lang="ja-JP" altLang="en-US" dirty="0"/>
              <a:t>を新たに生成する。</a:t>
            </a:r>
            <a:r>
              <a:rPr lang="en-US" altLang="ja-JP" dirty="0" err="1"/>
              <a:t>black_car</a:t>
            </a:r>
            <a:r>
              <a:rPr lang="ja-JP" altLang="en-US" dirty="0"/>
              <a:t>で作成したメソッド</a:t>
            </a:r>
            <a:r>
              <a:rPr lang="en-US" altLang="ja-JP" dirty="0"/>
              <a:t>horn</a:t>
            </a:r>
            <a:r>
              <a:rPr lang="ja-JP" altLang="en-US" dirty="0"/>
              <a:t>を実行せよ</a:t>
            </a:r>
            <a:endParaRPr lang="en-US" altLang="ja-JP" dirty="0"/>
          </a:p>
          <a:p>
            <a:r>
              <a:rPr lang="en-US" altLang="ja-JP" dirty="0"/>
              <a:t>	</a:t>
            </a:r>
            <a:r>
              <a:rPr lang="ja-JP" altLang="en-US" dirty="0"/>
              <a:t>ヒント ：出力結果は下記になる</a:t>
            </a:r>
            <a:endParaRPr lang="en-US" altLang="ja-JP" dirty="0"/>
          </a:p>
          <a:p>
            <a:endParaRPr lang="ja-JP" altLang="en-US" dirty="0"/>
          </a:p>
        </p:txBody>
      </p:sp>
      <p:sp>
        <p:nvSpPr>
          <p:cNvPr id="16" name="正方形/長方形 15">
            <a:extLst>
              <a:ext uri="{FF2B5EF4-FFF2-40B4-BE49-F238E27FC236}">
                <a16:creationId xmlns:a16="http://schemas.microsoft.com/office/drawing/2014/main" id="{9F925350-C0D3-4865-BD33-5D154F3A409A}"/>
              </a:ext>
            </a:extLst>
          </p:cNvPr>
          <p:cNvSpPr/>
          <p:nvPr/>
        </p:nvSpPr>
        <p:spPr>
          <a:xfrm>
            <a:off x="2498100" y="5834660"/>
            <a:ext cx="8474700" cy="523220"/>
          </a:xfrm>
          <a:prstGeom prst="rect">
            <a:avLst/>
          </a:prstGeom>
          <a:solidFill>
            <a:schemeClr val="accent1">
              <a:lumMod val="20000"/>
              <a:lumOff val="80000"/>
            </a:schemeClr>
          </a:solidFill>
        </p:spPr>
        <p:txBody>
          <a:bodyPr wrap="square">
            <a:spAutoFit/>
          </a:bodyPr>
          <a:lstStyle/>
          <a:p>
            <a:r>
              <a:rPr lang="en-US" altLang="ja-JP" sz="2800" dirty="0" err="1"/>
              <a:t>boooo</a:t>
            </a:r>
            <a:endParaRPr lang="ja-JP" altLang="en-US" sz="2800" dirty="0"/>
          </a:p>
        </p:txBody>
      </p:sp>
    </p:spTree>
    <p:extLst>
      <p:ext uri="{BB962C8B-B14F-4D97-AF65-F5344CB8AC3E}">
        <p14:creationId xmlns:p14="http://schemas.microsoft.com/office/powerpoint/2010/main" val="6883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F66BDE5-8FDD-4BA4-BC25-E50B2F5E09D0}"/>
              </a:ext>
            </a:extLst>
          </p:cNvPr>
          <p:cNvSpPr/>
          <p:nvPr/>
        </p:nvSpPr>
        <p:spPr>
          <a:xfrm>
            <a:off x="571764" y="2098579"/>
            <a:ext cx="11221167" cy="4283367"/>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オブジェクト指向をする理由②</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p:txBody>
          <a:bodyPr/>
          <a:lstStyle/>
          <a:p>
            <a:r>
              <a:rPr lang="ja-JP" altLang="en-US" b="1" dirty="0"/>
              <a:t>大人数で開発するときに便利</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sp>
        <p:nvSpPr>
          <p:cNvPr id="6" name="テキスト ボックス 5">
            <a:extLst>
              <a:ext uri="{FF2B5EF4-FFF2-40B4-BE49-F238E27FC236}">
                <a16:creationId xmlns:a16="http://schemas.microsoft.com/office/drawing/2014/main" id="{4947AEAB-DE74-4355-8E2B-82BDC1E5FA54}"/>
              </a:ext>
            </a:extLst>
          </p:cNvPr>
          <p:cNvSpPr txBox="1"/>
          <p:nvPr/>
        </p:nvSpPr>
        <p:spPr>
          <a:xfrm>
            <a:off x="812274" y="2476011"/>
            <a:ext cx="10666556" cy="3785652"/>
          </a:xfrm>
          <a:prstGeom prst="rect">
            <a:avLst/>
          </a:prstGeom>
          <a:noFill/>
        </p:spPr>
        <p:txBody>
          <a:bodyPr wrap="square" rtlCol="0">
            <a:spAutoFit/>
          </a:bodyPr>
          <a:lstStyle/>
          <a:p>
            <a:r>
              <a:rPr lang="ja-JP" altLang="en-US" sz="2800" dirty="0"/>
              <a:t>・「車」をあらかじめ用意 </a:t>
            </a:r>
            <a:endParaRPr lang="en-US" altLang="ja-JP" sz="2800" dirty="0"/>
          </a:p>
          <a:p>
            <a:r>
              <a:rPr lang="ja-JP" altLang="en-US" sz="2400" dirty="0"/>
              <a:t>　➡ 「走る」「止まる」のコードを知らなくても車を使用できる</a:t>
            </a:r>
            <a:endParaRPr lang="en-US" altLang="ja-JP" sz="2400" dirty="0"/>
          </a:p>
          <a:p>
            <a:endParaRPr lang="en-US" altLang="ja-JP" sz="2400" dirty="0"/>
          </a:p>
          <a:p>
            <a:r>
              <a:rPr lang="ja-JP" altLang="en-US" sz="2800" dirty="0"/>
              <a:t>・「車」を用意しない </a:t>
            </a:r>
            <a:endParaRPr lang="en-US" altLang="ja-JP" sz="2800" dirty="0"/>
          </a:p>
          <a:p>
            <a:r>
              <a:rPr lang="ja-JP" altLang="en-US" sz="2400" dirty="0"/>
              <a:t>　➡ 「走る」「止まる」のコードを理解する必要あり</a:t>
            </a:r>
            <a:endParaRPr lang="en-US" altLang="ja-JP" sz="2400" dirty="0"/>
          </a:p>
          <a:p>
            <a:r>
              <a:rPr lang="ja-JP" altLang="en-US" sz="2400" dirty="0"/>
              <a:t>　　➡ 正しく理解しないと「走る」「止まる」の部分を破壊する恐れあり</a:t>
            </a:r>
            <a:endParaRPr lang="en-US" altLang="ja-JP" sz="2400" dirty="0"/>
          </a:p>
          <a:p>
            <a:endParaRPr lang="en-US" altLang="ja-JP" sz="2400" dirty="0"/>
          </a:p>
          <a:p>
            <a:r>
              <a:rPr lang="ja-JP" altLang="en-US" sz="2800" b="1" u="sng" dirty="0">
                <a:solidFill>
                  <a:srgbClr val="FF0000"/>
                </a:solidFill>
              </a:rPr>
              <a:t>「車」をあらかじめ用意すれば基本的な機能の中身を考えず、追加したい機能のみに集中可能 </a:t>
            </a:r>
            <a:endParaRPr lang="en-US" altLang="ja-JP" sz="2800" b="1" u="sng" dirty="0">
              <a:solidFill>
                <a:srgbClr val="FF0000"/>
              </a:solidFill>
            </a:endParaRPr>
          </a:p>
        </p:txBody>
      </p:sp>
    </p:spTree>
    <p:extLst>
      <p:ext uri="{BB962C8B-B14F-4D97-AF65-F5344CB8AC3E}">
        <p14:creationId xmlns:p14="http://schemas.microsoft.com/office/powerpoint/2010/main" val="419600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4CF46A20-4554-4C8A-B6F3-FE6459E71570}"/>
              </a:ext>
            </a:extLst>
          </p:cNvPr>
          <p:cNvSpPr/>
          <p:nvPr/>
        </p:nvSpPr>
        <p:spPr>
          <a:xfrm>
            <a:off x="2508684" y="5626882"/>
            <a:ext cx="6947555" cy="866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pic>
        <p:nvPicPr>
          <p:cNvPr id="9" name="図 8">
            <a:extLst>
              <a:ext uri="{FF2B5EF4-FFF2-40B4-BE49-F238E27FC236}">
                <a16:creationId xmlns:a16="http://schemas.microsoft.com/office/drawing/2014/main" id="{F1A154F3-8598-4BC0-A581-96E8C9A05D2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1819181" y="2551407"/>
            <a:ext cx="2907744" cy="1990123"/>
          </a:xfrm>
          <a:prstGeom prst="rect">
            <a:avLst/>
          </a:prstGeom>
        </p:spPr>
      </p:pic>
      <p:pic>
        <p:nvPicPr>
          <p:cNvPr id="11" name="図 10">
            <a:extLst>
              <a:ext uri="{FF2B5EF4-FFF2-40B4-BE49-F238E27FC236}">
                <a16:creationId xmlns:a16="http://schemas.microsoft.com/office/drawing/2014/main" id="{87F89A6C-0A9A-46C6-B675-86202840BA5E}"/>
              </a:ext>
            </a:extLst>
          </p:cNvPr>
          <p:cNvPicPr>
            <a:picLocks noChangeAspect="1"/>
          </p:cNvPicPr>
          <p:nvPr/>
        </p:nvPicPr>
        <p:blipFill rotWithShape="1">
          <a:blip r:embed="rId4">
            <a:extLst>
              <a:ext uri="{28A0092B-C50C-407E-A947-70E740481C1C}">
                <a14:useLocalDpi xmlns:a14="http://schemas.microsoft.com/office/drawing/2010/main" val="0"/>
              </a:ext>
            </a:extLst>
          </a:blip>
          <a:srcRect t="12635" b="11583"/>
          <a:stretch/>
        </p:blipFill>
        <p:spPr>
          <a:xfrm>
            <a:off x="6325095" y="2129569"/>
            <a:ext cx="2573216" cy="1189045"/>
          </a:xfrm>
          <a:prstGeom prst="rect">
            <a:avLst/>
          </a:prstGeom>
        </p:spPr>
      </p:pic>
      <p:pic>
        <p:nvPicPr>
          <p:cNvPr id="13" name="図 12">
            <a:extLst>
              <a:ext uri="{FF2B5EF4-FFF2-40B4-BE49-F238E27FC236}">
                <a16:creationId xmlns:a16="http://schemas.microsoft.com/office/drawing/2014/main" id="{7C0E77D0-967E-4767-8835-E1C557E0B67E}"/>
              </a:ext>
            </a:extLst>
          </p:cNvPr>
          <p:cNvPicPr>
            <a:picLocks noChangeAspect="1"/>
          </p:cNvPicPr>
          <p:nvPr/>
        </p:nvPicPr>
        <p:blipFill rotWithShape="1">
          <a:blip r:embed="rId5">
            <a:extLst>
              <a:ext uri="{28A0092B-C50C-407E-A947-70E740481C1C}">
                <a14:useLocalDpi xmlns:a14="http://schemas.microsoft.com/office/drawing/2010/main" val="0"/>
              </a:ext>
            </a:extLst>
          </a:blip>
          <a:srcRect t="39536" b="22938"/>
          <a:stretch/>
        </p:blipFill>
        <p:spPr>
          <a:xfrm>
            <a:off x="6204785" y="3417809"/>
            <a:ext cx="2614997" cy="981297"/>
          </a:xfrm>
          <a:prstGeom prst="rect">
            <a:avLst/>
          </a:prstGeom>
        </p:spPr>
      </p:pic>
      <p:sp>
        <p:nvSpPr>
          <p:cNvPr id="14" name="矢印: 右 13">
            <a:extLst>
              <a:ext uri="{FF2B5EF4-FFF2-40B4-BE49-F238E27FC236}">
                <a16:creationId xmlns:a16="http://schemas.microsoft.com/office/drawing/2014/main" id="{519027F8-8993-4F88-9365-6395D6956ABA}"/>
              </a:ext>
            </a:extLst>
          </p:cNvPr>
          <p:cNvSpPr/>
          <p:nvPr/>
        </p:nvSpPr>
        <p:spPr>
          <a:xfrm rot="20691956">
            <a:off x="4742632" y="2960103"/>
            <a:ext cx="1150070" cy="429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3C4D60C-F363-4CEF-839D-18F933BF7E44}"/>
              </a:ext>
            </a:extLst>
          </p:cNvPr>
          <p:cNvSpPr/>
          <p:nvPr/>
        </p:nvSpPr>
        <p:spPr>
          <a:xfrm>
            <a:off x="4796250" y="3738348"/>
            <a:ext cx="1150070" cy="417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C59247-8891-4078-BF03-FC3F2493707D}"/>
              </a:ext>
            </a:extLst>
          </p:cNvPr>
          <p:cNvSpPr txBox="1"/>
          <p:nvPr/>
        </p:nvSpPr>
        <p:spPr>
          <a:xfrm>
            <a:off x="1459567" y="4597496"/>
            <a:ext cx="9536811" cy="830997"/>
          </a:xfrm>
          <a:prstGeom prst="rect">
            <a:avLst/>
          </a:prstGeom>
          <a:noFill/>
        </p:spPr>
        <p:txBody>
          <a:bodyPr wrap="square" rtlCol="0">
            <a:spAutoFit/>
          </a:bodyPr>
          <a:lstStyle/>
          <a:p>
            <a:r>
              <a:rPr kumimoji="1" lang="ja-JP" altLang="en-US" sz="2400" dirty="0"/>
              <a:t>レージングカー、トラックのどちらも「走る」「止まる」は共通</a:t>
            </a:r>
            <a:endParaRPr lang="en-US" altLang="ja-JP" sz="2400" dirty="0"/>
          </a:p>
          <a:p>
            <a:r>
              <a:rPr lang="ja-JP" altLang="en-US" sz="2400" dirty="0"/>
              <a:t>➡ 使用できる機能は再利用</a:t>
            </a:r>
            <a:endParaRPr lang="en-US" altLang="ja-JP" sz="2400" dirty="0"/>
          </a:p>
        </p:txBody>
      </p:sp>
      <p:sp>
        <p:nvSpPr>
          <p:cNvPr id="17" name="正方形/長方形 16">
            <a:extLst>
              <a:ext uri="{FF2B5EF4-FFF2-40B4-BE49-F238E27FC236}">
                <a16:creationId xmlns:a16="http://schemas.microsoft.com/office/drawing/2014/main" id="{860FC652-B13D-4039-862F-9E24AD095D3E}"/>
              </a:ext>
            </a:extLst>
          </p:cNvPr>
          <p:cNvSpPr/>
          <p:nvPr/>
        </p:nvSpPr>
        <p:spPr>
          <a:xfrm>
            <a:off x="2607178" y="5807464"/>
            <a:ext cx="6750566" cy="584775"/>
          </a:xfrm>
          <a:prstGeom prst="rect">
            <a:avLst/>
          </a:prstGeom>
        </p:spPr>
        <p:txBody>
          <a:bodyPr wrap="none">
            <a:spAutoFit/>
          </a:bodyPr>
          <a:lstStyle/>
          <a:p>
            <a:r>
              <a:rPr lang="ja-JP" altLang="en-US" sz="3200" b="1" dirty="0">
                <a:solidFill>
                  <a:schemeClr val="bg1"/>
                </a:solidFill>
              </a:rPr>
              <a:t>上手く再利用すれば作業効率が向上</a:t>
            </a:r>
          </a:p>
        </p:txBody>
      </p:sp>
    </p:spTree>
    <p:extLst>
      <p:ext uri="{BB962C8B-B14F-4D97-AF65-F5344CB8AC3E}">
        <p14:creationId xmlns:p14="http://schemas.microsoft.com/office/powerpoint/2010/main" val="414213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68AD38E4-AA04-432A-8C06-31A1E7FDA19C}"/>
              </a:ext>
            </a:extLst>
          </p:cNvPr>
          <p:cNvSpPr/>
          <p:nvPr/>
        </p:nvSpPr>
        <p:spPr>
          <a:xfrm>
            <a:off x="433633" y="1966891"/>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4DF7D030-B7F8-46B9-AC80-167ABE055742}"/>
              </a:ext>
            </a:extLst>
          </p:cNvPr>
          <p:cNvSpPr/>
          <p:nvPr/>
        </p:nvSpPr>
        <p:spPr>
          <a:xfrm>
            <a:off x="573736" y="5027744"/>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F878C448-5483-4FC4-94FA-38A66E8BD1EC}"/>
              </a:ext>
            </a:extLst>
          </p:cNvPr>
          <p:cNvSpPr/>
          <p:nvPr/>
        </p:nvSpPr>
        <p:spPr>
          <a:xfrm>
            <a:off x="593742" y="3557635"/>
            <a:ext cx="474707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65666FC-28C5-47CE-8BAD-6E9E08746F96}"/>
              </a:ext>
            </a:extLst>
          </p:cNvPr>
          <p:cNvSpPr/>
          <p:nvPr/>
        </p:nvSpPr>
        <p:spPr>
          <a:xfrm>
            <a:off x="633992" y="2092602"/>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（具体例）</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pic>
        <p:nvPicPr>
          <p:cNvPr id="20" name="図 19">
            <a:extLst>
              <a:ext uri="{FF2B5EF4-FFF2-40B4-BE49-F238E27FC236}">
                <a16:creationId xmlns:a16="http://schemas.microsoft.com/office/drawing/2014/main" id="{AB4AFCC2-2173-49D1-B102-66BA4641C425}"/>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715694" y="2132149"/>
            <a:ext cx="2178335" cy="1075698"/>
          </a:xfrm>
          <a:prstGeom prst="rect">
            <a:avLst/>
          </a:prstGeom>
        </p:spPr>
      </p:pic>
      <p:sp>
        <p:nvSpPr>
          <p:cNvPr id="8" name="テキスト ボックス 7">
            <a:extLst>
              <a:ext uri="{FF2B5EF4-FFF2-40B4-BE49-F238E27FC236}">
                <a16:creationId xmlns:a16="http://schemas.microsoft.com/office/drawing/2014/main" id="{132023B5-17F4-49A5-89F7-993F680841EE}"/>
              </a:ext>
            </a:extLst>
          </p:cNvPr>
          <p:cNvSpPr txBox="1"/>
          <p:nvPr/>
        </p:nvSpPr>
        <p:spPr>
          <a:xfrm>
            <a:off x="1502977" y="6255254"/>
            <a:ext cx="2624241"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クラスを使わない</a:t>
            </a:r>
          </a:p>
        </p:txBody>
      </p:sp>
      <p:pic>
        <p:nvPicPr>
          <p:cNvPr id="21" name="図 20">
            <a:extLst>
              <a:ext uri="{FF2B5EF4-FFF2-40B4-BE49-F238E27FC236}">
                <a16:creationId xmlns:a16="http://schemas.microsoft.com/office/drawing/2014/main" id="{9F81DAF5-B1D3-4A2A-80F5-25E60D40137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36763" y="3545422"/>
            <a:ext cx="2178335" cy="1075698"/>
          </a:xfrm>
          <a:prstGeom prst="rect">
            <a:avLst/>
          </a:prstGeom>
        </p:spPr>
      </p:pic>
      <p:pic>
        <p:nvPicPr>
          <p:cNvPr id="22" name="図 21">
            <a:extLst>
              <a:ext uri="{FF2B5EF4-FFF2-40B4-BE49-F238E27FC236}">
                <a16:creationId xmlns:a16="http://schemas.microsoft.com/office/drawing/2014/main" id="{497FF0AC-F94D-45D0-BA0D-F95EEF15DF7E}"/>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573736" y="5039034"/>
            <a:ext cx="2178335" cy="1075698"/>
          </a:xfrm>
          <a:prstGeom prst="rect">
            <a:avLst/>
          </a:prstGeom>
        </p:spPr>
      </p:pic>
      <p:sp>
        <p:nvSpPr>
          <p:cNvPr id="10" name="テキスト ボックス 9">
            <a:extLst>
              <a:ext uri="{FF2B5EF4-FFF2-40B4-BE49-F238E27FC236}">
                <a16:creationId xmlns:a16="http://schemas.microsoft.com/office/drawing/2014/main" id="{EE7ED9DF-4BD2-4242-8827-99EBE2D0BC3A}"/>
              </a:ext>
            </a:extLst>
          </p:cNvPr>
          <p:cNvSpPr txBox="1"/>
          <p:nvPr/>
        </p:nvSpPr>
        <p:spPr>
          <a:xfrm>
            <a:off x="2894029" y="2375888"/>
            <a:ext cx="1895404" cy="707886"/>
          </a:xfrm>
          <a:prstGeom prst="rect">
            <a:avLst/>
          </a:prstGeom>
          <a:noFill/>
        </p:spPr>
        <p:txBody>
          <a:bodyPr wrap="square" rtlCol="0">
            <a:spAutoFit/>
          </a:bodyPr>
          <a:lstStyle/>
          <a:p>
            <a:pPr algn="ctr"/>
            <a:r>
              <a:rPr kumimoji="1" lang="ja-JP" altLang="en-US" sz="2000" b="1" dirty="0"/>
              <a:t>走る機能作成</a:t>
            </a:r>
            <a:endParaRPr lang="en-US" altLang="ja-JP" sz="2000" b="1" dirty="0"/>
          </a:p>
          <a:p>
            <a:pPr algn="ctr"/>
            <a:r>
              <a:rPr kumimoji="1" lang="en-US" altLang="ja-JP" sz="2000" b="1" dirty="0"/>
              <a:t>1</a:t>
            </a:r>
            <a:r>
              <a:rPr kumimoji="1" lang="ja-JP" altLang="en-US" sz="2000" b="1" dirty="0"/>
              <a:t>時間</a:t>
            </a:r>
          </a:p>
        </p:txBody>
      </p:sp>
      <p:sp>
        <p:nvSpPr>
          <p:cNvPr id="24" name="テキスト ボックス 23">
            <a:extLst>
              <a:ext uri="{FF2B5EF4-FFF2-40B4-BE49-F238E27FC236}">
                <a16:creationId xmlns:a16="http://schemas.microsoft.com/office/drawing/2014/main" id="{C6F275D2-176B-41E1-8A95-D24D7A0F9DB9}"/>
              </a:ext>
            </a:extLst>
          </p:cNvPr>
          <p:cNvSpPr txBox="1"/>
          <p:nvPr/>
        </p:nvSpPr>
        <p:spPr>
          <a:xfrm>
            <a:off x="2858119" y="3801374"/>
            <a:ext cx="2077040" cy="707886"/>
          </a:xfrm>
          <a:prstGeom prst="rect">
            <a:avLst/>
          </a:prstGeom>
          <a:noFill/>
        </p:spPr>
        <p:txBody>
          <a:bodyPr wrap="square" rtlCol="0">
            <a:spAutoFit/>
          </a:bodyPr>
          <a:lstStyle/>
          <a:p>
            <a:pPr algn="ctr"/>
            <a:r>
              <a:rPr lang="ja-JP" altLang="en-US" sz="2000" b="1" dirty="0"/>
              <a:t>止まる</a:t>
            </a:r>
            <a:r>
              <a:rPr kumimoji="1" lang="ja-JP" altLang="en-US" sz="2000" b="1" dirty="0"/>
              <a:t>機能作成</a:t>
            </a:r>
            <a:endParaRPr lang="en-US" altLang="ja-JP" sz="2000" b="1" dirty="0"/>
          </a:p>
          <a:p>
            <a:pPr algn="ctr"/>
            <a:r>
              <a:rPr kumimoji="1" lang="en-US" altLang="ja-JP" sz="2000" b="1" dirty="0"/>
              <a:t>1</a:t>
            </a:r>
            <a:r>
              <a:rPr kumimoji="1" lang="ja-JP" altLang="en-US" sz="2000" b="1" dirty="0"/>
              <a:t>時間</a:t>
            </a:r>
          </a:p>
        </p:txBody>
      </p:sp>
      <p:sp>
        <p:nvSpPr>
          <p:cNvPr id="25" name="テキスト ボックス 24">
            <a:extLst>
              <a:ext uri="{FF2B5EF4-FFF2-40B4-BE49-F238E27FC236}">
                <a16:creationId xmlns:a16="http://schemas.microsoft.com/office/drawing/2014/main" id="{315F989A-B3C3-4C52-BB7A-4880B3D8DFAE}"/>
              </a:ext>
            </a:extLst>
          </p:cNvPr>
          <p:cNvSpPr txBox="1"/>
          <p:nvPr/>
        </p:nvSpPr>
        <p:spPr>
          <a:xfrm>
            <a:off x="2515611" y="5322518"/>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12" name="矢印: 下 11">
            <a:extLst>
              <a:ext uri="{FF2B5EF4-FFF2-40B4-BE49-F238E27FC236}">
                <a16:creationId xmlns:a16="http://schemas.microsoft.com/office/drawing/2014/main" id="{31CDC0FD-BC24-4350-8A80-DA32BBEE02F1}"/>
              </a:ext>
            </a:extLst>
          </p:cNvPr>
          <p:cNvSpPr/>
          <p:nvPr/>
        </p:nvSpPr>
        <p:spPr>
          <a:xfrm>
            <a:off x="2515611" y="3284696"/>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コンテンツ プレースホルダー 32">
            <a:extLst>
              <a:ext uri="{FF2B5EF4-FFF2-40B4-BE49-F238E27FC236}">
                <a16:creationId xmlns:a16="http://schemas.microsoft.com/office/drawing/2014/main" id="{B8B71D2E-3FC0-49AA-BBD7-5AC5D1EEBF8D}"/>
              </a:ext>
            </a:extLst>
          </p:cNvPr>
          <p:cNvSpPr>
            <a:spLocks noGrp="1"/>
          </p:cNvSpPr>
          <p:nvPr>
            <p:ph sz="quarter" idx="13"/>
          </p:nvPr>
        </p:nvSpPr>
        <p:spPr/>
        <p:txBody>
          <a:bodyPr>
            <a:normAutofit fontScale="92500" lnSpcReduction="10000"/>
          </a:bodyPr>
          <a:lstStyle/>
          <a:p>
            <a:endParaRPr lang="ja-JP" altLang="en-US"/>
          </a:p>
        </p:txBody>
      </p:sp>
      <p:sp>
        <p:nvSpPr>
          <p:cNvPr id="34" name="正方形/長方形 33">
            <a:extLst>
              <a:ext uri="{FF2B5EF4-FFF2-40B4-BE49-F238E27FC236}">
                <a16:creationId xmlns:a16="http://schemas.microsoft.com/office/drawing/2014/main" id="{4270EB0F-3868-46FC-AD58-4438876DB71C}"/>
              </a:ext>
            </a:extLst>
          </p:cNvPr>
          <p:cNvSpPr/>
          <p:nvPr/>
        </p:nvSpPr>
        <p:spPr>
          <a:xfrm>
            <a:off x="6712140" y="1964215"/>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EB53B7D3-B5B5-4012-91AC-05B7622CA540}"/>
              </a:ext>
            </a:extLst>
          </p:cNvPr>
          <p:cNvSpPr/>
          <p:nvPr/>
        </p:nvSpPr>
        <p:spPr>
          <a:xfrm>
            <a:off x="6852243" y="5025068"/>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DC969A9-37AF-4619-AD88-A09D06FA0C9D}"/>
              </a:ext>
            </a:extLst>
          </p:cNvPr>
          <p:cNvSpPr txBox="1"/>
          <p:nvPr/>
        </p:nvSpPr>
        <p:spPr>
          <a:xfrm>
            <a:off x="8283436" y="6317786"/>
            <a:ext cx="2078954"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クラスを使用</a:t>
            </a:r>
          </a:p>
        </p:txBody>
      </p:sp>
      <p:pic>
        <p:nvPicPr>
          <p:cNvPr id="41" name="図 40">
            <a:extLst>
              <a:ext uri="{FF2B5EF4-FFF2-40B4-BE49-F238E27FC236}">
                <a16:creationId xmlns:a16="http://schemas.microsoft.com/office/drawing/2014/main" id="{AA6A3887-D700-40C7-B4CF-C0B35A187DB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852243" y="5036358"/>
            <a:ext cx="2178335" cy="1075698"/>
          </a:xfrm>
          <a:prstGeom prst="rect">
            <a:avLst/>
          </a:prstGeom>
        </p:spPr>
      </p:pic>
      <p:sp>
        <p:nvSpPr>
          <p:cNvPr id="44" name="テキスト ボックス 43">
            <a:extLst>
              <a:ext uri="{FF2B5EF4-FFF2-40B4-BE49-F238E27FC236}">
                <a16:creationId xmlns:a16="http://schemas.microsoft.com/office/drawing/2014/main" id="{6571A263-496A-45F5-9444-CB98BE176E36}"/>
              </a:ext>
            </a:extLst>
          </p:cNvPr>
          <p:cNvSpPr txBox="1"/>
          <p:nvPr/>
        </p:nvSpPr>
        <p:spPr>
          <a:xfrm>
            <a:off x="8794118" y="5319842"/>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47" name="四角形: 角を丸くする 46">
            <a:extLst>
              <a:ext uri="{FF2B5EF4-FFF2-40B4-BE49-F238E27FC236}">
                <a16:creationId xmlns:a16="http://schemas.microsoft.com/office/drawing/2014/main" id="{29A85FC6-CEF7-41AD-BF74-9CB35CB5A4AE}"/>
              </a:ext>
            </a:extLst>
          </p:cNvPr>
          <p:cNvSpPr/>
          <p:nvPr/>
        </p:nvSpPr>
        <p:spPr>
          <a:xfrm>
            <a:off x="6882370" y="3456969"/>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65A879DF-B9ED-45F2-994B-78F98FD199B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6725766" y="3285558"/>
            <a:ext cx="2148208" cy="1470280"/>
          </a:xfrm>
          <a:prstGeom prst="rect">
            <a:avLst/>
          </a:prstGeom>
        </p:spPr>
      </p:pic>
      <p:sp>
        <p:nvSpPr>
          <p:cNvPr id="49" name="テキスト ボックス 48">
            <a:extLst>
              <a:ext uri="{FF2B5EF4-FFF2-40B4-BE49-F238E27FC236}">
                <a16:creationId xmlns:a16="http://schemas.microsoft.com/office/drawing/2014/main" id="{42CB492E-B006-4E7C-B288-0139A67FE777}"/>
              </a:ext>
            </a:extLst>
          </p:cNvPr>
          <p:cNvSpPr txBox="1"/>
          <p:nvPr/>
        </p:nvSpPr>
        <p:spPr>
          <a:xfrm>
            <a:off x="9129539" y="3585930"/>
            <a:ext cx="2162027" cy="923330"/>
          </a:xfrm>
          <a:prstGeom prst="rect">
            <a:avLst/>
          </a:prstGeom>
          <a:noFill/>
        </p:spPr>
        <p:txBody>
          <a:bodyPr wrap="square" rtlCol="0">
            <a:spAutoFit/>
          </a:bodyPr>
          <a:lstStyle/>
          <a:p>
            <a:r>
              <a:rPr kumimoji="1" lang="ja-JP" altLang="en-US" b="1" dirty="0"/>
              <a:t>走る、</a:t>
            </a:r>
            <a:r>
              <a:rPr kumimoji="1" lang="ja-JP" altLang="en-US" b="1" dirty="0" err="1"/>
              <a:t>止まるの</a:t>
            </a:r>
            <a:r>
              <a:rPr kumimoji="1" lang="ja-JP" altLang="en-US" b="1" dirty="0"/>
              <a:t>機能が実装済みの車を使用（</a:t>
            </a:r>
            <a:r>
              <a:rPr kumimoji="1" lang="en-US" altLang="ja-JP" b="1" dirty="0"/>
              <a:t>0</a:t>
            </a:r>
            <a:r>
              <a:rPr kumimoji="1" lang="ja-JP" altLang="en-US" b="1" dirty="0"/>
              <a:t>時間）</a:t>
            </a:r>
          </a:p>
        </p:txBody>
      </p:sp>
      <p:sp>
        <p:nvSpPr>
          <p:cNvPr id="50" name="矢印: 下 49">
            <a:extLst>
              <a:ext uri="{FF2B5EF4-FFF2-40B4-BE49-F238E27FC236}">
                <a16:creationId xmlns:a16="http://schemas.microsoft.com/office/drawing/2014/main" id="{FFA3D80D-A08B-4BB8-B466-74D4040918E1}"/>
              </a:ext>
            </a:extLst>
          </p:cNvPr>
          <p:cNvSpPr/>
          <p:nvPr/>
        </p:nvSpPr>
        <p:spPr>
          <a:xfrm>
            <a:off x="2515611" y="4755730"/>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下 50">
            <a:extLst>
              <a:ext uri="{FF2B5EF4-FFF2-40B4-BE49-F238E27FC236}">
                <a16:creationId xmlns:a16="http://schemas.microsoft.com/office/drawing/2014/main" id="{30112C28-1C53-4C22-B525-C9C1048271CE}"/>
              </a:ext>
            </a:extLst>
          </p:cNvPr>
          <p:cNvSpPr/>
          <p:nvPr/>
        </p:nvSpPr>
        <p:spPr>
          <a:xfrm>
            <a:off x="8976546" y="4700013"/>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E9DA1708-9568-4E46-AFA2-1270253869D2}"/>
              </a:ext>
            </a:extLst>
          </p:cNvPr>
          <p:cNvSpPr/>
          <p:nvPr/>
        </p:nvSpPr>
        <p:spPr>
          <a:xfrm>
            <a:off x="7117796" y="2352454"/>
            <a:ext cx="4235974" cy="707887"/>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作業時間</a:t>
            </a:r>
            <a:r>
              <a:rPr kumimoji="1" lang="en-US" altLang="ja-JP" sz="3200" b="1" dirty="0"/>
              <a:t>2</a:t>
            </a:r>
            <a:r>
              <a:rPr kumimoji="1" lang="ja-JP" altLang="en-US" sz="3200" b="1" dirty="0"/>
              <a:t>時間短縮</a:t>
            </a:r>
          </a:p>
        </p:txBody>
      </p:sp>
    </p:spTree>
    <p:extLst>
      <p:ext uri="{BB962C8B-B14F-4D97-AF65-F5344CB8AC3E}">
        <p14:creationId xmlns:p14="http://schemas.microsoft.com/office/powerpoint/2010/main" val="2152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コンテンツ プレースホルダー 22">
            <a:extLst>
              <a:ext uri="{FF2B5EF4-FFF2-40B4-BE49-F238E27FC236}">
                <a16:creationId xmlns:a16="http://schemas.microsoft.com/office/drawing/2014/main" id="{D565328E-6C88-420E-84CF-6807E5EAC6C4}"/>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28718" b="25505"/>
          <a:stretch/>
        </p:blipFill>
        <p:spPr>
          <a:xfrm>
            <a:off x="1336050" y="4529860"/>
            <a:ext cx="3718195" cy="1702093"/>
          </a:xfrm>
        </p:spPr>
      </p:pic>
      <p:sp>
        <p:nvSpPr>
          <p:cNvPr id="2" name="タイトル 1"/>
          <p:cNvSpPr>
            <a:spLocks noGrp="1"/>
          </p:cNvSpPr>
          <p:nvPr>
            <p:ph type="title"/>
          </p:nvPr>
        </p:nvSpPr>
        <p:spPr/>
        <p:txBody>
          <a:bodyPr/>
          <a:lstStyle/>
          <a:p>
            <a:r>
              <a:rPr kumimoji="1" lang="ja-JP" altLang="en-US" dirty="0"/>
              <a:t>オブジェクト指向</a:t>
            </a:r>
          </a:p>
        </p:txBody>
      </p:sp>
      <p:sp>
        <p:nvSpPr>
          <p:cNvPr id="3" name="コンテンツ プレースホルダー 2"/>
          <p:cNvSpPr>
            <a:spLocks noGrp="1"/>
          </p:cNvSpPr>
          <p:nvPr>
            <p:ph idx="1"/>
          </p:nvPr>
        </p:nvSpPr>
        <p:spPr>
          <a:xfrm>
            <a:off x="449215" y="1048152"/>
            <a:ext cx="11742785" cy="2422700"/>
          </a:xfrm>
        </p:spPr>
        <p:txBody>
          <a:bodyPr>
            <a:normAutofit fontScale="92500"/>
          </a:bodyPr>
          <a:lstStyle/>
          <a:p>
            <a:pPr>
              <a:spcBef>
                <a:spcPts val="0"/>
              </a:spcBef>
              <a:spcAft>
                <a:spcPts val="0"/>
              </a:spcAft>
            </a:pPr>
            <a:r>
              <a:rPr lang="en-US" altLang="ja-JP" dirty="0"/>
              <a:t>Python</a:t>
            </a:r>
            <a:r>
              <a:rPr lang="ja-JP" altLang="en-US" dirty="0"/>
              <a:t>はオブジェクト指向の言語</a:t>
            </a:r>
            <a:endParaRPr lang="en-US" altLang="ja-JP" dirty="0"/>
          </a:p>
          <a:p>
            <a:pPr>
              <a:spcBef>
                <a:spcPts val="0"/>
              </a:spcBef>
              <a:spcAft>
                <a:spcPts val="0"/>
              </a:spcAft>
            </a:pPr>
            <a:r>
              <a:rPr kumimoji="1" lang="ja-JP" altLang="en-US" b="1" dirty="0"/>
              <a:t>オブジェクト指向</a:t>
            </a:r>
            <a:r>
              <a:rPr kumimoji="1" lang="ja-JP" altLang="en-US" dirty="0"/>
              <a:t>：クラス、関数をオブジェクト（物）として扱う</a:t>
            </a:r>
            <a:endParaRPr kumimoji="1" lang="en-US" altLang="ja-JP" dirty="0"/>
          </a:p>
          <a:p>
            <a:pPr>
              <a:spcBef>
                <a:spcPts val="0"/>
              </a:spcBef>
              <a:spcAft>
                <a:spcPts val="0"/>
              </a:spcAft>
            </a:pPr>
            <a:r>
              <a:rPr kumimoji="1" lang="ja-JP" altLang="en-US" b="1" dirty="0"/>
              <a:t>クラス</a:t>
            </a:r>
            <a:r>
              <a:rPr kumimoji="1" lang="ja-JP" altLang="en-US" dirty="0"/>
              <a:t>：</a:t>
            </a:r>
            <a:r>
              <a:rPr lang="ja-JP" altLang="en-US" dirty="0"/>
              <a:t>オブジェクトを生成するための型</a:t>
            </a:r>
            <a:endParaRPr lang="en-US" altLang="ja-JP" dirty="0"/>
          </a:p>
          <a:p>
            <a:pPr>
              <a:spcBef>
                <a:spcPts val="0"/>
              </a:spcBef>
              <a:spcAft>
                <a:spcPts val="0"/>
              </a:spcAft>
            </a:pPr>
            <a:r>
              <a:rPr kumimoji="1" lang="ja-JP" altLang="en-US" b="1" dirty="0"/>
              <a:t>インスタンス</a:t>
            </a:r>
            <a:r>
              <a:rPr kumimoji="1" lang="ja-JP" altLang="en-US" dirty="0"/>
              <a:t>：クラス（型）からインスタンスを生成（実体化）</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24" name="テキスト ボックス 23">
            <a:extLst>
              <a:ext uri="{FF2B5EF4-FFF2-40B4-BE49-F238E27FC236}">
                <a16:creationId xmlns:a16="http://schemas.microsoft.com/office/drawing/2014/main" id="{8F32B81B-034C-48D5-AA12-1DA23F9A21A4}"/>
              </a:ext>
            </a:extLst>
          </p:cNvPr>
          <p:cNvSpPr txBox="1"/>
          <p:nvPr/>
        </p:nvSpPr>
        <p:spPr>
          <a:xfrm>
            <a:off x="449215" y="3549671"/>
            <a:ext cx="1483280" cy="584775"/>
          </a:xfrm>
          <a:prstGeom prst="rect">
            <a:avLst/>
          </a:prstGeom>
          <a:noFill/>
        </p:spPr>
        <p:txBody>
          <a:bodyPr wrap="square" rtlCol="0">
            <a:spAutoFit/>
          </a:bodyPr>
          <a:lstStyle/>
          <a:p>
            <a:r>
              <a:rPr kumimoji="1" lang="ja-JP" altLang="en-US" sz="3200" u="sng" dirty="0"/>
              <a:t>例）</a:t>
            </a:r>
            <a:r>
              <a:rPr lang="ja-JP" altLang="en-US" sz="3200" u="sng" dirty="0"/>
              <a:t>車</a:t>
            </a:r>
            <a:endParaRPr kumimoji="1" lang="ja-JP" altLang="en-US" sz="3200" u="sng" dirty="0"/>
          </a:p>
        </p:txBody>
      </p:sp>
      <p:sp>
        <p:nvSpPr>
          <p:cNvPr id="25" name="テキスト ボックス 24">
            <a:extLst>
              <a:ext uri="{FF2B5EF4-FFF2-40B4-BE49-F238E27FC236}">
                <a16:creationId xmlns:a16="http://schemas.microsoft.com/office/drawing/2014/main" id="{68D9300D-CC9C-4363-B618-20F3D068A8DC}"/>
              </a:ext>
            </a:extLst>
          </p:cNvPr>
          <p:cNvSpPr txBox="1"/>
          <p:nvPr/>
        </p:nvSpPr>
        <p:spPr>
          <a:xfrm>
            <a:off x="2519290" y="6270523"/>
            <a:ext cx="1781666" cy="400110"/>
          </a:xfrm>
          <a:prstGeom prst="rect">
            <a:avLst/>
          </a:prstGeom>
          <a:noFill/>
        </p:spPr>
        <p:txBody>
          <a:bodyPr wrap="square" rtlCol="0">
            <a:spAutoFit/>
          </a:bodyPr>
          <a:lstStyle/>
          <a:p>
            <a:r>
              <a:rPr kumimoji="1" lang="ja-JP" altLang="en-US" sz="2000" dirty="0"/>
              <a:t>クラス：</a:t>
            </a:r>
            <a:r>
              <a:rPr kumimoji="1" lang="en-US" altLang="ja-JP" sz="2000" dirty="0"/>
              <a:t>Car</a:t>
            </a:r>
            <a:endParaRPr kumimoji="1" lang="ja-JP" altLang="en-US" sz="2000" dirty="0"/>
          </a:p>
        </p:txBody>
      </p:sp>
      <p:pic>
        <p:nvPicPr>
          <p:cNvPr id="27" name="図 26">
            <a:extLst>
              <a:ext uri="{FF2B5EF4-FFF2-40B4-BE49-F238E27FC236}">
                <a16:creationId xmlns:a16="http://schemas.microsoft.com/office/drawing/2014/main" id="{1789BA29-E92F-412B-ACBD-16F882E1E48E}"/>
              </a:ext>
            </a:extLst>
          </p:cNvPr>
          <p:cNvPicPr>
            <a:picLocks noChangeAspect="1"/>
          </p:cNvPicPr>
          <p:nvPr/>
        </p:nvPicPr>
        <p:blipFill rotWithShape="1">
          <a:blip r:embed="rId3">
            <a:extLst>
              <a:ext uri="{28A0092B-C50C-407E-A947-70E740481C1C}">
                <a14:useLocalDpi xmlns:a14="http://schemas.microsoft.com/office/drawing/2010/main" val="0"/>
              </a:ext>
            </a:extLst>
          </a:blip>
          <a:srcRect t="25974" b="24644"/>
          <a:stretch/>
        </p:blipFill>
        <p:spPr>
          <a:xfrm>
            <a:off x="6869808" y="3429000"/>
            <a:ext cx="2802902" cy="1384119"/>
          </a:xfrm>
          <a:prstGeom prst="rect">
            <a:avLst/>
          </a:prstGeom>
        </p:spPr>
      </p:pic>
      <p:pic>
        <p:nvPicPr>
          <p:cNvPr id="29" name="図 28">
            <a:extLst>
              <a:ext uri="{FF2B5EF4-FFF2-40B4-BE49-F238E27FC236}">
                <a16:creationId xmlns:a16="http://schemas.microsoft.com/office/drawing/2014/main" id="{5EA45753-59DB-4DCD-BF86-3991E35CA8CB}"/>
              </a:ext>
            </a:extLst>
          </p:cNvPr>
          <p:cNvPicPr>
            <a:picLocks noChangeAspect="1"/>
          </p:cNvPicPr>
          <p:nvPr/>
        </p:nvPicPr>
        <p:blipFill rotWithShape="1">
          <a:blip r:embed="rId4">
            <a:extLst>
              <a:ext uri="{28A0092B-C50C-407E-A947-70E740481C1C}">
                <a14:useLocalDpi xmlns:a14="http://schemas.microsoft.com/office/drawing/2010/main" val="0"/>
              </a:ext>
            </a:extLst>
          </a:blip>
          <a:srcRect t="25614" b="25005"/>
          <a:stretch/>
        </p:blipFill>
        <p:spPr>
          <a:xfrm>
            <a:off x="6869808" y="5124860"/>
            <a:ext cx="2802902" cy="1384119"/>
          </a:xfrm>
          <a:prstGeom prst="rect">
            <a:avLst/>
          </a:prstGeom>
        </p:spPr>
      </p:pic>
      <p:sp>
        <p:nvSpPr>
          <p:cNvPr id="30" name="テキスト ボックス 29">
            <a:extLst>
              <a:ext uri="{FF2B5EF4-FFF2-40B4-BE49-F238E27FC236}">
                <a16:creationId xmlns:a16="http://schemas.microsoft.com/office/drawing/2014/main" id="{30845AAC-F911-4DD3-A683-19DA29CC9BDE}"/>
              </a:ext>
            </a:extLst>
          </p:cNvPr>
          <p:cNvSpPr txBox="1"/>
          <p:nvPr/>
        </p:nvSpPr>
        <p:spPr>
          <a:xfrm>
            <a:off x="6869808" y="4813119"/>
            <a:ext cx="3329994" cy="369332"/>
          </a:xfrm>
          <a:prstGeom prst="rect">
            <a:avLst/>
          </a:prstGeom>
          <a:noFill/>
        </p:spPr>
        <p:txBody>
          <a:bodyPr wrap="square" rtlCol="0">
            <a:spAutoFit/>
          </a:bodyPr>
          <a:lstStyle/>
          <a:p>
            <a:r>
              <a:rPr kumimoji="1" lang="ja-JP" altLang="en-US" dirty="0"/>
              <a:t>インスタンス</a:t>
            </a:r>
            <a:r>
              <a:rPr lang="ja-JP" altLang="en-US" dirty="0"/>
              <a:t>１：</a:t>
            </a:r>
            <a:r>
              <a:rPr lang="en-US" altLang="ja-JP" dirty="0" err="1"/>
              <a:t>red_car</a:t>
            </a:r>
            <a:endParaRPr kumimoji="1" lang="ja-JP" altLang="en-US" dirty="0"/>
          </a:p>
        </p:txBody>
      </p:sp>
      <p:sp>
        <p:nvSpPr>
          <p:cNvPr id="31" name="テキスト ボックス 30">
            <a:extLst>
              <a:ext uri="{FF2B5EF4-FFF2-40B4-BE49-F238E27FC236}">
                <a16:creationId xmlns:a16="http://schemas.microsoft.com/office/drawing/2014/main" id="{59DC3797-FB7B-406C-B91E-255077BC8680}"/>
              </a:ext>
            </a:extLst>
          </p:cNvPr>
          <p:cNvSpPr txBox="1"/>
          <p:nvPr/>
        </p:nvSpPr>
        <p:spPr>
          <a:xfrm>
            <a:off x="6869808" y="6485967"/>
            <a:ext cx="3329994" cy="369332"/>
          </a:xfrm>
          <a:prstGeom prst="rect">
            <a:avLst/>
          </a:prstGeom>
          <a:noFill/>
        </p:spPr>
        <p:txBody>
          <a:bodyPr wrap="square" rtlCol="0">
            <a:spAutoFit/>
          </a:bodyPr>
          <a:lstStyle/>
          <a:p>
            <a:r>
              <a:rPr kumimoji="1" lang="ja-JP" altLang="en-US" dirty="0"/>
              <a:t>インスタンス２</a:t>
            </a:r>
            <a:r>
              <a:rPr lang="ja-JP" altLang="en-US" dirty="0"/>
              <a:t>：</a:t>
            </a:r>
            <a:r>
              <a:rPr lang="en-US" altLang="ja-JP" dirty="0" err="1"/>
              <a:t>blue_car</a:t>
            </a:r>
            <a:endParaRPr kumimoji="1" lang="ja-JP" altLang="en-US" dirty="0"/>
          </a:p>
        </p:txBody>
      </p:sp>
      <p:sp>
        <p:nvSpPr>
          <p:cNvPr id="32" name="矢印: 右 31">
            <a:extLst>
              <a:ext uri="{FF2B5EF4-FFF2-40B4-BE49-F238E27FC236}">
                <a16:creationId xmlns:a16="http://schemas.microsoft.com/office/drawing/2014/main" id="{6B0A96D3-4682-411E-9D2E-73F4FA4D32F9}"/>
              </a:ext>
            </a:extLst>
          </p:cNvPr>
          <p:cNvSpPr/>
          <p:nvPr/>
        </p:nvSpPr>
        <p:spPr>
          <a:xfrm rot="20349909">
            <a:off x="5103799" y="45910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AB40F472-4417-4285-9259-8A69B5FA4E0F}"/>
              </a:ext>
            </a:extLst>
          </p:cNvPr>
          <p:cNvSpPr/>
          <p:nvPr/>
        </p:nvSpPr>
        <p:spPr>
          <a:xfrm>
            <a:off x="5267254" y="58414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3D8F173-A847-4A1A-AFD0-8578E3D82BEF}"/>
              </a:ext>
            </a:extLst>
          </p:cNvPr>
          <p:cNvSpPr txBox="1"/>
          <p:nvPr/>
        </p:nvSpPr>
        <p:spPr>
          <a:xfrm rot="20236279">
            <a:off x="4822720" y="3998893"/>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
        <p:nvSpPr>
          <p:cNvPr id="35" name="テキスト ボックス 34">
            <a:extLst>
              <a:ext uri="{FF2B5EF4-FFF2-40B4-BE49-F238E27FC236}">
                <a16:creationId xmlns:a16="http://schemas.microsoft.com/office/drawing/2014/main" id="{F44F61FE-5887-4CAA-9464-93D3E011AA06}"/>
              </a:ext>
            </a:extLst>
          </p:cNvPr>
          <p:cNvSpPr txBox="1"/>
          <p:nvPr/>
        </p:nvSpPr>
        <p:spPr>
          <a:xfrm>
            <a:off x="5106542" y="5362384"/>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Tree>
    <p:extLst>
      <p:ext uri="{BB962C8B-B14F-4D97-AF65-F5344CB8AC3E}">
        <p14:creationId xmlns:p14="http://schemas.microsoft.com/office/powerpoint/2010/main" val="175165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4" y="1299880"/>
            <a:ext cx="11598241" cy="1476327"/>
          </a:xfrm>
        </p:spPr>
        <p:txBody>
          <a:bodyPr>
            <a:normAutofit fontScale="85000" lnSpcReduction="10000"/>
          </a:bodyPr>
          <a:lstStyle/>
          <a:p>
            <a:r>
              <a:rPr kumimoji="1" lang="ja-JP" altLang="en-US" dirty="0"/>
              <a:t>クラス変数：クラス内にある変数（すべてのインスタンスに共通する変数）</a:t>
            </a:r>
            <a:endParaRPr kumimoji="1" lang="en-US" altLang="ja-JP" dirty="0"/>
          </a:p>
          <a:p>
            <a:r>
              <a:rPr lang="ja-JP" altLang="en-US" dirty="0"/>
              <a:t>インスタンス変数：メソッド内にある変数（個々のインスタンスで異なる変数）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F2A8B657-46AE-45F1-AD4D-7A96B07B1176}"/>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6" name="テキスト ボックス 5">
            <a:extLst>
              <a:ext uri="{FF2B5EF4-FFF2-40B4-BE49-F238E27FC236}">
                <a16:creationId xmlns:a16="http://schemas.microsoft.com/office/drawing/2014/main" id="{C1E420A6-40BC-4F06-B98A-81211FE770B4}"/>
              </a:ext>
            </a:extLst>
          </p:cNvPr>
          <p:cNvSpPr txBox="1"/>
          <p:nvPr/>
        </p:nvSpPr>
        <p:spPr>
          <a:xfrm>
            <a:off x="571765" y="2700767"/>
            <a:ext cx="2799761" cy="584775"/>
          </a:xfrm>
          <a:prstGeom prst="rect">
            <a:avLst/>
          </a:prstGeom>
          <a:noFill/>
        </p:spPr>
        <p:txBody>
          <a:bodyPr wrap="square" rtlCol="0">
            <a:spAutoFit/>
          </a:bodyPr>
          <a:lstStyle/>
          <a:p>
            <a:r>
              <a:rPr kumimoji="1" lang="ja-JP" altLang="en-US" sz="3200" dirty="0"/>
              <a:t>例）円</a:t>
            </a:r>
          </a:p>
        </p:txBody>
      </p:sp>
      <p:sp>
        <p:nvSpPr>
          <p:cNvPr id="7" name="楕円 6">
            <a:extLst>
              <a:ext uri="{FF2B5EF4-FFF2-40B4-BE49-F238E27FC236}">
                <a16:creationId xmlns:a16="http://schemas.microsoft.com/office/drawing/2014/main" id="{DB72A65A-D816-418B-96DB-DDE86D25BA55}"/>
              </a:ext>
            </a:extLst>
          </p:cNvPr>
          <p:cNvSpPr/>
          <p:nvPr/>
        </p:nvSpPr>
        <p:spPr>
          <a:xfrm>
            <a:off x="1168729" y="3732966"/>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2C95EE2-2FCD-48A4-A609-62CB1236195F}"/>
              </a:ext>
            </a:extLst>
          </p:cNvPr>
          <p:cNvSpPr txBox="1"/>
          <p:nvPr/>
        </p:nvSpPr>
        <p:spPr>
          <a:xfrm>
            <a:off x="3836705" y="3794944"/>
            <a:ext cx="8210751" cy="1938992"/>
          </a:xfrm>
          <a:prstGeom prst="rect">
            <a:avLst/>
          </a:prstGeom>
          <a:noFill/>
        </p:spPr>
        <p:txBody>
          <a:bodyPr wrap="square" rtlCol="0">
            <a:spAutoFit/>
          </a:bodyPr>
          <a:lstStyle/>
          <a:p>
            <a:r>
              <a:rPr kumimoji="1" lang="ja-JP" altLang="en-US" sz="2400" dirty="0"/>
              <a:t>・クラス変数（</a:t>
            </a:r>
            <a:r>
              <a:rPr lang="ja-JP" altLang="en-US" sz="2400" dirty="0"/>
              <a:t>全ての円が共通した値をもつ変数）</a:t>
            </a:r>
            <a:r>
              <a:rPr kumimoji="1" lang="ja-JP" altLang="en-US" sz="2400" dirty="0"/>
              <a:t>：</a:t>
            </a:r>
            <a:endParaRPr kumimoji="1" lang="en-US" altLang="ja-JP" sz="2400" dirty="0"/>
          </a:p>
          <a:p>
            <a:r>
              <a:rPr lang="ja-JP" altLang="en-US" sz="2400" dirty="0"/>
              <a:t>　円周率（</a:t>
            </a:r>
            <a:r>
              <a:rPr lang="en-US" altLang="ja-JP" sz="2400" dirty="0"/>
              <a:t>=3.141592653589793)</a:t>
            </a:r>
          </a:p>
          <a:p>
            <a:endParaRPr lang="en-US" altLang="ja-JP" sz="2400" dirty="0"/>
          </a:p>
          <a:p>
            <a:r>
              <a:rPr kumimoji="1" lang="ja-JP" altLang="en-US" sz="2400" dirty="0"/>
              <a:t>・インスタンス変数（円によって異なる値を持つ変数）：</a:t>
            </a:r>
            <a:endParaRPr kumimoji="1" lang="en-US" altLang="ja-JP" sz="2400" dirty="0"/>
          </a:p>
          <a:p>
            <a:r>
              <a:rPr lang="ja-JP" altLang="en-US" sz="2400" dirty="0"/>
              <a:t>　半径</a:t>
            </a:r>
            <a:endParaRPr kumimoji="1" lang="en-US" altLang="ja-JP" sz="2400" dirty="0"/>
          </a:p>
        </p:txBody>
      </p:sp>
      <p:sp>
        <p:nvSpPr>
          <p:cNvPr id="11" name="フレーム 10">
            <a:extLst>
              <a:ext uri="{FF2B5EF4-FFF2-40B4-BE49-F238E27FC236}">
                <a16:creationId xmlns:a16="http://schemas.microsoft.com/office/drawing/2014/main" id="{ED9B8C57-63B2-4264-A032-98320B74CF6C}"/>
              </a:ext>
            </a:extLst>
          </p:cNvPr>
          <p:cNvSpPr/>
          <p:nvPr/>
        </p:nvSpPr>
        <p:spPr>
          <a:xfrm>
            <a:off x="3836704" y="3311433"/>
            <a:ext cx="8210751" cy="2702338"/>
          </a:xfrm>
          <a:prstGeom prst="frame">
            <a:avLst>
              <a:gd name="adj1" fmla="val 2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直線矢印コネクタ 16">
            <a:extLst>
              <a:ext uri="{FF2B5EF4-FFF2-40B4-BE49-F238E27FC236}">
                <a16:creationId xmlns:a16="http://schemas.microsoft.com/office/drawing/2014/main" id="{E25086CF-365F-4F74-83A0-BA5FFE631B5D}"/>
              </a:ext>
            </a:extLst>
          </p:cNvPr>
          <p:cNvCxnSpPr>
            <a:stCxn id="7" idx="3"/>
            <a:endCxn id="7" idx="7"/>
          </p:cNvCxnSpPr>
          <p:nvPr/>
        </p:nvCxnSpPr>
        <p:spPr>
          <a:xfrm flipV="1">
            <a:off x="1421844" y="3972562"/>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2BBF291-E7B4-4B8E-95CF-F28141A9494F}"/>
              </a:ext>
            </a:extLst>
          </p:cNvPr>
          <p:cNvSpPr txBox="1"/>
          <p:nvPr/>
        </p:nvSpPr>
        <p:spPr>
          <a:xfrm rot="18920528">
            <a:off x="1467213" y="4109492"/>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Tree>
    <p:extLst>
      <p:ext uri="{BB962C8B-B14F-4D97-AF65-F5344CB8AC3E}">
        <p14:creationId xmlns:p14="http://schemas.microsoft.com/office/powerpoint/2010/main" val="153028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5" y="1314161"/>
            <a:ext cx="11598241" cy="726691"/>
          </a:xfrm>
        </p:spPr>
        <p:txBody>
          <a:bodyPr>
            <a:normAutofit/>
          </a:bodyPr>
          <a:lstStyle/>
          <a:p>
            <a:r>
              <a:rPr lang="ja-JP" altLang="en-US" dirty="0"/>
              <a:t>前ページをコードで記述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593762" y="2404077"/>
            <a:ext cx="5103173" cy="1938992"/>
          </a:xfrm>
          <a:prstGeom prst="rect">
            <a:avLst/>
          </a:prstGeom>
          <a:solidFill>
            <a:schemeClr val="accent1">
              <a:lumMod val="20000"/>
              <a:lumOff val="80000"/>
            </a:schemeClr>
          </a:solidFill>
        </p:spPr>
        <p:txBody>
          <a:bodyPr wrap="square">
            <a:spAutoFit/>
          </a:bodyPr>
          <a:lstStyle/>
          <a:p>
            <a:r>
              <a:rPr lang="en-US" altLang="ja-JP" sz="2400" dirty="0"/>
              <a:t>class Circles:</a:t>
            </a:r>
          </a:p>
          <a:p>
            <a:r>
              <a:rPr lang="ja-JP" altLang="en-US" sz="2400" dirty="0"/>
              <a:t>    </a:t>
            </a:r>
            <a:r>
              <a:rPr lang="en-US" altLang="ja-JP" sz="2400" dirty="0"/>
              <a:t>pi = 3.141592653589793</a:t>
            </a:r>
          </a:p>
          <a:p>
            <a:r>
              <a:rPr lang="en-US" altLang="ja-JP" sz="2400" dirty="0"/>
              <a:t>    </a:t>
            </a:r>
          </a:p>
          <a:p>
            <a:r>
              <a:rPr lang="en-US" altLang="ja-JP" sz="2400" dirty="0"/>
              <a:t>    def __</a:t>
            </a:r>
            <a:r>
              <a:rPr lang="en-US" altLang="ja-JP" sz="2400" dirty="0" err="1"/>
              <a:t>init</a:t>
            </a:r>
            <a:r>
              <a:rPr lang="en-US" altLang="ja-JP" sz="2400" dirty="0"/>
              <a:t>__(self, r):</a:t>
            </a:r>
          </a:p>
          <a:p>
            <a:r>
              <a:rPr lang="en-US" altLang="ja-JP" sz="2400" dirty="0"/>
              <a:t>        </a:t>
            </a:r>
            <a:r>
              <a:rPr lang="en-US" altLang="ja-JP" sz="2400" dirty="0" err="1"/>
              <a:t>self.radius</a:t>
            </a:r>
            <a:r>
              <a:rPr lang="en-US" altLang="ja-JP" sz="2400" dirty="0"/>
              <a:t> = r</a:t>
            </a:r>
          </a:p>
        </p:txBody>
      </p:sp>
      <p:sp>
        <p:nvSpPr>
          <p:cNvPr id="16" name="テキスト ボックス 15">
            <a:extLst>
              <a:ext uri="{FF2B5EF4-FFF2-40B4-BE49-F238E27FC236}">
                <a16:creationId xmlns:a16="http://schemas.microsoft.com/office/drawing/2014/main" id="{1E5F9217-7C68-4655-B7B9-B87605AD3C79}"/>
              </a:ext>
            </a:extLst>
          </p:cNvPr>
          <p:cNvSpPr txBox="1"/>
          <p:nvPr/>
        </p:nvSpPr>
        <p:spPr>
          <a:xfrm>
            <a:off x="6129107" y="2575780"/>
            <a:ext cx="5541454" cy="3108543"/>
          </a:xfrm>
          <a:prstGeom prst="rect">
            <a:avLst/>
          </a:prstGeom>
          <a:noFill/>
        </p:spPr>
        <p:txBody>
          <a:bodyPr wrap="square" rtlCol="0">
            <a:spAutoFit/>
          </a:bodyPr>
          <a:lstStyle/>
          <a:p>
            <a:r>
              <a:rPr lang="en-US" altLang="ja-JP" sz="2800" dirty="0"/>
              <a:t>pi = 3.141592653589793</a:t>
            </a:r>
          </a:p>
          <a:p>
            <a:r>
              <a:rPr lang="ja-JP" altLang="en-US" sz="2800" dirty="0"/>
              <a:t>をクラス変数（どんな円を作成する時も同じ値）として宣言</a:t>
            </a:r>
            <a:endParaRPr lang="en-US" altLang="ja-JP" sz="2800" dirty="0"/>
          </a:p>
          <a:p>
            <a:endParaRPr lang="en-US" altLang="ja-JP" sz="2800" dirty="0"/>
          </a:p>
          <a:p>
            <a:r>
              <a:rPr kumimoji="1" lang="en-US" altLang="ja-JP" sz="2800" dirty="0" err="1"/>
              <a:t>self.radius</a:t>
            </a:r>
            <a:r>
              <a:rPr kumimoji="1" lang="ja-JP" altLang="en-US" sz="2800" dirty="0"/>
              <a:t> </a:t>
            </a:r>
            <a:r>
              <a:rPr kumimoji="1" lang="en-US" altLang="ja-JP" sz="2800" dirty="0"/>
              <a:t>=</a:t>
            </a:r>
            <a:r>
              <a:rPr kumimoji="1" lang="ja-JP" altLang="en-US" sz="2800" dirty="0"/>
              <a:t> </a:t>
            </a:r>
            <a:r>
              <a:rPr kumimoji="1" lang="en-US" altLang="ja-JP" sz="2800" dirty="0"/>
              <a:t>r</a:t>
            </a:r>
            <a:r>
              <a:rPr kumimoji="1" lang="ja-JP" altLang="en-US" sz="2800" dirty="0"/>
              <a:t> </a:t>
            </a:r>
            <a:endParaRPr kumimoji="1" lang="en-US" altLang="ja-JP" sz="2800" dirty="0"/>
          </a:p>
          <a:p>
            <a:r>
              <a:rPr kumimoji="1" lang="ja-JP" altLang="en-US" sz="2800" dirty="0"/>
              <a:t>をインスタンス変数（作成する円によって変わる値）として宣言</a:t>
            </a:r>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20" name="楕円 19">
            <a:extLst>
              <a:ext uri="{FF2B5EF4-FFF2-40B4-BE49-F238E27FC236}">
                <a16:creationId xmlns:a16="http://schemas.microsoft.com/office/drawing/2014/main" id="{6516AFE0-8C6E-4BD8-B102-E62B1EA51035}"/>
              </a:ext>
            </a:extLst>
          </p:cNvPr>
          <p:cNvSpPr/>
          <p:nvPr/>
        </p:nvSpPr>
        <p:spPr>
          <a:xfrm>
            <a:off x="2271666" y="4625294"/>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a:extLst>
              <a:ext uri="{FF2B5EF4-FFF2-40B4-BE49-F238E27FC236}">
                <a16:creationId xmlns:a16="http://schemas.microsoft.com/office/drawing/2014/main" id="{9F3B39AE-A75E-428F-87DB-69B3B450B091}"/>
              </a:ext>
            </a:extLst>
          </p:cNvPr>
          <p:cNvCxnSpPr>
            <a:stCxn id="20" idx="3"/>
            <a:endCxn id="20" idx="7"/>
          </p:cNvCxnSpPr>
          <p:nvPr/>
        </p:nvCxnSpPr>
        <p:spPr>
          <a:xfrm flipV="1">
            <a:off x="2524781" y="4864890"/>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CF8646B-0411-4DFD-991B-518612507CE0}"/>
              </a:ext>
            </a:extLst>
          </p:cNvPr>
          <p:cNvSpPr txBox="1"/>
          <p:nvPr/>
        </p:nvSpPr>
        <p:spPr>
          <a:xfrm rot="18920528">
            <a:off x="2570150" y="5001820"/>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
        <p:nvSpPr>
          <p:cNvPr id="23" name="フレーム 22">
            <a:extLst>
              <a:ext uri="{FF2B5EF4-FFF2-40B4-BE49-F238E27FC236}">
                <a16:creationId xmlns:a16="http://schemas.microsoft.com/office/drawing/2014/main" id="{5E216E71-5A1E-4595-941F-9E5BDD463F13}"/>
              </a:ext>
            </a:extLst>
          </p:cNvPr>
          <p:cNvSpPr/>
          <p:nvPr/>
        </p:nvSpPr>
        <p:spPr>
          <a:xfrm>
            <a:off x="5950050" y="2015213"/>
            <a:ext cx="5899569" cy="4229678"/>
          </a:xfrm>
          <a:prstGeom prst="frame">
            <a:avLst>
              <a:gd name="adj1" fmla="val 2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1296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練習問題②</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7" name="Rectangle 1">
            <a:extLst>
              <a:ext uri="{FF2B5EF4-FFF2-40B4-BE49-F238E27FC236}">
                <a16:creationId xmlns:a16="http://schemas.microsoft.com/office/drawing/2014/main" id="{8CB4C6E0-5B4D-455A-849B-E801C3C2BD47}"/>
              </a:ext>
            </a:extLst>
          </p:cNvPr>
          <p:cNvSpPr>
            <a:spLocks noGrp="1" noChangeArrowheads="1"/>
          </p:cNvSpPr>
          <p:nvPr>
            <p:ph idx="1"/>
          </p:nvPr>
        </p:nvSpPr>
        <p:spPr bwMode="auto">
          <a:xfrm>
            <a:off x="215180" y="1493282"/>
            <a:ext cx="1174278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１．</a:t>
            </a:r>
            <a:r>
              <a:rPr kumimoji="0" lang="en-US" altLang="ja-JP" sz="3400" b="0" i="0" u="none" strike="noStrike" cap="none" normalizeH="0" baseline="0" dirty="0">
                <a:ln>
                  <a:noFill/>
                </a:ln>
                <a:solidFill>
                  <a:schemeClr val="tx1"/>
                </a:solidFill>
                <a:effectLst/>
                <a:latin typeface="Arial" panose="020B0604020202020204" pitchFamily="34" charset="0"/>
              </a:rPr>
              <a:t>class Circles</a:t>
            </a:r>
            <a:r>
              <a:rPr kumimoji="0" lang="ja-JP" altLang="en-US" sz="3400" b="0" i="0" u="none" strike="noStrike" cap="none" normalizeH="0" baseline="0" dirty="0">
                <a:ln>
                  <a:noFill/>
                </a:ln>
                <a:solidFill>
                  <a:schemeClr val="tx1"/>
                </a:solidFill>
                <a:effectLst/>
                <a:latin typeface="Arial" panose="020B0604020202020204" pitchFamily="34" charset="0"/>
              </a:rPr>
              <a:t>に円の円周を求</a:t>
            </a:r>
            <a:r>
              <a:rPr kumimoji="0" lang="ja-JP" altLang="en-US" sz="3400" dirty="0">
                <a:latin typeface="Arial" panose="020B0604020202020204" pitchFamily="34" charset="0"/>
              </a:rPr>
              <a:t>め</a:t>
            </a:r>
            <a:r>
              <a:rPr kumimoji="0" lang="ja-JP" altLang="en-US" sz="3400" b="0" i="0" u="none" strike="noStrike" cap="none" normalizeH="0" baseline="0" dirty="0">
                <a:ln>
                  <a:noFill/>
                </a:ln>
                <a:solidFill>
                  <a:schemeClr val="tx1"/>
                </a:solidFill>
                <a:effectLst/>
                <a:latin typeface="Arial" panose="020B0604020202020204" pitchFamily="34" charset="0"/>
              </a:rPr>
              <a:t>るメソッドを</a:t>
            </a:r>
            <a:r>
              <a:rPr kumimoji="0" lang="ja-JP" altLang="en-US" sz="3400" dirty="0">
                <a:latin typeface="Arial" panose="020B0604020202020204" pitchFamily="34" charset="0"/>
              </a:rPr>
              <a:t>追加せよ　</a:t>
            </a:r>
            <a:r>
              <a:rPr kumimoji="0" lang="en-US" altLang="ja-JP" sz="3400" dirty="0">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メソッド名はなんでもよい</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ヒント：計算した値を返すには</a:t>
            </a:r>
            <a:r>
              <a:rPr kumimoji="0" lang="en-US" altLang="ja-JP" sz="3400" dirty="0">
                <a:latin typeface="Arial" panose="020B0604020202020204" pitchFamily="34" charset="0"/>
              </a:rPr>
              <a:t>return</a:t>
            </a:r>
            <a:r>
              <a:rPr kumimoji="0" lang="ja-JP" altLang="en-US" sz="3400" dirty="0">
                <a:latin typeface="Arial" panose="020B0604020202020204" pitchFamily="34" charset="0"/>
              </a:rPr>
              <a:t>を使用</a:t>
            </a:r>
            <a:r>
              <a:rPr kumimoji="0" lang="en-US" altLang="ja-JP" sz="3400" dirty="0">
                <a:latin typeface="Arial" panose="020B0604020202020204" pitchFamily="34" charset="0"/>
              </a:rPr>
              <a:t>	</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２．</a:t>
            </a:r>
            <a:r>
              <a:rPr kumimoji="0" lang="en-US" altLang="ja-JP" sz="3400" dirty="0">
                <a:latin typeface="Arial" panose="020B0604020202020204" pitchFamily="34" charset="0"/>
              </a:rPr>
              <a:t>【</a:t>
            </a:r>
            <a:r>
              <a:rPr kumimoji="0" lang="ja-JP" altLang="en-US" sz="3400" dirty="0">
                <a:latin typeface="Arial" panose="020B0604020202020204" pitchFamily="34" charset="0"/>
              </a:rPr>
              <a:t>半径</a:t>
            </a:r>
            <a:r>
              <a:rPr kumimoji="0" lang="en-US" altLang="ja-JP" sz="3400" dirty="0">
                <a:latin typeface="Arial" panose="020B0604020202020204" pitchFamily="34" charset="0"/>
              </a:rPr>
              <a:t>2</a:t>
            </a:r>
            <a:r>
              <a:rPr kumimoji="0" lang="ja-JP" altLang="en-US" sz="3400" dirty="0">
                <a:latin typeface="Arial" panose="020B0604020202020204" pitchFamily="34" charset="0"/>
              </a:rPr>
              <a:t>の円</a:t>
            </a:r>
            <a:r>
              <a:rPr kumimoji="0" lang="en-US" altLang="ja-JP" sz="3400" dirty="0">
                <a:latin typeface="Arial" panose="020B0604020202020204" pitchFamily="34" charset="0"/>
              </a:rPr>
              <a:t>circle1】</a:t>
            </a:r>
            <a:r>
              <a:rPr kumimoji="0" lang="ja-JP" altLang="en-US" sz="3400" dirty="0">
                <a:latin typeface="Arial" panose="020B0604020202020204" pitchFamily="34" charset="0"/>
              </a:rPr>
              <a:t>を生成して、上記で作成したメソッドを使用し円周を求めて画面上に出力させろ</a:t>
            </a:r>
            <a:endParaRPr kumimoji="0" lang="en-US" altLang="ja-JP" sz="3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また、</a:t>
            </a:r>
            <a:r>
              <a:rPr kumimoji="0" lang="en-US" altLang="ja-JP" sz="3400" b="0" i="0" u="none" strike="noStrike" cap="none" normalizeH="0" baseline="0" dirty="0">
                <a:ln>
                  <a:noFill/>
                </a:ln>
                <a:solidFill>
                  <a:schemeClr val="tx1"/>
                </a:solidFill>
                <a:effectLst/>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半径</a:t>
            </a:r>
            <a:r>
              <a:rPr kumimoji="0" lang="en-US" altLang="ja-JP" sz="3400" b="0" i="0" u="none" strike="noStrike" cap="none" normalizeH="0" baseline="0" dirty="0">
                <a:ln>
                  <a:noFill/>
                </a:ln>
                <a:solidFill>
                  <a:schemeClr val="tx1"/>
                </a:solidFill>
                <a:effectLst/>
                <a:latin typeface="Arial" panose="020B0604020202020204" pitchFamily="34" charset="0"/>
              </a:rPr>
              <a:t>3</a:t>
            </a:r>
            <a:r>
              <a:rPr kumimoji="0" lang="ja-JP" altLang="en-US" sz="3400" b="0" i="0" u="none" strike="noStrike" cap="none" normalizeH="0" baseline="0" dirty="0">
                <a:ln>
                  <a:noFill/>
                </a:ln>
                <a:solidFill>
                  <a:schemeClr val="tx1"/>
                </a:solidFill>
                <a:effectLst/>
                <a:latin typeface="Arial" panose="020B0604020202020204" pitchFamily="34" charset="0"/>
              </a:rPr>
              <a:t>の円</a:t>
            </a:r>
            <a:r>
              <a:rPr kumimoji="0" lang="en-US" altLang="ja-JP" sz="3400" b="0" i="0" u="none" strike="noStrike" cap="none" normalizeH="0" baseline="0" dirty="0">
                <a:ln>
                  <a:noFill/>
                </a:ln>
                <a:solidFill>
                  <a:schemeClr val="tx1"/>
                </a:solidFill>
                <a:effectLst/>
                <a:latin typeface="Arial" panose="020B0604020202020204" pitchFamily="34" charset="0"/>
              </a:rPr>
              <a:t>circle2】</a:t>
            </a:r>
            <a:r>
              <a:rPr kumimoji="0" lang="ja-JP" altLang="en-US" sz="3400" b="0" i="0" u="none" strike="noStrike" cap="none" normalizeH="0" baseline="0" dirty="0">
                <a:ln>
                  <a:noFill/>
                </a:ln>
                <a:solidFill>
                  <a:schemeClr val="tx1"/>
                </a:solidFill>
                <a:effectLst/>
                <a:latin typeface="Arial" panose="020B0604020202020204" pitchFamily="34" charset="0"/>
              </a:rPr>
              <a:t>でも同様に実装せよ</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3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81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sz="3200" dirty="0"/>
              <a:t>クラス変数、インスタンス変数、ローカル変数の比較</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kumimoji="1" lang="ja-JP" altLang="en-US" dirty="0"/>
              <a:t>クラス変数、インスタンス変数、ローカル変数の比較</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dirty="0"/>
              <a:t>2</a:t>
            </a:r>
            <a:endParaRPr lang="ja-JP" altLang="en-US" sz="2000" dirty="0"/>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780D64E1-8EC6-41E7-A609-FF3C286E29A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フレーム 24">
            <a:extLst>
              <a:ext uri="{FF2B5EF4-FFF2-40B4-BE49-F238E27FC236}">
                <a16:creationId xmlns:a16="http://schemas.microsoft.com/office/drawing/2014/main" id="{4147542C-056E-4874-9CED-082D6E29B2BC}"/>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5769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lang="ja-JP" altLang="en-US" sz="3200" dirty="0"/>
              <a:t>クラス変数、インスタンス変数、ローカル変数の比較</a:t>
            </a:r>
            <a:endParaRPr kumimoji="1" lang="ja-JP" altLang="en-US" sz="3200" dirty="0"/>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lang="ja-JP" altLang="en-US" b="1" dirty="0"/>
              <a:t>引数を</a:t>
            </a:r>
            <a:r>
              <a:rPr lang="en-US" altLang="ja-JP" b="1" dirty="0"/>
              <a:t>2 </a:t>
            </a:r>
            <a:r>
              <a:rPr lang="ja-JP" altLang="en-US" b="1" dirty="0"/>
              <a:t>➡ </a:t>
            </a:r>
            <a:r>
              <a:rPr lang="en-US" altLang="ja-JP" b="1" dirty="0"/>
              <a:t>3</a:t>
            </a:r>
            <a:r>
              <a:rPr lang="ja-JP" altLang="en-US" b="1" dirty="0"/>
              <a:t> に変更したインスタンス</a:t>
            </a:r>
            <a:r>
              <a:rPr lang="en-US" altLang="ja-JP" b="1" dirty="0"/>
              <a:t>circle2</a:t>
            </a:r>
            <a:r>
              <a:rPr lang="ja-JP" altLang="en-US" b="1" dirty="0"/>
              <a:t>を生成</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b="1" dirty="0">
                <a:solidFill>
                  <a:srgbClr val="FF0000"/>
                </a:solidFill>
              </a:rPr>
              <a:t>3</a:t>
            </a:r>
            <a:endParaRPr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四角形: 角を丸くする 4">
            <a:extLst>
              <a:ext uri="{FF2B5EF4-FFF2-40B4-BE49-F238E27FC236}">
                <a16:creationId xmlns:a16="http://schemas.microsoft.com/office/drawing/2014/main" id="{BD78FAAC-EE81-468C-A4BF-094BE8D86834}"/>
              </a:ext>
            </a:extLst>
          </p:cNvPr>
          <p:cNvSpPr/>
          <p:nvPr/>
        </p:nvSpPr>
        <p:spPr>
          <a:xfrm>
            <a:off x="472518" y="6043307"/>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どのインスタンスでも同じ値</a:t>
            </a:r>
          </a:p>
        </p:txBody>
      </p:sp>
      <p:sp>
        <p:nvSpPr>
          <p:cNvPr id="28" name="四角形: 角を丸くする 27">
            <a:extLst>
              <a:ext uri="{FF2B5EF4-FFF2-40B4-BE49-F238E27FC236}">
                <a16:creationId xmlns:a16="http://schemas.microsoft.com/office/drawing/2014/main" id="{3487719A-8CBA-40CD-8A48-3DA380DCB96A}"/>
              </a:ext>
            </a:extLst>
          </p:cNvPr>
          <p:cNvSpPr/>
          <p:nvPr/>
        </p:nvSpPr>
        <p:spPr>
          <a:xfrm>
            <a:off x="4449322" y="6019569"/>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インスタンスによって違う値</a:t>
            </a:r>
          </a:p>
        </p:txBody>
      </p:sp>
      <p:sp>
        <p:nvSpPr>
          <p:cNvPr id="29" name="四角形: 角を丸くする 28">
            <a:extLst>
              <a:ext uri="{FF2B5EF4-FFF2-40B4-BE49-F238E27FC236}">
                <a16:creationId xmlns:a16="http://schemas.microsoft.com/office/drawing/2014/main" id="{60B7082F-368A-4B7D-ADAB-E936C04C0325}"/>
              </a:ext>
            </a:extLst>
          </p:cNvPr>
          <p:cNvSpPr/>
          <p:nvPr/>
        </p:nvSpPr>
        <p:spPr>
          <a:xfrm>
            <a:off x="8299451" y="6019568"/>
            <a:ext cx="3574457"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メソッド（関数）内でのみ有効</a:t>
            </a:r>
          </a:p>
        </p:txBody>
      </p:sp>
      <p:sp>
        <p:nvSpPr>
          <p:cNvPr id="30" name="フレーム 29">
            <a:extLst>
              <a:ext uri="{FF2B5EF4-FFF2-40B4-BE49-F238E27FC236}">
                <a16:creationId xmlns:a16="http://schemas.microsoft.com/office/drawing/2014/main" id="{062868DD-9314-4A23-A980-E310F434C27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フレーム 30">
            <a:extLst>
              <a:ext uri="{FF2B5EF4-FFF2-40B4-BE49-F238E27FC236}">
                <a16:creationId xmlns:a16="http://schemas.microsoft.com/office/drawing/2014/main" id="{598982AA-5471-466B-8F87-748DA55D7EC8}"/>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4927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7E2228EA-2F26-4041-80FC-8F760E96038A}"/>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1983161" y="1184636"/>
            <a:ext cx="1234908" cy="461665"/>
          </a:xfrm>
          <a:prstGeom prst="rect">
            <a:avLst/>
          </a:prstGeom>
          <a:solidFill>
            <a:schemeClr val="bg1"/>
          </a:solidFill>
          <a:ln w="38100">
            <a:solidFill>
              <a:schemeClr val="tx1"/>
            </a:solidFill>
          </a:ln>
        </p:spPr>
        <p:txBody>
          <a:bodyPr wrap="square" rtlCol="0">
            <a:spAutoFit/>
          </a:bodyPr>
          <a:lstStyle/>
          <a:p>
            <a:r>
              <a:rPr lang="ja-JP" altLang="en-US" sz="2400" dirty="0"/>
              <a:t>クラス</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74946" y="2133864"/>
            <a:ext cx="3225145" cy="1292662"/>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dirty="0"/>
          </a:p>
          <a:p>
            <a:endParaRPr kumimoji="1" lang="en-US" altLang="ja-JP" sz="1100" dirty="0"/>
          </a:p>
          <a:p>
            <a:endParaRPr kumimoji="1" lang="ja-JP" altLang="en-US" sz="1100" dirty="0"/>
          </a:p>
        </p:txBody>
      </p:sp>
      <p:sp>
        <p:nvSpPr>
          <p:cNvPr id="23" name="テキスト ボックス 22">
            <a:extLst>
              <a:ext uri="{FF2B5EF4-FFF2-40B4-BE49-F238E27FC236}">
                <a16:creationId xmlns:a16="http://schemas.microsoft.com/office/drawing/2014/main" id="{3C49331A-681A-42A1-AAE6-F9E66CF8F03C}"/>
              </a:ext>
            </a:extLst>
          </p:cNvPr>
          <p:cNvSpPr txBox="1"/>
          <p:nvPr/>
        </p:nvSpPr>
        <p:spPr>
          <a:xfrm>
            <a:off x="1074946" y="3482577"/>
            <a:ext cx="3225145" cy="1538883"/>
          </a:xfrm>
          <a:prstGeom prst="rect">
            <a:avLst/>
          </a:prstGeom>
          <a:solidFill>
            <a:schemeClr val="accent6">
              <a:lumMod val="40000"/>
              <a:lumOff val="60000"/>
            </a:schemeClr>
          </a:solidFill>
          <a:ln w="38100">
            <a:solidFill>
              <a:schemeClr val="tx1"/>
            </a:solidFill>
          </a:ln>
        </p:spPr>
        <p:txBody>
          <a:bodyPr wrap="square" rtlCol="0">
            <a:spAutoFit/>
          </a:bodyPr>
          <a:lstStyle/>
          <a:p>
            <a:r>
              <a:rPr lang="ja-JP" altLang="en-US" b="1" dirty="0"/>
              <a:t>他のメソッド</a:t>
            </a:r>
            <a:endParaRPr lang="en-US" altLang="ja-JP" b="1" dirty="0"/>
          </a:p>
          <a:p>
            <a:r>
              <a:rPr lang="ja-JP" altLang="en-US" b="1" dirty="0"/>
              <a:t>（自分で定義したメソッド）</a:t>
            </a:r>
            <a:endParaRPr lang="en-US" altLang="ja-JP" b="1" dirty="0"/>
          </a:p>
          <a:p>
            <a:pPr>
              <a:spcBef>
                <a:spcPts val="600"/>
              </a:spcBef>
              <a:spcAft>
                <a:spcPts val="600"/>
              </a:spcAft>
            </a:pPr>
            <a:endParaRPr lang="en-US" altLang="ja-JP" b="1" dirty="0"/>
          </a:p>
          <a:p>
            <a:endParaRPr kumimoji="1" lang="en-US" altLang="ja-JP" dirty="0"/>
          </a:p>
          <a:p>
            <a:endParaRPr kumimoji="1" lang="ja-JP" altLang="en-US" sz="1200" dirty="0"/>
          </a:p>
        </p:txBody>
      </p:sp>
      <p:sp>
        <p:nvSpPr>
          <p:cNvPr id="24" name="正方形/長方形 23">
            <a:extLst>
              <a:ext uri="{FF2B5EF4-FFF2-40B4-BE49-F238E27FC236}">
                <a16:creationId xmlns:a16="http://schemas.microsoft.com/office/drawing/2014/main" id="{D5CD8C19-73C2-4791-8C86-D67212557108}"/>
              </a:ext>
            </a:extLst>
          </p:cNvPr>
          <p:cNvSpPr/>
          <p:nvPr/>
        </p:nvSpPr>
        <p:spPr>
          <a:xfrm>
            <a:off x="1450681" y="4083421"/>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741643" y="1688668"/>
            <a:ext cx="1717943" cy="3958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クラス変数</a:t>
            </a:r>
            <a:endParaRPr lang="en-US" altLang="ja-JP" sz="2400" b="1" dirty="0">
              <a:solidFill>
                <a:schemeClr val="tx1"/>
              </a:solidFill>
            </a:endParaRP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97800" y="5290334"/>
            <a:ext cx="5551798" cy="369332"/>
          </a:xfrm>
          <a:prstGeom prst="rect">
            <a:avLst/>
          </a:prstGeom>
          <a:solidFill>
            <a:schemeClr val="accent1">
              <a:lumMod val="20000"/>
              <a:lumOff val="80000"/>
            </a:schemeClr>
          </a:solidFill>
        </p:spPr>
        <p:txBody>
          <a:bodyPr wrap="square">
            <a:spAutoFit/>
          </a:bodyPr>
          <a:lstStyle/>
          <a:p>
            <a:r>
              <a:rPr lang="ja-JP" altLang="en-US" dirty="0"/>
              <a:t>インスタンス名 </a:t>
            </a:r>
            <a:r>
              <a:rPr lang="en-US" altLang="ja-JP" dirty="0"/>
              <a:t>= </a:t>
            </a:r>
            <a:r>
              <a:rPr lang="ja-JP" altLang="en-US" dirty="0"/>
              <a:t>クラス（</a:t>
            </a:r>
            <a:r>
              <a:rPr lang="en-US" altLang="ja-JP" dirty="0"/>
              <a:t>__</a:t>
            </a:r>
            <a:r>
              <a:rPr lang="en-US" altLang="ja-JP" dirty="0" err="1"/>
              <a:t>init</a:t>
            </a:r>
            <a:r>
              <a:rPr lang="en-US" altLang="ja-JP" dirty="0"/>
              <a:t>__</a:t>
            </a:r>
            <a:r>
              <a:rPr lang="ja-JP" altLang="en-US" dirty="0"/>
              <a:t>メソッドの引数）</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4339650"/>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：オブジェクトを生成するための型</a:t>
            </a:r>
            <a:endParaRPr kumimoji="1" lang="en-US" altLang="ja-JP" sz="2400" dirty="0"/>
          </a:p>
          <a:p>
            <a:pPr>
              <a:spcBef>
                <a:spcPts val="600"/>
              </a:spcBef>
              <a:spcAft>
                <a:spcPts val="1200"/>
              </a:spcAft>
            </a:pPr>
            <a:r>
              <a:rPr lang="ja-JP" altLang="en-US" sz="2400" b="1" dirty="0"/>
              <a:t>クラス変数</a:t>
            </a:r>
            <a:r>
              <a:rPr lang="ja-JP" altLang="en-US" sz="2400" dirty="0"/>
              <a:t>：どのインスタンスを生成する時も共通する値をもつ</a:t>
            </a:r>
            <a:endParaRPr lang="en-US" altLang="ja-JP" sz="2400" dirty="0"/>
          </a:p>
          <a:p>
            <a:pPr>
              <a:spcBef>
                <a:spcPts val="600"/>
              </a:spcBef>
              <a:spcAft>
                <a:spcPts val="1200"/>
              </a:spcAft>
            </a:pPr>
            <a:r>
              <a:rPr kumimoji="1" lang="ja-JP" altLang="en-US" sz="2400" b="1" dirty="0"/>
              <a:t>インスタンス変数</a:t>
            </a:r>
            <a:r>
              <a:rPr kumimoji="1" lang="ja-JP" altLang="en-US" sz="2400" dirty="0"/>
              <a:t>：生成するインスタンスによって異なる値をもつ</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：インスタンス生成時に必ず実行されるメソッド</a:t>
            </a:r>
            <a:endParaRPr lang="en-US" altLang="ja-JP" sz="2400" dirty="0"/>
          </a:p>
          <a:p>
            <a:pPr>
              <a:spcBef>
                <a:spcPts val="600"/>
              </a:spcBef>
              <a:spcAft>
                <a:spcPts val="1200"/>
              </a:spcAft>
            </a:pPr>
            <a:r>
              <a:rPr kumimoji="1" lang="ja-JP" altLang="en-US" sz="2400" b="1" dirty="0"/>
              <a:t>インスタンス</a:t>
            </a:r>
            <a:r>
              <a:rPr kumimoji="1" lang="ja-JP" altLang="en-US" sz="2400" dirty="0"/>
              <a:t>：クラス（型）を実体化したもの</a:t>
            </a:r>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AFF2ED90-C712-484E-B813-C2B0A126B37E}"/>
              </a:ext>
            </a:extLst>
          </p:cNvPr>
          <p:cNvSpPr/>
          <p:nvPr/>
        </p:nvSpPr>
        <p:spPr>
          <a:xfrm>
            <a:off x="1445537" y="2959357"/>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
        <p:nvSpPr>
          <p:cNvPr id="16" name="正方形/長方形 15">
            <a:extLst>
              <a:ext uri="{FF2B5EF4-FFF2-40B4-BE49-F238E27FC236}">
                <a16:creationId xmlns:a16="http://schemas.microsoft.com/office/drawing/2014/main" id="{54E45778-7225-41A1-831C-6BFADE6C4F6E}"/>
              </a:ext>
            </a:extLst>
          </p:cNvPr>
          <p:cNvSpPr/>
          <p:nvPr/>
        </p:nvSpPr>
        <p:spPr>
          <a:xfrm>
            <a:off x="1447598" y="2549964"/>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17" name="正方形/長方形 16">
            <a:extLst>
              <a:ext uri="{FF2B5EF4-FFF2-40B4-BE49-F238E27FC236}">
                <a16:creationId xmlns:a16="http://schemas.microsoft.com/office/drawing/2014/main" id="{9DF01624-5911-4C02-A781-2E880A7E38EF}"/>
              </a:ext>
            </a:extLst>
          </p:cNvPr>
          <p:cNvSpPr/>
          <p:nvPr/>
        </p:nvSpPr>
        <p:spPr>
          <a:xfrm>
            <a:off x="1445537" y="4541233"/>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Tree>
    <p:extLst>
      <p:ext uri="{BB962C8B-B14F-4D97-AF65-F5344CB8AC3E}">
        <p14:creationId xmlns:p14="http://schemas.microsoft.com/office/powerpoint/2010/main" val="24003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4E29670C-311F-40A0-933C-10FED7DF9DBB}"/>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11" name="正方形/長方形 10">
            <a:extLst>
              <a:ext uri="{FF2B5EF4-FFF2-40B4-BE49-F238E27FC236}">
                <a16:creationId xmlns:a16="http://schemas.microsoft.com/office/drawing/2014/main" id="{7FD993D0-D257-4983-A432-044EECAF290B}"/>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tx1"/>
                </a:solidFill>
              </a:rPr>
              <a:t>self.radius</a:t>
            </a:r>
            <a:r>
              <a:rPr lang="en-US" altLang="ja-JP" sz="2000" b="1" dirty="0">
                <a:solidFill>
                  <a:schemeClr val="tx1"/>
                </a:solidFill>
              </a:rPr>
              <a:t> = r</a:t>
            </a:r>
            <a:endParaRPr kumimoji="1" lang="ja-JP" altLang="en-US" sz="2000" b="1" dirty="0">
              <a:solidFill>
                <a:schemeClr val="tx1"/>
              </a:solidFill>
            </a:endParaRP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3C24995-A87C-4A7A-A950-582D529544F0}"/>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3" name="テキスト ボックス 2">
            <a:extLst>
              <a:ext uri="{FF2B5EF4-FFF2-40B4-BE49-F238E27FC236}">
                <a16:creationId xmlns:a16="http://schemas.microsoft.com/office/drawing/2014/main" id="{DC3D997D-4670-45A6-BF20-4E08EEE70A68}"/>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kumimoji="1" lang="en-US" altLang="ja-JP" b="1" dirty="0" err="1"/>
              <a:t>self.pi</a:t>
            </a:r>
            <a:endParaRPr kumimoji="1" lang="ja-JP" altLang="en-US" b="1" dirty="0"/>
          </a:p>
        </p:txBody>
      </p:sp>
      <p:sp>
        <p:nvSpPr>
          <p:cNvPr id="14" name="テキスト ボックス 13">
            <a:extLst>
              <a:ext uri="{FF2B5EF4-FFF2-40B4-BE49-F238E27FC236}">
                <a16:creationId xmlns:a16="http://schemas.microsoft.com/office/drawing/2014/main" id="{DAEC3570-1F1D-4398-BE6D-1F61725388ED}"/>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err="1"/>
              <a:t>self.radius</a:t>
            </a:r>
            <a:endParaRPr kumimoji="1" lang="ja-JP" altLang="en-US" b="1" dirty="0"/>
          </a:p>
        </p:txBody>
      </p:sp>
    </p:spTree>
    <p:extLst>
      <p:ext uri="{BB962C8B-B14F-4D97-AF65-F5344CB8AC3E}">
        <p14:creationId xmlns:p14="http://schemas.microsoft.com/office/powerpoint/2010/main" val="179555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2F687D9-0249-4F8B-B4DF-9F39D5E41123}"/>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1463800" y="5255787"/>
            <a:ext cx="2447437" cy="369332"/>
          </a:xfrm>
          <a:prstGeom prst="rect">
            <a:avLst/>
          </a:prstGeom>
          <a:solidFill>
            <a:schemeClr val="accent1">
              <a:lumMod val="20000"/>
              <a:lumOff val="80000"/>
            </a:schemeClr>
          </a:solidFill>
        </p:spPr>
        <p:txBody>
          <a:bodyPr wrap="square">
            <a:spAutoFit/>
          </a:bodyPr>
          <a:lstStyle/>
          <a:p>
            <a:r>
              <a:rPr lang="en-US" altLang="ja-JP" dirty="0"/>
              <a:t>circle1</a:t>
            </a:r>
            <a:r>
              <a:rPr lang="ja-JP" altLang="en-US" dirty="0"/>
              <a:t> </a:t>
            </a:r>
            <a:r>
              <a:rPr lang="en-US" altLang="ja-JP" dirty="0"/>
              <a:t>= Circles</a:t>
            </a:r>
            <a:r>
              <a:rPr lang="ja-JP" altLang="en-US" dirty="0"/>
              <a:t>（</a:t>
            </a:r>
            <a:r>
              <a:rPr lang="en-US" altLang="ja-JP" dirty="0"/>
              <a:t>2</a:t>
            </a:r>
            <a:r>
              <a:rPr lang="ja-JP" altLang="en-US" dirty="0"/>
              <a:t>）</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20A28EC8-CF6E-4C91-97D2-967B7B39C9C8}"/>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22" name="正方形/長方形 21">
            <a:extLst>
              <a:ext uri="{FF2B5EF4-FFF2-40B4-BE49-F238E27FC236}">
                <a16:creationId xmlns:a16="http://schemas.microsoft.com/office/drawing/2014/main" id="{4B62D5AA-2A7F-43B7-8588-0004577F059E}"/>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0000"/>
                </a:solidFill>
              </a:rPr>
              <a:t>circle1</a:t>
            </a:r>
            <a:r>
              <a:rPr lang="en-US" altLang="ja-JP" sz="2000" b="1" dirty="0">
                <a:solidFill>
                  <a:schemeClr val="tx1"/>
                </a:solidFill>
              </a:rPr>
              <a:t>.radius = </a:t>
            </a:r>
            <a:r>
              <a:rPr lang="en-US" altLang="ja-JP" sz="2000" b="1" dirty="0">
                <a:solidFill>
                  <a:srgbClr val="FF0000"/>
                </a:solidFill>
              </a:rPr>
              <a:t>2</a:t>
            </a:r>
            <a:endParaRPr kumimoji="1" lang="ja-JP" altLang="en-US" sz="2000" b="1" dirty="0">
              <a:solidFill>
                <a:srgbClr val="FF0000"/>
              </a:solidFill>
            </a:endParaRPr>
          </a:p>
        </p:txBody>
      </p:sp>
      <p:sp>
        <p:nvSpPr>
          <p:cNvPr id="23" name="テキスト ボックス 22">
            <a:extLst>
              <a:ext uri="{FF2B5EF4-FFF2-40B4-BE49-F238E27FC236}">
                <a16:creationId xmlns:a16="http://schemas.microsoft.com/office/drawing/2014/main" id="{E899F4B2-C1B8-4B30-BC36-E96D65A9361D}"/>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24" name="テキスト ボックス 23">
            <a:extLst>
              <a:ext uri="{FF2B5EF4-FFF2-40B4-BE49-F238E27FC236}">
                <a16:creationId xmlns:a16="http://schemas.microsoft.com/office/drawing/2014/main" id="{423F22E1-54A0-4BE8-B37E-0FCE28FD116C}"/>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lang="en-US" altLang="ja-JP" b="1" dirty="0">
                <a:solidFill>
                  <a:srgbClr val="FF0000"/>
                </a:solidFill>
              </a:rPr>
              <a:t>circle1</a:t>
            </a:r>
            <a:r>
              <a:rPr kumimoji="1" lang="en-US" altLang="ja-JP" b="1" dirty="0"/>
              <a:t>.pi</a:t>
            </a:r>
            <a:endParaRPr kumimoji="1" lang="ja-JP" altLang="en-US" b="1" dirty="0"/>
          </a:p>
        </p:txBody>
      </p:sp>
      <p:sp>
        <p:nvSpPr>
          <p:cNvPr id="26" name="テキスト ボックス 25">
            <a:extLst>
              <a:ext uri="{FF2B5EF4-FFF2-40B4-BE49-F238E27FC236}">
                <a16:creationId xmlns:a16="http://schemas.microsoft.com/office/drawing/2014/main" id="{58090B31-A704-499B-819E-D7ABE753E8D0}"/>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a:solidFill>
                  <a:srgbClr val="FF0000"/>
                </a:solidFill>
              </a:rPr>
              <a:t>circle1</a:t>
            </a:r>
            <a:r>
              <a:rPr kumimoji="1" lang="en-US" altLang="ja-JP" b="1" dirty="0"/>
              <a:t>.radius</a:t>
            </a:r>
            <a:endParaRPr kumimoji="1" lang="ja-JP" altLang="en-US" b="1" dirty="0"/>
          </a:p>
        </p:txBody>
      </p:sp>
    </p:spTree>
    <p:extLst>
      <p:ext uri="{BB962C8B-B14F-4D97-AF65-F5344CB8AC3E}">
        <p14:creationId xmlns:p14="http://schemas.microsoft.com/office/powerpoint/2010/main" val="594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D8D80-6D97-4065-8AA7-46B31507CD76}"/>
              </a:ext>
            </a:extLst>
          </p:cNvPr>
          <p:cNvSpPr>
            <a:spLocks noGrp="1"/>
          </p:cNvSpPr>
          <p:nvPr>
            <p:ph type="title"/>
          </p:nvPr>
        </p:nvSpPr>
        <p:spPr/>
        <p:txBody>
          <a:bodyPr/>
          <a:lstStyle/>
          <a:p>
            <a:r>
              <a:rPr kumimoji="1" lang="ja-JP" altLang="en-US" dirty="0"/>
              <a:t>練習問題③</a:t>
            </a:r>
          </a:p>
        </p:txBody>
      </p:sp>
      <p:sp>
        <p:nvSpPr>
          <p:cNvPr id="3" name="コンテンツ プレースホルダー 2">
            <a:extLst>
              <a:ext uri="{FF2B5EF4-FFF2-40B4-BE49-F238E27FC236}">
                <a16:creationId xmlns:a16="http://schemas.microsoft.com/office/drawing/2014/main" id="{6E83333B-49FA-4A50-8D32-E580AE89A1C0}"/>
              </a:ext>
            </a:extLst>
          </p:cNvPr>
          <p:cNvSpPr>
            <a:spLocks noGrp="1"/>
          </p:cNvSpPr>
          <p:nvPr>
            <p:ph idx="1"/>
          </p:nvPr>
        </p:nvSpPr>
        <p:spPr>
          <a:xfrm>
            <a:off x="449215" y="1183596"/>
            <a:ext cx="11518196" cy="5674404"/>
          </a:xfrm>
        </p:spPr>
        <p:txBody>
          <a:bodyPr>
            <a:normAutofit/>
          </a:bodyPr>
          <a:lstStyle/>
          <a:p>
            <a:r>
              <a:rPr kumimoji="1" lang="ja-JP" altLang="en-US" dirty="0"/>
              <a:t>クラス</a:t>
            </a:r>
            <a:r>
              <a:rPr kumimoji="1" lang="en-US" altLang="ja-JP" dirty="0"/>
              <a:t>Triangle</a:t>
            </a:r>
            <a:r>
              <a:rPr kumimoji="1" lang="ja-JP" altLang="en-US" dirty="0"/>
              <a:t>を作成</a:t>
            </a:r>
            <a:endParaRPr lang="en-US" altLang="ja-JP" dirty="0"/>
          </a:p>
          <a:p>
            <a:r>
              <a:rPr kumimoji="1" lang="en-US" altLang="ja-JP" dirty="0"/>
              <a:t>Triangle</a:t>
            </a:r>
            <a:r>
              <a:rPr kumimoji="1" lang="ja-JP" altLang="en-US" dirty="0"/>
              <a:t>内に三角形の面積を求めるメソッドを作成</a:t>
            </a:r>
            <a:endParaRPr kumimoji="1" lang="en-US" altLang="ja-JP" dirty="0"/>
          </a:p>
          <a:p>
            <a:r>
              <a:rPr lang="ja-JP" altLang="en-US" dirty="0"/>
              <a:t>底辺 </a:t>
            </a:r>
            <a:r>
              <a:rPr lang="en-US" altLang="ja-JP" dirty="0"/>
              <a:t>= 6</a:t>
            </a:r>
            <a:r>
              <a:rPr lang="ja-JP" altLang="en-US" dirty="0" err="1"/>
              <a:t>、</a:t>
            </a:r>
            <a:r>
              <a:rPr lang="ja-JP" altLang="en-US" dirty="0"/>
              <a:t>高さ </a:t>
            </a:r>
            <a:r>
              <a:rPr lang="en-US" altLang="ja-JP" dirty="0"/>
              <a:t>= 10 </a:t>
            </a:r>
            <a:r>
              <a:rPr lang="ja-JP" altLang="en-US" dirty="0"/>
              <a:t>の三角形</a:t>
            </a:r>
            <a:r>
              <a:rPr lang="en-US" altLang="ja-JP" dirty="0"/>
              <a:t>triangle1</a:t>
            </a:r>
          </a:p>
          <a:p>
            <a:r>
              <a:rPr kumimoji="1" lang="ja-JP" altLang="en-US" dirty="0"/>
              <a:t>底辺 </a:t>
            </a:r>
            <a:r>
              <a:rPr kumimoji="1" lang="en-US" altLang="ja-JP" dirty="0"/>
              <a:t>= 2</a:t>
            </a:r>
            <a:r>
              <a:rPr kumimoji="1" lang="ja-JP" altLang="en-US" dirty="0" err="1"/>
              <a:t>、</a:t>
            </a:r>
            <a:r>
              <a:rPr kumimoji="1" lang="ja-JP" altLang="en-US" dirty="0"/>
              <a:t>高さ </a:t>
            </a:r>
            <a:r>
              <a:rPr kumimoji="1" lang="en-US" altLang="ja-JP" dirty="0"/>
              <a:t>= 5 </a:t>
            </a:r>
            <a:r>
              <a:rPr kumimoji="1" lang="ja-JP" altLang="en-US" dirty="0"/>
              <a:t>の三角形</a:t>
            </a:r>
            <a:r>
              <a:rPr kumimoji="1" lang="en-US" altLang="ja-JP" dirty="0"/>
              <a:t>triangle2</a:t>
            </a:r>
            <a:r>
              <a:rPr kumimoji="1" lang="ja-JP" altLang="en-US" dirty="0"/>
              <a:t>　　</a:t>
            </a:r>
            <a:r>
              <a:rPr lang="ja-JP" altLang="en-US" dirty="0"/>
              <a:t>を作成</a:t>
            </a:r>
            <a:endParaRPr lang="en-US" altLang="ja-JP" dirty="0"/>
          </a:p>
          <a:p>
            <a:r>
              <a:rPr kumimoji="1" lang="en-US" altLang="ja-JP" dirty="0" err="1"/>
              <a:t>learn_python</a:t>
            </a:r>
            <a:r>
              <a:rPr kumimoji="1" lang="en-US" altLang="ja-JP" dirty="0"/>
              <a:t>/</a:t>
            </a:r>
            <a:r>
              <a:rPr kumimoji="1" lang="en-US" altLang="ja-JP" dirty="0" err="1"/>
              <a:t>kadai</a:t>
            </a:r>
            <a:r>
              <a:rPr lang="en-US" altLang="ja-JP" dirty="0"/>
              <a:t>/day3</a:t>
            </a:r>
            <a:r>
              <a:rPr lang="ja-JP" altLang="en-US" dirty="0"/>
              <a:t>内に</a:t>
            </a:r>
            <a:r>
              <a:rPr lang="en-US" altLang="ja-JP"/>
              <a:t>【2019_12_04</a:t>
            </a:r>
            <a:r>
              <a:rPr lang="en-US" altLang="ja-JP" dirty="0"/>
              <a:t>【</a:t>
            </a:r>
            <a:r>
              <a:rPr lang="ja-JP" altLang="en-US" dirty="0"/>
              <a:t>自分の名前</a:t>
            </a:r>
            <a:r>
              <a:rPr lang="en-US" altLang="ja-JP" dirty="0"/>
              <a:t>】.</a:t>
            </a:r>
            <a:r>
              <a:rPr lang="en-US" altLang="ja-JP" dirty="0" err="1"/>
              <a:t>py</a:t>
            </a:r>
            <a:r>
              <a:rPr lang="en-US" altLang="ja-JP" dirty="0"/>
              <a:t>】</a:t>
            </a:r>
            <a:r>
              <a:rPr lang="ja-JP" altLang="en-US" dirty="0"/>
              <a:t>を</a:t>
            </a:r>
            <a:endParaRPr lang="en-US" altLang="ja-JP" dirty="0"/>
          </a:p>
          <a:p>
            <a:r>
              <a:rPr lang="en-US" altLang="ja-JP" dirty="0"/>
              <a:t>pull request </a:t>
            </a:r>
            <a:r>
              <a:rPr lang="ja-JP" altLang="en-US" dirty="0"/>
              <a:t>する</a:t>
            </a:r>
            <a:endParaRPr lang="en-US" altLang="ja-JP" dirty="0"/>
          </a:p>
          <a:p>
            <a:r>
              <a:rPr kumimoji="1" lang="en-US" altLang="ja-JP" dirty="0"/>
              <a:t>pull request</a:t>
            </a:r>
            <a:r>
              <a:rPr kumimoji="1" lang="ja-JP" altLang="en-US" dirty="0"/>
              <a:t>したら</a:t>
            </a:r>
            <a:r>
              <a:rPr kumimoji="1" lang="en-US" altLang="ja-JP" dirty="0"/>
              <a:t>issue【2019/12/04 </a:t>
            </a:r>
            <a:r>
              <a:rPr kumimoji="1" lang="ja-JP" altLang="en-US" dirty="0"/>
              <a:t>課題</a:t>
            </a:r>
            <a:r>
              <a:rPr kumimoji="1" lang="en-US" altLang="ja-JP" dirty="0"/>
              <a:t>】</a:t>
            </a:r>
            <a:r>
              <a:rPr kumimoji="1" lang="ja-JP" altLang="en-US" dirty="0"/>
              <a:t>にコメント</a:t>
            </a:r>
          </a:p>
        </p:txBody>
      </p:sp>
      <p:sp>
        <p:nvSpPr>
          <p:cNvPr id="4" name="スライド番号プレースホルダー 3">
            <a:extLst>
              <a:ext uri="{FF2B5EF4-FFF2-40B4-BE49-F238E27FC236}">
                <a16:creationId xmlns:a16="http://schemas.microsoft.com/office/drawing/2014/main" id="{4FD84D7E-0987-4C58-A59C-1807BBE4C484}"/>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Tree>
    <p:extLst>
      <p:ext uri="{BB962C8B-B14F-4D97-AF65-F5344CB8AC3E}">
        <p14:creationId xmlns:p14="http://schemas.microsoft.com/office/powerpoint/2010/main" val="32954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E93B2C43-9ABB-40C4-9B1C-50C0C3F85427}"/>
              </a:ext>
            </a:extLst>
          </p:cNvPr>
          <p:cNvSpPr/>
          <p:nvPr/>
        </p:nvSpPr>
        <p:spPr>
          <a:xfrm>
            <a:off x="3934534" y="1536828"/>
            <a:ext cx="4827053" cy="48126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B060C2A5-2EDA-4F7B-90EE-8B0C86D4739D}"/>
              </a:ext>
            </a:extLst>
          </p:cNvPr>
          <p:cNvSpPr/>
          <p:nvPr/>
        </p:nvSpPr>
        <p:spPr>
          <a:xfrm>
            <a:off x="960247" y="1943432"/>
            <a:ext cx="2322104" cy="4240554"/>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オブジェクト指向をする理由</a:t>
            </a:r>
            <a:r>
              <a:rPr lang="ja-JP" altLang="en-US" dirty="0"/>
              <a:t>①</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8" name="コンテンツ プレースホルダー 7">
            <a:extLst>
              <a:ext uri="{FF2B5EF4-FFF2-40B4-BE49-F238E27FC236}">
                <a16:creationId xmlns:a16="http://schemas.microsoft.com/office/drawing/2014/main" id="{63CAF5FC-C926-4C24-BE97-837614204C7A}"/>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24959" b="23114"/>
          <a:stretch/>
        </p:blipFill>
        <p:spPr>
          <a:xfrm>
            <a:off x="1115318" y="2052793"/>
            <a:ext cx="1800343" cy="934867"/>
          </a:xfrm>
        </p:spPr>
      </p:pic>
      <p:sp>
        <p:nvSpPr>
          <p:cNvPr id="6" name="コンテンツ プレースホルダー 5">
            <a:extLst>
              <a:ext uri="{FF2B5EF4-FFF2-40B4-BE49-F238E27FC236}">
                <a16:creationId xmlns:a16="http://schemas.microsoft.com/office/drawing/2014/main" id="{FB307CE0-05CA-47D6-9768-33992C57EC14}"/>
              </a:ext>
            </a:extLst>
          </p:cNvPr>
          <p:cNvSpPr>
            <a:spLocks noGrp="1"/>
          </p:cNvSpPr>
          <p:nvPr>
            <p:ph idx="1"/>
          </p:nvPr>
        </p:nvSpPr>
        <p:spPr>
          <a:xfrm>
            <a:off x="449215" y="1183597"/>
            <a:ext cx="11029615" cy="835156"/>
          </a:xfrm>
        </p:spPr>
        <p:txBody>
          <a:bodyPr/>
          <a:lstStyle/>
          <a:p>
            <a:r>
              <a:rPr lang="en-US" altLang="ja-JP" dirty="0"/>
              <a:t>•</a:t>
            </a:r>
            <a:r>
              <a:rPr lang="ja-JP" altLang="en-US" dirty="0"/>
              <a:t>作業量を省略可能</a:t>
            </a:r>
          </a:p>
        </p:txBody>
      </p:sp>
      <p:pic>
        <p:nvPicPr>
          <p:cNvPr id="10" name="図 9">
            <a:extLst>
              <a:ext uri="{FF2B5EF4-FFF2-40B4-BE49-F238E27FC236}">
                <a16:creationId xmlns:a16="http://schemas.microsoft.com/office/drawing/2014/main" id="{D1854EFF-9393-4616-9391-634844239A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094" b="25896"/>
          <a:stretch/>
        </p:blipFill>
        <p:spPr>
          <a:xfrm>
            <a:off x="1138647" y="3425652"/>
            <a:ext cx="1784790" cy="856882"/>
          </a:xfrm>
          <a:prstGeom prst="rect">
            <a:avLst/>
          </a:prstGeom>
        </p:spPr>
      </p:pic>
      <p:pic>
        <p:nvPicPr>
          <p:cNvPr id="12" name="図 11">
            <a:extLst>
              <a:ext uri="{FF2B5EF4-FFF2-40B4-BE49-F238E27FC236}">
                <a16:creationId xmlns:a16="http://schemas.microsoft.com/office/drawing/2014/main" id="{D430A627-0797-413B-B088-1E242D2EFE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7594" b="24159"/>
          <a:stretch/>
        </p:blipFill>
        <p:spPr>
          <a:xfrm>
            <a:off x="1072463" y="4789646"/>
            <a:ext cx="1937651" cy="934867"/>
          </a:xfrm>
          <a:prstGeom prst="rect">
            <a:avLst/>
          </a:prstGeom>
        </p:spPr>
      </p:pic>
      <p:sp>
        <p:nvSpPr>
          <p:cNvPr id="18" name="テキスト ボックス 17">
            <a:extLst>
              <a:ext uri="{FF2B5EF4-FFF2-40B4-BE49-F238E27FC236}">
                <a16:creationId xmlns:a16="http://schemas.microsoft.com/office/drawing/2014/main" id="{5FE09BDF-D7A0-4794-82D8-47B84598433D}"/>
              </a:ext>
            </a:extLst>
          </p:cNvPr>
          <p:cNvSpPr txBox="1"/>
          <p:nvPr/>
        </p:nvSpPr>
        <p:spPr>
          <a:xfrm>
            <a:off x="226114" y="6325834"/>
            <a:ext cx="3990808" cy="461665"/>
          </a:xfrm>
          <a:prstGeom prst="rect">
            <a:avLst/>
          </a:prstGeom>
          <a:noFill/>
        </p:spPr>
        <p:txBody>
          <a:bodyPr wrap="square" rtlCol="0">
            <a:spAutoFit/>
          </a:bodyPr>
          <a:lstStyle/>
          <a:p>
            <a:r>
              <a:rPr kumimoji="1" lang="ja-JP" altLang="en-US" sz="2400" dirty="0"/>
              <a:t>クラスを使用しない場合</a:t>
            </a:r>
          </a:p>
        </p:txBody>
      </p:sp>
      <p:sp>
        <p:nvSpPr>
          <p:cNvPr id="23" name="テキスト ボックス 22">
            <a:extLst>
              <a:ext uri="{FF2B5EF4-FFF2-40B4-BE49-F238E27FC236}">
                <a16:creationId xmlns:a16="http://schemas.microsoft.com/office/drawing/2014/main" id="{3B74EE87-AC1C-4CAD-8134-32AB591AF8E5}"/>
              </a:ext>
            </a:extLst>
          </p:cNvPr>
          <p:cNvSpPr txBox="1"/>
          <p:nvPr/>
        </p:nvSpPr>
        <p:spPr>
          <a:xfrm>
            <a:off x="3944287" y="1608902"/>
            <a:ext cx="4817300" cy="4678204"/>
          </a:xfrm>
          <a:prstGeom prst="rect">
            <a:avLst/>
          </a:prstGeom>
          <a:noFill/>
        </p:spPr>
        <p:txBody>
          <a:bodyPr wrap="square" rtlCol="0">
            <a:spAutoFit/>
          </a:bodyPr>
          <a:lstStyle/>
          <a:p>
            <a:r>
              <a:rPr kumimoji="1" lang="ja-JP" altLang="en-US" sz="2400" b="1" dirty="0"/>
              <a:t>・</a:t>
            </a:r>
            <a:r>
              <a:rPr kumimoji="1" lang="en-US" altLang="ja-JP" sz="2400" b="1" dirty="0" err="1"/>
              <a:t>red_car</a:t>
            </a:r>
            <a:endParaRPr kumimoji="1" lang="en-US" altLang="ja-JP" sz="2400" b="1" dirty="0"/>
          </a:p>
          <a:p>
            <a:r>
              <a:rPr kumimoji="1" lang="ja-JP" altLang="en-US" sz="2400" dirty="0"/>
              <a:t>　</a:t>
            </a:r>
            <a:r>
              <a:rPr kumimoji="1" lang="en-US" altLang="ja-JP" sz="2400" dirty="0" err="1"/>
              <a:t>red_car</a:t>
            </a:r>
            <a:r>
              <a:rPr kumimoji="1" lang="ja-JP" altLang="en-US" sz="2400" dirty="0"/>
              <a:t>に走る機能を付与</a:t>
            </a:r>
            <a:endParaRPr kumimoji="1" lang="en-US" altLang="ja-JP" sz="2400" dirty="0"/>
          </a:p>
          <a:p>
            <a:r>
              <a:rPr kumimoji="1" lang="ja-JP" altLang="en-US" sz="2400" dirty="0"/>
              <a:t>　</a:t>
            </a:r>
            <a:r>
              <a:rPr kumimoji="1" lang="en-US" altLang="ja-JP" sz="2400" dirty="0" err="1"/>
              <a:t>red_car</a:t>
            </a:r>
            <a:r>
              <a:rPr kumimoji="1" lang="ja-JP" altLang="en-US" sz="2400" dirty="0"/>
              <a:t>に止まる機能を付与</a:t>
            </a:r>
            <a:endParaRPr kumimoji="1" lang="en-US" altLang="ja-JP" sz="2400" dirty="0"/>
          </a:p>
          <a:p>
            <a:pPr>
              <a:spcAft>
                <a:spcPts val="600"/>
              </a:spcAft>
            </a:pPr>
            <a:r>
              <a:rPr lang="ja-JP" altLang="en-US" sz="2400" dirty="0"/>
              <a:t>　</a:t>
            </a:r>
            <a:r>
              <a:rPr lang="en-US" altLang="ja-JP" sz="2400" dirty="0" err="1"/>
              <a:t>red_car</a:t>
            </a:r>
            <a:r>
              <a:rPr lang="ja-JP" altLang="en-US" sz="2400" dirty="0"/>
              <a:t>を赤色に設定</a:t>
            </a:r>
            <a:endParaRPr lang="en-US" altLang="ja-JP" sz="2400" dirty="0"/>
          </a:p>
          <a:p>
            <a:r>
              <a:rPr lang="ja-JP" altLang="en-US" sz="2400" b="1" dirty="0"/>
              <a:t>・</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に走る機能を付与</a:t>
            </a:r>
            <a:endParaRPr lang="en-US" altLang="ja-JP" sz="2400" dirty="0"/>
          </a:p>
          <a:p>
            <a:r>
              <a:rPr lang="ja-JP" altLang="en-US" sz="2400" dirty="0"/>
              <a:t>　</a:t>
            </a:r>
            <a:r>
              <a:rPr lang="en-US" altLang="ja-JP" sz="2400" dirty="0" err="1"/>
              <a:t>blue_car</a:t>
            </a:r>
            <a:r>
              <a:rPr lang="ja-JP" altLang="en-US" sz="2400" dirty="0"/>
              <a:t>に止まる機能を付与</a:t>
            </a:r>
            <a:endParaRPr lang="en-US" altLang="ja-JP" sz="2400" dirty="0"/>
          </a:p>
          <a:p>
            <a:r>
              <a:rPr lang="ja-JP" altLang="en-US" sz="2400" dirty="0"/>
              <a:t>　</a:t>
            </a:r>
            <a:r>
              <a:rPr lang="en-US" altLang="ja-JP" sz="2400" dirty="0" err="1"/>
              <a:t>blue_car</a:t>
            </a:r>
            <a:r>
              <a:rPr lang="ja-JP" altLang="en-US" sz="2400" dirty="0"/>
              <a:t>を青色に設定</a:t>
            </a:r>
            <a:endParaRPr lang="en-US" altLang="ja-JP" sz="2400" dirty="0"/>
          </a:p>
          <a:p>
            <a:pPr>
              <a:spcBef>
                <a:spcPts val="600"/>
              </a:spcBef>
            </a:pPr>
            <a:r>
              <a:rPr lang="ja-JP" altLang="en-US" sz="2400" b="1" dirty="0"/>
              <a:t>・</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に走る機能を付与</a:t>
            </a:r>
            <a:endParaRPr lang="en-US" altLang="ja-JP" sz="2400" dirty="0"/>
          </a:p>
          <a:p>
            <a:r>
              <a:rPr lang="ja-JP" altLang="en-US" sz="2400" dirty="0"/>
              <a:t>　</a:t>
            </a:r>
            <a:r>
              <a:rPr lang="en-US" altLang="ja-JP" sz="2400" dirty="0" err="1"/>
              <a:t>yellow_car</a:t>
            </a:r>
            <a:r>
              <a:rPr lang="ja-JP" altLang="en-US" sz="2400" dirty="0"/>
              <a:t>に止まる機能を付与</a:t>
            </a:r>
            <a:endParaRPr lang="en-US" altLang="ja-JP" sz="2400"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6" name="テキスト ボックス 25">
            <a:extLst>
              <a:ext uri="{FF2B5EF4-FFF2-40B4-BE49-F238E27FC236}">
                <a16:creationId xmlns:a16="http://schemas.microsoft.com/office/drawing/2014/main" id="{D157D8FA-118A-484D-9254-8226C683631D}"/>
              </a:ext>
            </a:extLst>
          </p:cNvPr>
          <p:cNvSpPr txBox="1"/>
          <p:nvPr/>
        </p:nvSpPr>
        <p:spPr>
          <a:xfrm>
            <a:off x="1559482" y="2960958"/>
            <a:ext cx="1095980" cy="369332"/>
          </a:xfrm>
          <a:prstGeom prst="rect">
            <a:avLst/>
          </a:prstGeom>
          <a:noFill/>
        </p:spPr>
        <p:txBody>
          <a:bodyPr wrap="square" rtlCol="0">
            <a:spAutoFit/>
          </a:bodyPr>
          <a:lstStyle/>
          <a:p>
            <a:r>
              <a:rPr kumimoji="1" lang="en-US" altLang="ja-JP" dirty="0" err="1"/>
              <a:t>red_car</a:t>
            </a:r>
            <a:endParaRPr kumimoji="1" lang="ja-JP" altLang="en-US" dirty="0"/>
          </a:p>
        </p:txBody>
      </p:sp>
      <p:sp>
        <p:nvSpPr>
          <p:cNvPr id="27" name="テキスト ボックス 26">
            <a:extLst>
              <a:ext uri="{FF2B5EF4-FFF2-40B4-BE49-F238E27FC236}">
                <a16:creationId xmlns:a16="http://schemas.microsoft.com/office/drawing/2014/main" id="{2D0AFC45-1A2F-41C1-8948-698A40801A76}"/>
              </a:ext>
            </a:extLst>
          </p:cNvPr>
          <p:cNvSpPr txBox="1"/>
          <p:nvPr/>
        </p:nvSpPr>
        <p:spPr>
          <a:xfrm>
            <a:off x="1573309" y="4367587"/>
            <a:ext cx="1095980" cy="369332"/>
          </a:xfrm>
          <a:prstGeom prst="rect">
            <a:avLst/>
          </a:prstGeom>
          <a:noFill/>
        </p:spPr>
        <p:txBody>
          <a:bodyPr wrap="square" rtlCol="0">
            <a:spAutoFit/>
          </a:bodyPr>
          <a:lstStyle/>
          <a:p>
            <a:r>
              <a:rPr kumimoji="1" lang="en-US" altLang="ja-JP" dirty="0" err="1"/>
              <a:t>blue_car</a:t>
            </a:r>
            <a:endParaRPr kumimoji="1" lang="ja-JP" altLang="en-US" dirty="0"/>
          </a:p>
        </p:txBody>
      </p:sp>
      <p:sp>
        <p:nvSpPr>
          <p:cNvPr id="28" name="テキスト ボックス 27">
            <a:extLst>
              <a:ext uri="{FF2B5EF4-FFF2-40B4-BE49-F238E27FC236}">
                <a16:creationId xmlns:a16="http://schemas.microsoft.com/office/drawing/2014/main" id="{A055240A-5AEE-45B6-BDD0-7353D8447AAC}"/>
              </a:ext>
            </a:extLst>
          </p:cNvPr>
          <p:cNvSpPr txBox="1"/>
          <p:nvPr/>
        </p:nvSpPr>
        <p:spPr>
          <a:xfrm>
            <a:off x="1503116" y="5698138"/>
            <a:ext cx="1436805" cy="369332"/>
          </a:xfrm>
          <a:prstGeom prst="rect">
            <a:avLst/>
          </a:prstGeom>
          <a:noFill/>
        </p:spPr>
        <p:txBody>
          <a:bodyPr wrap="square" rtlCol="0">
            <a:spAutoFit/>
          </a:bodyPr>
          <a:lstStyle/>
          <a:p>
            <a:r>
              <a:rPr kumimoji="1" lang="en-US" altLang="ja-JP" dirty="0" err="1"/>
              <a:t>yellow_car</a:t>
            </a:r>
            <a:endParaRPr kumimoji="1" lang="ja-JP" altLang="en-US" dirty="0"/>
          </a:p>
        </p:txBody>
      </p:sp>
      <p:sp>
        <p:nvSpPr>
          <p:cNvPr id="29" name="正方形/長方形 28">
            <a:extLst>
              <a:ext uri="{FF2B5EF4-FFF2-40B4-BE49-F238E27FC236}">
                <a16:creationId xmlns:a16="http://schemas.microsoft.com/office/drawing/2014/main" id="{6FF7BB3E-1639-4953-BB07-0C81D373ACC7}"/>
              </a:ext>
            </a:extLst>
          </p:cNvPr>
          <p:cNvSpPr/>
          <p:nvPr/>
        </p:nvSpPr>
        <p:spPr>
          <a:xfrm>
            <a:off x="8413304" y="6488668"/>
            <a:ext cx="3868367" cy="369332"/>
          </a:xfrm>
          <a:prstGeom prst="rect">
            <a:avLst/>
          </a:prstGeom>
        </p:spPr>
        <p:txBody>
          <a:bodyPr wrap="none">
            <a:spAutoFit/>
          </a:bodyPr>
          <a:lstStyle/>
          <a:p>
            <a:r>
              <a:rPr lang="en-US" altLang="ja-JP" dirty="0">
                <a:hlinkClick r:id="rId5"/>
              </a:rPr>
              <a:t>https://eng-entrance.com/what-oop</a:t>
            </a:r>
            <a:endParaRPr lang="ja-JP" altLang="en-US" dirty="0"/>
          </a:p>
        </p:txBody>
      </p:sp>
      <p:sp>
        <p:nvSpPr>
          <p:cNvPr id="3" name="四角形: 角を丸くする 2">
            <a:extLst>
              <a:ext uri="{FF2B5EF4-FFF2-40B4-BE49-F238E27FC236}">
                <a16:creationId xmlns:a16="http://schemas.microsoft.com/office/drawing/2014/main" id="{889FA3F3-7D89-4C33-B19E-E5D075E3BA6B}"/>
              </a:ext>
            </a:extLst>
          </p:cNvPr>
          <p:cNvSpPr/>
          <p:nvPr/>
        </p:nvSpPr>
        <p:spPr>
          <a:xfrm>
            <a:off x="9038393" y="1544315"/>
            <a:ext cx="2884601" cy="4944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E76F28D-7D69-47C4-AD87-4229A779D14C}"/>
              </a:ext>
            </a:extLst>
          </p:cNvPr>
          <p:cNvSpPr/>
          <p:nvPr/>
        </p:nvSpPr>
        <p:spPr>
          <a:xfrm>
            <a:off x="8871069" y="1892159"/>
            <a:ext cx="3219247" cy="4247317"/>
          </a:xfrm>
          <a:prstGeom prst="rect">
            <a:avLst/>
          </a:prstGeom>
        </p:spPr>
        <p:txBody>
          <a:bodyPr wrap="square">
            <a:spAutoFit/>
          </a:bodyPr>
          <a:lstStyle/>
          <a:p>
            <a:pPr algn="ctr"/>
            <a:r>
              <a:rPr lang="en-US" altLang="ja-JP" b="1" dirty="0" err="1">
                <a:solidFill>
                  <a:schemeClr val="bg1"/>
                </a:solidFill>
              </a:rPr>
              <a:t>red_car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blue_car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yellow_car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endParaRPr lang="en-US" altLang="ja-JP" b="1" dirty="0">
              <a:solidFill>
                <a:schemeClr val="bg1"/>
              </a:solidFill>
            </a:endParaRPr>
          </a:p>
          <a:p>
            <a:pPr algn="ctr"/>
            <a:endParaRPr lang="en-US" altLang="ja-JP" b="1" dirty="0">
              <a:solidFill>
                <a:schemeClr val="bg1"/>
              </a:solidFill>
            </a:endParaRPr>
          </a:p>
          <a:p>
            <a:pPr algn="ctr"/>
            <a:endParaRPr lang="en-US" altLang="ja-JP" b="1" dirty="0">
              <a:solidFill>
                <a:schemeClr val="bg1"/>
              </a:solidFill>
            </a:endParaRPr>
          </a:p>
          <a:p>
            <a:pPr algn="ctr"/>
            <a:r>
              <a:rPr lang="ja-JP" altLang="en-US" b="1" dirty="0">
                <a:solidFill>
                  <a:schemeClr val="bg1"/>
                </a:solidFill>
              </a:rPr>
              <a:t>同じ設定を</a:t>
            </a:r>
            <a:endParaRPr lang="en-US" altLang="ja-JP" b="1" dirty="0">
              <a:solidFill>
                <a:schemeClr val="bg1"/>
              </a:solidFill>
            </a:endParaRPr>
          </a:p>
          <a:p>
            <a:pPr algn="ctr"/>
            <a:r>
              <a:rPr lang="ja-JP" altLang="en-US" b="1" dirty="0">
                <a:solidFill>
                  <a:schemeClr val="bg1"/>
                </a:solidFill>
              </a:rPr>
              <a:t>車ごとに行う必要あり</a:t>
            </a:r>
          </a:p>
        </p:txBody>
      </p:sp>
      <p:sp>
        <p:nvSpPr>
          <p:cNvPr id="7" name="矢印: 下 6">
            <a:extLst>
              <a:ext uri="{FF2B5EF4-FFF2-40B4-BE49-F238E27FC236}">
                <a16:creationId xmlns:a16="http://schemas.microsoft.com/office/drawing/2014/main" id="{5AF658FF-892F-4FE5-9ADB-F1FFD23DBB20}"/>
              </a:ext>
            </a:extLst>
          </p:cNvPr>
          <p:cNvSpPr/>
          <p:nvPr/>
        </p:nvSpPr>
        <p:spPr>
          <a:xfrm>
            <a:off x="10139075" y="5086156"/>
            <a:ext cx="683234" cy="285283"/>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80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73AA-801A-48FD-9C20-9CC3F9D3970B}"/>
              </a:ext>
            </a:extLst>
          </p:cNvPr>
          <p:cNvSpPr>
            <a:spLocks noGrp="1"/>
          </p:cNvSpPr>
          <p:nvPr>
            <p:ph type="title"/>
          </p:nvPr>
        </p:nvSpPr>
        <p:spPr/>
        <p:txBody>
          <a:bodyPr/>
          <a:lstStyle/>
          <a:p>
            <a:r>
              <a:rPr lang="ja-JP" altLang="en-US" dirty="0"/>
              <a:t>オブジェクト指向をする理由①</a:t>
            </a:r>
            <a:endParaRPr kumimoji="1" lang="ja-JP" altLang="en-US" dirty="0"/>
          </a:p>
        </p:txBody>
      </p:sp>
      <p:sp>
        <p:nvSpPr>
          <p:cNvPr id="3" name="コンテンツ プレースホルダー 2">
            <a:extLst>
              <a:ext uri="{FF2B5EF4-FFF2-40B4-BE49-F238E27FC236}">
                <a16:creationId xmlns:a16="http://schemas.microsoft.com/office/drawing/2014/main" id="{BA5288EB-626E-4E62-88B2-3FECD9D84643}"/>
              </a:ext>
            </a:extLst>
          </p:cNvPr>
          <p:cNvSpPr>
            <a:spLocks noGrp="1"/>
          </p:cNvSpPr>
          <p:nvPr>
            <p:ph idx="1"/>
          </p:nvPr>
        </p:nvSpPr>
        <p:spPr/>
        <p:txBody>
          <a:bodyPr/>
          <a:lstStyle/>
          <a:p>
            <a:r>
              <a:rPr lang="en-US" altLang="ja-JP" dirty="0"/>
              <a:t>•</a:t>
            </a:r>
            <a:r>
              <a:rPr lang="ja-JP" altLang="en-US" dirty="0"/>
              <a:t>作業量を省略可能</a:t>
            </a:r>
          </a:p>
          <a:p>
            <a:endParaRPr kumimoji="1" lang="ja-JP" altLang="en-US" dirty="0"/>
          </a:p>
        </p:txBody>
      </p:sp>
      <p:sp>
        <p:nvSpPr>
          <p:cNvPr id="4" name="スライド番号プレースホルダー 3">
            <a:extLst>
              <a:ext uri="{FF2B5EF4-FFF2-40B4-BE49-F238E27FC236}">
                <a16:creationId xmlns:a16="http://schemas.microsoft.com/office/drawing/2014/main" id="{2406E144-5D97-4E02-8F9C-6A784CFC94E3}"/>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1E6D24B5-59CC-4B4D-A238-2C3590B08BDF}"/>
              </a:ext>
            </a:extLst>
          </p:cNvPr>
          <p:cNvSpPr>
            <a:spLocks noGrp="1"/>
          </p:cNvSpPr>
          <p:nvPr>
            <p:ph sz="quarter" idx="13"/>
          </p:nvPr>
        </p:nvSpPr>
        <p:spPr>
          <a:xfrm>
            <a:off x="7268618" y="6892520"/>
            <a:ext cx="5786561" cy="330247"/>
          </a:xfrm>
        </p:spPr>
        <p:txBody>
          <a:bodyPr>
            <a:normAutofit fontScale="92500" lnSpcReduction="10000"/>
          </a:bodyPr>
          <a:lstStyle/>
          <a:p>
            <a:endParaRPr kumimoji="1" lang="ja-JP" altLang="en-US"/>
          </a:p>
        </p:txBody>
      </p:sp>
      <p:sp>
        <p:nvSpPr>
          <p:cNvPr id="6" name="四角形: 角を丸くする 5">
            <a:extLst>
              <a:ext uri="{FF2B5EF4-FFF2-40B4-BE49-F238E27FC236}">
                <a16:creationId xmlns:a16="http://schemas.microsoft.com/office/drawing/2014/main" id="{9F53D383-A019-4229-BC91-DBBC556554DE}"/>
              </a:ext>
            </a:extLst>
          </p:cNvPr>
          <p:cNvSpPr/>
          <p:nvPr/>
        </p:nvSpPr>
        <p:spPr>
          <a:xfrm>
            <a:off x="150827" y="1921388"/>
            <a:ext cx="5548935" cy="4121193"/>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673A46B-E93C-439A-B0E8-A0D3AF6B165E}"/>
              </a:ext>
            </a:extLst>
          </p:cNvPr>
          <p:cNvPicPr>
            <a:picLocks noChangeAspect="1"/>
          </p:cNvPicPr>
          <p:nvPr/>
        </p:nvPicPr>
        <p:blipFill rotWithShape="1">
          <a:blip r:embed="rId2">
            <a:extLst>
              <a:ext uri="{28A0092B-C50C-407E-A947-70E740481C1C}">
                <a14:useLocalDpi xmlns:a14="http://schemas.microsoft.com/office/drawing/2010/main" val="0"/>
              </a:ext>
            </a:extLst>
          </a:blip>
          <a:srcRect t="23481" b="18378"/>
          <a:stretch/>
        </p:blipFill>
        <p:spPr>
          <a:xfrm>
            <a:off x="50084" y="3203064"/>
            <a:ext cx="2058064" cy="1196586"/>
          </a:xfrm>
          <a:prstGeom prst="rect">
            <a:avLst/>
          </a:prstGeom>
        </p:spPr>
      </p:pic>
      <p:pic>
        <p:nvPicPr>
          <p:cNvPr id="8" name="コンテンツ プレースホルダー 7">
            <a:extLst>
              <a:ext uri="{FF2B5EF4-FFF2-40B4-BE49-F238E27FC236}">
                <a16:creationId xmlns:a16="http://schemas.microsoft.com/office/drawing/2014/main" id="{ECBD43CB-FD6A-4BE6-8E3C-97D4D2B91F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59" b="23114"/>
          <a:stretch/>
        </p:blipFill>
        <p:spPr>
          <a:xfrm>
            <a:off x="2947054" y="2000596"/>
            <a:ext cx="1800343" cy="934867"/>
          </a:xfrm>
          <a:prstGeom prst="rect">
            <a:avLst/>
          </a:prstGeom>
        </p:spPr>
      </p:pic>
      <p:pic>
        <p:nvPicPr>
          <p:cNvPr id="9" name="図 8">
            <a:extLst>
              <a:ext uri="{FF2B5EF4-FFF2-40B4-BE49-F238E27FC236}">
                <a16:creationId xmlns:a16="http://schemas.microsoft.com/office/drawing/2014/main" id="{4B5F4BA5-E4D0-49E0-B195-06E07B2D43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094" b="25896"/>
          <a:stretch/>
        </p:blipFill>
        <p:spPr>
          <a:xfrm>
            <a:off x="2942888" y="3234047"/>
            <a:ext cx="1784790" cy="856882"/>
          </a:xfrm>
          <a:prstGeom prst="rect">
            <a:avLst/>
          </a:prstGeom>
        </p:spPr>
      </p:pic>
      <p:pic>
        <p:nvPicPr>
          <p:cNvPr id="10" name="図 9">
            <a:extLst>
              <a:ext uri="{FF2B5EF4-FFF2-40B4-BE49-F238E27FC236}">
                <a16:creationId xmlns:a16="http://schemas.microsoft.com/office/drawing/2014/main" id="{A39844ED-6007-4B67-890D-14FB2BF2B5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594" b="24159"/>
          <a:stretch/>
        </p:blipFill>
        <p:spPr>
          <a:xfrm>
            <a:off x="2790027" y="4544372"/>
            <a:ext cx="1937651" cy="934867"/>
          </a:xfrm>
          <a:prstGeom prst="rect">
            <a:avLst/>
          </a:prstGeom>
        </p:spPr>
      </p:pic>
      <p:sp>
        <p:nvSpPr>
          <p:cNvPr id="11" name="テキスト ボックス 10">
            <a:extLst>
              <a:ext uri="{FF2B5EF4-FFF2-40B4-BE49-F238E27FC236}">
                <a16:creationId xmlns:a16="http://schemas.microsoft.com/office/drawing/2014/main" id="{C1B0ADA6-333D-4140-A2EF-ABD4C3582F3B}"/>
              </a:ext>
            </a:extLst>
          </p:cNvPr>
          <p:cNvSpPr txBox="1"/>
          <p:nvPr/>
        </p:nvSpPr>
        <p:spPr>
          <a:xfrm>
            <a:off x="947484" y="6216548"/>
            <a:ext cx="3990808" cy="461665"/>
          </a:xfrm>
          <a:prstGeom prst="rect">
            <a:avLst/>
          </a:prstGeom>
          <a:noFill/>
        </p:spPr>
        <p:txBody>
          <a:bodyPr wrap="square" rtlCol="0">
            <a:spAutoFit/>
          </a:bodyPr>
          <a:lstStyle/>
          <a:p>
            <a:r>
              <a:rPr kumimoji="1" lang="ja-JP" altLang="en-US" sz="2400" dirty="0"/>
              <a:t>クラスを使用</a:t>
            </a:r>
            <a:r>
              <a:rPr lang="ja-JP" altLang="en-US" sz="2400" dirty="0"/>
              <a:t>する</a:t>
            </a:r>
            <a:r>
              <a:rPr kumimoji="1" lang="ja-JP" altLang="en-US" sz="2400" dirty="0"/>
              <a:t>場合</a:t>
            </a:r>
          </a:p>
        </p:txBody>
      </p:sp>
      <p:sp>
        <p:nvSpPr>
          <p:cNvPr id="12" name="テキスト ボックス 11">
            <a:extLst>
              <a:ext uri="{FF2B5EF4-FFF2-40B4-BE49-F238E27FC236}">
                <a16:creationId xmlns:a16="http://schemas.microsoft.com/office/drawing/2014/main" id="{41158536-46AD-4784-835C-0AD843302A3C}"/>
              </a:ext>
            </a:extLst>
          </p:cNvPr>
          <p:cNvSpPr txBox="1"/>
          <p:nvPr/>
        </p:nvSpPr>
        <p:spPr>
          <a:xfrm>
            <a:off x="397934" y="4370855"/>
            <a:ext cx="1576586" cy="369332"/>
          </a:xfrm>
          <a:prstGeom prst="rect">
            <a:avLst/>
          </a:prstGeom>
          <a:noFill/>
        </p:spPr>
        <p:txBody>
          <a:bodyPr wrap="square" rtlCol="0">
            <a:spAutoFit/>
          </a:bodyPr>
          <a:lstStyle/>
          <a:p>
            <a:r>
              <a:rPr kumimoji="1" lang="ja-JP" altLang="en-US" dirty="0"/>
              <a:t>クラス：</a:t>
            </a:r>
            <a:r>
              <a:rPr kumimoji="1" lang="en-US" altLang="ja-JP" dirty="0"/>
              <a:t>Car</a:t>
            </a:r>
            <a:endParaRPr kumimoji="1" lang="ja-JP" altLang="en-US" dirty="0"/>
          </a:p>
        </p:txBody>
      </p:sp>
      <p:sp>
        <p:nvSpPr>
          <p:cNvPr id="13" name="テキスト ボックス 12">
            <a:extLst>
              <a:ext uri="{FF2B5EF4-FFF2-40B4-BE49-F238E27FC236}">
                <a16:creationId xmlns:a16="http://schemas.microsoft.com/office/drawing/2014/main" id="{AEDA630D-EA11-4103-B5AA-2C00F9D487A3}"/>
              </a:ext>
            </a:extLst>
          </p:cNvPr>
          <p:cNvSpPr txBox="1"/>
          <p:nvPr/>
        </p:nvSpPr>
        <p:spPr>
          <a:xfrm>
            <a:off x="2593314" y="2918101"/>
            <a:ext cx="2840999" cy="369332"/>
          </a:xfrm>
          <a:prstGeom prst="rect">
            <a:avLst/>
          </a:prstGeom>
          <a:noFill/>
        </p:spPr>
        <p:txBody>
          <a:bodyPr wrap="square" rtlCol="0">
            <a:spAutoFit/>
          </a:bodyPr>
          <a:lstStyle/>
          <a:p>
            <a:r>
              <a:rPr lang="ja-JP" altLang="en-US" dirty="0"/>
              <a:t>インスタンス</a:t>
            </a:r>
            <a:r>
              <a:rPr lang="en-US" altLang="ja-JP" dirty="0"/>
              <a:t>1</a:t>
            </a:r>
            <a:r>
              <a:rPr lang="ja-JP" altLang="en-US" dirty="0"/>
              <a:t>：</a:t>
            </a:r>
            <a:r>
              <a:rPr kumimoji="1" lang="en-US" altLang="ja-JP" dirty="0" err="1"/>
              <a:t>red_car</a:t>
            </a:r>
            <a:endParaRPr kumimoji="1" lang="ja-JP" altLang="en-US" dirty="0"/>
          </a:p>
        </p:txBody>
      </p:sp>
      <p:sp>
        <p:nvSpPr>
          <p:cNvPr id="14" name="テキスト ボックス 13">
            <a:extLst>
              <a:ext uri="{FF2B5EF4-FFF2-40B4-BE49-F238E27FC236}">
                <a16:creationId xmlns:a16="http://schemas.microsoft.com/office/drawing/2014/main" id="{3B8D5A0B-8FA9-4886-93DF-F3B06187AE9A}"/>
              </a:ext>
            </a:extLst>
          </p:cNvPr>
          <p:cNvSpPr txBox="1"/>
          <p:nvPr/>
        </p:nvSpPr>
        <p:spPr>
          <a:xfrm>
            <a:off x="2498217" y="4145441"/>
            <a:ext cx="2957263" cy="369332"/>
          </a:xfrm>
          <a:prstGeom prst="rect">
            <a:avLst/>
          </a:prstGeom>
          <a:noFill/>
        </p:spPr>
        <p:txBody>
          <a:bodyPr wrap="square" rtlCol="0">
            <a:spAutoFit/>
          </a:bodyPr>
          <a:lstStyle/>
          <a:p>
            <a:r>
              <a:rPr lang="ja-JP" altLang="en-US" dirty="0"/>
              <a:t>インスタンス</a:t>
            </a:r>
            <a:r>
              <a:rPr lang="en-US" altLang="ja-JP" dirty="0"/>
              <a:t>2</a:t>
            </a:r>
            <a:r>
              <a:rPr lang="ja-JP" altLang="en-US" dirty="0"/>
              <a:t>：</a:t>
            </a:r>
            <a:r>
              <a:rPr lang="en-US" altLang="ja-JP" dirty="0" err="1"/>
              <a:t>blue</a:t>
            </a:r>
            <a:r>
              <a:rPr kumimoji="1" lang="en-US" altLang="ja-JP" dirty="0" err="1"/>
              <a:t>_car</a:t>
            </a:r>
            <a:endParaRPr kumimoji="1" lang="ja-JP" altLang="en-US" dirty="0"/>
          </a:p>
        </p:txBody>
      </p:sp>
      <p:sp>
        <p:nvSpPr>
          <p:cNvPr id="15" name="テキスト ボックス 14">
            <a:extLst>
              <a:ext uri="{FF2B5EF4-FFF2-40B4-BE49-F238E27FC236}">
                <a16:creationId xmlns:a16="http://schemas.microsoft.com/office/drawing/2014/main" id="{8E2E2E53-DA94-46F9-92F9-D8A880BC2AAC}"/>
              </a:ext>
            </a:extLst>
          </p:cNvPr>
          <p:cNvSpPr txBox="1"/>
          <p:nvPr/>
        </p:nvSpPr>
        <p:spPr>
          <a:xfrm>
            <a:off x="2482083" y="5508838"/>
            <a:ext cx="3025798" cy="369332"/>
          </a:xfrm>
          <a:prstGeom prst="rect">
            <a:avLst/>
          </a:prstGeom>
          <a:noFill/>
        </p:spPr>
        <p:txBody>
          <a:bodyPr wrap="square" rtlCol="0">
            <a:spAutoFit/>
          </a:bodyPr>
          <a:lstStyle/>
          <a:p>
            <a:r>
              <a:rPr kumimoji="1" lang="ja-JP" altLang="en-US" dirty="0"/>
              <a:t>インスタンス</a:t>
            </a:r>
            <a:r>
              <a:rPr kumimoji="1" lang="en-US" altLang="ja-JP" dirty="0"/>
              <a:t>3</a:t>
            </a:r>
            <a:r>
              <a:rPr kumimoji="1" lang="ja-JP" altLang="en-US" dirty="0"/>
              <a:t>：</a:t>
            </a:r>
            <a:r>
              <a:rPr kumimoji="1" lang="en-US" altLang="ja-JP" dirty="0" err="1"/>
              <a:t>yellow_car</a:t>
            </a:r>
            <a:endParaRPr kumimoji="1" lang="ja-JP" altLang="en-US" dirty="0"/>
          </a:p>
        </p:txBody>
      </p:sp>
      <p:sp>
        <p:nvSpPr>
          <p:cNvPr id="16" name="矢印: 左 15">
            <a:extLst>
              <a:ext uri="{FF2B5EF4-FFF2-40B4-BE49-F238E27FC236}">
                <a16:creationId xmlns:a16="http://schemas.microsoft.com/office/drawing/2014/main" id="{76547B60-EDC8-4B7F-8F53-53CE66D65186}"/>
              </a:ext>
            </a:extLst>
          </p:cNvPr>
          <p:cNvSpPr/>
          <p:nvPr/>
        </p:nvSpPr>
        <p:spPr>
          <a:xfrm rot="10800000">
            <a:off x="2007405" y="371601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0ADDBB5B-FDF7-4963-801D-B8E13950D51E}"/>
              </a:ext>
            </a:extLst>
          </p:cNvPr>
          <p:cNvSpPr/>
          <p:nvPr/>
        </p:nvSpPr>
        <p:spPr>
          <a:xfrm rot="8711109">
            <a:off x="1923472" y="293514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1AB28009-8571-4C9F-A1D0-005947051C91}"/>
              </a:ext>
            </a:extLst>
          </p:cNvPr>
          <p:cNvSpPr/>
          <p:nvPr/>
        </p:nvSpPr>
        <p:spPr>
          <a:xfrm rot="13297557">
            <a:off x="1915364" y="447880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F9CCC1C-A0E1-45FC-B230-824F76C49094}"/>
              </a:ext>
            </a:extLst>
          </p:cNvPr>
          <p:cNvSpPr txBox="1"/>
          <p:nvPr/>
        </p:nvSpPr>
        <p:spPr>
          <a:xfrm>
            <a:off x="6479784" y="1348440"/>
            <a:ext cx="5118324" cy="3877985"/>
          </a:xfrm>
          <a:prstGeom prst="rect">
            <a:avLst/>
          </a:prstGeom>
          <a:noFill/>
        </p:spPr>
        <p:txBody>
          <a:bodyPr wrap="square" rtlCol="0">
            <a:spAutoFit/>
          </a:bodyPr>
          <a:lstStyle/>
          <a:p>
            <a:r>
              <a:rPr lang="ja-JP" altLang="en-US" sz="2400" b="1" dirty="0"/>
              <a:t>・クラス</a:t>
            </a:r>
            <a:r>
              <a:rPr lang="en-US" altLang="ja-JP" sz="2400" b="1" dirty="0"/>
              <a:t>Car</a:t>
            </a:r>
          </a:p>
          <a:p>
            <a:r>
              <a:rPr lang="ja-JP" altLang="en-US" sz="2400" dirty="0"/>
              <a:t>　走る機能を付与</a:t>
            </a:r>
            <a:endParaRPr lang="en-US" altLang="ja-JP" sz="2400" dirty="0"/>
          </a:p>
          <a:p>
            <a:r>
              <a:rPr lang="ja-JP" altLang="en-US" sz="2400" dirty="0"/>
              <a:t>　止まる機能を付与</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red_car</a:t>
            </a:r>
            <a:endParaRPr lang="en-US" altLang="ja-JP" sz="2400" b="1" dirty="0"/>
          </a:p>
          <a:p>
            <a:r>
              <a:rPr lang="ja-JP" altLang="en-US" sz="2400" dirty="0"/>
              <a:t>　</a:t>
            </a:r>
            <a:r>
              <a:rPr lang="en-US" altLang="ja-JP" sz="2400" dirty="0" err="1"/>
              <a:t>red_car</a:t>
            </a:r>
            <a:r>
              <a:rPr lang="ja-JP" altLang="en-US" sz="2400" dirty="0"/>
              <a:t>を赤色に設定</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を青色に設定</a:t>
            </a:r>
            <a:endParaRPr lang="en-US" altLang="ja-JP" sz="2400" dirty="0"/>
          </a:p>
          <a:p>
            <a:pPr>
              <a:spcBef>
                <a:spcPts val="1200"/>
              </a:spcBef>
            </a:pPr>
            <a:r>
              <a:rPr lang="ja-JP" altLang="en-US" sz="2400" b="1" dirty="0"/>
              <a:t>・</a:t>
            </a:r>
            <a:r>
              <a:rPr lang="en-US" altLang="ja-JP" sz="2400" b="1" dirty="0"/>
              <a:t>Car</a:t>
            </a:r>
            <a:r>
              <a:rPr lang="ja-JP" altLang="en-US" sz="2400" b="1" dirty="0"/>
              <a:t> ➡ </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0" name="正方形/長方形 19">
            <a:extLst>
              <a:ext uri="{FF2B5EF4-FFF2-40B4-BE49-F238E27FC236}">
                <a16:creationId xmlns:a16="http://schemas.microsoft.com/office/drawing/2014/main" id="{6E875C5F-B7BA-4D47-957F-61DB00D88B97}"/>
              </a:ext>
            </a:extLst>
          </p:cNvPr>
          <p:cNvSpPr/>
          <p:nvPr/>
        </p:nvSpPr>
        <p:spPr>
          <a:xfrm>
            <a:off x="6313130" y="1258520"/>
            <a:ext cx="5027316" cy="395184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66B8DD4-4887-4655-A08C-6345DE9CE4C4}"/>
              </a:ext>
            </a:extLst>
          </p:cNvPr>
          <p:cNvSpPr/>
          <p:nvPr/>
        </p:nvSpPr>
        <p:spPr>
          <a:xfrm>
            <a:off x="5882324" y="5321611"/>
            <a:ext cx="6192219" cy="1400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dirty="0"/>
          </a:p>
        </p:txBody>
      </p:sp>
      <p:sp>
        <p:nvSpPr>
          <p:cNvPr id="25" name="正方形/長方形 24">
            <a:extLst>
              <a:ext uri="{FF2B5EF4-FFF2-40B4-BE49-F238E27FC236}">
                <a16:creationId xmlns:a16="http://schemas.microsoft.com/office/drawing/2014/main" id="{1FD9112E-07A0-4841-BB4E-93529DADD1BC}"/>
              </a:ext>
            </a:extLst>
          </p:cNvPr>
          <p:cNvSpPr/>
          <p:nvPr/>
        </p:nvSpPr>
        <p:spPr>
          <a:xfrm>
            <a:off x="5776177" y="5443463"/>
            <a:ext cx="6374706" cy="1292662"/>
          </a:xfrm>
          <a:prstGeom prst="rect">
            <a:avLst/>
          </a:prstGeom>
        </p:spPr>
        <p:txBody>
          <a:bodyPr wrap="square">
            <a:spAutoFit/>
          </a:bodyPr>
          <a:lstStyle/>
          <a:p>
            <a:pPr algn="ctr"/>
            <a:r>
              <a:rPr lang="ja-JP" altLang="en-US" b="1" dirty="0">
                <a:solidFill>
                  <a:schemeClr val="bg1"/>
                </a:solidFill>
              </a:rPr>
              <a:t>どのインスタンス（</a:t>
            </a:r>
            <a:r>
              <a:rPr lang="en-US" altLang="ja-JP" b="1" dirty="0" err="1">
                <a:solidFill>
                  <a:schemeClr val="bg1"/>
                </a:solidFill>
              </a:rPr>
              <a:t>red_car</a:t>
            </a:r>
            <a:r>
              <a:rPr lang="en-US" altLang="ja-JP" b="1" dirty="0">
                <a:solidFill>
                  <a:schemeClr val="bg1"/>
                </a:solidFill>
              </a:rPr>
              <a:t>, </a:t>
            </a:r>
            <a:r>
              <a:rPr lang="en-US" altLang="ja-JP" b="1" dirty="0" err="1">
                <a:solidFill>
                  <a:schemeClr val="bg1"/>
                </a:solidFill>
              </a:rPr>
              <a:t>blue_car</a:t>
            </a:r>
            <a:r>
              <a:rPr lang="en-US" altLang="ja-JP" b="1" dirty="0">
                <a:solidFill>
                  <a:schemeClr val="bg1"/>
                </a:solidFill>
              </a:rPr>
              <a:t>, </a:t>
            </a:r>
            <a:r>
              <a:rPr lang="en-US" altLang="ja-JP" b="1" dirty="0" err="1">
                <a:solidFill>
                  <a:schemeClr val="bg1"/>
                </a:solidFill>
              </a:rPr>
              <a:t>yellow_car</a:t>
            </a:r>
            <a:r>
              <a:rPr lang="ja-JP" altLang="en-US" b="1" dirty="0">
                <a:solidFill>
                  <a:schemeClr val="bg1"/>
                </a:solidFill>
              </a:rPr>
              <a:t>）</a:t>
            </a:r>
            <a:endParaRPr lang="en-US" altLang="ja-JP" b="1" dirty="0">
              <a:solidFill>
                <a:schemeClr val="bg1"/>
              </a:solidFill>
            </a:endParaRPr>
          </a:p>
          <a:p>
            <a:pPr algn="ctr"/>
            <a:r>
              <a:rPr lang="ja-JP" altLang="en-US" b="1" dirty="0" err="1">
                <a:solidFill>
                  <a:schemeClr val="bg1"/>
                </a:solidFill>
              </a:rPr>
              <a:t>にも共</a:t>
            </a:r>
            <a:r>
              <a:rPr lang="ja-JP" altLang="en-US" b="1" dirty="0">
                <a:solidFill>
                  <a:schemeClr val="bg1"/>
                </a:solidFill>
              </a:rPr>
              <a:t>通する機能（走る・止まる）はクラス（</a:t>
            </a:r>
            <a:r>
              <a:rPr lang="en-US" altLang="ja-JP" b="1" dirty="0">
                <a:solidFill>
                  <a:schemeClr val="bg1"/>
                </a:solidFill>
              </a:rPr>
              <a:t>Car</a:t>
            </a:r>
            <a:r>
              <a:rPr lang="ja-JP" altLang="en-US" b="1" dirty="0">
                <a:solidFill>
                  <a:schemeClr val="bg1"/>
                </a:solidFill>
              </a:rPr>
              <a:t>）で設定　　　</a:t>
            </a:r>
            <a:endParaRPr lang="en-US" altLang="ja-JP" b="1" dirty="0">
              <a:solidFill>
                <a:schemeClr val="bg1"/>
              </a:solidFill>
            </a:endParaRPr>
          </a:p>
          <a:p>
            <a:pPr algn="ctr">
              <a:spcBef>
                <a:spcPts val="1200"/>
              </a:spcBef>
            </a:pPr>
            <a:r>
              <a:rPr lang="ja-JP" altLang="en-US" sz="2800" b="1" u="sng" dirty="0">
                <a:solidFill>
                  <a:schemeClr val="bg1"/>
                </a:solidFill>
              </a:rPr>
              <a:t>➡ </a:t>
            </a:r>
            <a:r>
              <a:rPr lang="ja-JP" altLang="en-US" sz="3200" b="1" u="sng" dirty="0">
                <a:solidFill>
                  <a:schemeClr val="bg1"/>
                </a:solidFill>
              </a:rPr>
              <a:t>作業量の省略が可能</a:t>
            </a:r>
            <a:endParaRPr lang="en-US" altLang="ja-JP" sz="2800" b="1" u="sng" dirty="0">
              <a:solidFill>
                <a:schemeClr val="bg1"/>
              </a:solidFill>
            </a:endParaRPr>
          </a:p>
        </p:txBody>
      </p:sp>
    </p:spTree>
    <p:extLst>
      <p:ext uri="{BB962C8B-B14F-4D97-AF65-F5344CB8AC3E}">
        <p14:creationId xmlns:p14="http://schemas.microsoft.com/office/powerpoint/2010/main" val="73826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クラスを使用する時としない時</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411508" y="1082932"/>
            <a:ext cx="11029615" cy="810110"/>
          </a:xfrm>
        </p:spPr>
        <p:txBody>
          <a:bodyPr>
            <a:normAutofit/>
          </a:bodyPr>
          <a:lstStyle/>
          <a:p>
            <a:r>
              <a:rPr kumimoji="1" lang="ja-JP" altLang="en-US" dirty="0"/>
              <a:t>前ページの例をコードで比較</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33B2BCD7-BE95-48AC-85AA-48D316295D14}"/>
              </a:ext>
            </a:extLst>
          </p:cNvPr>
          <p:cNvSpPr/>
          <p:nvPr/>
        </p:nvSpPr>
        <p:spPr>
          <a:xfrm>
            <a:off x="1962343" y="2484915"/>
            <a:ext cx="3154838" cy="3139321"/>
          </a:xfrm>
          <a:prstGeom prst="rect">
            <a:avLst/>
          </a:prstGeom>
          <a:solidFill>
            <a:schemeClr val="accent1">
              <a:lumMod val="20000"/>
              <a:lumOff val="80000"/>
            </a:schemeClr>
          </a:solidFill>
        </p:spPr>
        <p:txBody>
          <a:bodyPr wrap="square">
            <a:spAutoFit/>
          </a:bodyPr>
          <a:lstStyle/>
          <a:p>
            <a:r>
              <a:rPr lang="en-US" altLang="ja-JP" dirty="0" err="1"/>
              <a:t>red_car_run</a:t>
            </a:r>
            <a:r>
              <a:rPr lang="en-US" altLang="ja-JP" dirty="0"/>
              <a:t> = "run"</a:t>
            </a:r>
          </a:p>
          <a:p>
            <a:r>
              <a:rPr lang="en-US" altLang="ja-JP" dirty="0" err="1"/>
              <a:t>red_car_stop</a:t>
            </a:r>
            <a:r>
              <a:rPr lang="en-US" altLang="ja-JP" dirty="0"/>
              <a:t> = "stop"</a:t>
            </a:r>
          </a:p>
          <a:p>
            <a:r>
              <a:rPr lang="en-US" altLang="ja-JP" dirty="0" err="1"/>
              <a:t>red_car_color</a:t>
            </a:r>
            <a:r>
              <a:rPr lang="en-US" altLang="ja-JP" dirty="0"/>
              <a:t> = "red"</a:t>
            </a:r>
          </a:p>
          <a:p>
            <a:endParaRPr lang="en-US" altLang="ja-JP" dirty="0"/>
          </a:p>
          <a:p>
            <a:r>
              <a:rPr lang="en-US" altLang="ja-JP" dirty="0" err="1"/>
              <a:t>blue_car_run</a:t>
            </a:r>
            <a:r>
              <a:rPr lang="en-US" altLang="ja-JP" dirty="0"/>
              <a:t> = "run"</a:t>
            </a:r>
          </a:p>
          <a:p>
            <a:r>
              <a:rPr lang="en-US" altLang="ja-JP" dirty="0" err="1"/>
              <a:t>blue_car_stop</a:t>
            </a:r>
            <a:r>
              <a:rPr lang="en-US" altLang="ja-JP" dirty="0"/>
              <a:t> = "stop"</a:t>
            </a:r>
          </a:p>
          <a:p>
            <a:r>
              <a:rPr lang="en-US" altLang="ja-JP" dirty="0" err="1"/>
              <a:t>blue_car_color</a:t>
            </a:r>
            <a:r>
              <a:rPr lang="en-US" altLang="ja-JP" dirty="0"/>
              <a:t> = “blue"</a:t>
            </a:r>
          </a:p>
          <a:p>
            <a:endParaRPr lang="en-US" altLang="ja-JP" dirty="0"/>
          </a:p>
          <a:p>
            <a:r>
              <a:rPr lang="en-US" altLang="ja-JP" dirty="0" err="1"/>
              <a:t>yellow_car_run</a:t>
            </a:r>
            <a:r>
              <a:rPr lang="en-US" altLang="ja-JP" dirty="0"/>
              <a:t> = "run"</a:t>
            </a:r>
          </a:p>
          <a:p>
            <a:r>
              <a:rPr lang="en-US" altLang="ja-JP" dirty="0" err="1"/>
              <a:t>yellow_car_stop</a:t>
            </a:r>
            <a:r>
              <a:rPr lang="en-US" altLang="ja-JP" dirty="0"/>
              <a:t> = "stop"</a:t>
            </a:r>
          </a:p>
          <a:p>
            <a:r>
              <a:rPr lang="en-US" altLang="ja-JP" dirty="0" err="1"/>
              <a:t>yellow_car_color</a:t>
            </a:r>
            <a:r>
              <a:rPr lang="en-US" altLang="ja-JP" dirty="0"/>
              <a:t> = “yellow"</a:t>
            </a:r>
            <a:endParaRPr lang="ja-JP" altLang="en-US" dirty="0"/>
          </a:p>
        </p:txBody>
      </p:sp>
      <p:sp>
        <p:nvSpPr>
          <p:cNvPr id="8" name="テキスト ボックス 7">
            <a:extLst>
              <a:ext uri="{FF2B5EF4-FFF2-40B4-BE49-F238E27FC236}">
                <a16:creationId xmlns:a16="http://schemas.microsoft.com/office/drawing/2014/main" id="{1BF7AB63-0C1C-4C68-93B1-752E5BB44F46}"/>
              </a:ext>
            </a:extLst>
          </p:cNvPr>
          <p:cNvSpPr txBox="1"/>
          <p:nvPr/>
        </p:nvSpPr>
        <p:spPr>
          <a:xfrm>
            <a:off x="1853935" y="5809968"/>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9" name="テキスト ボックス 8">
            <a:extLst>
              <a:ext uri="{FF2B5EF4-FFF2-40B4-BE49-F238E27FC236}">
                <a16:creationId xmlns:a16="http://schemas.microsoft.com/office/drawing/2014/main" id="{2250C758-3BEE-4FDF-BD4B-15F4ED094FE2}"/>
              </a:ext>
            </a:extLst>
          </p:cNvPr>
          <p:cNvSpPr txBox="1"/>
          <p:nvPr/>
        </p:nvSpPr>
        <p:spPr>
          <a:xfrm>
            <a:off x="1853936" y="6271633"/>
            <a:ext cx="3371655" cy="369332"/>
          </a:xfrm>
          <a:prstGeom prst="rect">
            <a:avLst/>
          </a:prstGeom>
          <a:solidFill>
            <a:schemeClr val="accent1">
              <a:lumMod val="20000"/>
              <a:lumOff val="80000"/>
            </a:schemeClr>
          </a:solidFill>
        </p:spPr>
        <p:txBody>
          <a:bodyPr wrap="square" rtlCol="0">
            <a:spAutoFit/>
          </a:bodyPr>
          <a:lstStyle/>
          <a:p>
            <a:r>
              <a:rPr lang="en-US" altLang="ja-JP" dirty="0"/>
              <a:t>print(</a:t>
            </a:r>
            <a:r>
              <a:rPr lang="en-US" altLang="ja-JP" dirty="0" err="1"/>
              <a:t>red_car_run</a:t>
            </a:r>
            <a:r>
              <a:rPr lang="en-US" altLang="ja-JP" dirty="0"/>
              <a:t>) #</a:t>
            </a:r>
            <a:r>
              <a:rPr lang="ja-JP" altLang="en-US" dirty="0"/>
              <a:t>結果 </a:t>
            </a:r>
            <a:r>
              <a:rPr lang="en-US" altLang="ja-JP" dirty="0"/>
              <a:t>run</a:t>
            </a:r>
          </a:p>
        </p:txBody>
      </p:sp>
      <p:sp>
        <p:nvSpPr>
          <p:cNvPr id="12" name="正方形/長方形 11">
            <a:extLst>
              <a:ext uri="{FF2B5EF4-FFF2-40B4-BE49-F238E27FC236}">
                <a16:creationId xmlns:a16="http://schemas.microsoft.com/office/drawing/2014/main" id="{0D26369A-A911-46A1-AB42-F6E1BF3D4CD7}"/>
              </a:ext>
            </a:extLst>
          </p:cNvPr>
          <p:cNvSpPr/>
          <p:nvPr/>
        </p:nvSpPr>
        <p:spPr>
          <a:xfrm>
            <a:off x="7770953" y="2518209"/>
            <a:ext cx="2843626" cy="3139321"/>
          </a:xfrm>
          <a:prstGeom prst="rect">
            <a:avLst/>
          </a:prstGeom>
          <a:solidFill>
            <a:schemeClr val="accent1">
              <a:lumMod val="20000"/>
              <a:lumOff val="80000"/>
            </a:schemeClr>
          </a:solidFill>
        </p:spPr>
        <p:txBody>
          <a:bodyPr wrap="square">
            <a:spAutoFit/>
          </a:bodyPr>
          <a:lstStyle/>
          <a:p>
            <a:r>
              <a:rPr lang="en-US" altLang="ja-JP" dirty="0"/>
              <a:t>class Car:</a:t>
            </a:r>
          </a:p>
          <a:p>
            <a:r>
              <a:rPr lang="en-US" altLang="ja-JP" dirty="0"/>
              <a:t>    def __</a:t>
            </a:r>
            <a:r>
              <a:rPr lang="en-US" altLang="ja-JP" dirty="0" err="1"/>
              <a:t>init</a:t>
            </a:r>
            <a:r>
              <a:rPr lang="en-US" altLang="ja-JP" dirty="0"/>
              <a:t>__(self, color):</a:t>
            </a:r>
          </a:p>
          <a:p>
            <a:r>
              <a:rPr lang="en-US" altLang="ja-JP" dirty="0"/>
              <a:t>        </a:t>
            </a:r>
            <a:r>
              <a:rPr lang="en-US" altLang="ja-JP" dirty="0" err="1"/>
              <a:t>self.color</a:t>
            </a:r>
            <a:r>
              <a:rPr lang="en-US" altLang="ja-JP" dirty="0"/>
              <a:t> = color</a:t>
            </a:r>
          </a:p>
          <a:p>
            <a:r>
              <a:rPr lang="en-US" altLang="ja-JP" dirty="0"/>
              <a:t>    def </a:t>
            </a:r>
            <a:r>
              <a:rPr lang="en-US" altLang="ja-JP" dirty="0" err="1"/>
              <a:t>car_run</a:t>
            </a:r>
            <a:r>
              <a:rPr lang="en-US" altLang="ja-JP" dirty="0"/>
              <a:t>(self):</a:t>
            </a:r>
          </a:p>
          <a:p>
            <a:r>
              <a:rPr lang="en-US" altLang="ja-JP" dirty="0"/>
              <a:t>        print("run")</a:t>
            </a:r>
          </a:p>
          <a:p>
            <a:r>
              <a:rPr lang="en-US" altLang="ja-JP" dirty="0"/>
              <a:t>    def </a:t>
            </a:r>
            <a:r>
              <a:rPr lang="en-US" altLang="ja-JP" dirty="0" err="1"/>
              <a:t>car_stop</a:t>
            </a:r>
            <a:r>
              <a:rPr lang="en-US" altLang="ja-JP" dirty="0"/>
              <a:t>(self):</a:t>
            </a:r>
          </a:p>
          <a:p>
            <a:r>
              <a:rPr lang="en-US" altLang="ja-JP" dirty="0"/>
              <a:t>        print("stop")</a:t>
            </a:r>
          </a:p>
          <a:p>
            <a:endParaRPr lang="en-US" altLang="ja-JP" dirty="0"/>
          </a:p>
          <a:p>
            <a:r>
              <a:rPr lang="en-US" altLang="ja-JP" dirty="0" err="1"/>
              <a:t>red_car</a:t>
            </a:r>
            <a:r>
              <a:rPr lang="en-US" altLang="ja-JP" dirty="0"/>
              <a:t> = Car("red")</a:t>
            </a:r>
          </a:p>
          <a:p>
            <a:r>
              <a:rPr lang="en-US" altLang="ja-JP" dirty="0" err="1"/>
              <a:t>blue_car</a:t>
            </a:r>
            <a:r>
              <a:rPr lang="en-US" altLang="ja-JP" dirty="0"/>
              <a:t> = Car("blue")</a:t>
            </a:r>
          </a:p>
          <a:p>
            <a:r>
              <a:rPr lang="en-US" altLang="ja-JP" dirty="0" err="1"/>
              <a:t>yellow_car</a:t>
            </a:r>
            <a:r>
              <a:rPr lang="en-US" altLang="ja-JP" dirty="0"/>
              <a:t> = Car("yellow")</a:t>
            </a:r>
          </a:p>
        </p:txBody>
      </p:sp>
      <p:sp>
        <p:nvSpPr>
          <p:cNvPr id="13" name="正方形/長方形 12">
            <a:extLst>
              <a:ext uri="{FF2B5EF4-FFF2-40B4-BE49-F238E27FC236}">
                <a16:creationId xmlns:a16="http://schemas.microsoft.com/office/drawing/2014/main" id="{66DE881A-B4BA-4EDF-8508-D50CFFDB94B6}"/>
              </a:ext>
            </a:extLst>
          </p:cNvPr>
          <p:cNvSpPr/>
          <p:nvPr/>
        </p:nvSpPr>
        <p:spPr>
          <a:xfrm>
            <a:off x="7663213" y="6296103"/>
            <a:ext cx="3059107" cy="369332"/>
          </a:xfrm>
          <a:prstGeom prst="rect">
            <a:avLst/>
          </a:prstGeom>
          <a:solidFill>
            <a:schemeClr val="accent1">
              <a:lumMod val="20000"/>
              <a:lumOff val="80000"/>
            </a:schemeClr>
          </a:solidFill>
        </p:spPr>
        <p:txBody>
          <a:bodyPr wrap="none">
            <a:spAutoFit/>
          </a:bodyPr>
          <a:lstStyle/>
          <a:p>
            <a:r>
              <a:rPr lang="en-US" altLang="ja-JP" dirty="0" err="1"/>
              <a:t>red_car.car_run</a:t>
            </a:r>
            <a:r>
              <a:rPr lang="en-US" altLang="ja-JP" dirty="0"/>
              <a:t>()</a:t>
            </a:r>
            <a:r>
              <a:rPr lang="ja-JP" altLang="en-US" dirty="0"/>
              <a:t>　</a:t>
            </a:r>
            <a:r>
              <a:rPr lang="en-US" altLang="ja-JP" dirty="0"/>
              <a:t>#</a:t>
            </a:r>
            <a:r>
              <a:rPr lang="ja-JP" altLang="en-US" dirty="0"/>
              <a:t>結果 </a:t>
            </a:r>
            <a:r>
              <a:rPr lang="en-US" altLang="ja-JP" dirty="0"/>
              <a:t>run</a:t>
            </a:r>
          </a:p>
        </p:txBody>
      </p:sp>
      <p:sp>
        <p:nvSpPr>
          <p:cNvPr id="14" name="テキスト ボックス 13">
            <a:extLst>
              <a:ext uri="{FF2B5EF4-FFF2-40B4-BE49-F238E27FC236}">
                <a16:creationId xmlns:a16="http://schemas.microsoft.com/office/drawing/2014/main" id="{8E0B8AC0-704D-4A9B-B1AB-5ADA5EDFE963}"/>
              </a:ext>
            </a:extLst>
          </p:cNvPr>
          <p:cNvSpPr txBox="1"/>
          <p:nvPr/>
        </p:nvSpPr>
        <p:spPr>
          <a:xfrm>
            <a:off x="1485597" y="1921659"/>
            <a:ext cx="3938646" cy="461665"/>
          </a:xfrm>
          <a:prstGeom prst="rect">
            <a:avLst/>
          </a:prstGeom>
          <a:noFill/>
        </p:spPr>
        <p:txBody>
          <a:bodyPr wrap="square" rtlCol="0">
            <a:spAutoFit/>
          </a:bodyPr>
          <a:lstStyle/>
          <a:p>
            <a:r>
              <a:rPr lang="ja-JP" altLang="en-US" sz="2400" dirty="0"/>
              <a:t>・クラスを使用しない場合</a:t>
            </a:r>
            <a:endParaRPr kumimoji="1" lang="ja-JP" altLang="en-US" sz="2400" dirty="0"/>
          </a:p>
        </p:txBody>
      </p:sp>
      <p:sp>
        <p:nvSpPr>
          <p:cNvPr id="15" name="テキスト ボックス 14">
            <a:extLst>
              <a:ext uri="{FF2B5EF4-FFF2-40B4-BE49-F238E27FC236}">
                <a16:creationId xmlns:a16="http://schemas.microsoft.com/office/drawing/2014/main" id="{2CDCEB71-4FCE-4414-8DE0-BC8FF37E206F}"/>
              </a:ext>
            </a:extLst>
          </p:cNvPr>
          <p:cNvSpPr txBox="1"/>
          <p:nvPr/>
        </p:nvSpPr>
        <p:spPr>
          <a:xfrm>
            <a:off x="7223443" y="1932250"/>
            <a:ext cx="3938646" cy="461665"/>
          </a:xfrm>
          <a:prstGeom prst="rect">
            <a:avLst/>
          </a:prstGeom>
          <a:noFill/>
        </p:spPr>
        <p:txBody>
          <a:bodyPr wrap="square" rtlCol="0">
            <a:spAutoFit/>
          </a:bodyPr>
          <a:lstStyle/>
          <a:p>
            <a:r>
              <a:rPr lang="ja-JP" altLang="en-US" sz="2400" dirty="0"/>
              <a:t>・クラスを使用する場合</a:t>
            </a:r>
            <a:endParaRPr kumimoji="1" lang="ja-JP" altLang="en-US" sz="2400" dirty="0"/>
          </a:p>
        </p:txBody>
      </p:sp>
      <p:sp>
        <p:nvSpPr>
          <p:cNvPr id="16" name="テキスト ボックス 15">
            <a:extLst>
              <a:ext uri="{FF2B5EF4-FFF2-40B4-BE49-F238E27FC236}">
                <a16:creationId xmlns:a16="http://schemas.microsoft.com/office/drawing/2014/main" id="{E8058DCA-20BC-4F05-B603-1B707F3427EA}"/>
              </a:ext>
            </a:extLst>
          </p:cNvPr>
          <p:cNvSpPr txBox="1"/>
          <p:nvPr/>
        </p:nvSpPr>
        <p:spPr>
          <a:xfrm>
            <a:off x="7591778" y="5735355"/>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17" name="四角形: 角を丸くする 16">
            <a:extLst>
              <a:ext uri="{FF2B5EF4-FFF2-40B4-BE49-F238E27FC236}">
                <a16:creationId xmlns:a16="http://schemas.microsoft.com/office/drawing/2014/main" id="{61541475-740E-4CAE-8797-0EBA0FB40154}"/>
              </a:ext>
            </a:extLst>
          </p:cNvPr>
          <p:cNvSpPr/>
          <p:nvPr/>
        </p:nvSpPr>
        <p:spPr>
          <a:xfrm>
            <a:off x="314207" y="2557889"/>
            <a:ext cx="1496932"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似たようなコードを</a:t>
            </a:r>
            <a:endParaRPr kumimoji="1" lang="en-US" altLang="ja-JP" b="1" dirty="0"/>
          </a:p>
          <a:p>
            <a:pPr algn="ctr"/>
            <a:r>
              <a:rPr kumimoji="1" lang="en-US" altLang="ja-JP" b="1" dirty="0"/>
              <a:t>3</a:t>
            </a:r>
            <a:r>
              <a:rPr kumimoji="1" lang="ja-JP" altLang="en-US" b="1" dirty="0"/>
              <a:t>回記述</a:t>
            </a:r>
          </a:p>
        </p:txBody>
      </p:sp>
      <p:sp>
        <p:nvSpPr>
          <p:cNvPr id="18" name="四角形: 角を丸くする 17">
            <a:extLst>
              <a:ext uri="{FF2B5EF4-FFF2-40B4-BE49-F238E27FC236}">
                <a16:creationId xmlns:a16="http://schemas.microsoft.com/office/drawing/2014/main" id="{D736388D-D1ED-4E32-B70D-213E0DB66E20}"/>
              </a:ext>
            </a:extLst>
          </p:cNvPr>
          <p:cNvSpPr/>
          <p:nvPr/>
        </p:nvSpPr>
        <p:spPr>
          <a:xfrm>
            <a:off x="5597426" y="2539728"/>
            <a:ext cx="1909200"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車が共通して</a:t>
            </a:r>
            <a:endParaRPr kumimoji="1" lang="en-US" altLang="ja-JP" b="1" dirty="0"/>
          </a:p>
          <a:p>
            <a:pPr algn="ctr"/>
            <a:r>
              <a:rPr kumimoji="1" lang="ja-JP" altLang="en-US" b="1" dirty="0"/>
              <a:t>持つ機能は</a:t>
            </a:r>
            <a:endParaRPr kumimoji="1" lang="en-US" altLang="ja-JP" b="1" dirty="0"/>
          </a:p>
          <a:p>
            <a:pPr algn="ctr"/>
            <a:r>
              <a:rPr kumimoji="1" lang="ja-JP" altLang="en-US" b="1" dirty="0"/>
              <a:t>クラス内で記述</a:t>
            </a:r>
          </a:p>
        </p:txBody>
      </p:sp>
    </p:spTree>
    <p:extLst>
      <p:ext uri="{BB962C8B-B14F-4D97-AF65-F5344CB8AC3E}">
        <p14:creationId xmlns:p14="http://schemas.microsoft.com/office/powerpoint/2010/main" val="416852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クラスのコードの例①</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2407753"/>
            <a:ext cx="1530412" cy="47369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523188" y="3575570"/>
            <a:ext cx="6009713" cy="830997"/>
          </a:xfrm>
          <a:prstGeom prst="rect">
            <a:avLst/>
          </a:prstGeom>
          <a:noFill/>
        </p:spPr>
        <p:txBody>
          <a:bodyPr wrap="square" rtlCol="0">
            <a:spAutoFit/>
          </a:bodyPr>
          <a:lstStyle/>
          <a:p>
            <a:r>
              <a:rPr lang="en-US" altLang="ja-JP" sz="2400" b="1" dirty="0"/>
              <a:t>class </a:t>
            </a:r>
            <a:r>
              <a:rPr lang="ja-JP" altLang="en-US" sz="2400" b="1" dirty="0"/>
              <a:t> </a:t>
            </a:r>
            <a:r>
              <a:rPr lang="en-US" altLang="ja-JP" sz="2400" b="1" dirty="0"/>
              <a:t>(class</a:t>
            </a:r>
            <a:r>
              <a:rPr lang="ja-JP" altLang="en-US" sz="2400" b="1" dirty="0"/>
              <a:t>の名前</a:t>
            </a:r>
            <a:r>
              <a:rPr lang="en-US" altLang="ja-JP" sz="2400" b="1" dirty="0"/>
              <a:t>):</a:t>
            </a:r>
            <a:r>
              <a:rPr lang="ja-JP" altLang="en-US" sz="2400" b="1" dirty="0"/>
              <a:t>　</a:t>
            </a:r>
            <a:r>
              <a:rPr lang="ja-JP" altLang="en-US" sz="2400" dirty="0"/>
              <a:t>でクラスを作成</a:t>
            </a:r>
            <a:endParaRPr lang="en-US" altLang="ja-JP" sz="2400" dirty="0"/>
          </a:p>
          <a:p>
            <a:r>
              <a:rPr lang="ja-JP" altLang="en-US" sz="2400" dirty="0"/>
              <a:t>クラスの頭文字は大文字にするのがルール</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458120" y="3372435"/>
            <a:ext cx="6128490" cy="12372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85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クラスのコードの例②</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コンストラクタ（初期化）</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70184" y="2784825"/>
            <a:ext cx="3319012" cy="790747"/>
          </a:xfrm>
          <a:prstGeom prst="frame">
            <a:avLst>
              <a:gd name="adj1" fmla="val 77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402725" y="2741609"/>
            <a:ext cx="6517724" cy="3046988"/>
          </a:xfrm>
          <a:prstGeom prst="rect">
            <a:avLst/>
          </a:prstGeom>
          <a:noFill/>
        </p:spPr>
        <p:txBody>
          <a:bodyPr wrap="square" rtlCol="0">
            <a:spAutoFit/>
          </a:bodyPr>
          <a:lstStyle/>
          <a:p>
            <a:r>
              <a:rPr lang="ja-JP" altLang="en-US" sz="2400" b="1" dirty="0"/>
              <a:t>・</a:t>
            </a:r>
            <a:r>
              <a:rPr lang="en-US" altLang="ja-JP" sz="2400" b="1" dirty="0"/>
              <a:t>def __</a:t>
            </a:r>
            <a:r>
              <a:rPr lang="en-US" altLang="ja-JP" sz="2400" b="1" dirty="0" err="1"/>
              <a:t>init</a:t>
            </a:r>
            <a:r>
              <a:rPr lang="en-US" altLang="ja-JP" sz="2400" b="1" dirty="0"/>
              <a:t>__</a:t>
            </a:r>
            <a:r>
              <a:rPr lang="ja-JP" altLang="en-US" sz="2400" b="1" dirty="0"/>
              <a:t> </a:t>
            </a:r>
            <a:r>
              <a:rPr lang="ja-JP" altLang="en-US" sz="2400" dirty="0"/>
              <a:t>（コンストラクタ（初期化））</a:t>
            </a:r>
            <a:endParaRPr lang="en-US" altLang="ja-JP" sz="2400" dirty="0"/>
          </a:p>
          <a:p>
            <a:r>
              <a:rPr lang="en-US" altLang="ja-JP" sz="2400" dirty="0"/>
              <a:t>def __</a:t>
            </a:r>
            <a:r>
              <a:rPr lang="en-US" altLang="ja-JP" sz="2400" dirty="0" err="1"/>
              <a:t>init</a:t>
            </a:r>
            <a:r>
              <a:rPr lang="en-US" altLang="ja-JP" sz="2400" dirty="0"/>
              <a:t>__ </a:t>
            </a:r>
            <a:r>
              <a:rPr lang="ja-JP" altLang="en-US" sz="2400" dirty="0"/>
              <a:t>に書かれたコードはインスタンス作成時に必ず実行</a:t>
            </a:r>
            <a:endParaRPr lang="en-US" altLang="ja-JP" sz="2400" dirty="0"/>
          </a:p>
          <a:p>
            <a:endParaRPr lang="en-US" altLang="ja-JP" sz="2400" dirty="0"/>
          </a:p>
          <a:p>
            <a:r>
              <a:rPr lang="ja-JP" altLang="en-US" sz="2400" b="1" dirty="0"/>
              <a:t>・</a:t>
            </a:r>
            <a:r>
              <a:rPr lang="en-US" altLang="ja-JP" sz="2400" b="1" dirty="0"/>
              <a:t>self</a:t>
            </a:r>
            <a:r>
              <a:rPr lang="ja-JP" altLang="en-US" sz="2400" b="1" dirty="0"/>
              <a:t>はインスタンス自身を示す</a:t>
            </a:r>
            <a:endParaRPr lang="en-US" altLang="ja-JP" sz="2400" b="1" dirty="0"/>
          </a:p>
          <a:p>
            <a:r>
              <a:rPr lang="ja-JP" altLang="en-US" sz="2400" dirty="0"/>
              <a:t>クラス内に作成する関数（メソッドという）</a:t>
            </a:r>
            <a:endParaRPr lang="en-US" altLang="ja-JP" sz="2400" dirty="0"/>
          </a:p>
          <a:p>
            <a:r>
              <a:rPr lang="ja-JP" altLang="en-US" sz="2400" dirty="0"/>
              <a:t>の一つ目の引数は必ず</a:t>
            </a:r>
            <a:r>
              <a:rPr lang="en-US" altLang="ja-JP" sz="2400" dirty="0"/>
              <a:t>self</a:t>
            </a:r>
          </a:p>
          <a:p>
            <a:r>
              <a:rPr lang="en-US" altLang="ja-JP" sz="2400" dirty="0"/>
              <a:t>※self</a:t>
            </a:r>
            <a:r>
              <a:rPr lang="ja-JP" altLang="en-US" sz="2400" dirty="0"/>
              <a:t>については次ページで詳しく解説</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50728" y="2379472"/>
            <a:ext cx="6669721" cy="378565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a:t>
            </a:r>
            <a:r>
              <a:rPr lang="en-US" altLang="ja-JP" sz="2000" dirty="0" err="1"/>
              <a:t>self.color</a:t>
            </a:r>
            <a:r>
              <a:rPr lang="en-US" altLang="ja-JP" sz="2000" dirty="0"/>
              <a:t>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F3A8F8A5-ED79-4A6B-B8BD-DFF9898AF6A2}"/>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color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752C3E43-7B76-492E-B0E8-F706E43A152F}"/>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Tree>
    <p:extLst>
      <p:ext uri="{BB962C8B-B14F-4D97-AF65-F5344CB8AC3E}">
        <p14:creationId xmlns:p14="http://schemas.microsoft.com/office/powerpoint/2010/main" val="99782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FF0000"/>
                </a:solidFill>
              </a:rPr>
              <a:t>red_car</a:t>
            </a:r>
            <a:r>
              <a:rPr lang="en-US" altLang="ja-JP" sz="2000" dirty="0"/>
              <a:t>, </a:t>
            </a:r>
            <a:r>
              <a:rPr lang="en-US" altLang="ja-JP" sz="2000" b="1" dirty="0">
                <a:solidFill>
                  <a:srgbClr val="FF0000"/>
                </a:solidFill>
              </a:rPr>
              <a:t>“red”</a:t>
            </a:r>
            <a:r>
              <a:rPr lang="en-US" altLang="ja-JP" sz="2000" dirty="0"/>
              <a:t>):</a:t>
            </a:r>
            <a:endParaRPr lang="en-US" altLang="ja-JP" sz="2000" b="1" dirty="0">
              <a:solidFill>
                <a:srgbClr val="FF0000"/>
              </a:solidFill>
            </a:endParaRPr>
          </a:p>
          <a:p>
            <a:r>
              <a:rPr lang="en-US" altLang="ja-JP" sz="2000" dirty="0"/>
              <a:t>        </a:t>
            </a:r>
            <a:r>
              <a:rPr lang="en-US" altLang="ja-JP" sz="2000" b="1" dirty="0" err="1">
                <a:solidFill>
                  <a:srgbClr val="FF0000"/>
                </a:solidFill>
              </a:rPr>
              <a:t>red_car</a:t>
            </a:r>
            <a:r>
              <a:rPr lang="en-US" altLang="ja-JP" sz="2000" dirty="0" err="1"/>
              <a:t>.color</a:t>
            </a:r>
            <a:r>
              <a:rPr lang="en-US" altLang="ja-JP" sz="2000" dirty="0"/>
              <a:t> = </a:t>
            </a:r>
            <a:r>
              <a:rPr lang="en-US" altLang="ja-JP" sz="2000" b="1" dirty="0">
                <a:solidFill>
                  <a:srgbClr val="FF000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00B0F0"/>
                </a:solidFill>
              </a:rPr>
              <a:t>red_car</a:t>
            </a:r>
            <a:r>
              <a:rPr lang="en-US" altLang="ja-JP" sz="2000" dirty="0"/>
              <a:t>, </a:t>
            </a:r>
            <a:r>
              <a:rPr lang="en-US" altLang="ja-JP" sz="2000" b="1" dirty="0">
                <a:solidFill>
                  <a:srgbClr val="00B0F0"/>
                </a:solidFill>
              </a:rPr>
              <a:t>“red”</a:t>
            </a:r>
            <a:r>
              <a:rPr lang="en-US" altLang="ja-JP" sz="2000" dirty="0"/>
              <a:t>):</a:t>
            </a:r>
          </a:p>
          <a:p>
            <a:r>
              <a:rPr lang="en-US" altLang="ja-JP" sz="2000" dirty="0"/>
              <a:t>        color = </a:t>
            </a:r>
            <a:r>
              <a:rPr lang="en-US" altLang="ja-JP" sz="2000" b="1" dirty="0">
                <a:solidFill>
                  <a:srgbClr val="00B0F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
        <p:nvSpPr>
          <p:cNvPr id="5" name="フレーム 4">
            <a:extLst>
              <a:ext uri="{FF2B5EF4-FFF2-40B4-BE49-F238E27FC236}">
                <a16:creationId xmlns:a16="http://schemas.microsoft.com/office/drawing/2014/main" id="{D2399B8C-4BD2-4362-8875-514A73FA71F1}"/>
              </a:ext>
            </a:extLst>
          </p:cNvPr>
          <p:cNvSpPr/>
          <p:nvPr/>
        </p:nvSpPr>
        <p:spPr>
          <a:xfrm>
            <a:off x="1445381" y="3036683"/>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9F40C8F2-65ED-4E2A-BA75-6C5D145D547F}"/>
              </a:ext>
            </a:extLst>
          </p:cNvPr>
          <p:cNvSpPr/>
          <p:nvPr/>
        </p:nvSpPr>
        <p:spPr>
          <a:xfrm>
            <a:off x="8887084" y="3648172"/>
            <a:ext cx="3127332" cy="435575"/>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self</a:t>
            </a:r>
            <a:r>
              <a:rPr kumimoji="1" lang="ja-JP" altLang="en-US" b="1" dirty="0"/>
              <a:t>がないと</a:t>
            </a:r>
            <a:r>
              <a:rPr lang="ja-JP" altLang="en-US" b="1" dirty="0"/>
              <a:t>呼び出せない</a:t>
            </a:r>
            <a:endParaRPr kumimoji="1" lang="ja-JP" altLang="en-US" b="1" dirty="0"/>
          </a:p>
        </p:txBody>
      </p:sp>
      <p:sp>
        <p:nvSpPr>
          <p:cNvPr id="18" name="フレーム 17">
            <a:extLst>
              <a:ext uri="{FF2B5EF4-FFF2-40B4-BE49-F238E27FC236}">
                <a16:creationId xmlns:a16="http://schemas.microsoft.com/office/drawing/2014/main" id="{AF39B101-3A83-4F48-B7AB-D97E81B6A13B}"/>
              </a:ext>
            </a:extLst>
          </p:cNvPr>
          <p:cNvSpPr/>
          <p:nvPr/>
        </p:nvSpPr>
        <p:spPr>
          <a:xfrm>
            <a:off x="6865188" y="3047637"/>
            <a:ext cx="742244" cy="33754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四角形: 角を丸くする 19">
            <a:extLst>
              <a:ext uri="{FF2B5EF4-FFF2-40B4-BE49-F238E27FC236}">
                <a16:creationId xmlns:a16="http://schemas.microsoft.com/office/drawing/2014/main" id="{1FB98A2C-81F8-4BC3-9A4B-A8865720394C}"/>
              </a:ext>
            </a:extLst>
          </p:cNvPr>
          <p:cNvSpPr/>
          <p:nvPr/>
        </p:nvSpPr>
        <p:spPr>
          <a:xfrm>
            <a:off x="3462525" y="3449869"/>
            <a:ext cx="2677212" cy="96516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red_car</a:t>
            </a:r>
            <a:r>
              <a:rPr kumimoji="1" lang="ja-JP" altLang="en-US" b="1" dirty="0"/>
              <a:t>を生成する</a:t>
            </a:r>
            <a:r>
              <a:rPr lang="ja-JP" altLang="en-US" b="1" dirty="0"/>
              <a:t>場合</a:t>
            </a:r>
            <a:endParaRPr kumimoji="1" lang="en-US" altLang="ja-JP" b="1" dirty="0"/>
          </a:p>
          <a:p>
            <a:pPr algn="ctr"/>
            <a:r>
              <a:rPr lang="en-US" altLang="ja-JP" b="1" dirty="0"/>
              <a:t>self </a:t>
            </a:r>
            <a:r>
              <a:rPr lang="ja-JP" altLang="en-US" b="1" dirty="0"/>
              <a:t>に</a:t>
            </a:r>
            <a:r>
              <a:rPr lang="en-US" altLang="ja-JP" b="1" dirty="0"/>
              <a:t> </a:t>
            </a:r>
            <a:r>
              <a:rPr lang="en-US" altLang="ja-JP" b="1" dirty="0" err="1"/>
              <a:t>red_car</a:t>
            </a:r>
            <a:endParaRPr lang="en-US" altLang="ja-JP" b="1" dirty="0"/>
          </a:p>
          <a:p>
            <a:pPr algn="ctr"/>
            <a:r>
              <a:rPr kumimoji="1" lang="en-US" altLang="ja-JP" b="1" dirty="0"/>
              <a:t>color </a:t>
            </a:r>
            <a:r>
              <a:rPr kumimoji="1" lang="ja-JP" altLang="en-US" b="1" dirty="0"/>
              <a:t>に</a:t>
            </a:r>
            <a:r>
              <a:rPr kumimoji="1" lang="en-US" altLang="ja-JP" b="1" dirty="0"/>
              <a:t> “red” </a:t>
            </a:r>
            <a:r>
              <a:rPr kumimoji="1" lang="ja-JP" altLang="en-US" b="1" dirty="0"/>
              <a:t>が代入</a:t>
            </a:r>
          </a:p>
        </p:txBody>
      </p:sp>
      <p:sp>
        <p:nvSpPr>
          <p:cNvPr id="21" name="フレーム 20">
            <a:extLst>
              <a:ext uri="{FF2B5EF4-FFF2-40B4-BE49-F238E27FC236}">
                <a16:creationId xmlns:a16="http://schemas.microsoft.com/office/drawing/2014/main" id="{1165735A-71F7-4330-AD63-5FA2938E8689}"/>
              </a:ext>
            </a:extLst>
          </p:cNvPr>
          <p:cNvSpPr/>
          <p:nvPr/>
        </p:nvSpPr>
        <p:spPr>
          <a:xfrm>
            <a:off x="1445381" y="3925849"/>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コネクタ: カギ線 22">
            <a:extLst>
              <a:ext uri="{FF2B5EF4-FFF2-40B4-BE49-F238E27FC236}">
                <a16:creationId xmlns:a16="http://schemas.microsoft.com/office/drawing/2014/main" id="{680F5E6A-621C-4F2A-8847-259ADD44B19D}"/>
              </a:ext>
            </a:extLst>
          </p:cNvPr>
          <p:cNvCxnSpPr>
            <a:stCxn id="5" idx="1"/>
            <a:endCxn id="21" idx="1"/>
          </p:cNvCxnSpPr>
          <p:nvPr/>
        </p:nvCxnSpPr>
        <p:spPr>
          <a:xfrm rot="10800000" flipV="1">
            <a:off x="1445381" y="3210932"/>
            <a:ext cx="12700" cy="889166"/>
          </a:xfrm>
          <a:prstGeom prst="bentConnector3">
            <a:avLst>
              <a:gd name="adj1" fmla="val 5659787"/>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DAD970A-5827-4032-83D6-6068F700B251}"/>
              </a:ext>
            </a:extLst>
          </p:cNvPr>
          <p:cNvSpPr txBox="1"/>
          <p:nvPr/>
        </p:nvSpPr>
        <p:spPr>
          <a:xfrm>
            <a:off x="263951" y="2852017"/>
            <a:ext cx="716437" cy="369332"/>
          </a:xfrm>
          <a:prstGeom prst="rect">
            <a:avLst/>
          </a:prstGeom>
          <a:noFill/>
        </p:spPr>
        <p:txBody>
          <a:bodyPr wrap="square" rtlCol="0">
            <a:spAutoFit/>
          </a:bodyPr>
          <a:lstStyle/>
          <a:p>
            <a:r>
              <a:rPr kumimoji="1" lang="ja-JP" altLang="en-US" b="1" dirty="0">
                <a:solidFill>
                  <a:srgbClr val="FF0000"/>
                </a:solidFill>
              </a:rPr>
              <a:t>一致</a:t>
            </a:r>
          </a:p>
        </p:txBody>
      </p:sp>
      <p:sp>
        <p:nvSpPr>
          <p:cNvPr id="29" name="フレーム 28">
            <a:extLst>
              <a:ext uri="{FF2B5EF4-FFF2-40B4-BE49-F238E27FC236}">
                <a16:creationId xmlns:a16="http://schemas.microsoft.com/office/drawing/2014/main" id="{D9DDC0EA-042C-4F01-9C22-DD0F85735BBD}"/>
              </a:ext>
            </a:extLst>
          </p:cNvPr>
          <p:cNvSpPr/>
          <p:nvPr/>
        </p:nvSpPr>
        <p:spPr>
          <a:xfrm>
            <a:off x="6950246" y="3972043"/>
            <a:ext cx="1496169" cy="30230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コネクタ: カギ線 30">
            <a:extLst>
              <a:ext uri="{FF2B5EF4-FFF2-40B4-BE49-F238E27FC236}">
                <a16:creationId xmlns:a16="http://schemas.microsoft.com/office/drawing/2014/main" id="{CCC04ADF-F6B9-4466-A125-7F4FF68436F8}"/>
              </a:ext>
            </a:extLst>
          </p:cNvPr>
          <p:cNvCxnSpPr>
            <a:stCxn id="18" idx="1"/>
            <a:endCxn id="29" idx="1"/>
          </p:cNvCxnSpPr>
          <p:nvPr/>
        </p:nvCxnSpPr>
        <p:spPr>
          <a:xfrm rot="10800000" flipH="1" flipV="1">
            <a:off x="6865188" y="3216409"/>
            <a:ext cx="85058" cy="906786"/>
          </a:xfrm>
          <a:prstGeom prst="bentConnector3">
            <a:avLst>
              <a:gd name="adj1" fmla="val -734234"/>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A6BA12-CA47-4669-8228-4B9E936EC3C9}"/>
              </a:ext>
            </a:extLst>
          </p:cNvPr>
          <p:cNvSpPr txBox="1"/>
          <p:nvPr/>
        </p:nvSpPr>
        <p:spPr>
          <a:xfrm>
            <a:off x="5835204" y="2852017"/>
            <a:ext cx="919629" cy="369332"/>
          </a:xfrm>
          <a:prstGeom prst="rect">
            <a:avLst/>
          </a:prstGeom>
          <a:noFill/>
        </p:spPr>
        <p:txBody>
          <a:bodyPr wrap="square" rtlCol="0">
            <a:spAutoFit/>
          </a:bodyPr>
          <a:lstStyle/>
          <a:p>
            <a:r>
              <a:rPr kumimoji="1" lang="ja-JP" altLang="en-US" b="1" dirty="0">
                <a:solidFill>
                  <a:srgbClr val="00B0F0"/>
                </a:solidFill>
              </a:rPr>
              <a:t>不一致</a:t>
            </a:r>
          </a:p>
        </p:txBody>
      </p:sp>
      <p:sp>
        <p:nvSpPr>
          <p:cNvPr id="34" name="フレーム 33">
            <a:extLst>
              <a:ext uri="{FF2B5EF4-FFF2-40B4-BE49-F238E27FC236}">
                <a16:creationId xmlns:a16="http://schemas.microsoft.com/office/drawing/2014/main" id="{5095EFA6-ABD5-4D17-BFFA-76723BDCBD46}"/>
              </a:ext>
            </a:extLst>
          </p:cNvPr>
          <p:cNvSpPr/>
          <p:nvPr/>
        </p:nvSpPr>
        <p:spPr>
          <a:xfrm>
            <a:off x="863996" y="3638736"/>
            <a:ext cx="2526383" cy="31734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レーム 34">
            <a:extLst>
              <a:ext uri="{FF2B5EF4-FFF2-40B4-BE49-F238E27FC236}">
                <a16:creationId xmlns:a16="http://schemas.microsoft.com/office/drawing/2014/main" id="{CA5DFE2A-528B-4157-818F-6C4371CBED26}"/>
              </a:ext>
            </a:extLst>
          </p:cNvPr>
          <p:cNvSpPr/>
          <p:nvPr/>
        </p:nvSpPr>
        <p:spPr>
          <a:xfrm>
            <a:off x="6295018" y="3657138"/>
            <a:ext cx="2316519" cy="307179"/>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D31B150-455A-4FC4-BE97-EFE8DD7908E9}"/>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30" name="テキスト ボックス 29">
            <a:extLst>
              <a:ext uri="{FF2B5EF4-FFF2-40B4-BE49-F238E27FC236}">
                <a16:creationId xmlns:a16="http://schemas.microsoft.com/office/drawing/2014/main" id="{845F5185-D594-490D-8531-C8EC578CEA5B}"/>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Tree>
    <p:extLst>
      <p:ext uri="{BB962C8B-B14F-4D97-AF65-F5344CB8AC3E}">
        <p14:creationId xmlns:p14="http://schemas.microsoft.com/office/powerpoint/2010/main" val="2149223978"/>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1194</TotalTime>
  <Words>2722</Words>
  <Application>Microsoft Office PowerPoint</Application>
  <PresentationFormat>ワイド画面</PresentationFormat>
  <Paragraphs>540</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游ゴシック</vt:lpstr>
      <vt:lpstr>Arial</vt:lpstr>
      <vt:lpstr>Segoe UI</vt:lpstr>
      <vt:lpstr>Wingdings 2</vt:lpstr>
      <vt:lpstr>配当</vt:lpstr>
      <vt:lpstr>クラス①</vt:lpstr>
      <vt:lpstr>オブジェクト指向</vt:lpstr>
      <vt:lpstr>オブジェクト指向をする理由①</vt:lpstr>
      <vt:lpstr>オブジェクト指向をする理由①</vt:lpstr>
      <vt:lpstr>クラスを使用する時としない時</vt:lpstr>
      <vt:lpstr>クラスのコードの例①</vt:lpstr>
      <vt:lpstr>クラスのコードの例②</vt:lpstr>
      <vt:lpstr>self</vt:lpstr>
      <vt:lpstr>self</vt:lpstr>
      <vt:lpstr>クラスのコードの例③</vt:lpstr>
      <vt:lpstr>メソッド</vt:lpstr>
      <vt:lpstr>メソッド</vt:lpstr>
      <vt:lpstr>メソッド</vt:lpstr>
      <vt:lpstr>クラスのコードの例④</vt:lpstr>
      <vt:lpstr>クラスのコードの例④</vt:lpstr>
      <vt:lpstr>練習問題</vt:lpstr>
      <vt:lpstr>オブジェクト指向をする理由②</vt:lpstr>
      <vt:lpstr>オブジェクト指向をする理由③</vt:lpstr>
      <vt:lpstr>オブジェクト指向をする理由③</vt:lpstr>
      <vt:lpstr>クラス変数、インスタンス変数</vt:lpstr>
      <vt:lpstr>クラス変数、インスタンス変数</vt:lpstr>
      <vt:lpstr>練習問題②</vt:lpstr>
      <vt:lpstr>クラス変数、インスタンス変数、ローカル変数の比較</vt:lpstr>
      <vt:lpstr>クラス変数、インスタンス変数、ローカル変数の比較</vt:lpstr>
      <vt:lpstr>クラス　まとめ</vt:lpstr>
      <vt:lpstr>クラス　まとめ　例</vt:lpstr>
      <vt:lpstr>クラス　まとめ　例</vt:lpstr>
      <vt:lpstr>練習問題③</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クラス①</dc:title>
  <dc:creator>木南 貴志</dc:creator>
  <cp:lastModifiedBy>木南 貴志</cp:lastModifiedBy>
  <cp:revision>154</cp:revision>
  <dcterms:created xsi:type="dcterms:W3CDTF">2019-06-13T15:33:34Z</dcterms:created>
  <dcterms:modified xsi:type="dcterms:W3CDTF">2019-12-11T07:26:07Z</dcterms:modified>
</cp:coreProperties>
</file>