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8A00"/>
    <a:srgbClr val="239200"/>
    <a:srgbClr val="27A400"/>
    <a:srgbClr val="35DE00"/>
    <a:srgbClr val="8DFF69"/>
    <a:srgbClr val="3CFA00"/>
    <a:srgbClr val="73FF4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68" d="100"/>
          <a:sy n="68" d="100"/>
        </p:scale>
        <p:origin x="61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D3741-4BF1-4174-BB12-98FD157D24BE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5B361-3822-49E6-8A37-FA216DD3D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304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3F667-6584-408D-AD7E-D18D0869DE33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BF62F-E9B2-4CE2-A84A-1403236C6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24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つの角を切り取った四角形 17"/>
          <p:cNvSpPr/>
          <p:nvPr userDrawn="1"/>
        </p:nvSpPr>
        <p:spPr>
          <a:xfrm flipH="1">
            <a:off x="-1" y="4172755"/>
            <a:ext cx="12191996" cy="2711930"/>
          </a:xfrm>
          <a:custGeom>
            <a:avLst/>
            <a:gdLst>
              <a:gd name="connsiteX0" fmla="*/ 0 w 12192000"/>
              <a:gd name="connsiteY0" fmla="*/ 0 h 3393583"/>
              <a:gd name="connsiteX1" fmla="*/ 10495209 w 12192000"/>
              <a:gd name="connsiteY1" fmla="*/ 0 h 3393583"/>
              <a:gd name="connsiteX2" fmla="*/ 12192000 w 12192000"/>
              <a:gd name="connsiteY2" fmla="*/ 1696792 h 3393583"/>
              <a:gd name="connsiteX3" fmla="*/ 12192000 w 12192000"/>
              <a:gd name="connsiteY3" fmla="*/ 3393583 h 3393583"/>
              <a:gd name="connsiteX4" fmla="*/ 0 w 12192000"/>
              <a:gd name="connsiteY4" fmla="*/ 3393583 h 3393583"/>
              <a:gd name="connsiteX5" fmla="*/ 0 w 12192000"/>
              <a:gd name="connsiteY5" fmla="*/ 0 h 3393583"/>
              <a:gd name="connsiteX0" fmla="*/ 0 w 12217758"/>
              <a:gd name="connsiteY0" fmla="*/ 0 h 3393583"/>
              <a:gd name="connsiteX1" fmla="*/ 10495209 w 12217758"/>
              <a:gd name="connsiteY1" fmla="*/ 0 h 3393583"/>
              <a:gd name="connsiteX2" fmla="*/ 12217758 w 12217758"/>
              <a:gd name="connsiteY2" fmla="*/ 2611192 h 3393583"/>
              <a:gd name="connsiteX3" fmla="*/ 12192000 w 12217758"/>
              <a:gd name="connsiteY3" fmla="*/ 3393583 h 3393583"/>
              <a:gd name="connsiteX4" fmla="*/ 0 w 12217758"/>
              <a:gd name="connsiteY4" fmla="*/ 3393583 h 3393583"/>
              <a:gd name="connsiteX5" fmla="*/ 0 w 12217758"/>
              <a:gd name="connsiteY5" fmla="*/ 0 h 3393583"/>
              <a:gd name="connsiteX0" fmla="*/ 0 w 12217758"/>
              <a:gd name="connsiteY0" fmla="*/ 0 h 3393583"/>
              <a:gd name="connsiteX1" fmla="*/ 11806 w 12217758"/>
              <a:gd name="connsiteY1" fmla="*/ 0 h 3393583"/>
              <a:gd name="connsiteX2" fmla="*/ 12217758 w 12217758"/>
              <a:gd name="connsiteY2" fmla="*/ 2611192 h 3393583"/>
              <a:gd name="connsiteX3" fmla="*/ 12192000 w 12217758"/>
              <a:gd name="connsiteY3" fmla="*/ 3393583 h 3393583"/>
              <a:gd name="connsiteX4" fmla="*/ 0 w 12217758"/>
              <a:gd name="connsiteY4" fmla="*/ 3393583 h 3393583"/>
              <a:gd name="connsiteX5" fmla="*/ 0 w 12217758"/>
              <a:gd name="connsiteY5" fmla="*/ 0 h 3393583"/>
              <a:gd name="connsiteX0" fmla="*/ 0 w 12204852"/>
              <a:gd name="connsiteY0" fmla="*/ 0 h 3393583"/>
              <a:gd name="connsiteX1" fmla="*/ 11806 w 12204852"/>
              <a:gd name="connsiteY1" fmla="*/ 0 h 3393583"/>
              <a:gd name="connsiteX2" fmla="*/ 12204852 w 12204852"/>
              <a:gd name="connsiteY2" fmla="*/ 1083596 h 3393583"/>
              <a:gd name="connsiteX3" fmla="*/ 12192000 w 12204852"/>
              <a:gd name="connsiteY3" fmla="*/ 3393583 h 3393583"/>
              <a:gd name="connsiteX4" fmla="*/ 0 w 12204852"/>
              <a:gd name="connsiteY4" fmla="*/ 3393583 h 3393583"/>
              <a:gd name="connsiteX5" fmla="*/ 0 w 12204852"/>
              <a:gd name="connsiteY5" fmla="*/ 0 h 3393583"/>
              <a:gd name="connsiteX0" fmla="*/ 0 w 13121184"/>
              <a:gd name="connsiteY0" fmla="*/ 0 h 3625624"/>
              <a:gd name="connsiteX1" fmla="*/ 928138 w 13121184"/>
              <a:gd name="connsiteY1" fmla="*/ 232041 h 3625624"/>
              <a:gd name="connsiteX2" fmla="*/ 13121184 w 13121184"/>
              <a:gd name="connsiteY2" fmla="*/ 1315637 h 3625624"/>
              <a:gd name="connsiteX3" fmla="*/ 13108332 w 13121184"/>
              <a:gd name="connsiteY3" fmla="*/ 3625624 h 3625624"/>
              <a:gd name="connsiteX4" fmla="*/ 916332 w 13121184"/>
              <a:gd name="connsiteY4" fmla="*/ 3625624 h 3625624"/>
              <a:gd name="connsiteX5" fmla="*/ 0 w 13121184"/>
              <a:gd name="connsiteY5" fmla="*/ 0 h 3625624"/>
              <a:gd name="connsiteX0" fmla="*/ 0 w 13121184"/>
              <a:gd name="connsiteY0" fmla="*/ 1179536 h 4805160"/>
              <a:gd name="connsiteX1" fmla="*/ 876513 w 13121184"/>
              <a:gd name="connsiteY1" fmla="*/ 0 h 4805160"/>
              <a:gd name="connsiteX2" fmla="*/ 13121184 w 13121184"/>
              <a:gd name="connsiteY2" fmla="*/ 2495173 h 4805160"/>
              <a:gd name="connsiteX3" fmla="*/ 13108332 w 13121184"/>
              <a:gd name="connsiteY3" fmla="*/ 4805160 h 4805160"/>
              <a:gd name="connsiteX4" fmla="*/ 916332 w 13121184"/>
              <a:gd name="connsiteY4" fmla="*/ 4805160 h 4805160"/>
              <a:gd name="connsiteX5" fmla="*/ 0 w 13121184"/>
              <a:gd name="connsiteY5" fmla="*/ 1179536 h 4805160"/>
              <a:gd name="connsiteX0" fmla="*/ 0 w 12269383"/>
              <a:gd name="connsiteY0" fmla="*/ 1566270 h 4805160"/>
              <a:gd name="connsiteX1" fmla="*/ 24712 w 12269383"/>
              <a:gd name="connsiteY1" fmla="*/ 0 h 4805160"/>
              <a:gd name="connsiteX2" fmla="*/ 12269383 w 12269383"/>
              <a:gd name="connsiteY2" fmla="*/ 2495173 h 4805160"/>
              <a:gd name="connsiteX3" fmla="*/ 12256531 w 12269383"/>
              <a:gd name="connsiteY3" fmla="*/ 4805160 h 4805160"/>
              <a:gd name="connsiteX4" fmla="*/ 64531 w 12269383"/>
              <a:gd name="connsiteY4" fmla="*/ 4805160 h 4805160"/>
              <a:gd name="connsiteX5" fmla="*/ 0 w 12269383"/>
              <a:gd name="connsiteY5" fmla="*/ 1566270 h 4805160"/>
              <a:gd name="connsiteX0" fmla="*/ 26913 w 12244671"/>
              <a:gd name="connsiteY0" fmla="*/ 1566270 h 4805160"/>
              <a:gd name="connsiteX1" fmla="*/ 0 w 12244671"/>
              <a:gd name="connsiteY1" fmla="*/ 0 h 4805160"/>
              <a:gd name="connsiteX2" fmla="*/ 12244671 w 12244671"/>
              <a:gd name="connsiteY2" fmla="*/ 2495173 h 4805160"/>
              <a:gd name="connsiteX3" fmla="*/ 12231819 w 12244671"/>
              <a:gd name="connsiteY3" fmla="*/ 4805160 h 4805160"/>
              <a:gd name="connsiteX4" fmla="*/ 39819 w 12244671"/>
              <a:gd name="connsiteY4" fmla="*/ 4805160 h 4805160"/>
              <a:gd name="connsiteX5" fmla="*/ 26913 w 12244671"/>
              <a:gd name="connsiteY5" fmla="*/ 1566270 h 4805160"/>
              <a:gd name="connsiteX0" fmla="*/ 0 w 12217758"/>
              <a:gd name="connsiteY0" fmla="*/ 1566270 h 4805160"/>
              <a:gd name="connsiteX1" fmla="*/ 11806 w 12217758"/>
              <a:gd name="connsiteY1" fmla="*/ 0 h 4805160"/>
              <a:gd name="connsiteX2" fmla="*/ 12217758 w 12217758"/>
              <a:gd name="connsiteY2" fmla="*/ 2495173 h 4805160"/>
              <a:gd name="connsiteX3" fmla="*/ 12204906 w 12217758"/>
              <a:gd name="connsiteY3" fmla="*/ 4805160 h 4805160"/>
              <a:gd name="connsiteX4" fmla="*/ 12906 w 12217758"/>
              <a:gd name="connsiteY4" fmla="*/ 4805160 h 4805160"/>
              <a:gd name="connsiteX5" fmla="*/ 0 w 12217758"/>
              <a:gd name="connsiteY5" fmla="*/ 1566270 h 4805160"/>
              <a:gd name="connsiteX0" fmla="*/ 2123 w 12206975"/>
              <a:gd name="connsiteY0" fmla="*/ 1566270 h 4805160"/>
              <a:gd name="connsiteX1" fmla="*/ 1023 w 12206975"/>
              <a:gd name="connsiteY1" fmla="*/ 0 h 4805160"/>
              <a:gd name="connsiteX2" fmla="*/ 12206975 w 12206975"/>
              <a:gd name="connsiteY2" fmla="*/ 2495173 h 4805160"/>
              <a:gd name="connsiteX3" fmla="*/ 12194123 w 12206975"/>
              <a:gd name="connsiteY3" fmla="*/ 4805160 h 4805160"/>
              <a:gd name="connsiteX4" fmla="*/ 2123 w 12206975"/>
              <a:gd name="connsiteY4" fmla="*/ 4805160 h 4805160"/>
              <a:gd name="connsiteX5" fmla="*/ 2123 w 12206975"/>
              <a:gd name="connsiteY5" fmla="*/ 1566270 h 4805160"/>
              <a:gd name="connsiteX0" fmla="*/ 27227 w 12232079"/>
              <a:gd name="connsiteY0" fmla="*/ 2048125 h 5287015"/>
              <a:gd name="connsiteX1" fmla="*/ 310 w 12232079"/>
              <a:gd name="connsiteY1" fmla="*/ 0 h 5287015"/>
              <a:gd name="connsiteX2" fmla="*/ 12232079 w 12232079"/>
              <a:gd name="connsiteY2" fmla="*/ 2977028 h 5287015"/>
              <a:gd name="connsiteX3" fmla="*/ 12219227 w 12232079"/>
              <a:gd name="connsiteY3" fmla="*/ 5287015 h 5287015"/>
              <a:gd name="connsiteX4" fmla="*/ 27227 w 12232079"/>
              <a:gd name="connsiteY4" fmla="*/ 5287015 h 5287015"/>
              <a:gd name="connsiteX5" fmla="*/ 27227 w 12232079"/>
              <a:gd name="connsiteY5" fmla="*/ 2048125 h 5287015"/>
              <a:gd name="connsiteX0" fmla="*/ 2123 w 12206975"/>
              <a:gd name="connsiteY0" fmla="*/ 2048125 h 5287015"/>
              <a:gd name="connsiteX1" fmla="*/ 1023 w 12206975"/>
              <a:gd name="connsiteY1" fmla="*/ 0 h 5287015"/>
              <a:gd name="connsiteX2" fmla="*/ 12206975 w 12206975"/>
              <a:gd name="connsiteY2" fmla="*/ 2977028 h 5287015"/>
              <a:gd name="connsiteX3" fmla="*/ 12194123 w 12206975"/>
              <a:gd name="connsiteY3" fmla="*/ 5287015 h 5287015"/>
              <a:gd name="connsiteX4" fmla="*/ 2123 w 12206975"/>
              <a:gd name="connsiteY4" fmla="*/ 5287015 h 5287015"/>
              <a:gd name="connsiteX5" fmla="*/ 2123 w 12206975"/>
              <a:gd name="connsiteY5" fmla="*/ 2048125 h 5287015"/>
              <a:gd name="connsiteX0" fmla="*/ 2123 w 12219940"/>
              <a:gd name="connsiteY0" fmla="*/ 2048125 h 5287015"/>
              <a:gd name="connsiteX1" fmla="*/ 1023 w 12219940"/>
              <a:gd name="connsiteY1" fmla="*/ 0 h 5287015"/>
              <a:gd name="connsiteX2" fmla="*/ 12206975 w 12219940"/>
              <a:gd name="connsiteY2" fmla="*/ 2977028 h 5287015"/>
              <a:gd name="connsiteX3" fmla="*/ 12219940 w 12219940"/>
              <a:gd name="connsiteY3" fmla="*/ 5260247 h 5287015"/>
              <a:gd name="connsiteX4" fmla="*/ 2123 w 12219940"/>
              <a:gd name="connsiteY4" fmla="*/ 5287015 h 5287015"/>
              <a:gd name="connsiteX5" fmla="*/ 2123 w 12219940"/>
              <a:gd name="connsiteY5" fmla="*/ 2048125 h 5287015"/>
              <a:gd name="connsiteX0" fmla="*/ 2123 w 12221138"/>
              <a:gd name="connsiteY0" fmla="*/ 2048125 h 5287015"/>
              <a:gd name="connsiteX1" fmla="*/ 1023 w 12221138"/>
              <a:gd name="connsiteY1" fmla="*/ 0 h 5287015"/>
              <a:gd name="connsiteX2" fmla="*/ 12219884 w 12221138"/>
              <a:gd name="connsiteY2" fmla="*/ 2950257 h 5287015"/>
              <a:gd name="connsiteX3" fmla="*/ 12219940 w 12221138"/>
              <a:gd name="connsiteY3" fmla="*/ 5260247 h 5287015"/>
              <a:gd name="connsiteX4" fmla="*/ 2123 w 12221138"/>
              <a:gd name="connsiteY4" fmla="*/ 5287015 h 5287015"/>
              <a:gd name="connsiteX5" fmla="*/ 2123 w 12221138"/>
              <a:gd name="connsiteY5" fmla="*/ 2048125 h 5287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138" h="5287015">
                <a:moveTo>
                  <a:pt x="2123" y="2048125"/>
                </a:moveTo>
                <a:cubicBezTo>
                  <a:pt x="6058" y="1526035"/>
                  <a:pt x="-2912" y="522090"/>
                  <a:pt x="1023" y="0"/>
                </a:cubicBezTo>
                <a:lnTo>
                  <a:pt x="12219884" y="2950257"/>
                </a:lnTo>
                <a:cubicBezTo>
                  <a:pt x="12224206" y="3711330"/>
                  <a:pt x="12215618" y="4499174"/>
                  <a:pt x="12219940" y="5260247"/>
                </a:cubicBezTo>
                <a:lnTo>
                  <a:pt x="2123" y="5287015"/>
                </a:lnTo>
                <a:lnTo>
                  <a:pt x="2123" y="204812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147" y="2090030"/>
            <a:ext cx="11754160" cy="1116809"/>
          </a:xfrm>
          <a:effectLst/>
        </p:spPr>
        <p:txBody>
          <a:bodyPr anchor="b">
            <a:noAutofit/>
          </a:bodyPr>
          <a:lstStyle>
            <a:lvl1pPr>
              <a:defRPr sz="6600" b="1" u="none" cap="none" baseline="0">
                <a:solidFill>
                  <a:srgbClr val="27A400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8147" y="1134244"/>
            <a:ext cx="10993546" cy="590321"/>
          </a:xfrm>
        </p:spPr>
        <p:txBody>
          <a:bodyPr anchor="t">
            <a:noAutofit/>
          </a:bodyPr>
          <a:lstStyle>
            <a:lvl1pPr marL="0" indent="0" algn="l">
              <a:buNone/>
              <a:defRPr sz="36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8A231F8-05F8-4D04-8D8F-8D36F813C960}" type="datetime1">
              <a:rPr kumimoji="1" lang="ja-JP" altLang="en-US" smtClean="0"/>
              <a:t>2019/12/4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3" hasCustomPrompt="1"/>
          </p:nvPr>
        </p:nvSpPr>
        <p:spPr>
          <a:xfrm>
            <a:off x="818147" y="3219718"/>
            <a:ext cx="10215719" cy="14712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3200" b="0">
                <a:solidFill>
                  <a:schemeClr val="tx1"/>
                </a:solidFill>
              </a:defRPr>
            </a:lvl1pPr>
            <a:lvl5pPr marL="1368000" indent="0">
              <a:buNone/>
              <a:defRPr/>
            </a:lvl5pPr>
          </a:lstStyle>
          <a:p>
            <a:pPr lvl="0"/>
            <a:r>
              <a:rPr kumimoji="1" lang="ja-JP" altLang="en-US" dirty="0"/>
              <a:t>日付　名前　など</a:t>
            </a:r>
          </a:p>
        </p:txBody>
      </p:sp>
    </p:spTree>
    <p:extLst>
      <p:ext uri="{BB962C8B-B14F-4D97-AF65-F5344CB8AC3E}">
        <p14:creationId xmlns:p14="http://schemas.microsoft.com/office/powerpoint/2010/main" val="86325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7B6B-D7DB-4F50-8363-5CAEA241D462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36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211C-F59B-4698-A055-613DBD159966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183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64430C-D7C9-451F-BB5A-4067700317EA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88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直角三角形 17"/>
          <p:cNvSpPr/>
          <p:nvPr userDrawn="1"/>
        </p:nvSpPr>
        <p:spPr>
          <a:xfrm flipH="1" flipV="1">
            <a:off x="10886957" y="1186"/>
            <a:ext cx="1303323" cy="812442"/>
          </a:xfrm>
          <a:prstGeom prst="rtTriangle">
            <a:avLst/>
          </a:prstGeom>
          <a:solidFill>
            <a:srgbClr val="27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765" y="272822"/>
            <a:ext cx="11029616" cy="810110"/>
          </a:xfrm>
        </p:spPr>
        <p:txBody>
          <a:bodyPr>
            <a:noAutofit/>
          </a:bodyPr>
          <a:lstStyle>
            <a:lvl1pPr>
              <a:defRPr sz="4400" b="0" i="1" u="none" cap="none" baseline="0">
                <a:solidFill>
                  <a:srgbClr val="27A400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15" y="1183597"/>
            <a:ext cx="11029615" cy="835156"/>
          </a:xfrm>
        </p:spPr>
        <p:txBody>
          <a:bodyPr anchor="t"/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A93C-43D0-4C25-A999-C90A412EB384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 flipV="1">
            <a:off x="375274" y="1102445"/>
            <a:ext cx="11029616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50750" y="71121"/>
            <a:ext cx="1720425" cy="365125"/>
          </a:xfrm>
        </p:spPr>
        <p:txBody>
          <a:bodyPr/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fld id="{57021661-B2A8-457F-930E-F617AD024F3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3" hasCustomPrompt="1"/>
          </p:nvPr>
        </p:nvSpPr>
        <p:spPr>
          <a:xfrm>
            <a:off x="6401352" y="6529588"/>
            <a:ext cx="5786561" cy="330247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参考資料</a:t>
            </a:r>
          </a:p>
        </p:txBody>
      </p:sp>
    </p:spTree>
    <p:extLst>
      <p:ext uri="{BB962C8B-B14F-4D97-AF65-F5344CB8AC3E}">
        <p14:creationId xmlns:p14="http://schemas.microsoft.com/office/powerpoint/2010/main" val="379585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7080468-DCD8-4552-92F2-26A66A1920AE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50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F97F-6A36-45BD-B261-185AD2EFD4F1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63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A37F-063B-4BF2-AE47-16D6CC460300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16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803A-338A-4D1E-9AEA-3938A412C9D0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83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41DB-9FE4-4BC2-AA18-F04C127911AB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33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41DB-9FE4-4BC2-AA18-F04C127911AB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CB05B1C2-690A-498B-A996-46E27CFDB18E}"/>
              </a:ext>
            </a:extLst>
          </p:cNvPr>
          <p:cNvSpPr/>
          <p:nvPr userDrawn="1"/>
        </p:nvSpPr>
        <p:spPr>
          <a:xfrm flipH="1" flipV="1">
            <a:off x="10886957" y="1186"/>
            <a:ext cx="1303323" cy="812442"/>
          </a:xfrm>
          <a:prstGeom prst="rtTriangle">
            <a:avLst/>
          </a:prstGeom>
          <a:solidFill>
            <a:srgbClr val="27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03055" y="0"/>
            <a:ext cx="1087225" cy="52790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fld id="{57021661-B2A8-457F-930E-F617AD024F3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2519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A862FE-B9D9-42A4-9B96-9BF43C1C92F4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42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B38D941-B664-458C-B9FE-B4BFA20B7DB2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651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92" r:id="rId8"/>
    <p:sldLayoutId id="2147484088" r:id="rId9"/>
    <p:sldLayoutId id="2147484089" r:id="rId10"/>
    <p:sldLayoutId id="2147484090" r:id="rId11"/>
    <p:sldLayoutId id="2147484091" r:id="rId1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juku.net/blog/4053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g-entrance.com/what-oo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g-entrance.com/what-oo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.atelierkobato.com/instance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.atelierkobato.com/instance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.atelierkobato.com/instance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g-entrance.com/what-oop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クラス</a:t>
            </a:r>
            <a:r>
              <a:rPr lang="ja-JP" altLang="en-US" dirty="0"/>
              <a:t>①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2019/12/04</a:t>
            </a:r>
          </a:p>
          <a:p>
            <a:r>
              <a:rPr lang="ja-JP" altLang="en-US" dirty="0"/>
              <a:t>木南　貴志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3108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254064-EFF3-4880-8182-D63A1FFA9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メソッド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6A3CAC-E57F-4CDA-8230-3D25A79DE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クラス内に作成された関数を</a:t>
            </a:r>
            <a:r>
              <a:rPr kumimoji="1" lang="ja-JP" altLang="en-US" b="1" dirty="0"/>
              <a:t>メソッド</a:t>
            </a:r>
            <a:r>
              <a:rPr kumimoji="1" lang="ja-JP" altLang="en-US" dirty="0"/>
              <a:t>という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986B03B-E7F4-42EC-B29D-6137875B3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20104D55-82D5-4443-9DC2-A14BDED06E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A3D0EE0-9959-44EC-8D4A-4C74DE1FBC54}"/>
              </a:ext>
            </a:extLst>
          </p:cNvPr>
          <p:cNvSpPr/>
          <p:nvPr/>
        </p:nvSpPr>
        <p:spPr>
          <a:xfrm>
            <a:off x="659099" y="2407753"/>
            <a:ext cx="4271120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class Car:</a:t>
            </a:r>
          </a:p>
          <a:p>
            <a:r>
              <a:rPr lang="en-US" altLang="ja-JP" sz="2400" dirty="0"/>
              <a:t>    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__(self, color):</a:t>
            </a:r>
          </a:p>
          <a:p>
            <a:r>
              <a:rPr lang="en-US" altLang="ja-JP" sz="2400" dirty="0"/>
              <a:t>        </a:t>
            </a:r>
            <a:r>
              <a:rPr lang="en-US" altLang="ja-JP" sz="2400" dirty="0" err="1"/>
              <a:t>self.color</a:t>
            </a:r>
            <a:r>
              <a:rPr lang="en-US" altLang="ja-JP" sz="2400" dirty="0"/>
              <a:t> = color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car_run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print("run")</a:t>
            </a:r>
          </a:p>
          <a:p>
            <a:r>
              <a:rPr lang="en-US" altLang="ja-JP" sz="2400" dirty="0" err="1"/>
              <a:t>red_car</a:t>
            </a:r>
            <a:r>
              <a:rPr lang="en-US" altLang="ja-JP" sz="2400" dirty="0"/>
              <a:t> = Car("red")</a:t>
            </a:r>
          </a:p>
          <a:p>
            <a:r>
              <a:rPr lang="en-US" altLang="ja-JP" sz="2400" dirty="0"/>
              <a:t>print(</a:t>
            </a:r>
            <a:r>
              <a:rPr lang="en-US" altLang="ja-JP" sz="2400" dirty="0" err="1"/>
              <a:t>red_car.car_run</a:t>
            </a:r>
            <a:r>
              <a:rPr lang="en-US" altLang="ja-JP" sz="2400" dirty="0"/>
              <a:t>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97F8669-62BD-421B-A5D5-ADDF3D481E98}"/>
              </a:ext>
            </a:extLst>
          </p:cNvPr>
          <p:cNvSpPr txBox="1"/>
          <p:nvPr/>
        </p:nvSpPr>
        <p:spPr>
          <a:xfrm>
            <a:off x="5807227" y="2955546"/>
            <a:ext cx="52651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①クラス内でメソッドを作成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②インスタンスを作成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③インスタンス名</a:t>
            </a:r>
            <a:r>
              <a:rPr lang="en-US" altLang="ja-JP" sz="2400" dirty="0"/>
              <a:t>.</a:t>
            </a:r>
            <a:r>
              <a:rPr lang="ja-JP" altLang="en-US" sz="2400" dirty="0"/>
              <a:t>メソッド名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　でインスタンスのメソッドを実行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ja-JP" sz="2400" dirty="0"/>
              <a:t>※</a:t>
            </a:r>
            <a:r>
              <a:rPr lang="ja-JP" altLang="en-US" sz="2400" dirty="0"/>
              <a:t>左の場合</a:t>
            </a:r>
            <a:r>
              <a:rPr lang="en-US" altLang="ja-JP" sz="2400" dirty="0"/>
              <a:t> </a:t>
            </a:r>
            <a:r>
              <a:rPr lang="en-US" altLang="ja-JP" sz="2400" dirty="0" err="1"/>
              <a:t>red_car.car_run</a:t>
            </a:r>
            <a:r>
              <a:rPr lang="ja-JP" altLang="en-US" sz="2400" dirty="0"/>
              <a:t> で実行</a:t>
            </a:r>
            <a:endParaRPr lang="en-US" altLang="ja-JP" sz="24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69F01A9-8B28-486D-9A8A-A8435B88FB7A}"/>
              </a:ext>
            </a:extLst>
          </p:cNvPr>
          <p:cNvSpPr/>
          <p:nvPr/>
        </p:nvSpPr>
        <p:spPr>
          <a:xfrm>
            <a:off x="5586299" y="2718836"/>
            <a:ext cx="5707016" cy="294667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439385B-36DB-47DB-AACE-5A1E2DAB7585}"/>
              </a:ext>
            </a:extLst>
          </p:cNvPr>
          <p:cNvSpPr txBox="1"/>
          <p:nvPr/>
        </p:nvSpPr>
        <p:spPr>
          <a:xfrm>
            <a:off x="659099" y="5279259"/>
            <a:ext cx="4176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結果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4BD7D80-CB9D-4D3C-BA84-9B205C144721}"/>
              </a:ext>
            </a:extLst>
          </p:cNvPr>
          <p:cNvSpPr txBox="1"/>
          <p:nvPr/>
        </p:nvSpPr>
        <p:spPr>
          <a:xfrm>
            <a:off x="659098" y="5740924"/>
            <a:ext cx="427111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run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18807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BD96D1-E26B-4C14-AD3E-36887877A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補足　データ型のクラスとメソッド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193679-A858-4A33-9E28-CCD9C1B11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通常の変数もクラスに属している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7904E4-3AAF-4DFD-83B4-AB7FBD93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18B322AA-A427-463D-A129-B51C6CD731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C7ECDDB-5E3F-4F2A-80D6-318B119BC1EF}"/>
              </a:ext>
            </a:extLst>
          </p:cNvPr>
          <p:cNvSpPr/>
          <p:nvPr/>
        </p:nvSpPr>
        <p:spPr>
          <a:xfrm>
            <a:off x="1061960" y="2001335"/>
            <a:ext cx="4271120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class Car:</a:t>
            </a:r>
          </a:p>
          <a:p>
            <a:r>
              <a:rPr lang="en-US" altLang="ja-JP" sz="2400" dirty="0"/>
              <a:t>    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__(self, color):</a:t>
            </a:r>
          </a:p>
          <a:p>
            <a:r>
              <a:rPr lang="en-US" altLang="ja-JP" sz="2400" dirty="0"/>
              <a:t>        </a:t>
            </a:r>
            <a:r>
              <a:rPr lang="en-US" altLang="ja-JP" sz="2400" dirty="0" err="1"/>
              <a:t>self.color</a:t>
            </a:r>
            <a:r>
              <a:rPr lang="en-US" altLang="ja-JP" sz="2400" dirty="0"/>
              <a:t> = color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car_run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print("run")</a:t>
            </a:r>
          </a:p>
          <a:p>
            <a:r>
              <a:rPr lang="en-US" altLang="ja-JP" sz="2400" dirty="0" err="1"/>
              <a:t>red_car</a:t>
            </a:r>
            <a:r>
              <a:rPr lang="en-US" altLang="ja-JP" sz="2400" dirty="0"/>
              <a:t> = Car("red")</a:t>
            </a:r>
          </a:p>
          <a:p>
            <a:r>
              <a:rPr lang="en-US" altLang="ja-JP" sz="2400" dirty="0"/>
              <a:t>print(type(</a:t>
            </a:r>
            <a:r>
              <a:rPr lang="en-US" altLang="ja-JP" sz="2400" dirty="0" err="1"/>
              <a:t>red_car</a:t>
            </a:r>
            <a:r>
              <a:rPr lang="en-US" altLang="ja-JP" sz="2400" dirty="0"/>
              <a:t>))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25AD4A0-D72E-4041-826F-262BC5D76A1A}"/>
              </a:ext>
            </a:extLst>
          </p:cNvPr>
          <p:cNvSpPr txBox="1"/>
          <p:nvPr/>
        </p:nvSpPr>
        <p:spPr>
          <a:xfrm>
            <a:off x="1061960" y="4725099"/>
            <a:ext cx="2620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結果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72B794E-A615-4034-9C48-1FCE3C7F9EC8}"/>
              </a:ext>
            </a:extLst>
          </p:cNvPr>
          <p:cNvSpPr txBox="1"/>
          <p:nvPr/>
        </p:nvSpPr>
        <p:spPr>
          <a:xfrm>
            <a:off x="1096588" y="5129548"/>
            <a:ext cx="423649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&lt;class '__</a:t>
            </a:r>
            <a:r>
              <a:rPr lang="en-US" altLang="ja-JP" sz="2400" dirty="0" err="1"/>
              <a:t>main__.Car</a:t>
            </a:r>
            <a:r>
              <a:rPr lang="en-US" altLang="ja-JP" sz="2400" dirty="0"/>
              <a:t>'&gt;</a:t>
            </a:r>
            <a:endParaRPr kumimoji="1" lang="ja-JP" altLang="en-US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068D542-3ED3-4FCF-AA2E-F365DCDF638C}"/>
              </a:ext>
            </a:extLst>
          </p:cNvPr>
          <p:cNvSpPr txBox="1"/>
          <p:nvPr/>
        </p:nvSpPr>
        <p:spPr>
          <a:xfrm>
            <a:off x="417794" y="5754181"/>
            <a:ext cx="5668779" cy="830997"/>
          </a:xfrm>
          <a:prstGeom prst="rect">
            <a:avLst/>
          </a:prstGeom>
          <a:noFill/>
          <a:ln w="38100">
            <a:solidFill>
              <a:srgbClr val="218A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/>
              <a:t>red_car</a:t>
            </a:r>
            <a:r>
              <a:rPr kumimoji="1" lang="ja-JP" altLang="en-US" sz="2400" dirty="0"/>
              <a:t>は</a:t>
            </a:r>
            <a:r>
              <a:rPr kumimoji="1" lang="en-US" altLang="ja-JP" sz="2400" dirty="0"/>
              <a:t>Car</a:t>
            </a:r>
            <a:r>
              <a:rPr kumimoji="1" lang="ja-JP" altLang="en-US" sz="2400" dirty="0"/>
              <a:t>というクラスに属している</a:t>
            </a:r>
            <a:endParaRPr kumimoji="1" lang="en-US" altLang="ja-JP" sz="2400" dirty="0"/>
          </a:p>
          <a:p>
            <a:r>
              <a:rPr lang="ja-JP" altLang="en-US" sz="2400" dirty="0"/>
              <a:t>（今回は</a:t>
            </a:r>
            <a:r>
              <a:rPr lang="en-US" altLang="ja-JP" sz="2400" dirty="0"/>
              <a:t>__main__</a:t>
            </a:r>
            <a:r>
              <a:rPr lang="ja-JP" altLang="en-US" sz="2400" dirty="0"/>
              <a:t>は無視）</a:t>
            </a:r>
            <a:endParaRPr kumimoji="1" lang="ja-JP" altLang="en-US" sz="24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7E2B075-D4BF-4974-816E-A8B4DD97A254}"/>
              </a:ext>
            </a:extLst>
          </p:cNvPr>
          <p:cNvSpPr/>
          <p:nvPr/>
        </p:nvSpPr>
        <p:spPr>
          <a:xfrm>
            <a:off x="6962522" y="3443173"/>
            <a:ext cx="4218997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a = [1,2,3,4]</a:t>
            </a:r>
          </a:p>
          <a:p>
            <a:r>
              <a:rPr lang="en-US" altLang="ja-JP" sz="2400" dirty="0"/>
              <a:t>print(type(a))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026B5EB-9775-40E8-9529-1025F16523B7}"/>
              </a:ext>
            </a:extLst>
          </p:cNvPr>
          <p:cNvSpPr txBox="1"/>
          <p:nvPr/>
        </p:nvSpPr>
        <p:spPr>
          <a:xfrm>
            <a:off x="6910400" y="4765251"/>
            <a:ext cx="2620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結果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6B1C978-30B6-4BA2-B30F-EFEF471C7085}"/>
              </a:ext>
            </a:extLst>
          </p:cNvPr>
          <p:cNvSpPr txBox="1"/>
          <p:nvPr/>
        </p:nvSpPr>
        <p:spPr>
          <a:xfrm>
            <a:off x="6945028" y="5169700"/>
            <a:ext cx="423649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&lt;class ‘list'&gt;</a:t>
            </a:r>
            <a:endParaRPr kumimoji="1" lang="ja-JP" altLang="en-US" sz="2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4165EB0-41BD-4EC2-BE1A-A99F1B117ACA}"/>
              </a:ext>
            </a:extLst>
          </p:cNvPr>
          <p:cNvSpPr txBox="1"/>
          <p:nvPr/>
        </p:nvSpPr>
        <p:spPr>
          <a:xfrm>
            <a:off x="6882123" y="5888603"/>
            <a:ext cx="4759984" cy="461665"/>
          </a:xfrm>
          <a:prstGeom prst="rect">
            <a:avLst/>
          </a:prstGeom>
          <a:noFill/>
          <a:ln w="38100">
            <a:solidFill>
              <a:srgbClr val="218A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a</a:t>
            </a:r>
            <a:r>
              <a:rPr lang="ja-JP" altLang="en-US" sz="2400" dirty="0"/>
              <a:t>は</a:t>
            </a:r>
            <a:r>
              <a:rPr lang="en-US" altLang="ja-JP" sz="2400" dirty="0"/>
              <a:t>list</a:t>
            </a:r>
            <a:r>
              <a:rPr kumimoji="1" lang="ja-JP" altLang="en-US" sz="2400" dirty="0"/>
              <a:t>というクラスに属している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713057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BD96D1-E26B-4C14-AD3E-36887877A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補足　データ型のクラスとメソッド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193679-A858-4A33-9E28-CCD9C1B11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183596"/>
            <a:ext cx="11522826" cy="949305"/>
          </a:xfrm>
        </p:spPr>
        <p:txBody>
          <a:bodyPr>
            <a:normAutofit/>
          </a:bodyPr>
          <a:lstStyle/>
          <a:p>
            <a:r>
              <a:rPr lang="ja-JP" altLang="en-US" dirty="0"/>
              <a:t>通常の変数もクラスに属しているため</a:t>
            </a:r>
            <a:r>
              <a:rPr kumimoji="1" lang="ja-JP" altLang="en-US" dirty="0"/>
              <a:t>メソッドが存在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7904E4-3AAF-4DFD-83B4-AB7FBD93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sp>
        <p:nvSpPr>
          <p:cNvPr id="14" name="コンテンツ プレースホルダー 4">
            <a:extLst>
              <a:ext uri="{FF2B5EF4-FFF2-40B4-BE49-F238E27FC236}">
                <a16:creationId xmlns:a16="http://schemas.microsoft.com/office/drawing/2014/main" id="{592656BD-AE02-4B17-B857-0D8B11EE2A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540685" y="6494710"/>
            <a:ext cx="3647228" cy="365125"/>
          </a:xfrm>
        </p:spPr>
        <p:txBody>
          <a:bodyPr>
            <a:normAutofit fontScale="92500"/>
          </a:bodyPr>
          <a:lstStyle/>
          <a:p>
            <a:r>
              <a:rPr lang="en-US" altLang="ja-JP" dirty="0">
                <a:hlinkClick r:id="rId2"/>
              </a:rPr>
              <a:t>https://www.sejuku.net/blog/40530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4A34867-869D-4E3C-AB71-6ED21CDA329D}"/>
              </a:ext>
            </a:extLst>
          </p:cNvPr>
          <p:cNvSpPr/>
          <p:nvPr/>
        </p:nvSpPr>
        <p:spPr>
          <a:xfrm>
            <a:off x="1061960" y="2001335"/>
            <a:ext cx="4271120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class Car:</a:t>
            </a:r>
          </a:p>
          <a:p>
            <a:r>
              <a:rPr lang="en-US" altLang="ja-JP" sz="2400" dirty="0"/>
              <a:t>    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__(self, color):</a:t>
            </a:r>
          </a:p>
          <a:p>
            <a:r>
              <a:rPr lang="en-US" altLang="ja-JP" sz="2400" dirty="0"/>
              <a:t>        </a:t>
            </a:r>
            <a:r>
              <a:rPr lang="en-US" altLang="ja-JP" sz="2400" dirty="0" err="1"/>
              <a:t>self.color</a:t>
            </a:r>
            <a:r>
              <a:rPr lang="en-US" altLang="ja-JP" sz="2400" dirty="0"/>
              <a:t> = color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car_run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print("run")</a:t>
            </a:r>
          </a:p>
          <a:p>
            <a:r>
              <a:rPr lang="en-US" altLang="ja-JP" sz="2400" dirty="0" err="1"/>
              <a:t>red_car</a:t>
            </a:r>
            <a:r>
              <a:rPr lang="en-US" altLang="ja-JP" sz="2400" dirty="0"/>
              <a:t> = Car("red")</a:t>
            </a:r>
          </a:p>
          <a:p>
            <a:r>
              <a:rPr lang="en-US" altLang="ja-JP" sz="2400" dirty="0" err="1"/>
              <a:t>red_car.car_run</a:t>
            </a:r>
            <a:endParaRPr lang="en-US" altLang="ja-JP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F54426-A1AE-4796-B187-A5D36B8AD6DE}"/>
              </a:ext>
            </a:extLst>
          </p:cNvPr>
          <p:cNvSpPr txBox="1"/>
          <p:nvPr/>
        </p:nvSpPr>
        <p:spPr>
          <a:xfrm>
            <a:off x="1061960" y="4725099"/>
            <a:ext cx="2620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結果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5D822E2-62B3-4042-B582-0CF7F1B70994}"/>
              </a:ext>
            </a:extLst>
          </p:cNvPr>
          <p:cNvSpPr txBox="1"/>
          <p:nvPr/>
        </p:nvSpPr>
        <p:spPr>
          <a:xfrm>
            <a:off x="1096588" y="5129548"/>
            <a:ext cx="423649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run</a:t>
            </a:r>
            <a:endParaRPr kumimoji="1" lang="ja-JP" altLang="en-US" sz="2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DF8AC0-F7E9-487B-B98B-FCE94571D6F9}"/>
              </a:ext>
            </a:extLst>
          </p:cNvPr>
          <p:cNvSpPr txBox="1"/>
          <p:nvPr/>
        </p:nvSpPr>
        <p:spPr>
          <a:xfrm>
            <a:off x="1061960" y="5820168"/>
            <a:ext cx="4236492" cy="461665"/>
          </a:xfrm>
          <a:prstGeom prst="rect">
            <a:avLst/>
          </a:prstGeom>
          <a:noFill/>
          <a:ln w="38100">
            <a:solidFill>
              <a:srgbClr val="218A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Car</a:t>
            </a:r>
            <a:r>
              <a:rPr kumimoji="1" lang="ja-JP" altLang="en-US" sz="2400" dirty="0"/>
              <a:t>のメソッド</a:t>
            </a:r>
            <a:r>
              <a:rPr kumimoji="1" lang="en-US" altLang="ja-JP" sz="2400" dirty="0" err="1"/>
              <a:t>car_run</a:t>
            </a:r>
            <a:r>
              <a:rPr kumimoji="1" lang="ja-JP" altLang="en-US" sz="2400" dirty="0"/>
              <a:t>を実行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0D07245-53A7-407F-9C11-BF9E6989AD6D}"/>
              </a:ext>
            </a:extLst>
          </p:cNvPr>
          <p:cNvSpPr/>
          <p:nvPr/>
        </p:nvSpPr>
        <p:spPr>
          <a:xfrm>
            <a:off x="6953774" y="3279547"/>
            <a:ext cx="4218997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a = [1, 2, 3, 4]</a:t>
            </a:r>
          </a:p>
          <a:p>
            <a:r>
              <a:rPr lang="en-US" altLang="ja-JP" sz="2400" dirty="0" err="1"/>
              <a:t>a.append</a:t>
            </a:r>
            <a:r>
              <a:rPr lang="en-US" altLang="ja-JP" sz="2400" dirty="0"/>
              <a:t>(5)</a:t>
            </a:r>
          </a:p>
          <a:p>
            <a:r>
              <a:rPr lang="en-US" altLang="ja-JP" sz="2400" dirty="0"/>
              <a:t>print(a)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4EE59EC-B139-4AA5-8D7A-FB57A788C1C7}"/>
              </a:ext>
            </a:extLst>
          </p:cNvPr>
          <p:cNvSpPr txBox="1"/>
          <p:nvPr/>
        </p:nvSpPr>
        <p:spPr>
          <a:xfrm>
            <a:off x="6910400" y="4765251"/>
            <a:ext cx="2620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結果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74DCD8C-0DA0-4228-A1EE-5DC106AE677C}"/>
              </a:ext>
            </a:extLst>
          </p:cNvPr>
          <p:cNvSpPr txBox="1"/>
          <p:nvPr/>
        </p:nvSpPr>
        <p:spPr>
          <a:xfrm>
            <a:off x="6945028" y="5169700"/>
            <a:ext cx="423649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[1, 2, 3, 4, 5]</a:t>
            </a:r>
            <a:endParaRPr kumimoji="1" lang="ja-JP" altLang="en-US" sz="2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497B76E-AFE0-42CE-B7F0-0BCB123AC5B7}"/>
              </a:ext>
            </a:extLst>
          </p:cNvPr>
          <p:cNvSpPr txBox="1"/>
          <p:nvPr/>
        </p:nvSpPr>
        <p:spPr>
          <a:xfrm>
            <a:off x="7015428" y="5804981"/>
            <a:ext cx="4166091" cy="461665"/>
          </a:xfrm>
          <a:prstGeom prst="rect">
            <a:avLst/>
          </a:prstGeom>
          <a:noFill/>
          <a:ln w="38100">
            <a:solidFill>
              <a:srgbClr val="218A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list</a:t>
            </a:r>
            <a:r>
              <a:rPr lang="ja-JP" altLang="en-US" sz="2400" dirty="0"/>
              <a:t>のメソッド</a:t>
            </a:r>
            <a:r>
              <a:rPr lang="en-US" altLang="ja-JP" sz="2400" dirty="0"/>
              <a:t>append</a:t>
            </a:r>
            <a:r>
              <a:rPr lang="ja-JP" altLang="en-US" sz="2400" dirty="0"/>
              <a:t>を実行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975569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8C9E34-35DC-4647-B200-C8943446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クラスのコードの例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1AE650-420E-4F6E-B153-EF8F38568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48" y="1284633"/>
            <a:ext cx="11029615" cy="810110"/>
          </a:xfrm>
        </p:spPr>
        <p:txBody>
          <a:bodyPr>
            <a:normAutofit/>
          </a:bodyPr>
          <a:lstStyle/>
          <a:p>
            <a:r>
              <a:rPr lang="ja-JP" altLang="en-US" dirty="0"/>
              <a:t>インスタンスの生成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09DA4E-282D-4C46-9A0B-E35E05D6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D26369A-A911-46A1-AB42-F6E1BF3D4CD7}"/>
              </a:ext>
            </a:extLst>
          </p:cNvPr>
          <p:cNvSpPr/>
          <p:nvPr/>
        </p:nvSpPr>
        <p:spPr>
          <a:xfrm>
            <a:off x="659099" y="2407753"/>
            <a:ext cx="4271120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class Car:</a:t>
            </a:r>
          </a:p>
          <a:p>
            <a:r>
              <a:rPr lang="en-US" altLang="ja-JP" sz="2400" dirty="0"/>
              <a:t>    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__(self, color):</a:t>
            </a:r>
          </a:p>
          <a:p>
            <a:r>
              <a:rPr lang="en-US" altLang="ja-JP" sz="2400" dirty="0"/>
              <a:t>        </a:t>
            </a:r>
            <a:r>
              <a:rPr lang="en-US" altLang="ja-JP" sz="2400" dirty="0" err="1"/>
              <a:t>self.color</a:t>
            </a:r>
            <a:r>
              <a:rPr lang="en-US" altLang="ja-JP" sz="2400" dirty="0"/>
              <a:t> = color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car_run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print("run")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car_stop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print("stop")</a:t>
            </a:r>
          </a:p>
          <a:p>
            <a:r>
              <a:rPr lang="en-US" altLang="ja-JP" sz="2400" dirty="0" err="1"/>
              <a:t>red_car</a:t>
            </a:r>
            <a:r>
              <a:rPr lang="en-US" altLang="ja-JP" sz="2400" dirty="0"/>
              <a:t> = Car("red")</a:t>
            </a:r>
          </a:p>
          <a:p>
            <a:r>
              <a:rPr lang="en-US" altLang="ja-JP" sz="2400" dirty="0" err="1"/>
              <a:t>blue_car</a:t>
            </a:r>
            <a:r>
              <a:rPr lang="en-US" altLang="ja-JP" sz="2400" dirty="0"/>
              <a:t> = Car("blue")</a:t>
            </a:r>
          </a:p>
          <a:p>
            <a:r>
              <a:rPr lang="en-US" altLang="ja-JP" sz="2400" dirty="0" err="1"/>
              <a:t>yellow_car</a:t>
            </a:r>
            <a:r>
              <a:rPr lang="en-US" altLang="ja-JP" sz="2400" dirty="0"/>
              <a:t> = Car("yellow")</a:t>
            </a:r>
          </a:p>
        </p:txBody>
      </p:sp>
      <p:sp>
        <p:nvSpPr>
          <p:cNvPr id="5" name="フレーム 4">
            <a:extLst>
              <a:ext uri="{FF2B5EF4-FFF2-40B4-BE49-F238E27FC236}">
                <a16:creationId xmlns:a16="http://schemas.microsoft.com/office/drawing/2014/main" id="{5D375150-76E6-4678-9ABD-3F251E947ECA}"/>
              </a:ext>
            </a:extLst>
          </p:cNvPr>
          <p:cNvSpPr/>
          <p:nvPr/>
        </p:nvSpPr>
        <p:spPr>
          <a:xfrm>
            <a:off x="659099" y="4994544"/>
            <a:ext cx="3828060" cy="1198861"/>
          </a:xfrm>
          <a:prstGeom prst="frame">
            <a:avLst>
              <a:gd name="adj1" fmla="val 4098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A860C97-957E-448F-9FCD-F6A6ACC75E9A}"/>
              </a:ext>
            </a:extLst>
          </p:cNvPr>
          <p:cNvSpPr txBox="1"/>
          <p:nvPr/>
        </p:nvSpPr>
        <p:spPr>
          <a:xfrm>
            <a:off x="5165887" y="3447023"/>
            <a:ext cx="693184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インスタンス名　</a:t>
            </a:r>
            <a:r>
              <a:rPr lang="en-US" altLang="ja-JP" sz="2400" dirty="0"/>
              <a:t>= </a:t>
            </a:r>
            <a:r>
              <a:rPr lang="ja-JP" altLang="en-US" sz="2400" dirty="0"/>
              <a:t>クラス名（</a:t>
            </a:r>
            <a:r>
              <a:rPr lang="en-US" altLang="ja-JP" sz="2400" dirty="0"/>
              <a:t>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</a:t>
            </a:r>
            <a:r>
              <a:rPr lang="ja-JP" altLang="en-US" sz="2400" dirty="0"/>
              <a:t>の引数）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・</a:t>
            </a:r>
            <a:r>
              <a:rPr lang="en-US" altLang="ja-JP" sz="2400" dirty="0" err="1"/>
              <a:t>red_car</a:t>
            </a:r>
            <a:r>
              <a:rPr lang="en-US" altLang="ja-JP" sz="2400" dirty="0"/>
              <a:t> = Car(“red”)</a:t>
            </a:r>
            <a:r>
              <a:rPr lang="ja-JP" altLang="en-US" sz="2400" dirty="0"/>
              <a:t> の場合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　</a:t>
            </a:r>
            <a:r>
              <a:rPr lang="en-US" altLang="ja-JP" sz="2400" dirty="0"/>
              <a:t>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</a:t>
            </a:r>
            <a:r>
              <a:rPr lang="ja-JP" altLang="en-US" sz="2400" dirty="0"/>
              <a:t>（コンストラクタ）で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　</a:t>
            </a:r>
            <a:r>
              <a:rPr lang="en-US" altLang="ja-JP" sz="2400" dirty="0" err="1"/>
              <a:t>self.color</a:t>
            </a:r>
            <a:r>
              <a:rPr lang="en-US" altLang="ja-JP" sz="2400" dirty="0"/>
              <a:t> = “red”</a:t>
            </a:r>
            <a:r>
              <a:rPr lang="ja-JP" altLang="en-US" sz="2400" dirty="0"/>
              <a:t>（つまり</a:t>
            </a:r>
            <a:r>
              <a:rPr lang="en-US" altLang="ja-JP" sz="2400" dirty="0" err="1"/>
              <a:t>red_car.color</a:t>
            </a:r>
            <a:r>
              <a:rPr lang="en-US" altLang="ja-JP" sz="2400" dirty="0"/>
              <a:t> = red</a:t>
            </a:r>
            <a:r>
              <a:rPr lang="ja-JP" altLang="en-US" sz="2400" dirty="0"/>
              <a:t>）</a:t>
            </a:r>
            <a:r>
              <a:rPr lang="en-US" altLang="ja-JP" sz="2400" dirty="0"/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を実行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色（</a:t>
            </a:r>
            <a:r>
              <a:rPr lang="en-US" altLang="ja-JP" sz="2400" dirty="0"/>
              <a:t>color</a:t>
            </a:r>
            <a:r>
              <a:rPr lang="ja-JP" altLang="en-US" sz="2400" dirty="0"/>
              <a:t>）が赤（</a:t>
            </a:r>
            <a:r>
              <a:rPr lang="en-US" altLang="ja-JP" sz="2400" dirty="0"/>
              <a:t>”red”</a:t>
            </a:r>
            <a:r>
              <a:rPr lang="ja-JP" altLang="en-US" sz="2400" dirty="0"/>
              <a:t>）の車（</a:t>
            </a:r>
            <a:r>
              <a:rPr lang="en-US" altLang="ja-JP" sz="2400" dirty="0" err="1"/>
              <a:t>red_car</a:t>
            </a:r>
            <a:r>
              <a:rPr lang="ja-JP" altLang="en-US" sz="2400" dirty="0"/>
              <a:t>）を生成</a:t>
            </a:r>
            <a:endParaRPr lang="en-US" altLang="ja-JP" sz="24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4E41457-75AB-49BE-A203-05C29E2F2F67}"/>
              </a:ext>
            </a:extLst>
          </p:cNvPr>
          <p:cNvSpPr/>
          <p:nvPr/>
        </p:nvSpPr>
        <p:spPr>
          <a:xfrm>
            <a:off x="5165887" y="3289957"/>
            <a:ext cx="6843859" cy="323483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619499B-9AE6-452C-972A-4B39A3385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743" y="1273329"/>
            <a:ext cx="2487636" cy="182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6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F66BDE5-8FDD-4BA4-BC25-E50B2F5E09D0}"/>
              </a:ext>
            </a:extLst>
          </p:cNvPr>
          <p:cNvSpPr/>
          <p:nvPr/>
        </p:nvSpPr>
        <p:spPr>
          <a:xfrm>
            <a:off x="571764" y="2098579"/>
            <a:ext cx="11221167" cy="4283367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D880BFE-3285-46B4-B583-BE5F78647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オブジェクト指向をする理由②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9BA683-BADE-49D1-8E96-487B57A63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/>
              <a:t>大人数で開発するときに便利</a:t>
            </a:r>
            <a:r>
              <a:rPr lang="ja-JP" altLang="en-US" dirty="0"/>
              <a:t>（車を例に説明）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6C9256-1725-4D61-8FA5-32260ECC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82BF6D1D-6D99-4E40-B0D8-866E99ADE8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93551" y="6494710"/>
            <a:ext cx="3694362" cy="365125"/>
          </a:xfrm>
        </p:spPr>
        <p:txBody>
          <a:bodyPr>
            <a:normAutofit fontScale="92500"/>
          </a:bodyPr>
          <a:lstStyle/>
          <a:p>
            <a:r>
              <a:rPr lang="en-US" altLang="ja-JP" dirty="0">
                <a:hlinkClick r:id="rId2"/>
              </a:rPr>
              <a:t>https://eng-entrance.com/what-oop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947AEAB-DE74-4355-8E2B-82BDC1E5FA54}"/>
              </a:ext>
            </a:extLst>
          </p:cNvPr>
          <p:cNvSpPr txBox="1"/>
          <p:nvPr/>
        </p:nvSpPr>
        <p:spPr>
          <a:xfrm>
            <a:off x="812274" y="2476011"/>
            <a:ext cx="106665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・「車」をあらかじめ用意 </a:t>
            </a:r>
            <a:endParaRPr lang="en-US" altLang="ja-JP" sz="2800" dirty="0"/>
          </a:p>
          <a:p>
            <a:r>
              <a:rPr lang="ja-JP" altLang="en-US" sz="2400" dirty="0"/>
              <a:t>　➡ 「走る」「止まる」のコードを知らなくても車を使用できる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800" dirty="0"/>
              <a:t>・「車」を用意しない </a:t>
            </a:r>
            <a:endParaRPr lang="en-US" altLang="ja-JP" sz="2800" dirty="0"/>
          </a:p>
          <a:p>
            <a:r>
              <a:rPr lang="ja-JP" altLang="en-US" sz="2400" dirty="0"/>
              <a:t>　➡ 「走る」「止まる」のコードを理解する必要あり</a:t>
            </a:r>
            <a:endParaRPr lang="en-US" altLang="ja-JP" sz="2400" dirty="0"/>
          </a:p>
          <a:p>
            <a:r>
              <a:rPr lang="ja-JP" altLang="en-US" sz="2400" dirty="0"/>
              <a:t>　　➡ 正しく理解しないと「走る」「止まる」の部分を破壊する恐れあり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800" b="1" u="sng" dirty="0">
                <a:solidFill>
                  <a:srgbClr val="FF0000"/>
                </a:solidFill>
              </a:rPr>
              <a:t>「車」をあらかじめ用意すれば基本的な機能の中身を考えず、追加したい機能のみに集中可能 </a:t>
            </a:r>
            <a:endParaRPr lang="en-US" altLang="ja-JP" sz="28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006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CF46A20-4554-4C8A-B6F3-FE6459E71570}"/>
              </a:ext>
            </a:extLst>
          </p:cNvPr>
          <p:cNvSpPr/>
          <p:nvPr/>
        </p:nvSpPr>
        <p:spPr>
          <a:xfrm>
            <a:off x="2508684" y="5626882"/>
            <a:ext cx="6947555" cy="866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D880BFE-3285-46B4-B583-BE5F78647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オブジェクト指向をする理由③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9BA683-BADE-49D1-8E96-487B57A63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36" y="1240431"/>
            <a:ext cx="11029615" cy="835156"/>
          </a:xfrm>
        </p:spPr>
        <p:txBody>
          <a:bodyPr>
            <a:normAutofit/>
          </a:bodyPr>
          <a:lstStyle/>
          <a:p>
            <a:r>
              <a:rPr lang="ja-JP" altLang="en-US" b="1" dirty="0"/>
              <a:t>同じようなモノを作りやすい</a:t>
            </a:r>
            <a:r>
              <a:rPr lang="ja-JP" altLang="en-US" dirty="0"/>
              <a:t>（車を例に説明）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6C9256-1725-4D61-8FA5-32260ECC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82BF6D1D-6D99-4E40-B0D8-866E99ADE8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93551" y="6494710"/>
            <a:ext cx="3694362" cy="365125"/>
          </a:xfrm>
        </p:spPr>
        <p:txBody>
          <a:bodyPr>
            <a:normAutofit fontScale="92500"/>
          </a:bodyPr>
          <a:lstStyle/>
          <a:p>
            <a:r>
              <a:rPr lang="en-US" altLang="ja-JP" dirty="0">
                <a:hlinkClick r:id="rId2"/>
              </a:rPr>
              <a:t>https://eng-entrance.com/what-oop</a:t>
            </a:r>
            <a:endParaRPr kumimoji="1"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1A154F3-8598-4BC0-A581-96E8C9A05D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78" b="14680"/>
          <a:stretch/>
        </p:blipFill>
        <p:spPr>
          <a:xfrm>
            <a:off x="1819181" y="2551407"/>
            <a:ext cx="2907744" cy="199012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7F89A6C-0A9A-46C6-B675-86202840BA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35" b="11583"/>
          <a:stretch/>
        </p:blipFill>
        <p:spPr>
          <a:xfrm>
            <a:off x="6325095" y="2129569"/>
            <a:ext cx="2573216" cy="1189045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C0E77D0-967E-4767-8835-E1C557E0B67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36" b="22938"/>
          <a:stretch/>
        </p:blipFill>
        <p:spPr>
          <a:xfrm>
            <a:off x="6204785" y="3417809"/>
            <a:ext cx="2614997" cy="981297"/>
          </a:xfrm>
          <a:prstGeom prst="rect">
            <a:avLst/>
          </a:prstGeom>
        </p:spPr>
      </p:pic>
      <p:sp>
        <p:nvSpPr>
          <p:cNvPr id="14" name="矢印: 右 13">
            <a:extLst>
              <a:ext uri="{FF2B5EF4-FFF2-40B4-BE49-F238E27FC236}">
                <a16:creationId xmlns:a16="http://schemas.microsoft.com/office/drawing/2014/main" id="{519027F8-8993-4F88-9365-6395D6956ABA}"/>
              </a:ext>
            </a:extLst>
          </p:cNvPr>
          <p:cNvSpPr/>
          <p:nvPr/>
        </p:nvSpPr>
        <p:spPr>
          <a:xfrm rot="20691956">
            <a:off x="4742632" y="2960103"/>
            <a:ext cx="1150070" cy="429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F3C4D60C-F363-4CEF-839D-18F933BF7E44}"/>
              </a:ext>
            </a:extLst>
          </p:cNvPr>
          <p:cNvSpPr/>
          <p:nvPr/>
        </p:nvSpPr>
        <p:spPr>
          <a:xfrm>
            <a:off x="4796250" y="3738348"/>
            <a:ext cx="1150070" cy="417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EC59247-8891-4078-BF03-FC3F2493707D}"/>
              </a:ext>
            </a:extLst>
          </p:cNvPr>
          <p:cNvSpPr txBox="1"/>
          <p:nvPr/>
        </p:nvSpPr>
        <p:spPr>
          <a:xfrm>
            <a:off x="1459567" y="4597496"/>
            <a:ext cx="95368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レージングカー、トラックのどちらも「走る」「止まる」は共通</a:t>
            </a:r>
            <a:endParaRPr lang="en-US" altLang="ja-JP" sz="2400" dirty="0"/>
          </a:p>
          <a:p>
            <a:r>
              <a:rPr lang="ja-JP" altLang="en-US" sz="2400" dirty="0"/>
              <a:t>➡ 使用できる機能は再利用</a:t>
            </a:r>
            <a:endParaRPr lang="en-US" altLang="ja-JP" sz="24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60FC652-B13D-4039-862F-9E24AD095D3E}"/>
              </a:ext>
            </a:extLst>
          </p:cNvPr>
          <p:cNvSpPr/>
          <p:nvPr/>
        </p:nvSpPr>
        <p:spPr>
          <a:xfrm>
            <a:off x="2607178" y="5807464"/>
            <a:ext cx="67505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>
                <a:solidFill>
                  <a:schemeClr val="bg1"/>
                </a:solidFill>
              </a:rPr>
              <a:t>上手く再利用すれば作業効率が向上</a:t>
            </a:r>
          </a:p>
        </p:txBody>
      </p:sp>
    </p:spTree>
    <p:extLst>
      <p:ext uri="{BB962C8B-B14F-4D97-AF65-F5344CB8AC3E}">
        <p14:creationId xmlns:p14="http://schemas.microsoft.com/office/powerpoint/2010/main" val="4142132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196C5B-CBAA-4B6E-BB68-CF8CE09AC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クラス変数、インスタンス変数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0E4A60-88DD-4F37-823D-FB3521813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4" y="1299880"/>
            <a:ext cx="11598241" cy="1476327"/>
          </a:xfrm>
        </p:spPr>
        <p:txBody>
          <a:bodyPr>
            <a:normAutofit fontScale="85000" lnSpcReduction="10000"/>
          </a:bodyPr>
          <a:lstStyle/>
          <a:p>
            <a:r>
              <a:rPr kumimoji="1" lang="ja-JP" altLang="en-US" dirty="0"/>
              <a:t>クラス変数：クラス内にある変数（すべてのインスタンスに共通する変数）</a:t>
            </a:r>
            <a:endParaRPr kumimoji="1" lang="en-US" altLang="ja-JP" dirty="0"/>
          </a:p>
          <a:p>
            <a:r>
              <a:rPr lang="ja-JP" altLang="en-US" dirty="0"/>
              <a:t>インスタンス変数：メソッド内にある変数（個々のインスタンスで異なる変数）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44C864-EB4D-4BE1-AA7D-2CB4A32AD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F2A8B657-46AE-45F1-AD4D-7A96B07B11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52528" y="6494710"/>
            <a:ext cx="4335385" cy="365125"/>
          </a:xfrm>
        </p:spPr>
        <p:txBody>
          <a:bodyPr>
            <a:normAutofit fontScale="92500"/>
          </a:bodyPr>
          <a:lstStyle/>
          <a:p>
            <a:r>
              <a:rPr lang="en-US" altLang="ja-JP" dirty="0">
                <a:hlinkClick r:id="rId2"/>
              </a:rPr>
              <a:t>https://python.atelierkobato.com/instance/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1E420A6-40BC-4F06-B98A-81211FE770B4}"/>
              </a:ext>
            </a:extLst>
          </p:cNvPr>
          <p:cNvSpPr txBox="1"/>
          <p:nvPr/>
        </p:nvSpPr>
        <p:spPr>
          <a:xfrm>
            <a:off x="571765" y="2700767"/>
            <a:ext cx="2799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例）円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DB72A65A-D816-418B-96DB-DDE86D25BA55}"/>
              </a:ext>
            </a:extLst>
          </p:cNvPr>
          <p:cNvSpPr/>
          <p:nvPr/>
        </p:nvSpPr>
        <p:spPr>
          <a:xfrm>
            <a:off x="1168729" y="3732966"/>
            <a:ext cx="1728375" cy="1636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2C95EE2-2FCD-48A4-A609-62CB1236195F}"/>
              </a:ext>
            </a:extLst>
          </p:cNvPr>
          <p:cNvSpPr txBox="1"/>
          <p:nvPr/>
        </p:nvSpPr>
        <p:spPr>
          <a:xfrm>
            <a:off x="3836705" y="3794944"/>
            <a:ext cx="82107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・クラス変数（</a:t>
            </a:r>
            <a:r>
              <a:rPr lang="ja-JP" altLang="en-US" sz="2400" dirty="0"/>
              <a:t>全ての円が共通した値をもつ変数）</a:t>
            </a:r>
            <a:r>
              <a:rPr kumimoji="1" lang="ja-JP" altLang="en-US" sz="2400" dirty="0"/>
              <a:t>：</a:t>
            </a:r>
            <a:endParaRPr kumimoji="1" lang="en-US" altLang="ja-JP" sz="2400" dirty="0"/>
          </a:p>
          <a:p>
            <a:r>
              <a:rPr lang="ja-JP" altLang="en-US" sz="2400" dirty="0"/>
              <a:t>　円周率（</a:t>
            </a:r>
            <a:r>
              <a:rPr lang="en-US" altLang="ja-JP" sz="2400" dirty="0"/>
              <a:t>=3.141592653589793)</a:t>
            </a:r>
          </a:p>
          <a:p>
            <a:endParaRPr lang="en-US" altLang="ja-JP" sz="2400" dirty="0"/>
          </a:p>
          <a:p>
            <a:r>
              <a:rPr kumimoji="1" lang="ja-JP" altLang="en-US" sz="2400" dirty="0"/>
              <a:t>・インスタンス変数（円によって異なる値を持つ変数）：</a:t>
            </a:r>
            <a:endParaRPr kumimoji="1" lang="en-US" altLang="ja-JP" sz="2400" dirty="0"/>
          </a:p>
          <a:p>
            <a:r>
              <a:rPr lang="ja-JP" altLang="en-US" sz="2400" dirty="0"/>
              <a:t>　半径</a:t>
            </a:r>
            <a:endParaRPr kumimoji="1" lang="en-US" altLang="ja-JP" sz="2400" dirty="0"/>
          </a:p>
        </p:txBody>
      </p:sp>
      <p:sp>
        <p:nvSpPr>
          <p:cNvPr id="11" name="フレーム 10">
            <a:extLst>
              <a:ext uri="{FF2B5EF4-FFF2-40B4-BE49-F238E27FC236}">
                <a16:creationId xmlns:a16="http://schemas.microsoft.com/office/drawing/2014/main" id="{ED9B8C57-63B2-4264-A032-98320B74CF6C}"/>
              </a:ext>
            </a:extLst>
          </p:cNvPr>
          <p:cNvSpPr/>
          <p:nvPr/>
        </p:nvSpPr>
        <p:spPr>
          <a:xfrm>
            <a:off x="3836704" y="3311433"/>
            <a:ext cx="8210751" cy="2702338"/>
          </a:xfrm>
          <a:prstGeom prst="frame">
            <a:avLst>
              <a:gd name="adj1" fmla="val 29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25086CF-365F-4F74-83A0-BA5FFE631B5D}"/>
              </a:ext>
            </a:extLst>
          </p:cNvPr>
          <p:cNvCxnSpPr>
            <a:stCxn id="7" idx="3"/>
            <a:endCxn id="7" idx="7"/>
          </p:cNvCxnSpPr>
          <p:nvPr/>
        </p:nvCxnSpPr>
        <p:spPr>
          <a:xfrm flipV="1">
            <a:off x="1421844" y="3972562"/>
            <a:ext cx="1222145" cy="1156873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2BBF291-E7B4-4B8E-95CF-F28141A9494F}"/>
              </a:ext>
            </a:extLst>
          </p:cNvPr>
          <p:cNvSpPr txBox="1"/>
          <p:nvPr/>
        </p:nvSpPr>
        <p:spPr>
          <a:xfrm rot="18920528">
            <a:off x="1467213" y="4109492"/>
            <a:ext cx="10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半径</a:t>
            </a:r>
            <a:r>
              <a:rPr kumimoji="1" lang="en-US" altLang="ja-JP" sz="2000" b="1" dirty="0"/>
              <a:t>r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30287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196C5B-CBAA-4B6E-BB68-CF8CE09AC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クラス変数、インスタンス変数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0E4A60-88DD-4F37-823D-FB3521813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314161"/>
            <a:ext cx="11598241" cy="726691"/>
          </a:xfrm>
        </p:spPr>
        <p:txBody>
          <a:bodyPr>
            <a:normAutofit/>
          </a:bodyPr>
          <a:lstStyle/>
          <a:p>
            <a:r>
              <a:rPr lang="ja-JP" altLang="en-US" dirty="0"/>
              <a:t>前ページをコードで記述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44C864-EB4D-4BE1-AA7D-2CB4A32AD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2C63586-E6B3-4280-BAD6-0A4A61CE052A}"/>
              </a:ext>
            </a:extLst>
          </p:cNvPr>
          <p:cNvSpPr/>
          <p:nvPr/>
        </p:nvSpPr>
        <p:spPr>
          <a:xfrm>
            <a:off x="593762" y="2404077"/>
            <a:ext cx="5103173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class Circles:</a:t>
            </a:r>
          </a:p>
          <a:p>
            <a:r>
              <a:rPr lang="en-US" altLang="ja-JP" sz="2400" dirty="0"/>
              <a:t>pi = 3.141592653589793</a:t>
            </a:r>
          </a:p>
          <a:p>
            <a:r>
              <a:rPr lang="en-US" altLang="ja-JP" sz="2400" dirty="0"/>
              <a:t>    </a:t>
            </a:r>
          </a:p>
          <a:p>
            <a:r>
              <a:rPr lang="en-US" altLang="ja-JP" sz="2400" dirty="0"/>
              <a:t>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__(self, r):</a:t>
            </a:r>
          </a:p>
          <a:p>
            <a:r>
              <a:rPr lang="en-US" altLang="ja-JP" sz="2400" dirty="0"/>
              <a:t>        </a:t>
            </a:r>
            <a:r>
              <a:rPr lang="en-US" altLang="ja-JP" sz="2400" dirty="0" err="1"/>
              <a:t>self.radius</a:t>
            </a:r>
            <a:r>
              <a:rPr lang="en-US" altLang="ja-JP" sz="2400" dirty="0"/>
              <a:t> = r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E5F9217-7C68-4655-B7B9-B87605AD3C79}"/>
              </a:ext>
            </a:extLst>
          </p:cNvPr>
          <p:cNvSpPr txBox="1"/>
          <p:nvPr/>
        </p:nvSpPr>
        <p:spPr>
          <a:xfrm>
            <a:off x="6248335" y="2946433"/>
            <a:ext cx="53292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pi = 3.141592653589793</a:t>
            </a:r>
          </a:p>
          <a:p>
            <a:r>
              <a:rPr lang="ja-JP" altLang="en-US" sz="2800" dirty="0"/>
              <a:t>をクラス変数として宣言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kumimoji="1" lang="en-US" altLang="ja-JP" sz="2800" dirty="0" err="1"/>
              <a:t>self.radius</a:t>
            </a:r>
            <a:r>
              <a:rPr kumimoji="1" lang="ja-JP" altLang="en-US" sz="2800" dirty="0"/>
              <a:t> </a:t>
            </a:r>
            <a:r>
              <a:rPr kumimoji="1" lang="en-US" altLang="ja-JP" sz="2800" dirty="0"/>
              <a:t>=</a:t>
            </a:r>
            <a:r>
              <a:rPr kumimoji="1" lang="ja-JP" altLang="en-US" sz="2800" dirty="0"/>
              <a:t> </a:t>
            </a:r>
            <a:r>
              <a:rPr kumimoji="1" lang="en-US" altLang="ja-JP" sz="2800" dirty="0"/>
              <a:t>r</a:t>
            </a:r>
            <a:r>
              <a:rPr kumimoji="1" lang="ja-JP" altLang="en-US" sz="2800" dirty="0"/>
              <a:t> </a:t>
            </a:r>
            <a:endParaRPr kumimoji="1" lang="en-US" altLang="ja-JP" sz="2800" dirty="0"/>
          </a:p>
          <a:p>
            <a:r>
              <a:rPr kumimoji="1" lang="ja-JP" altLang="en-US" sz="2800" dirty="0"/>
              <a:t>をインスタンス変数として宣言</a:t>
            </a:r>
          </a:p>
        </p:txBody>
      </p:sp>
      <p:sp>
        <p:nvSpPr>
          <p:cNvPr id="19" name="コンテンツ プレースホルダー 4">
            <a:extLst>
              <a:ext uri="{FF2B5EF4-FFF2-40B4-BE49-F238E27FC236}">
                <a16:creationId xmlns:a16="http://schemas.microsoft.com/office/drawing/2014/main" id="{EC1C7159-51FD-42B2-81DB-8309826908D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52528" y="6494710"/>
            <a:ext cx="4335385" cy="365125"/>
          </a:xfrm>
        </p:spPr>
        <p:txBody>
          <a:bodyPr>
            <a:normAutofit fontScale="92500"/>
          </a:bodyPr>
          <a:lstStyle/>
          <a:p>
            <a:r>
              <a:rPr lang="en-US" altLang="ja-JP" dirty="0">
                <a:hlinkClick r:id="rId2"/>
              </a:rPr>
              <a:t>https://python.atelierkobato.com/instance/</a:t>
            </a:r>
            <a:endParaRPr kumimoji="1" lang="ja-JP" altLang="en-US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6516AFE0-8C6E-4BD8-B102-E62B1EA51035}"/>
              </a:ext>
            </a:extLst>
          </p:cNvPr>
          <p:cNvSpPr/>
          <p:nvPr/>
        </p:nvSpPr>
        <p:spPr>
          <a:xfrm>
            <a:off x="2271666" y="4625294"/>
            <a:ext cx="1728375" cy="1636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F3B39AE-A75E-428F-87DB-69B3B450B091}"/>
              </a:ext>
            </a:extLst>
          </p:cNvPr>
          <p:cNvCxnSpPr>
            <a:stCxn id="20" idx="3"/>
            <a:endCxn id="20" idx="7"/>
          </p:cNvCxnSpPr>
          <p:nvPr/>
        </p:nvCxnSpPr>
        <p:spPr>
          <a:xfrm flipV="1">
            <a:off x="2524781" y="4864890"/>
            <a:ext cx="1222145" cy="1156873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CF8646B-0411-4DFD-991B-518612507CE0}"/>
              </a:ext>
            </a:extLst>
          </p:cNvPr>
          <p:cNvSpPr txBox="1"/>
          <p:nvPr/>
        </p:nvSpPr>
        <p:spPr>
          <a:xfrm rot="18920528">
            <a:off x="2570150" y="5001820"/>
            <a:ext cx="10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半径</a:t>
            </a:r>
            <a:r>
              <a:rPr kumimoji="1" lang="en-US" altLang="ja-JP" sz="2000" b="1" dirty="0"/>
              <a:t>r</a:t>
            </a:r>
            <a:endParaRPr kumimoji="1" lang="ja-JP" altLang="en-US" sz="2000" b="1" dirty="0"/>
          </a:p>
        </p:txBody>
      </p:sp>
      <p:sp>
        <p:nvSpPr>
          <p:cNvPr id="23" name="フレーム 22">
            <a:extLst>
              <a:ext uri="{FF2B5EF4-FFF2-40B4-BE49-F238E27FC236}">
                <a16:creationId xmlns:a16="http://schemas.microsoft.com/office/drawing/2014/main" id="{5E216E71-5A1E-4595-941F-9E5BDD463F13}"/>
              </a:ext>
            </a:extLst>
          </p:cNvPr>
          <p:cNvSpPr/>
          <p:nvPr/>
        </p:nvSpPr>
        <p:spPr>
          <a:xfrm>
            <a:off x="6000427" y="2535492"/>
            <a:ext cx="5753619" cy="3068651"/>
          </a:xfrm>
          <a:prstGeom prst="frame">
            <a:avLst>
              <a:gd name="adj1" fmla="val 4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960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196C5B-CBAA-4B6E-BB68-CF8CE09AC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クラス変数、インスタンス変数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0E4A60-88DD-4F37-823D-FB3521813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59" y="1118480"/>
            <a:ext cx="11598241" cy="726691"/>
          </a:xfrm>
        </p:spPr>
        <p:txBody>
          <a:bodyPr>
            <a:normAutofit/>
          </a:bodyPr>
          <a:lstStyle/>
          <a:p>
            <a:r>
              <a:rPr lang="ja-JP" altLang="en-US" dirty="0"/>
              <a:t>クラス変数、インスタンス変数、メソッド内の変数の比較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44C864-EB4D-4BE1-AA7D-2CB4A32AD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2C63586-E6B3-4280-BAD6-0A4A61CE052A}"/>
              </a:ext>
            </a:extLst>
          </p:cNvPr>
          <p:cNvSpPr/>
          <p:nvPr/>
        </p:nvSpPr>
        <p:spPr>
          <a:xfrm>
            <a:off x="430361" y="2310040"/>
            <a:ext cx="359488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000" dirty="0"/>
              <a:t>class Circles:</a:t>
            </a:r>
          </a:p>
          <a:p>
            <a:r>
              <a:rPr lang="en-US" altLang="ja-JP" sz="2000" dirty="0"/>
              <a:t>pi = 3.141592653589793</a:t>
            </a:r>
          </a:p>
          <a:p>
            <a:r>
              <a:rPr lang="en-US" altLang="ja-JP" sz="2000" dirty="0"/>
              <a:t>    </a:t>
            </a:r>
          </a:p>
          <a:p>
            <a:r>
              <a:rPr lang="en-US" altLang="ja-JP" sz="2000" dirty="0"/>
              <a:t>def __</a:t>
            </a:r>
            <a:r>
              <a:rPr lang="en-US" altLang="ja-JP" sz="2000" dirty="0" err="1"/>
              <a:t>init</a:t>
            </a:r>
            <a:r>
              <a:rPr lang="en-US" altLang="ja-JP" sz="2000" dirty="0"/>
              <a:t>__(self, r):</a:t>
            </a:r>
          </a:p>
          <a:p>
            <a:r>
              <a:rPr lang="en-US" altLang="ja-JP" sz="2000" dirty="0"/>
              <a:t>        </a:t>
            </a:r>
            <a:r>
              <a:rPr lang="en-US" altLang="ja-JP" sz="2000" dirty="0" err="1"/>
              <a:t>self.radius</a:t>
            </a:r>
            <a:r>
              <a:rPr lang="en-US" altLang="ja-JP" sz="2000" dirty="0"/>
              <a:t> = r</a:t>
            </a:r>
          </a:p>
          <a:p>
            <a:r>
              <a:rPr lang="en-US" altLang="ja-JP" sz="2000" dirty="0"/>
              <a:t>        </a:t>
            </a:r>
            <a:r>
              <a:rPr lang="en-US" altLang="ja-JP" sz="2000" dirty="0" err="1"/>
              <a:t>hoge</a:t>
            </a:r>
            <a:r>
              <a:rPr lang="en-US" altLang="ja-JP" sz="2000" dirty="0"/>
              <a:t> = 1</a:t>
            </a:r>
          </a:p>
          <a:p>
            <a:endParaRPr lang="en-US" altLang="ja-JP" sz="2000" dirty="0"/>
          </a:p>
          <a:p>
            <a:r>
              <a:rPr lang="fr-FR" altLang="ja-JP" sz="2000" dirty="0"/>
              <a:t>circle_a = Circles(2)</a:t>
            </a:r>
          </a:p>
          <a:p>
            <a:r>
              <a:rPr lang="fr-FR" altLang="ja-JP" sz="2000" dirty="0"/>
              <a:t>print(circle_a.pi)</a:t>
            </a:r>
          </a:p>
        </p:txBody>
      </p:sp>
      <p:sp>
        <p:nvSpPr>
          <p:cNvPr id="8" name="コンテンツ プレースホルダー 4">
            <a:extLst>
              <a:ext uri="{FF2B5EF4-FFF2-40B4-BE49-F238E27FC236}">
                <a16:creationId xmlns:a16="http://schemas.microsoft.com/office/drawing/2014/main" id="{8D79E1A0-FC62-496B-A31A-D33FBCE9E83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52528" y="6494710"/>
            <a:ext cx="4335385" cy="365125"/>
          </a:xfrm>
        </p:spPr>
        <p:txBody>
          <a:bodyPr>
            <a:normAutofit fontScale="92500"/>
          </a:bodyPr>
          <a:lstStyle/>
          <a:p>
            <a:r>
              <a:rPr lang="en-US" altLang="ja-JP" dirty="0">
                <a:hlinkClick r:id="rId2"/>
              </a:rPr>
              <a:t>https://python.atelierkobato.com/instance/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72AA448-A79D-4F8E-969F-7439A078BE38}"/>
              </a:ext>
            </a:extLst>
          </p:cNvPr>
          <p:cNvSpPr/>
          <p:nvPr/>
        </p:nvSpPr>
        <p:spPr>
          <a:xfrm>
            <a:off x="4289067" y="2310040"/>
            <a:ext cx="359488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000" dirty="0"/>
              <a:t>class Circles:</a:t>
            </a:r>
          </a:p>
          <a:p>
            <a:r>
              <a:rPr lang="en-US" altLang="ja-JP" sz="2000" dirty="0"/>
              <a:t>pi = 3.141592653589793</a:t>
            </a:r>
          </a:p>
          <a:p>
            <a:r>
              <a:rPr lang="en-US" altLang="ja-JP" sz="2000" dirty="0"/>
              <a:t>    </a:t>
            </a:r>
          </a:p>
          <a:p>
            <a:r>
              <a:rPr lang="en-US" altLang="ja-JP" sz="2000" dirty="0"/>
              <a:t>def __</a:t>
            </a:r>
            <a:r>
              <a:rPr lang="en-US" altLang="ja-JP" sz="2000" dirty="0" err="1"/>
              <a:t>init</a:t>
            </a:r>
            <a:r>
              <a:rPr lang="en-US" altLang="ja-JP" sz="2000" dirty="0"/>
              <a:t>__(self, r):</a:t>
            </a:r>
          </a:p>
          <a:p>
            <a:r>
              <a:rPr lang="en-US" altLang="ja-JP" sz="2000" dirty="0"/>
              <a:t>        </a:t>
            </a:r>
            <a:r>
              <a:rPr lang="en-US" altLang="ja-JP" sz="2000" dirty="0" err="1"/>
              <a:t>self.radius</a:t>
            </a:r>
            <a:r>
              <a:rPr lang="en-US" altLang="ja-JP" sz="2000" dirty="0"/>
              <a:t> = r</a:t>
            </a:r>
          </a:p>
          <a:p>
            <a:r>
              <a:rPr lang="en-US" altLang="ja-JP" sz="2000" dirty="0"/>
              <a:t>        </a:t>
            </a:r>
            <a:r>
              <a:rPr lang="en-US" altLang="ja-JP" sz="2000" dirty="0" err="1"/>
              <a:t>hoge</a:t>
            </a:r>
            <a:r>
              <a:rPr lang="en-US" altLang="ja-JP" sz="2000" dirty="0"/>
              <a:t> = 1</a:t>
            </a:r>
          </a:p>
          <a:p>
            <a:endParaRPr lang="en-US" altLang="ja-JP" sz="2000" dirty="0"/>
          </a:p>
          <a:p>
            <a:r>
              <a:rPr lang="fr-FR" altLang="ja-JP" sz="2000" dirty="0"/>
              <a:t>circle_a = Circles(2)</a:t>
            </a:r>
          </a:p>
          <a:p>
            <a:r>
              <a:rPr lang="fr-FR" altLang="ja-JP" sz="2000" dirty="0"/>
              <a:t>print(circle_a.radius)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218DE9B-4EC4-445C-BC0C-76E889C1DE10}"/>
              </a:ext>
            </a:extLst>
          </p:cNvPr>
          <p:cNvSpPr/>
          <p:nvPr/>
        </p:nvSpPr>
        <p:spPr>
          <a:xfrm>
            <a:off x="8227899" y="2296143"/>
            <a:ext cx="359488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000" dirty="0"/>
              <a:t>class Circles:</a:t>
            </a:r>
          </a:p>
          <a:p>
            <a:r>
              <a:rPr lang="en-US" altLang="ja-JP" sz="2000" dirty="0"/>
              <a:t>pi = 3.141592653589793</a:t>
            </a:r>
          </a:p>
          <a:p>
            <a:r>
              <a:rPr lang="en-US" altLang="ja-JP" sz="2000" dirty="0"/>
              <a:t>    </a:t>
            </a:r>
          </a:p>
          <a:p>
            <a:r>
              <a:rPr lang="en-US" altLang="ja-JP" sz="2000" dirty="0"/>
              <a:t>def __</a:t>
            </a:r>
            <a:r>
              <a:rPr lang="en-US" altLang="ja-JP" sz="2000" dirty="0" err="1"/>
              <a:t>init</a:t>
            </a:r>
            <a:r>
              <a:rPr lang="en-US" altLang="ja-JP" sz="2000" dirty="0"/>
              <a:t>__(self, r):</a:t>
            </a:r>
          </a:p>
          <a:p>
            <a:r>
              <a:rPr lang="en-US" altLang="ja-JP" sz="2000" dirty="0"/>
              <a:t>        </a:t>
            </a:r>
            <a:r>
              <a:rPr lang="en-US" altLang="ja-JP" sz="2000" dirty="0" err="1"/>
              <a:t>self.radius</a:t>
            </a:r>
            <a:r>
              <a:rPr lang="en-US" altLang="ja-JP" sz="2000" dirty="0"/>
              <a:t> = r</a:t>
            </a:r>
          </a:p>
          <a:p>
            <a:r>
              <a:rPr lang="en-US" altLang="ja-JP" sz="2000" dirty="0"/>
              <a:t>        </a:t>
            </a:r>
            <a:r>
              <a:rPr lang="en-US" altLang="ja-JP" sz="2000" dirty="0" err="1"/>
              <a:t>hoge</a:t>
            </a:r>
            <a:r>
              <a:rPr lang="en-US" altLang="ja-JP" sz="2000" dirty="0"/>
              <a:t> = 1</a:t>
            </a:r>
          </a:p>
          <a:p>
            <a:endParaRPr lang="en-US" altLang="ja-JP" sz="2000" dirty="0"/>
          </a:p>
          <a:p>
            <a:r>
              <a:rPr lang="fr-FR" altLang="ja-JP" sz="2000" dirty="0"/>
              <a:t>circle_a = Circles(2)</a:t>
            </a:r>
          </a:p>
          <a:p>
            <a:r>
              <a:rPr lang="fr-FR" altLang="ja-JP" sz="2000" dirty="0"/>
              <a:t>print(circle_a.hoge)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09D1E13-A2D9-490B-A33C-9F57867E4890}"/>
              </a:ext>
            </a:extLst>
          </p:cNvPr>
          <p:cNvSpPr txBox="1"/>
          <p:nvPr/>
        </p:nvSpPr>
        <p:spPr>
          <a:xfrm>
            <a:off x="776053" y="1856425"/>
            <a:ext cx="273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クラス変数の参照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DCD49AC-7391-4972-A2E0-E1816D5DCB6D}"/>
              </a:ext>
            </a:extLst>
          </p:cNvPr>
          <p:cNvSpPr txBox="1"/>
          <p:nvPr/>
        </p:nvSpPr>
        <p:spPr>
          <a:xfrm>
            <a:off x="4223080" y="1848080"/>
            <a:ext cx="3936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インスタンス変数の参照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D217F98-72B8-4C71-8050-BBFAACB8D24A}"/>
              </a:ext>
            </a:extLst>
          </p:cNvPr>
          <p:cNvSpPr txBox="1"/>
          <p:nvPr/>
        </p:nvSpPr>
        <p:spPr>
          <a:xfrm>
            <a:off x="8227898" y="1848375"/>
            <a:ext cx="3694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メソッド内の変数の参照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ABD4151-C8A7-4CDE-8E94-94E473F4D92F}"/>
              </a:ext>
            </a:extLst>
          </p:cNvPr>
          <p:cNvSpPr txBox="1"/>
          <p:nvPr/>
        </p:nvSpPr>
        <p:spPr>
          <a:xfrm>
            <a:off x="364371" y="5302048"/>
            <a:ext cx="2102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結果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A60CD71-424A-4267-8216-3B4B5401A0EF}"/>
              </a:ext>
            </a:extLst>
          </p:cNvPr>
          <p:cNvSpPr/>
          <p:nvPr/>
        </p:nvSpPr>
        <p:spPr>
          <a:xfrm>
            <a:off x="430359" y="5643452"/>
            <a:ext cx="3594881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sz="2000" dirty="0"/>
              <a:t>3.141592653589793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BAC1C26-90DE-4780-8C49-CC33AF5AF736}"/>
              </a:ext>
            </a:extLst>
          </p:cNvPr>
          <p:cNvSpPr txBox="1"/>
          <p:nvPr/>
        </p:nvSpPr>
        <p:spPr>
          <a:xfrm>
            <a:off x="4223080" y="5268363"/>
            <a:ext cx="2102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結果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AC95AC7-3FB1-4C50-A376-C3CEF28D5146}"/>
              </a:ext>
            </a:extLst>
          </p:cNvPr>
          <p:cNvSpPr/>
          <p:nvPr/>
        </p:nvSpPr>
        <p:spPr>
          <a:xfrm>
            <a:off x="4289068" y="5609767"/>
            <a:ext cx="3594881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000" dirty="0"/>
              <a:t>2</a:t>
            </a:r>
            <a:endParaRPr lang="ja-JP" altLang="en-US" sz="20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426815C-19CB-49A3-BAF3-48AC6EA55BE3}"/>
              </a:ext>
            </a:extLst>
          </p:cNvPr>
          <p:cNvSpPr txBox="1"/>
          <p:nvPr/>
        </p:nvSpPr>
        <p:spPr>
          <a:xfrm>
            <a:off x="8227898" y="5280854"/>
            <a:ext cx="3734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結果</a:t>
            </a:r>
            <a:r>
              <a:rPr lang="ja-JP" altLang="en-US" sz="2000" b="1" dirty="0"/>
              <a:t>（エラーが発生）</a:t>
            </a:r>
            <a:endParaRPr kumimoji="1" lang="ja-JP" altLang="en-US" sz="2000" b="1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93A38D1-B12F-4C7D-AB20-E8CFE2C59C5B}"/>
              </a:ext>
            </a:extLst>
          </p:cNvPr>
          <p:cNvSpPr/>
          <p:nvPr/>
        </p:nvSpPr>
        <p:spPr>
          <a:xfrm>
            <a:off x="8260891" y="5674292"/>
            <a:ext cx="366872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dirty="0"/>
              <a:t>'Circles' object has no attribute '</a:t>
            </a:r>
            <a:r>
              <a:rPr lang="en-US" altLang="ja-JP" sz="1600" dirty="0" err="1"/>
              <a:t>hoge</a:t>
            </a:r>
            <a:r>
              <a:rPr lang="en-US" altLang="ja-JP" sz="1600" dirty="0"/>
              <a:t>'</a:t>
            </a:r>
            <a:endParaRPr lang="ja-JP" altLang="en-US" dirty="0"/>
          </a:p>
        </p:txBody>
      </p:sp>
      <p:sp>
        <p:nvSpPr>
          <p:cNvPr id="12" name="フレーム 11">
            <a:extLst>
              <a:ext uri="{FF2B5EF4-FFF2-40B4-BE49-F238E27FC236}">
                <a16:creationId xmlns:a16="http://schemas.microsoft.com/office/drawing/2014/main" id="{2409B387-F9FF-4505-A00F-606C9E0FC796}"/>
              </a:ext>
            </a:extLst>
          </p:cNvPr>
          <p:cNvSpPr/>
          <p:nvPr/>
        </p:nvSpPr>
        <p:spPr>
          <a:xfrm>
            <a:off x="8234051" y="4751014"/>
            <a:ext cx="2333396" cy="473188"/>
          </a:xfrm>
          <a:prstGeom prst="fram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フレーム 21">
            <a:extLst>
              <a:ext uri="{FF2B5EF4-FFF2-40B4-BE49-F238E27FC236}">
                <a16:creationId xmlns:a16="http://schemas.microsoft.com/office/drawing/2014/main" id="{6529721A-AF94-4D43-8791-AB5430963FA3}"/>
              </a:ext>
            </a:extLst>
          </p:cNvPr>
          <p:cNvSpPr/>
          <p:nvPr/>
        </p:nvSpPr>
        <p:spPr>
          <a:xfrm>
            <a:off x="4289066" y="4756602"/>
            <a:ext cx="2413391" cy="473188"/>
          </a:xfrm>
          <a:prstGeom prst="fram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フレーム 22">
            <a:extLst>
              <a:ext uri="{FF2B5EF4-FFF2-40B4-BE49-F238E27FC236}">
                <a16:creationId xmlns:a16="http://schemas.microsoft.com/office/drawing/2014/main" id="{780D64E1-8EC6-41E7-A609-FF3C286E29AE}"/>
              </a:ext>
            </a:extLst>
          </p:cNvPr>
          <p:cNvSpPr/>
          <p:nvPr/>
        </p:nvSpPr>
        <p:spPr>
          <a:xfrm>
            <a:off x="453666" y="4747897"/>
            <a:ext cx="2046402" cy="473188"/>
          </a:xfrm>
          <a:prstGeom prst="fram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CAC996EF-6527-4A7D-B58E-8594D788900F}"/>
              </a:ext>
            </a:extLst>
          </p:cNvPr>
          <p:cNvSpPr/>
          <p:nvPr/>
        </p:nvSpPr>
        <p:spPr>
          <a:xfrm>
            <a:off x="1835333" y="6192676"/>
            <a:ext cx="4907466" cy="546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変数の種類によって特徴が違う </a:t>
            </a:r>
          </a:p>
        </p:txBody>
      </p:sp>
    </p:spTree>
    <p:extLst>
      <p:ext uri="{BB962C8B-B14F-4D97-AF65-F5344CB8AC3E}">
        <p14:creationId xmlns:p14="http://schemas.microsoft.com/office/powerpoint/2010/main" val="1657693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D8D80-6D97-4065-8AA7-46B31507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83333B-49FA-4A50-8D32-E580AE89A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183596"/>
            <a:ext cx="11518196" cy="5674404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クラス</a:t>
            </a:r>
            <a:r>
              <a:rPr kumimoji="1" lang="en-US" altLang="ja-JP" dirty="0"/>
              <a:t>Triangle</a:t>
            </a:r>
            <a:r>
              <a:rPr kumimoji="1" lang="ja-JP" altLang="en-US" dirty="0"/>
              <a:t>を作成</a:t>
            </a:r>
            <a:endParaRPr lang="en-US" altLang="ja-JP" dirty="0"/>
          </a:p>
          <a:p>
            <a:r>
              <a:rPr kumimoji="1" lang="en-US" altLang="ja-JP" dirty="0"/>
              <a:t>Triangle</a:t>
            </a:r>
            <a:r>
              <a:rPr kumimoji="1" lang="ja-JP" altLang="en-US" dirty="0"/>
              <a:t>内に三角形の面積を求めるメソッドを作成</a:t>
            </a:r>
            <a:endParaRPr kumimoji="1" lang="en-US" altLang="ja-JP" dirty="0"/>
          </a:p>
          <a:p>
            <a:r>
              <a:rPr lang="ja-JP" altLang="en-US" dirty="0"/>
              <a:t>底辺 </a:t>
            </a:r>
            <a:r>
              <a:rPr lang="en-US" altLang="ja-JP" dirty="0"/>
              <a:t>= 6</a:t>
            </a:r>
            <a:r>
              <a:rPr lang="ja-JP" altLang="en-US" dirty="0" err="1"/>
              <a:t>、</a:t>
            </a:r>
            <a:r>
              <a:rPr lang="ja-JP" altLang="en-US" dirty="0"/>
              <a:t>高さ </a:t>
            </a:r>
            <a:r>
              <a:rPr lang="en-US" altLang="ja-JP" dirty="0"/>
              <a:t>= 10 </a:t>
            </a:r>
            <a:r>
              <a:rPr lang="ja-JP" altLang="en-US" dirty="0"/>
              <a:t>の三角形</a:t>
            </a:r>
            <a:r>
              <a:rPr lang="en-US" altLang="ja-JP" dirty="0"/>
              <a:t>triangle1</a:t>
            </a:r>
          </a:p>
          <a:p>
            <a:r>
              <a:rPr kumimoji="1" lang="ja-JP" altLang="en-US" dirty="0"/>
              <a:t>底辺 </a:t>
            </a:r>
            <a:r>
              <a:rPr kumimoji="1" lang="en-US" altLang="ja-JP" dirty="0"/>
              <a:t>= 2</a:t>
            </a:r>
            <a:r>
              <a:rPr kumimoji="1" lang="ja-JP" altLang="en-US" dirty="0" err="1"/>
              <a:t>、</a:t>
            </a:r>
            <a:r>
              <a:rPr kumimoji="1" lang="ja-JP" altLang="en-US" dirty="0"/>
              <a:t>高さ </a:t>
            </a:r>
            <a:r>
              <a:rPr kumimoji="1" lang="en-US" altLang="ja-JP" dirty="0"/>
              <a:t>= 5 </a:t>
            </a:r>
            <a:r>
              <a:rPr kumimoji="1" lang="ja-JP" altLang="en-US" dirty="0"/>
              <a:t>の三角形</a:t>
            </a:r>
            <a:r>
              <a:rPr kumimoji="1" lang="en-US" altLang="ja-JP" dirty="0"/>
              <a:t>triangle2</a:t>
            </a:r>
            <a:r>
              <a:rPr kumimoji="1" lang="ja-JP" altLang="en-US" dirty="0"/>
              <a:t>　　</a:t>
            </a:r>
            <a:r>
              <a:rPr lang="ja-JP" altLang="en-US" dirty="0"/>
              <a:t>を作成</a:t>
            </a:r>
            <a:endParaRPr lang="en-US" altLang="ja-JP" dirty="0"/>
          </a:p>
          <a:p>
            <a:r>
              <a:rPr kumimoji="1" lang="en-US" altLang="ja-JP" dirty="0" err="1"/>
              <a:t>learn_python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kadai</a:t>
            </a:r>
            <a:r>
              <a:rPr lang="en-US" altLang="ja-JP" dirty="0"/>
              <a:t>/day3</a:t>
            </a:r>
            <a:r>
              <a:rPr lang="ja-JP" altLang="en-US" dirty="0"/>
              <a:t>内に</a:t>
            </a:r>
            <a:r>
              <a:rPr lang="en-US" altLang="ja-JP" dirty="0"/>
              <a:t>【2019/12/04【</a:t>
            </a:r>
            <a:r>
              <a:rPr lang="ja-JP" altLang="en-US" dirty="0"/>
              <a:t>自分の名前</a:t>
            </a:r>
            <a:r>
              <a:rPr lang="en-US" altLang="ja-JP" dirty="0"/>
              <a:t>】.</a:t>
            </a:r>
            <a:r>
              <a:rPr lang="en-US" altLang="ja-JP" dirty="0" err="1"/>
              <a:t>py</a:t>
            </a:r>
            <a:r>
              <a:rPr lang="en-US" altLang="ja-JP" dirty="0"/>
              <a:t>】</a:t>
            </a:r>
            <a:r>
              <a:rPr lang="ja-JP" altLang="en-US" dirty="0"/>
              <a:t>を</a:t>
            </a:r>
            <a:endParaRPr lang="en-US" altLang="ja-JP" dirty="0"/>
          </a:p>
          <a:p>
            <a:r>
              <a:rPr lang="en-US" altLang="ja-JP" dirty="0"/>
              <a:t>pull request </a:t>
            </a:r>
            <a:r>
              <a:rPr lang="ja-JP" altLang="en-US" dirty="0"/>
              <a:t>する</a:t>
            </a:r>
            <a:endParaRPr lang="en-US" altLang="ja-JP" dirty="0"/>
          </a:p>
          <a:p>
            <a:r>
              <a:rPr kumimoji="1" lang="en-US" altLang="ja-JP" dirty="0"/>
              <a:t>pull request</a:t>
            </a:r>
            <a:r>
              <a:rPr kumimoji="1" lang="ja-JP" altLang="en-US" dirty="0"/>
              <a:t>したら</a:t>
            </a:r>
            <a:r>
              <a:rPr kumimoji="1" lang="en-US" altLang="ja-JP" dirty="0"/>
              <a:t>issue【2019/12/04 </a:t>
            </a:r>
            <a:r>
              <a:rPr kumimoji="1" lang="ja-JP" altLang="en-US" dirty="0"/>
              <a:t>課題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にコメント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FD84D7E-0987-4C58-A59C-1807BBE4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547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コンテンツ プレースホルダー 22">
            <a:extLst>
              <a:ext uri="{FF2B5EF4-FFF2-40B4-BE49-F238E27FC236}">
                <a16:creationId xmlns:a16="http://schemas.microsoft.com/office/drawing/2014/main" id="{D565328E-6C88-420E-84CF-6807E5EAC6C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8" b="25505"/>
          <a:stretch/>
        </p:blipFill>
        <p:spPr>
          <a:xfrm>
            <a:off x="1336050" y="4529860"/>
            <a:ext cx="3718195" cy="1702093"/>
          </a:xfr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オブジェクト指向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49215" y="1048152"/>
            <a:ext cx="11742785" cy="2422700"/>
          </a:xfrm>
        </p:spPr>
        <p:txBody>
          <a:bodyPr>
            <a:normAutofit fontScale="925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ja-JP" dirty="0"/>
              <a:t>Python</a:t>
            </a:r>
            <a:r>
              <a:rPr lang="ja-JP" altLang="en-US" dirty="0"/>
              <a:t>はオブジェクト指向の言語</a:t>
            </a:r>
            <a:endParaRPr lang="en-US" altLang="ja-JP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kumimoji="1" lang="ja-JP" altLang="en-US" b="1" dirty="0"/>
              <a:t>オブジェクト指向</a:t>
            </a:r>
            <a:r>
              <a:rPr kumimoji="1" lang="ja-JP" altLang="en-US" dirty="0"/>
              <a:t>：クラス、関数をオブジェクト（物）として扱う</a:t>
            </a:r>
            <a:endParaRPr kumimoji="1" lang="en-US" altLang="ja-JP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kumimoji="1" lang="ja-JP" altLang="en-US" b="1" dirty="0"/>
              <a:t>クラス</a:t>
            </a:r>
            <a:r>
              <a:rPr kumimoji="1" lang="ja-JP" altLang="en-US" dirty="0"/>
              <a:t>：</a:t>
            </a:r>
            <a:r>
              <a:rPr lang="ja-JP" altLang="en-US" dirty="0"/>
              <a:t>オブジェクトを生成するための型</a:t>
            </a:r>
            <a:endParaRPr lang="en-US" altLang="ja-JP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kumimoji="1" lang="ja-JP" altLang="en-US" b="1" dirty="0"/>
              <a:t>インスタンス</a:t>
            </a:r>
            <a:r>
              <a:rPr kumimoji="1" lang="ja-JP" altLang="en-US" dirty="0"/>
              <a:t>：クラス（型）からインスタンスを生成（実体化）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F32B81B-034C-48D5-AA12-1DA23F9A21A4}"/>
              </a:ext>
            </a:extLst>
          </p:cNvPr>
          <p:cNvSpPr txBox="1"/>
          <p:nvPr/>
        </p:nvSpPr>
        <p:spPr>
          <a:xfrm>
            <a:off x="449215" y="3549671"/>
            <a:ext cx="1483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例）</a:t>
            </a:r>
            <a:r>
              <a:rPr lang="ja-JP" altLang="en-US" sz="3200" dirty="0"/>
              <a:t>車</a:t>
            </a:r>
            <a:endParaRPr kumimoji="1" lang="ja-JP" altLang="en-US" sz="32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8D9300D-CC9C-4363-B618-20F3D068A8DC}"/>
              </a:ext>
            </a:extLst>
          </p:cNvPr>
          <p:cNvSpPr txBox="1"/>
          <p:nvPr/>
        </p:nvSpPr>
        <p:spPr>
          <a:xfrm>
            <a:off x="2519290" y="6270523"/>
            <a:ext cx="1781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クラス：</a:t>
            </a:r>
            <a:r>
              <a:rPr kumimoji="1" lang="en-US" altLang="ja-JP" sz="2000" dirty="0"/>
              <a:t>Car</a:t>
            </a:r>
            <a:endParaRPr kumimoji="1" lang="ja-JP" altLang="en-US" sz="2000" dirty="0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1789BA29-E92F-412B-ACBD-16F882E1E4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74" b="24644"/>
          <a:stretch/>
        </p:blipFill>
        <p:spPr>
          <a:xfrm>
            <a:off x="6869808" y="3429000"/>
            <a:ext cx="2802902" cy="1384119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5EA45753-59DB-4DCD-BF86-3991E35CA8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14" b="25005"/>
          <a:stretch/>
        </p:blipFill>
        <p:spPr>
          <a:xfrm>
            <a:off x="6869808" y="5124860"/>
            <a:ext cx="2802902" cy="1384119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0845AAC-F911-4DD3-A683-19DA29CC9BDE}"/>
              </a:ext>
            </a:extLst>
          </p:cNvPr>
          <p:cNvSpPr txBox="1"/>
          <p:nvPr/>
        </p:nvSpPr>
        <p:spPr>
          <a:xfrm>
            <a:off x="6869808" y="4813119"/>
            <a:ext cx="332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インスタンス</a:t>
            </a:r>
            <a:r>
              <a:rPr lang="ja-JP" altLang="en-US" dirty="0"/>
              <a:t>１：</a:t>
            </a:r>
            <a:r>
              <a:rPr lang="en-US" altLang="ja-JP" dirty="0" err="1"/>
              <a:t>red_car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9DC3797-FB7B-406C-B91E-255077BC8680}"/>
              </a:ext>
            </a:extLst>
          </p:cNvPr>
          <p:cNvSpPr txBox="1"/>
          <p:nvPr/>
        </p:nvSpPr>
        <p:spPr>
          <a:xfrm>
            <a:off x="6869808" y="6485967"/>
            <a:ext cx="332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インスタンス２</a:t>
            </a:r>
            <a:r>
              <a:rPr lang="ja-JP" altLang="en-US" dirty="0"/>
              <a:t>：</a:t>
            </a:r>
            <a:r>
              <a:rPr lang="en-US" altLang="ja-JP" dirty="0" err="1"/>
              <a:t>blue_car</a:t>
            </a:r>
            <a:endParaRPr kumimoji="1" lang="ja-JP" altLang="en-US" dirty="0"/>
          </a:p>
        </p:txBody>
      </p:sp>
      <p:sp>
        <p:nvSpPr>
          <p:cNvPr id="32" name="矢印: 右 31">
            <a:extLst>
              <a:ext uri="{FF2B5EF4-FFF2-40B4-BE49-F238E27FC236}">
                <a16:creationId xmlns:a16="http://schemas.microsoft.com/office/drawing/2014/main" id="{6B0A96D3-4682-411E-9D2E-73F4FA4D32F9}"/>
              </a:ext>
            </a:extLst>
          </p:cNvPr>
          <p:cNvSpPr/>
          <p:nvPr/>
        </p:nvSpPr>
        <p:spPr>
          <a:xfrm rot="20349909">
            <a:off x="5103799" y="4591020"/>
            <a:ext cx="1469058" cy="390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AB40F472-4417-4285-9259-8A69B5FA4E0F}"/>
              </a:ext>
            </a:extLst>
          </p:cNvPr>
          <p:cNvSpPr/>
          <p:nvPr/>
        </p:nvSpPr>
        <p:spPr>
          <a:xfrm>
            <a:off x="5267254" y="5841420"/>
            <a:ext cx="1469058" cy="390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3D8F173-A847-4A1A-AFD0-8578E3D82BEF}"/>
              </a:ext>
            </a:extLst>
          </p:cNvPr>
          <p:cNvSpPr txBox="1"/>
          <p:nvPr/>
        </p:nvSpPr>
        <p:spPr>
          <a:xfrm rot="20236279">
            <a:off x="4822720" y="3998893"/>
            <a:ext cx="203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インスタンス化</a:t>
            </a:r>
            <a:endParaRPr lang="en-US" altLang="ja-JP" b="1" dirty="0"/>
          </a:p>
          <a:p>
            <a:r>
              <a:rPr kumimoji="1" lang="ja-JP" altLang="en-US" b="1" dirty="0"/>
              <a:t>（実体化）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44F61FE-5887-4CAA-9464-93D3E011AA06}"/>
              </a:ext>
            </a:extLst>
          </p:cNvPr>
          <p:cNvSpPr txBox="1"/>
          <p:nvPr/>
        </p:nvSpPr>
        <p:spPr>
          <a:xfrm>
            <a:off x="5106542" y="5362384"/>
            <a:ext cx="203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インスタンス化</a:t>
            </a:r>
            <a:endParaRPr lang="en-US" altLang="ja-JP" b="1" dirty="0"/>
          </a:p>
          <a:p>
            <a:r>
              <a:rPr kumimoji="1" lang="ja-JP" altLang="en-US" b="1" dirty="0"/>
              <a:t>（実体化）</a:t>
            </a:r>
          </a:p>
        </p:txBody>
      </p:sp>
    </p:spTree>
    <p:extLst>
      <p:ext uri="{BB962C8B-B14F-4D97-AF65-F5344CB8AC3E}">
        <p14:creationId xmlns:p14="http://schemas.microsoft.com/office/powerpoint/2010/main" val="1751654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93B2C43-9ABB-40C4-9B1C-50C0C3F85427}"/>
              </a:ext>
            </a:extLst>
          </p:cNvPr>
          <p:cNvSpPr/>
          <p:nvPr/>
        </p:nvSpPr>
        <p:spPr>
          <a:xfrm>
            <a:off x="5386264" y="1536828"/>
            <a:ext cx="5134052" cy="481267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060C2A5-2EDA-4F7B-90EE-8B0C86D4739D}"/>
              </a:ext>
            </a:extLst>
          </p:cNvPr>
          <p:cNvSpPr/>
          <p:nvPr/>
        </p:nvSpPr>
        <p:spPr>
          <a:xfrm>
            <a:off x="1572990" y="1943432"/>
            <a:ext cx="2322104" cy="42405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オブジェクト指向をする理由</a:t>
            </a:r>
            <a:r>
              <a:rPr lang="ja-JP" altLang="en-US" dirty="0"/>
              <a:t>①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63CAF5FC-C926-4C24-BE97-837614204C7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59" b="23114"/>
          <a:stretch/>
        </p:blipFill>
        <p:spPr>
          <a:xfrm>
            <a:off x="1728061" y="2052793"/>
            <a:ext cx="1800343" cy="934867"/>
          </a:xfrm>
        </p:spPr>
      </p:pic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B307CE0-05CA-47D6-9768-33992C57E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183597"/>
            <a:ext cx="11029615" cy="835156"/>
          </a:xfrm>
        </p:spPr>
        <p:txBody>
          <a:bodyPr/>
          <a:lstStyle/>
          <a:p>
            <a:r>
              <a:rPr lang="en-US" altLang="ja-JP" dirty="0"/>
              <a:t>•</a:t>
            </a:r>
            <a:r>
              <a:rPr lang="ja-JP" altLang="en-US" dirty="0"/>
              <a:t>作業量を省略可能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D1854EFF-9393-4616-9391-634844239A0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94" b="25896"/>
          <a:stretch/>
        </p:blipFill>
        <p:spPr>
          <a:xfrm>
            <a:off x="1751390" y="3425652"/>
            <a:ext cx="1784790" cy="85688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D430A627-0797-413B-B088-1E242D2EFEF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94" b="24159"/>
          <a:stretch/>
        </p:blipFill>
        <p:spPr>
          <a:xfrm>
            <a:off x="1685206" y="4789646"/>
            <a:ext cx="1937651" cy="934867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FE09BDF-D7A0-4794-82D8-47B84598433D}"/>
              </a:ext>
            </a:extLst>
          </p:cNvPr>
          <p:cNvSpPr txBox="1"/>
          <p:nvPr/>
        </p:nvSpPr>
        <p:spPr>
          <a:xfrm>
            <a:off x="881007" y="6287106"/>
            <a:ext cx="3990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クラスを使用しない場合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B74EE87-AC1C-4CAD-8134-32AB591AF8E5}"/>
              </a:ext>
            </a:extLst>
          </p:cNvPr>
          <p:cNvSpPr txBox="1"/>
          <p:nvPr/>
        </p:nvSpPr>
        <p:spPr>
          <a:xfrm>
            <a:off x="5623310" y="1604065"/>
            <a:ext cx="533063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・</a:t>
            </a:r>
            <a:r>
              <a:rPr kumimoji="1" lang="en-US" altLang="ja-JP" sz="2400" b="1" dirty="0" err="1"/>
              <a:t>red_car</a:t>
            </a:r>
            <a:endParaRPr kumimoji="1" lang="en-US" altLang="ja-JP" sz="2400" b="1" dirty="0"/>
          </a:p>
          <a:p>
            <a:r>
              <a:rPr kumimoji="1" lang="ja-JP" altLang="en-US" sz="2400" dirty="0"/>
              <a:t>　</a:t>
            </a:r>
            <a:r>
              <a:rPr kumimoji="1" lang="en-US" altLang="ja-JP" sz="2400" dirty="0" err="1"/>
              <a:t>red_car</a:t>
            </a:r>
            <a:r>
              <a:rPr kumimoji="1" lang="ja-JP" altLang="en-US" sz="2400" dirty="0"/>
              <a:t>に走る機能を付与</a:t>
            </a:r>
            <a:endParaRPr kumimoji="1" lang="en-US" altLang="ja-JP" sz="2400" dirty="0"/>
          </a:p>
          <a:p>
            <a:r>
              <a:rPr kumimoji="1" lang="ja-JP" altLang="en-US" sz="2400" dirty="0"/>
              <a:t>　</a:t>
            </a:r>
            <a:r>
              <a:rPr kumimoji="1" lang="en-US" altLang="ja-JP" sz="2400" dirty="0" err="1"/>
              <a:t>red_car</a:t>
            </a:r>
            <a:r>
              <a:rPr kumimoji="1" lang="ja-JP" altLang="en-US" sz="2400" dirty="0"/>
              <a:t>に止まる機能を付与</a:t>
            </a:r>
            <a:endParaRPr kumimoji="1" lang="en-US" altLang="ja-JP" sz="2400" dirty="0"/>
          </a:p>
          <a:p>
            <a:pPr>
              <a:spcAft>
                <a:spcPts val="600"/>
              </a:spcAft>
            </a:pPr>
            <a:r>
              <a:rPr lang="ja-JP" altLang="en-US" sz="2400" dirty="0"/>
              <a:t>　</a:t>
            </a:r>
            <a:r>
              <a:rPr lang="en-US" altLang="ja-JP" sz="2400" dirty="0" err="1"/>
              <a:t>red_car</a:t>
            </a:r>
            <a:r>
              <a:rPr lang="ja-JP" altLang="en-US" sz="2400" dirty="0"/>
              <a:t>を赤色に設定</a:t>
            </a:r>
            <a:endParaRPr lang="en-US" altLang="ja-JP" sz="2400" dirty="0"/>
          </a:p>
          <a:p>
            <a:r>
              <a:rPr lang="ja-JP" altLang="en-US" sz="2400" b="1" dirty="0"/>
              <a:t>・</a:t>
            </a:r>
            <a:r>
              <a:rPr lang="en-US" altLang="ja-JP" sz="2400" b="1" dirty="0" err="1"/>
              <a:t>blue_car</a:t>
            </a:r>
            <a:endParaRPr lang="en-US" altLang="ja-JP" sz="2400" b="1" dirty="0"/>
          </a:p>
          <a:p>
            <a:r>
              <a:rPr lang="ja-JP" altLang="en-US" sz="2400" dirty="0"/>
              <a:t>　</a:t>
            </a:r>
            <a:r>
              <a:rPr lang="en-US" altLang="ja-JP" sz="2400" dirty="0" err="1"/>
              <a:t>blue_car</a:t>
            </a:r>
            <a:r>
              <a:rPr lang="ja-JP" altLang="en-US" sz="2400" dirty="0"/>
              <a:t>に走る機能を付与</a:t>
            </a:r>
            <a:endParaRPr lang="en-US" altLang="ja-JP" sz="2400" dirty="0"/>
          </a:p>
          <a:p>
            <a:r>
              <a:rPr lang="ja-JP" altLang="en-US" sz="2400" dirty="0"/>
              <a:t>　</a:t>
            </a:r>
            <a:r>
              <a:rPr lang="en-US" altLang="ja-JP" sz="2400" dirty="0" err="1"/>
              <a:t>blue_car</a:t>
            </a:r>
            <a:r>
              <a:rPr lang="ja-JP" altLang="en-US" sz="2400" dirty="0"/>
              <a:t>に止まる機能を付与</a:t>
            </a:r>
            <a:endParaRPr lang="en-US" altLang="ja-JP" sz="2400" dirty="0"/>
          </a:p>
          <a:p>
            <a:r>
              <a:rPr lang="ja-JP" altLang="en-US" sz="2400" dirty="0"/>
              <a:t>　</a:t>
            </a:r>
            <a:r>
              <a:rPr lang="en-US" altLang="ja-JP" sz="2400" dirty="0" err="1"/>
              <a:t>blue_car</a:t>
            </a:r>
            <a:r>
              <a:rPr lang="ja-JP" altLang="en-US" sz="2400" dirty="0"/>
              <a:t>を青色に設定</a:t>
            </a:r>
            <a:endParaRPr lang="en-US" altLang="ja-JP" sz="2400" dirty="0"/>
          </a:p>
          <a:p>
            <a:pPr>
              <a:spcBef>
                <a:spcPts val="600"/>
              </a:spcBef>
            </a:pPr>
            <a:r>
              <a:rPr lang="ja-JP" altLang="en-US" sz="2400" b="1" dirty="0"/>
              <a:t>・</a:t>
            </a:r>
            <a:r>
              <a:rPr lang="en-US" altLang="ja-JP" sz="2400" b="1" dirty="0" err="1"/>
              <a:t>yellow_car</a:t>
            </a:r>
            <a:endParaRPr lang="en-US" altLang="ja-JP" sz="2400" b="1" dirty="0"/>
          </a:p>
          <a:p>
            <a:r>
              <a:rPr lang="ja-JP" altLang="en-US" sz="2400" dirty="0"/>
              <a:t>　</a:t>
            </a:r>
            <a:r>
              <a:rPr lang="en-US" altLang="ja-JP" sz="2400" dirty="0" err="1"/>
              <a:t>yellow_car</a:t>
            </a:r>
            <a:r>
              <a:rPr lang="ja-JP" altLang="en-US" sz="2400" dirty="0"/>
              <a:t>に走る機能を付与</a:t>
            </a:r>
            <a:endParaRPr lang="en-US" altLang="ja-JP" sz="2400" dirty="0"/>
          </a:p>
          <a:p>
            <a:r>
              <a:rPr lang="ja-JP" altLang="en-US" sz="2400" dirty="0"/>
              <a:t>　</a:t>
            </a:r>
            <a:r>
              <a:rPr lang="en-US" altLang="ja-JP" sz="2400" dirty="0" err="1"/>
              <a:t>yellow_car</a:t>
            </a:r>
            <a:r>
              <a:rPr lang="ja-JP" altLang="en-US" sz="2400" dirty="0"/>
              <a:t>に止まる機能を付与</a:t>
            </a:r>
            <a:endParaRPr lang="en-US" altLang="ja-JP" sz="2400" dirty="0"/>
          </a:p>
          <a:p>
            <a:r>
              <a:rPr lang="ja-JP" altLang="en-US" sz="2400" dirty="0"/>
              <a:t>　</a:t>
            </a:r>
            <a:r>
              <a:rPr lang="en-US" altLang="ja-JP" sz="2400" dirty="0" err="1"/>
              <a:t>yellow_car</a:t>
            </a:r>
            <a:r>
              <a:rPr lang="ja-JP" altLang="en-US" sz="2400" dirty="0"/>
              <a:t>を黄色に設定</a:t>
            </a:r>
            <a:endParaRPr lang="en-US" altLang="ja-JP" sz="24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157D8FA-118A-484D-9254-8226C683631D}"/>
              </a:ext>
            </a:extLst>
          </p:cNvPr>
          <p:cNvSpPr txBox="1"/>
          <p:nvPr/>
        </p:nvSpPr>
        <p:spPr>
          <a:xfrm>
            <a:off x="2172225" y="2960958"/>
            <a:ext cx="1095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red_car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D0AFC45-1A2F-41C1-8948-698A40801A76}"/>
              </a:ext>
            </a:extLst>
          </p:cNvPr>
          <p:cNvSpPr txBox="1"/>
          <p:nvPr/>
        </p:nvSpPr>
        <p:spPr>
          <a:xfrm>
            <a:off x="2186052" y="4367587"/>
            <a:ext cx="1095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blue_car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055240A-5AEE-45B6-BDD0-7353D8447AAC}"/>
              </a:ext>
            </a:extLst>
          </p:cNvPr>
          <p:cNvSpPr txBox="1"/>
          <p:nvPr/>
        </p:nvSpPr>
        <p:spPr>
          <a:xfrm>
            <a:off x="2115859" y="5698138"/>
            <a:ext cx="1436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yellow_car</a:t>
            </a:r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FF7BB3E-1639-4953-BB07-0C81D373ACC7}"/>
              </a:ext>
            </a:extLst>
          </p:cNvPr>
          <p:cNvSpPr/>
          <p:nvPr/>
        </p:nvSpPr>
        <p:spPr>
          <a:xfrm>
            <a:off x="8413304" y="6488668"/>
            <a:ext cx="3868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hlinkClick r:id="rId5"/>
              </a:rPr>
              <a:t>https://eng-entrance.com/what-oop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0806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3573AA-801A-48FD-9C20-9CC3F9D39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オブジェクト指向をする理由①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5288EB-626E-4E62-88B2-3FECD9D84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•</a:t>
            </a:r>
            <a:r>
              <a:rPr lang="ja-JP" altLang="en-US" dirty="0"/>
              <a:t>作業量を省略可能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406E144-5D97-4E02-8F9C-6A784CFC9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1E6D24B5-59CC-4B4D-A238-2C3590B08BD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268618" y="6892520"/>
            <a:ext cx="5786561" cy="330247"/>
          </a:xfrm>
        </p:spPr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F53D383-A019-4229-BC91-DBBC556554DE}"/>
              </a:ext>
            </a:extLst>
          </p:cNvPr>
          <p:cNvSpPr/>
          <p:nvPr/>
        </p:nvSpPr>
        <p:spPr>
          <a:xfrm>
            <a:off x="329937" y="1921388"/>
            <a:ext cx="5548935" cy="4121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673A46B-E93C-439A-B0E8-A0D3AF6B16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1" b="18378"/>
          <a:stretch/>
        </p:blipFill>
        <p:spPr>
          <a:xfrm>
            <a:off x="229194" y="3203064"/>
            <a:ext cx="2058064" cy="1196586"/>
          </a:xfrm>
          <a:prstGeom prst="rect">
            <a:avLst/>
          </a:prstGeom>
        </p:spPr>
      </p:pic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ECBD43CB-FD6A-4BE6-8E3C-97D4D2B91F4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59" b="23114"/>
          <a:stretch/>
        </p:blipFill>
        <p:spPr>
          <a:xfrm>
            <a:off x="3126164" y="2000596"/>
            <a:ext cx="1800343" cy="93486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B5F4BA5-E4D0-49E0-B195-06E07B2D430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94" b="25896"/>
          <a:stretch/>
        </p:blipFill>
        <p:spPr>
          <a:xfrm>
            <a:off x="3121998" y="3234047"/>
            <a:ext cx="1784790" cy="85688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39844ED-6007-4B67-890D-14FB2BF2B50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94" b="24159"/>
          <a:stretch/>
        </p:blipFill>
        <p:spPr>
          <a:xfrm>
            <a:off x="2969137" y="4544372"/>
            <a:ext cx="1937651" cy="934867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B0ADA6-333D-4140-A2EF-ABD4C3582F3B}"/>
              </a:ext>
            </a:extLst>
          </p:cNvPr>
          <p:cNvSpPr txBox="1"/>
          <p:nvPr/>
        </p:nvSpPr>
        <p:spPr>
          <a:xfrm>
            <a:off x="1373744" y="6258757"/>
            <a:ext cx="3990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クラスを使用</a:t>
            </a:r>
            <a:r>
              <a:rPr lang="ja-JP" altLang="en-US" sz="2400" dirty="0"/>
              <a:t>する</a:t>
            </a:r>
            <a:r>
              <a:rPr kumimoji="1" lang="ja-JP" altLang="en-US" sz="2400" dirty="0"/>
              <a:t>場合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1158536-46AD-4784-835C-0AD843302A3C}"/>
              </a:ext>
            </a:extLst>
          </p:cNvPr>
          <p:cNvSpPr txBox="1"/>
          <p:nvPr/>
        </p:nvSpPr>
        <p:spPr>
          <a:xfrm>
            <a:off x="577044" y="4370855"/>
            <a:ext cx="1576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クラス：</a:t>
            </a:r>
            <a:r>
              <a:rPr kumimoji="1" lang="en-US" altLang="ja-JP" dirty="0"/>
              <a:t>Car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EDA630D-EA11-4103-B5AA-2C00F9D487A3}"/>
              </a:ext>
            </a:extLst>
          </p:cNvPr>
          <p:cNvSpPr txBox="1"/>
          <p:nvPr/>
        </p:nvSpPr>
        <p:spPr>
          <a:xfrm>
            <a:off x="2772424" y="2918101"/>
            <a:ext cx="284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インスタンス</a:t>
            </a:r>
            <a:r>
              <a:rPr lang="en-US" altLang="ja-JP" dirty="0"/>
              <a:t>1</a:t>
            </a:r>
            <a:r>
              <a:rPr lang="ja-JP" altLang="en-US" dirty="0"/>
              <a:t>：</a:t>
            </a:r>
            <a:r>
              <a:rPr kumimoji="1" lang="en-US" altLang="ja-JP" dirty="0" err="1"/>
              <a:t>red_car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B8D5A0B-8FA9-4886-93DF-F3B06187AE9A}"/>
              </a:ext>
            </a:extLst>
          </p:cNvPr>
          <p:cNvSpPr txBox="1"/>
          <p:nvPr/>
        </p:nvSpPr>
        <p:spPr>
          <a:xfrm>
            <a:off x="2677327" y="4145441"/>
            <a:ext cx="295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インスタンス</a:t>
            </a:r>
            <a:r>
              <a:rPr lang="en-US" altLang="ja-JP" dirty="0"/>
              <a:t>2</a:t>
            </a:r>
            <a:r>
              <a:rPr lang="ja-JP" altLang="en-US" dirty="0"/>
              <a:t>：</a:t>
            </a:r>
            <a:r>
              <a:rPr lang="en-US" altLang="ja-JP" dirty="0" err="1"/>
              <a:t>blue</a:t>
            </a:r>
            <a:r>
              <a:rPr kumimoji="1" lang="en-US" altLang="ja-JP" dirty="0" err="1"/>
              <a:t>_car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E2E2E53-DA94-46F9-92F9-D8A880BC2AAC}"/>
              </a:ext>
            </a:extLst>
          </p:cNvPr>
          <p:cNvSpPr txBox="1"/>
          <p:nvPr/>
        </p:nvSpPr>
        <p:spPr>
          <a:xfrm>
            <a:off x="2661193" y="5508838"/>
            <a:ext cx="302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インスタンス</a:t>
            </a:r>
            <a:r>
              <a:rPr kumimoji="1" lang="en-US" altLang="ja-JP" dirty="0"/>
              <a:t>3</a:t>
            </a:r>
            <a:r>
              <a:rPr kumimoji="1" lang="ja-JP" altLang="en-US" dirty="0"/>
              <a:t>：</a:t>
            </a:r>
            <a:r>
              <a:rPr kumimoji="1" lang="en-US" altLang="ja-JP" dirty="0" err="1"/>
              <a:t>yellow_car</a:t>
            </a:r>
            <a:endParaRPr kumimoji="1" lang="ja-JP" altLang="en-US" dirty="0"/>
          </a:p>
        </p:txBody>
      </p:sp>
      <p:sp>
        <p:nvSpPr>
          <p:cNvPr id="16" name="矢印: 左 15">
            <a:extLst>
              <a:ext uri="{FF2B5EF4-FFF2-40B4-BE49-F238E27FC236}">
                <a16:creationId xmlns:a16="http://schemas.microsoft.com/office/drawing/2014/main" id="{76547B60-EDC8-4B7F-8F53-53CE66D65186}"/>
              </a:ext>
            </a:extLst>
          </p:cNvPr>
          <p:cNvSpPr/>
          <p:nvPr/>
        </p:nvSpPr>
        <p:spPr>
          <a:xfrm rot="10800000">
            <a:off x="2186515" y="3716015"/>
            <a:ext cx="719582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左 16">
            <a:extLst>
              <a:ext uri="{FF2B5EF4-FFF2-40B4-BE49-F238E27FC236}">
                <a16:creationId xmlns:a16="http://schemas.microsoft.com/office/drawing/2014/main" id="{0ADDBB5B-FDF7-4963-801D-B8E13950D51E}"/>
              </a:ext>
            </a:extLst>
          </p:cNvPr>
          <p:cNvSpPr/>
          <p:nvPr/>
        </p:nvSpPr>
        <p:spPr>
          <a:xfrm rot="8711109">
            <a:off x="2102582" y="2935145"/>
            <a:ext cx="719582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左 17">
            <a:extLst>
              <a:ext uri="{FF2B5EF4-FFF2-40B4-BE49-F238E27FC236}">
                <a16:creationId xmlns:a16="http://schemas.microsoft.com/office/drawing/2014/main" id="{1AB28009-8571-4C9F-A1D0-005947051C91}"/>
              </a:ext>
            </a:extLst>
          </p:cNvPr>
          <p:cNvSpPr/>
          <p:nvPr/>
        </p:nvSpPr>
        <p:spPr>
          <a:xfrm rot="13297557">
            <a:off x="2094474" y="4478805"/>
            <a:ext cx="719582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F9CCC1C-A0E1-45FC-B230-824F76C49094}"/>
              </a:ext>
            </a:extLst>
          </p:cNvPr>
          <p:cNvSpPr txBox="1"/>
          <p:nvPr/>
        </p:nvSpPr>
        <p:spPr>
          <a:xfrm>
            <a:off x="6479784" y="1348440"/>
            <a:ext cx="511832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・クラス</a:t>
            </a:r>
            <a:r>
              <a:rPr lang="en-US" altLang="ja-JP" sz="2400" b="1" dirty="0"/>
              <a:t>Car</a:t>
            </a:r>
          </a:p>
          <a:p>
            <a:r>
              <a:rPr lang="ja-JP" altLang="en-US" sz="2400" dirty="0"/>
              <a:t>　走る機能を付与</a:t>
            </a:r>
            <a:endParaRPr lang="en-US" altLang="ja-JP" sz="2400" dirty="0"/>
          </a:p>
          <a:p>
            <a:r>
              <a:rPr lang="ja-JP" altLang="en-US" sz="2400" dirty="0"/>
              <a:t>　止まる機能を付与</a:t>
            </a:r>
            <a:endParaRPr lang="en-US" altLang="ja-JP" sz="2400" dirty="0"/>
          </a:p>
          <a:p>
            <a:pPr>
              <a:spcBef>
                <a:spcPts val="1200"/>
              </a:spcBef>
            </a:pPr>
            <a:r>
              <a:rPr lang="ja-JP" altLang="en-US" sz="2400" b="1" dirty="0"/>
              <a:t>・</a:t>
            </a:r>
            <a:r>
              <a:rPr lang="en-US" altLang="ja-JP" sz="2400" b="1" dirty="0"/>
              <a:t>Car </a:t>
            </a:r>
            <a:r>
              <a:rPr lang="ja-JP" altLang="en-US" sz="2400" b="1" dirty="0"/>
              <a:t>➡ </a:t>
            </a:r>
            <a:r>
              <a:rPr lang="en-US" altLang="ja-JP" sz="2400" b="1" dirty="0" err="1"/>
              <a:t>red_car</a:t>
            </a:r>
            <a:endParaRPr lang="en-US" altLang="ja-JP" sz="2400" b="1" dirty="0"/>
          </a:p>
          <a:p>
            <a:r>
              <a:rPr lang="ja-JP" altLang="en-US" sz="2400" dirty="0"/>
              <a:t>　</a:t>
            </a:r>
            <a:r>
              <a:rPr lang="en-US" altLang="ja-JP" sz="2400" dirty="0" err="1"/>
              <a:t>red_car</a:t>
            </a:r>
            <a:r>
              <a:rPr lang="ja-JP" altLang="en-US" sz="2400" dirty="0"/>
              <a:t>を赤色に設定</a:t>
            </a:r>
            <a:endParaRPr lang="en-US" altLang="ja-JP" sz="2400" dirty="0"/>
          </a:p>
          <a:p>
            <a:pPr>
              <a:spcBef>
                <a:spcPts val="1200"/>
              </a:spcBef>
            </a:pPr>
            <a:r>
              <a:rPr lang="ja-JP" altLang="en-US" sz="2400" b="1" dirty="0"/>
              <a:t>・</a:t>
            </a:r>
            <a:r>
              <a:rPr lang="en-US" altLang="ja-JP" sz="2400" b="1" dirty="0"/>
              <a:t>Car </a:t>
            </a:r>
            <a:r>
              <a:rPr lang="ja-JP" altLang="en-US" sz="2400" b="1" dirty="0"/>
              <a:t>➡ </a:t>
            </a:r>
            <a:r>
              <a:rPr lang="en-US" altLang="ja-JP" sz="2400" b="1" dirty="0" err="1"/>
              <a:t>blue_car</a:t>
            </a:r>
            <a:endParaRPr lang="en-US" altLang="ja-JP" sz="2400" b="1" dirty="0"/>
          </a:p>
          <a:p>
            <a:r>
              <a:rPr lang="ja-JP" altLang="en-US" sz="2400" dirty="0"/>
              <a:t>　</a:t>
            </a:r>
            <a:r>
              <a:rPr lang="en-US" altLang="ja-JP" sz="2400" dirty="0" err="1"/>
              <a:t>blue_car</a:t>
            </a:r>
            <a:r>
              <a:rPr lang="ja-JP" altLang="en-US" sz="2400" dirty="0"/>
              <a:t>を青色に設定</a:t>
            </a:r>
            <a:endParaRPr lang="en-US" altLang="ja-JP" sz="2400" dirty="0"/>
          </a:p>
          <a:p>
            <a:pPr>
              <a:spcBef>
                <a:spcPts val="1200"/>
              </a:spcBef>
            </a:pPr>
            <a:r>
              <a:rPr lang="ja-JP" altLang="en-US" sz="2400" b="1" dirty="0"/>
              <a:t>・</a:t>
            </a:r>
            <a:r>
              <a:rPr lang="en-US" altLang="ja-JP" sz="2400" b="1" dirty="0"/>
              <a:t>Car</a:t>
            </a:r>
            <a:r>
              <a:rPr lang="ja-JP" altLang="en-US" sz="2400" b="1" dirty="0"/>
              <a:t> ➡ </a:t>
            </a:r>
            <a:r>
              <a:rPr lang="en-US" altLang="ja-JP" sz="2400" b="1" dirty="0" err="1"/>
              <a:t>yellow_car</a:t>
            </a:r>
            <a:endParaRPr lang="en-US" altLang="ja-JP" sz="2400" b="1" dirty="0"/>
          </a:p>
          <a:p>
            <a:r>
              <a:rPr lang="ja-JP" altLang="en-US" sz="2400" dirty="0"/>
              <a:t>　</a:t>
            </a:r>
            <a:r>
              <a:rPr lang="en-US" altLang="ja-JP" sz="2400" dirty="0" err="1"/>
              <a:t>yellow_car</a:t>
            </a:r>
            <a:r>
              <a:rPr lang="ja-JP" altLang="en-US" sz="2400" dirty="0"/>
              <a:t>を黄色に設定</a:t>
            </a:r>
            <a:endParaRPr lang="en-US" altLang="ja-JP" sz="24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E875C5F-B7BA-4D47-957F-61DB00D88B97}"/>
              </a:ext>
            </a:extLst>
          </p:cNvPr>
          <p:cNvSpPr/>
          <p:nvPr/>
        </p:nvSpPr>
        <p:spPr>
          <a:xfrm>
            <a:off x="6313130" y="1258520"/>
            <a:ext cx="5027316" cy="395184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D66B8DD4-4887-4655-A08C-6345DE9CE4C4}"/>
              </a:ext>
            </a:extLst>
          </p:cNvPr>
          <p:cNvSpPr/>
          <p:nvPr/>
        </p:nvSpPr>
        <p:spPr>
          <a:xfrm>
            <a:off x="6016214" y="5385954"/>
            <a:ext cx="5936973" cy="1242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2800" b="1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FD9112E-07A0-4841-BB4E-93529DADD1BC}"/>
              </a:ext>
            </a:extLst>
          </p:cNvPr>
          <p:cNvSpPr/>
          <p:nvPr/>
        </p:nvSpPr>
        <p:spPr>
          <a:xfrm>
            <a:off x="6016215" y="5519778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b="1" dirty="0">
                <a:solidFill>
                  <a:schemeClr val="bg1"/>
                </a:solidFill>
              </a:rPr>
              <a:t>どのインスタンス（</a:t>
            </a:r>
            <a:r>
              <a:rPr lang="en-US" altLang="ja-JP" b="1" dirty="0" err="1">
                <a:solidFill>
                  <a:schemeClr val="bg1"/>
                </a:solidFill>
              </a:rPr>
              <a:t>red_car</a:t>
            </a:r>
            <a:r>
              <a:rPr lang="en-US" altLang="ja-JP" b="1" dirty="0">
                <a:solidFill>
                  <a:schemeClr val="bg1"/>
                </a:solidFill>
              </a:rPr>
              <a:t>, </a:t>
            </a:r>
            <a:r>
              <a:rPr lang="en-US" altLang="ja-JP" b="1" dirty="0" err="1">
                <a:solidFill>
                  <a:schemeClr val="bg1"/>
                </a:solidFill>
              </a:rPr>
              <a:t>blue_car</a:t>
            </a:r>
            <a:r>
              <a:rPr lang="en-US" altLang="ja-JP" b="1" dirty="0">
                <a:solidFill>
                  <a:schemeClr val="bg1"/>
                </a:solidFill>
              </a:rPr>
              <a:t>, </a:t>
            </a:r>
            <a:r>
              <a:rPr lang="en-US" altLang="ja-JP" b="1" dirty="0" err="1">
                <a:solidFill>
                  <a:schemeClr val="bg1"/>
                </a:solidFill>
              </a:rPr>
              <a:t>yellow_car</a:t>
            </a:r>
            <a:r>
              <a:rPr lang="ja-JP" altLang="en-US" b="1" dirty="0">
                <a:solidFill>
                  <a:schemeClr val="bg1"/>
                </a:solidFill>
              </a:rPr>
              <a:t>）にも共通する機能（走る・止まる）はクラス（</a:t>
            </a:r>
            <a:r>
              <a:rPr lang="en-US" altLang="ja-JP" b="1" dirty="0">
                <a:solidFill>
                  <a:schemeClr val="bg1"/>
                </a:solidFill>
              </a:rPr>
              <a:t>Car</a:t>
            </a:r>
            <a:r>
              <a:rPr lang="ja-JP" altLang="en-US" b="1" dirty="0">
                <a:solidFill>
                  <a:schemeClr val="bg1"/>
                </a:solidFill>
              </a:rPr>
              <a:t>）で設定</a:t>
            </a:r>
            <a:endParaRPr lang="en-US" altLang="ja-JP" b="1" dirty="0">
              <a:solidFill>
                <a:schemeClr val="bg1"/>
              </a:solidFill>
            </a:endParaRPr>
          </a:p>
          <a:p>
            <a:pPr algn="ctr">
              <a:spcBef>
                <a:spcPts val="1200"/>
              </a:spcBef>
            </a:pPr>
            <a:r>
              <a:rPr lang="ja-JP" altLang="en-US" sz="2400" b="1" dirty="0">
                <a:solidFill>
                  <a:schemeClr val="bg1"/>
                </a:solidFill>
              </a:rPr>
              <a:t>➡ 作業量の省略</a:t>
            </a:r>
            <a:endParaRPr lang="en-US" altLang="ja-JP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261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8C9E34-35DC-4647-B200-C8943446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クラスのコードの例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1AE650-420E-4F6E-B153-EF8F38568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508" y="1082932"/>
            <a:ext cx="11029615" cy="81011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前ページの例をコードで比較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09DA4E-282D-4C46-9A0B-E35E05D6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3B2BCD7-BE95-48AC-85AA-48D316295D14}"/>
              </a:ext>
            </a:extLst>
          </p:cNvPr>
          <p:cNvSpPr/>
          <p:nvPr/>
        </p:nvSpPr>
        <p:spPr>
          <a:xfrm>
            <a:off x="1962343" y="2484915"/>
            <a:ext cx="3154838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dirty="0" err="1"/>
              <a:t>red_car_run</a:t>
            </a:r>
            <a:r>
              <a:rPr lang="en-US" altLang="ja-JP" dirty="0"/>
              <a:t> = "run"</a:t>
            </a:r>
          </a:p>
          <a:p>
            <a:r>
              <a:rPr lang="en-US" altLang="ja-JP" dirty="0" err="1"/>
              <a:t>red_car_stop</a:t>
            </a:r>
            <a:r>
              <a:rPr lang="en-US" altLang="ja-JP" dirty="0"/>
              <a:t> = "stop"</a:t>
            </a:r>
          </a:p>
          <a:p>
            <a:r>
              <a:rPr lang="en-US" altLang="ja-JP" dirty="0" err="1"/>
              <a:t>red_car_color</a:t>
            </a:r>
            <a:r>
              <a:rPr lang="en-US" altLang="ja-JP" dirty="0"/>
              <a:t> = "red"</a:t>
            </a:r>
          </a:p>
          <a:p>
            <a:endParaRPr lang="en-US" altLang="ja-JP" dirty="0"/>
          </a:p>
          <a:p>
            <a:r>
              <a:rPr lang="en-US" altLang="ja-JP" dirty="0" err="1"/>
              <a:t>blue_car_run</a:t>
            </a:r>
            <a:r>
              <a:rPr lang="en-US" altLang="ja-JP" dirty="0"/>
              <a:t> = "run"</a:t>
            </a:r>
          </a:p>
          <a:p>
            <a:r>
              <a:rPr lang="en-US" altLang="ja-JP" dirty="0" err="1"/>
              <a:t>blue_car_stop</a:t>
            </a:r>
            <a:r>
              <a:rPr lang="en-US" altLang="ja-JP" dirty="0"/>
              <a:t> = "stop"</a:t>
            </a:r>
          </a:p>
          <a:p>
            <a:r>
              <a:rPr lang="en-US" altLang="ja-JP" dirty="0" err="1"/>
              <a:t>blue_car_color</a:t>
            </a:r>
            <a:r>
              <a:rPr lang="en-US" altLang="ja-JP" dirty="0"/>
              <a:t> = “blue"</a:t>
            </a:r>
          </a:p>
          <a:p>
            <a:endParaRPr lang="en-US" altLang="ja-JP" dirty="0"/>
          </a:p>
          <a:p>
            <a:r>
              <a:rPr lang="en-US" altLang="ja-JP" dirty="0" err="1"/>
              <a:t>yellow_car_run</a:t>
            </a:r>
            <a:r>
              <a:rPr lang="en-US" altLang="ja-JP" dirty="0"/>
              <a:t> = "run"</a:t>
            </a:r>
          </a:p>
          <a:p>
            <a:r>
              <a:rPr lang="en-US" altLang="ja-JP" dirty="0" err="1"/>
              <a:t>yellow_car_stop</a:t>
            </a:r>
            <a:r>
              <a:rPr lang="en-US" altLang="ja-JP" dirty="0"/>
              <a:t> = "stop"</a:t>
            </a:r>
          </a:p>
          <a:p>
            <a:r>
              <a:rPr lang="en-US" altLang="ja-JP" dirty="0" err="1"/>
              <a:t>yellow_car_color</a:t>
            </a:r>
            <a:r>
              <a:rPr lang="en-US" altLang="ja-JP" dirty="0"/>
              <a:t> = “yellow"</a:t>
            </a:r>
            <a:endParaRPr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BF7AB63-0C1C-4C68-93B1-752E5BB44F46}"/>
              </a:ext>
            </a:extLst>
          </p:cNvPr>
          <p:cNvSpPr txBox="1"/>
          <p:nvPr/>
        </p:nvSpPr>
        <p:spPr>
          <a:xfrm>
            <a:off x="1853935" y="5809968"/>
            <a:ext cx="3371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/>
              <a:t>red_car</a:t>
            </a:r>
            <a:r>
              <a:rPr kumimoji="1" lang="ja-JP" altLang="en-US" sz="2400" dirty="0"/>
              <a:t>を走らせたい時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250C758-3BEE-4FDF-BD4B-15F4ED094FE2}"/>
              </a:ext>
            </a:extLst>
          </p:cNvPr>
          <p:cNvSpPr txBox="1"/>
          <p:nvPr/>
        </p:nvSpPr>
        <p:spPr>
          <a:xfrm>
            <a:off x="1853936" y="6271633"/>
            <a:ext cx="337165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dirty="0"/>
              <a:t>print(</a:t>
            </a:r>
            <a:r>
              <a:rPr lang="en-US" altLang="ja-JP" dirty="0" err="1"/>
              <a:t>red_car_run</a:t>
            </a:r>
            <a:r>
              <a:rPr lang="en-US" altLang="ja-JP" dirty="0"/>
              <a:t>) #</a:t>
            </a:r>
            <a:r>
              <a:rPr lang="ja-JP" altLang="en-US" dirty="0"/>
              <a:t>結果 </a:t>
            </a:r>
            <a:r>
              <a:rPr lang="en-US" altLang="ja-JP" dirty="0"/>
              <a:t>run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D26369A-A911-46A1-AB42-F6E1BF3D4CD7}"/>
              </a:ext>
            </a:extLst>
          </p:cNvPr>
          <p:cNvSpPr/>
          <p:nvPr/>
        </p:nvSpPr>
        <p:spPr>
          <a:xfrm>
            <a:off x="7770953" y="2518209"/>
            <a:ext cx="2843626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dirty="0"/>
              <a:t>class Car:</a:t>
            </a:r>
          </a:p>
          <a:p>
            <a:r>
              <a:rPr lang="en-US" altLang="ja-JP" dirty="0"/>
              <a:t>    def __</a:t>
            </a:r>
            <a:r>
              <a:rPr lang="en-US" altLang="ja-JP" dirty="0" err="1"/>
              <a:t>init</a:t>
            </a:r>
            <a:r>
              <a:rPr lang="en-US" altLang="ja-JP" dirty="0"/>
              <a:t>__(self, color):</a:t>
            </a:r>
          </a:p>
          <a:p>
            <a:r>
              <a:rPr lang="en-US" altLang="ja-JP" dirty="0"/>
              <a:t>        </a:t>
            </a:r>
            <a:r>
              <a:rPr lang="en-US" altLang="ja-JP" dirty="0" err="1"/>
              <a:t>self.color</a:t>
            </a:r>
            <a:r>
              <a:rPr lang="en-US" altLang="ja-JP" dirty="0"/>
              <a:t> = color</a:t>
            </a:r>
          </a:p>
          <a:p>
            <a:r>
              <a:rPr lang="en-US" altLang="ja-JP" dirty="0"/>
              <a:t>    def </a:t>
            </a:r>
            <a:r>
              <a:rPr lang="en-US" altLang="ja-JP" dirty="0" err="1"/>
              <a:t>car_run</a:t>
            </a:r>
            <a:r>
              <a:rPr lang="en-US" altLang="ja-JP" dirty="0"/>
              <a:t>(self):</a:t>
            </a:r>
          </a:p>
          <a:p>
            <a:r>
              <a:rPr lang="en-US" altLang="ja-JP" dirty="0"/>
              <a:t>        print("run")</a:t>
            </a:r>
          </a:p>
          <a:p>
            <a:r>
              <a:rPr lang="en-US" altLang="ja-JP" dirty="0"/>
              <a:t>    def </a:t>
            </a:r>
            <a:r>
              <a:rPr lang="en-US" altLang="ja-JP" dirty="0" err="1"/>
              <a:t>car_stop</a:t>
            </a:r>
            <a:r>
              <a:rPr lang="en-US" altLang="ja-JP" dirty="0"/>
              <a:t>(self):</a:t>
            </a:r>
          </a:p>
          <a:p>
            <a:r>
              <a:rPr lang="en-US" altLang="ja-JP" dirty="0"/>
              <a:t>        print("stop")</a:t>
            </a:r>
          </a:p>
          <a:p>
            <a:endParaRPr lang="en-US" altLang="ja-JP" dirty="0"/>
          </a:p>
          <a:p>
            <a:r>
              <a:rPr lang="en-US" altLang="ja-JP" dirty="0" err="1"/>
              <a:t>red_car</a:t>
            </a:r>
            <a:r>
              <a:rPr lang="en-US" altLang="ja-JP" dirty="0"/>
              <a:t> = Car("red")</a:t>
            </a:r>
          </a:p>
          <a:p>
            <a:r>
              <a:rPr lang="en-US" altLang="ja-JP" dirty="0" err="1"/>
              <a:t>blue_car</a:t>
            </a:r>
            <a:r>
              <a:rPr lang="en-US" altLang="ja-JP" dirty="0"/>
              <a:t> = Car("blue")</a:t>
            </a:r>
          </a:p>
          <a:p>
            <a:r>
              <a:rPr lang="en-US" altLang="ja-JP" dirty="0" err="1"/>
              <a:t>yellow_car</a:t>
            </a:r>
            <a:r>
              <a:rPr lang="en-US" altLang="ja-JP" dirty="0"/>
              <a:t> = Car("yellow")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6DE881A-B4BA-4EDF-8508-D50CFFDB94B6}"/>
              </a:ext>
            </a:extLst>
          </p:cNvPr>
          <p:cNvSpPr/>
          <p:nvPr/>
        </p:nvSpPr>
        <p:spPr>
          <a:xfrm>
            <a:off x="7663213" y="6296103"/>
            <a:ext cx="305910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ja-JP" dirty="0" err="1"/>
              <a:t>red_car.car_run</a:t>
            </a:r>
            <a:r>
              <a:rPr lang="en-US" altLang="ja-JP" dirty="0"/>
              <a:t>()</a:t>
            </a:r>
            <a:r>
              <a:rPr lang="ja-JP" altLang="en-US" dirty="0"/>
              <a:t>　</a:t>
            </a:r>
            <a:r>
              <a:rPr lang="en-US" altLang="ja-JP" dirty="0"/>
              <a:t>#</a:t>
            </a:r>
            <a:r>
              <a:rPr lang="ja-JP" altLang="en-US" dirty="0"/>
              <a:t>結果 </a:t>
            </a:r>
            <a:r>
              <a:rPr lang="en-US" altLang="ja-JP" dirty="0"/>
              <a:t>run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E0B8AC0-704D-4A9B-B1AB-5ADA5EDFE963}"/>
              </a:ext>
            </a:extLst>
          </p:cNvPr>
          <p:cNvSpPr txBox="1"/>
          <p:nvPr/>
        </p:nvSpPr>
        <p:spPr>
          <a:xfrm>
            <a:off x="1485597" y="1921659"/>
            <a:ext cx="3938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・クラスを使用しない場合</a:t>
            </a:r>
            <a:endParaRPr kumimoji="1" lang="ja-JP" altLang="en-US" sz="2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CDCEB71-4FCE-4414-8DE0-BC8FF37E206F}"/>
              </a:ext>
            </a:extLst>
          </p:cNvPr>
          <p:cNvSpPr txBox="1"/>
          <p:nvPr/>
        </p:nvSpPr>
        <p:spPr>
          <a:xfrm>
            <a:off x="7223443" y="1932250"/>
            <a:ext cx="3938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・クラスを使用する場合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8058DCA-20BC-4F05-B603-1B707F3427EA}"/>
              </a:ext>
            </a:extLst>
          </p:cNvPr>
          <p:cNvSpPr txBox="1"/>
          <p:nvPr/>
        </p:nvSpPr>
        <p:spPr>
          <a:xfrm>
            <a:off x="7591778" y="5735355"/>
            <a:ext cx="3371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/>
              <a:t>red_car</a:t>
            </a:r>
            <a:r>
              <a:rPr kumimoji="1" lang="ja-JP" altLang="en-US" sz="2400" dirty="0"/>
              <a:t>を走らせたい時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1541475-740E-4CAE-8797-0EBA0FB40154}"/>
              </a:ext>
            </a:extLst>
          </p:cNvPr>
          <p:cNvSpPr/>
          <p:nvPr/>
        </p:nvSpPr>
        <p:spPr>
          <a:xfrm>
            <a:off x="314207" y="2557889"/>
            <a:ext cx="1496932" cy="1038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似たようなコードを</a:t>
            </a:r>
            <a:endParaRPr kumimoji="1" lang="en-US" altLang="ja-JP" b="1" dirty="0"/>
          </a:p>
          <a:p>
            <a:pPr algn="ctr"/>
            <a:r>
              <a:rPr kumimoji="1" lang="en-US" altLang="ja-JP" b="1" dirty="0"/>
              <a:t>3</a:t>
            </a:r>
            <a:r>
              <a:rPr kumimoji="1" lang="ja-JP" altLang="en-US" b="1" dirty="0"/>
              <a:t>回記述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D736388D-D1ED-4E32-B70D-213E0DB66E20}"/>
              </a:ext>
            </a:extLst>
          </p:cNvPr>
          <p:cNvSpPr/>
          <p:nvPr/>
        </p:nvSpPr>
        <p:spPr>
          <a:xfrm>
            <a:off x="5597426" y="2539728"/>
            <a:ext cx="1909200" cy="1038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車が共通して</a:t>
            </a:r>
            <a:endParaRPr kumimoji="1" lang="en-US" altLang="ja-JP" b="1" dirty="0"/>
          </a:p>
          <a:p>
            <a:pPr algn="ctr"/>
            <a:r>
              <a:rPr kumimoji="1" lang="ja-JP" altLang="en-US" b="1" dirty="0"/>
              <a:t>持つ機能は</a:t>
            </a:r>
            <a:endParaRPr kumimoji="1" lang="en-US" altLang="ja-JP" b="1" dirty="0"/>
          </a:p>
          <a:p>
            <a:pPr algn="ctr"/>
            <a:r>
              <a:rPr kumimoji="1" lang="ja-JP" altLang="en-US" b="1" dirty="0"/>
              <a:t>クラス内で記述</a:t>
            </a:r>
          </a:p>
        </p:txBody>
      </p:sp>
    </p:spTree>
    <p:extLst>
      <p:ext uri="{BB962C8B-B14F-4D97-AF65-F5344CB8AC3E}">
        <p14:creationId xmlns:p14="http://schemas.microsoft.com/office/powerpoint/2010/main" val="4168521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8C9E34-35DC-4647-B200-C8943446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クラスのコードの例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1AE650-420E-4F6E-B153-EF8F38568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48" y="1284633"/>
            <a:ext cx="11029615" cy="810110"/>
          </a:xfrm>
        </p:spPr>
        <p:txBody>
          <a:bodyPr>
            <a:normAutofit/>
          </a:bodyPr>
          <a:lstStyle/>
          <a:p>
            <a:r>
              <a:rPr lang="ja-JP" altLang="en-US" dirty="0"/>
              <a:t>クラスを使用した時のコードの説明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09DA4E-282D-4C46-9A0B-E35E05D6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D26369A-A911-46A1-AB42-F6E1BF3D4CD7}"/>
              </a:ext>
            </a:extLst>
          </p:cNvPr>
          <p:cNvSpPr/>
          <p:nvPr/>
        </p:nvSpPr>
        <p:spPr>
          <a:xfrm>
            <a:off x="659099" y="2407753"/>
            <a:ext cx="4271120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class Car:</a:t>
            </a:r>
          </a:p>
          <a:p>
            <a:r>
              <a:rPr lang="en-US" altLang="ja-JP" sz="2400" dirty="0"/>
              <a:t>    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__(self, color):</a:t>
            </a:r>
          </a:p>
          <a:p>
            <a:r>
              <a:rPr lang="en-US" altLang="ja-JP" sz="2400" dirty="0"/>
              <a:t>        </a:t>
            </a:r>
            <a:r>
              <a:rPr lang="en-US" altLang="ja-JP" sz="2400" dirty="0" err="1"/>
              <a:t>self.color</a:t>
            </a:r>
            <a:r>
              <a:rPr lang="en-US" altLang="ja-JP" sz="2400" dirty="0"/>
              <a:t> = color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car_run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print("run")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car_stop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print("stop")</a:t>
            </a:r>
          </a:p>
          <a:p>
            <a:r>
              <a:rPr lang="en-US" altLang="ja-JP" sz="2400" dirty="0" err="1"/>
              <a:t>red_car</a:t>
            </a:r>
            <a:r>
              <a:rPr lang="en-US" altLang="ja-JP" sz="2400" dirty="0"/>
              <a:t> = Car("red")</a:t>
            </a:r>
          </a:p>
          <a:p>
            <a:r>
              <a:rPr lang="en-US" altLang="ja-JP" sz="2400" dirty="0" err="1"/>
              <a:t>blue_car</a:t>
            </a:r>
            <a:r>
              <a:rPr lang="en-US" altLang="ja-JP" sz="2400" dirty="0"/>
              <a:t> = Car("blue")</a:t>
            </a:r>
          </a:p>
          <a:p>
            <a:r>
              <a:rPr lang="en-US" altLang="ja-JP" sz="2400" dirty="0" err="1"/>
              <a:t>yellow_car</a:t>
            </a:r>
            <a:r>
              <a:rPr lang="en-US" altLang="ja-JP" sz="2400" dirty="0"/>
              <a:t> = Car("yellow")</a:t>
            </a:r>
          </a:p>
        </p:txBody>
      </p:sp>
      <p:sp>
        <p:nvSpPr>
          <p:cNvPr id="5" name="フレーム 4">
            <a:extLst>
              <a:ext uri="{FF2B5EF4-FFF2-40B4-BE49-F238E27FC236}">
                <a16:creationId xmlns:a16="http://schemas.microsoft.com/office/drawing/2014/main" id="{5D375150-76E6-4678-9ABD-3F251E947ECA}"/>
              </a:ext>
            </a:extLst>
          </p:cNvPr>
          <p:cNvSpPr/>
          <p:nvPr/>
        </p:nvSpPr>
        <p:spPr>
          <a:xfrm>
            <a:off x="659099" y="2407753"/>
            <a:ext cx="1530412" cy="473697"/>
          </a:xfrm>
          <a:prstGeom prst="fram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A860C97-957E-448F-9FCD-F6A6ACC75E9A}"/>
              </a:ext>
            </a:extLst>
          </p:cNvPr>
          <p:cNvSpPr txBox="1"/>
          <p:nvPr/>
        </p:nvSpPr>
        <p:spPr>
          <a:xfrm>
            <a:off x="5717231" y="3575572"/>
            <a:ext cx="5729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class </a:t>
            </a:r>
            <a:r>
              <a:rPr lang="ja-JP" altLang="en-US" sz="2400" b="1" dirty="0"/>
              <a:t>　</a:t>
            </a:r>
            <a:r>
              <a:rPr lang="en-US" altLang="ja-JP" sz="2400" b="1" dirty="0"/>
              <a:t>(class</a:t>
            </a:r>
            <a:r>
              <a:rPr lang="ja-JP" altLang="en-US" sz="2400" b="1" dirty="0"/>
              <a:t>の名前）</a:t>
            </a:r>
            <a:r>
              <a:rPr lang="ja-JP" altLang="en-US" sz="2400" dirty="0"/>
              <a:t>でクラスを作成</a:t>
            </a:r>
            <a:endParaRPr lang="en-US" altLang="ja-JP" sz="2400" dirty="0"/>
          </a:p>
          <a:p>
            <a:r>
              <a:rPr lang="ja-JP" altLang="en-US" sz="2400" dirty="0"/>
              <a:t>クラスの頭文字は大文字にするのが通例</a:t>
            </a:r>
            <a:endParaRPr lang="en-US" altLang="ja-JP" sz="24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4E41457-75AB-49BE-A203-05C29E2F2F67}"/>
              </a:ext>
            </a:extLst>
          </p:cNvPr>
          <p:cNvSpPr/>
          <p:nvPr/>
        </p:nvSpPr>
        <p:spPr>
          <a:xfrm>
            <a:off x="5625101" y="3372437"/>
            <a:ext cx="5913306" cy="123726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549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8C9E34-35DC-4647-B200-C8943446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クラスのコードの例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1AE650-420E-4F6E-B153-EF8F38568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48" y="1284633"/>
            <a:ext cx="11029615" cy="810110"/>
          </a:xfrm>
        </p:spPr>
        <p:txBody>
          <a:bodyPr>
            <a:normAutofit/>
          </a:bodyPr>
          <a:lstStyle/>
          <a:p>
            <a:r>
              <a:rPr lang="ja-JP" altLang="en-US" dirty="0"/>
              <a:t>コンストラクタ（初期化）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09DA4E-282D-4C46-9A0B-E35E05D6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D26369A-A911-46A1-AB42-F6E1BF3D4CD7}"/>
              </a:ext>
            </a:extLst>
          </p:cNvPr>
          <p:cNvSpPr/>
          <p:nvPr/>
        </p:nvSpPr>
        <p:spPr>
          <a:xfrm>
            <a:off x="659099" y="2407753"/>
            <a:ext cx="4271120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class Car:</a:t>
            </a:r>
          </a:p>
          <a:p>
            <a:r>
              <a:rPr lang="en-US" altLang="ja-JP" sz="2400" dirty="0"/>
              <a:t>    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__(self, color):</a:t>
            </a:r>
          </a:p>
          <a:p>
            <a:r>
              <a:rPr lang="en-US" altLang="ja-JP" sz="2400" dirty="0"/>
              <a:t>        </a:t>
            </a:r>
            <a:r>
              <a:rPr lang="en-US" altLang="ja-JP" sz="2400" dirty="0" err="1"/>
              <a:t>self.color</a:t>
            </a:r>
            <a:r>
              <a:rPr lang="en-US" altLang="ja-JP" sz="2400" dirty="0"/>
              <a:t> = color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car_run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print("run")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car_stop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print("stop")</a:t>
            </a:r>
          </a:p>
          <a:p>
            <a:r>
              <a:rPr lang="en-US" altLang="ja-JP" sz="2400" dirty="0" err="1"/>
              <a:t>red_car</a:t>
            </a:r>
            <a:r>
              <a:rPr lang="en-US" altLang="ja-JP" sz="2400" dirty="0"/>
              <a:t> = Car("red")</a:t>
            </a:r>
          </a:p>
          <a:p>
            <a:r>
              <a:rPr lang="en-US" altLang="ja-JP" sz="2400" dirty="0" err="1"/>
              <a:t>blue_car</a:t>
            </a:r>
            <a:r>
              <a:rPr lang="en-US" altLang="ja-JP" sz="2400" dirty="0"/>
              <a:t> = Car("blue")</a:t>
            </a:r>
          </a:p>
          <a:p>
            <a:r>
              <a:rPr lang="en-US" altLang="ja-JP" sz="2400" dirty="0" err="1"/>
              <a:t>yellow_car</a:t>
            </a:r>
            <a:r>
              <a:rPr lang="en-US" altLang="ja-JP" sz="2400" dirty="0"/>
              <a:t> = Car("yellow")</a:t>
            </a:r>
          </a:p>
        </p:txBody>
      </p:sp>
      <p:sp>
        <p:nvSpPr>
          <p:cNvPr id="5" name="フレーム 4">
            <a:extLst>
              <a:ext uri="{FF2B5EF4-FFF2-40B4-BE49-F238E27FC236}">
                <a16:creationId xmlns:a16="http://schemas.microsoft.com/office/drawing/2014/main" id="{5D375150-76E6-4678-9ABD-3F251E947ECA}"/>
              </a:ext>
            </a:extLst>
          </p:cNvPr>
          <p:cNvSpPr/>
          <p:nvPr/>
        </p:nvSpPr>
        <p:spPr>
          <a:xfrm>
            <a:off x="970184" y="2784825"/>
            <a:ext cx="3319012" cy="790747"/>
          </a:xfrm>
          <a:prstGeom prst="frame">
            <a:avLst>
              <a:gd name="adj1" fmla="val 7731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A860C97-957E-448F-9FCD-F6A6ACC75E9A}"/>
              </a:ext>
            </a:extLst>
          </p:cNvPr>
          <p:cNvSpPr txBox="1"/>
          <p:nvPr/>
        </p:nvSpPr>
        <p:spPr>
          <a:xfrm>
            <a:off x="5378903" y="2470761"/>
            <a:ext cx="6669722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b="1" dirty="0"/>
              <a:t>・</a:t>
            </a:r>
            <a:r>
              <a:rPr lang="en-US" altLang="ja-JP" sz="2400" b="1" dirty="0"/>
              <a:t>def __</a:t>
            </a:r>
            <a:r>
              <a:rPr lang="en-US" altLang="ja-JP" sz="2400" b="1" dirty="0" err="1"/>
              <a:t>init</a:t>
            </a:r>
            <a:r>
              <a:rPr lang="en-US" altLang="ja-JP" sz="2400" b="1" dirty="0"/>
              <a:t>__</a:t>
            </a:r>
            <a:r>
              <a:rPr lang="ja-JP" altLang="en-US" sz="2400" b="1" dirty="0"/>
              <a:t>　</a:t>
            </a:r>
            <a:endParaRPr lang="en-US" altLang="ja-JP" sz="2400" b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　コンストラクタ（初期化）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ja-JP" sz="2400" dirty="0"/>
              <a:t>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 </a:t>
            </a:r>
            <a:r>
              <a:rPr lang="ja-JP" altLang="en-US" sz="2400" dirty="0"/>
              <a:t>に書かれたコードはインスタンス作成時に必ず実行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b="1" dirty="0"/>
              <a:t>・</a:t>
            </a:r>
            <a:r>
              <a:rPr lang="en-US" altLang="ja-JP" sz="2400" b="1" dirty="0"/>
              <a:t>self</a:t>
            </a:r>
            <a:r>
              <a:rPr lang="ja-JP" altLang="en-US" sz="2400" b="1" dirty="0"/>
              <a:t>はインスタンス自身を示す</a:t>
            </a:r>
            <a:endParaRPr lang="en-US" altLang="ja-JP" sz="2400" b="1" dirty="0"/>
          </a:p>
          <a:p>
            <a:r>
              <a:rPr lang="ja-JP" altLang="en-US" sz="2400" dirty="0"/>
              <a:t>クラス内に作成する関数（メソッドという）</a:t>
            </a:r>
            <a:endParaRPr lang="en-US" altLang="ja-JP" sz="2400" dirty="0"/>
          </a:p>
          <a:p>
            <a:r>
              <a:rPr lang="ja-JP" altLang="en-US" sz="2400" dirty="0"/>
              <a:t>の一つ目の引数は必ず</a:t>
            </a:r>
            <a:r>
              <a:rPr lang="en-US" altLang="ja-JP" sz="2400" dirty="0"/>
              <a:t>self</a:t>
            </a:r>
          </a:p>
          <a:p>
            <a:r>
              <a:rPr lang="en-US" altLang="ja-JP" sz="2400" dirty="0"/>
              <a:t>※self</a:t>
            </a:r>
            <a:r>
              <a:rPr lang="ja-JP" altLang="en-US" sz="2400" dirty="0"/>
              <a:t>については次ページで詳しく解説</a:t>
            </a:r>
            <a:endParaRPr lang="en-US" altLang="ja-JP" sz="24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4E41457-75AB-49BE-A203-05C29E2F2F67}"/>
              </a:ext>
            </a:extLst>
          </p:cNvPr>
          <p:cNvSpPr/>
          <p:nvPr/>
        </p:nvSpPr>
        <p:spPr>
          <a:xfrm>
            <a:off x="5250728" y="2379472"/>
            <a:ext cx="6669721" cy="398362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271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6571F1-E414-426B-853A-7BE5F4F78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self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A78766-D5A4-426F-BCA1-1BAA0F374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183597"/>
            <a:ext cx="11029615" cy="965170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self</a:t>
            </a:r>
            <a:r>
              <a:rPr lang="ja-JP" altLang="en-US" dirty="0"/>
              <a:t>はインスタンスそのもの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2BB25E-AC00-4851-B3E1-26E095E9D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ADCE6A0-E59D-4541-A15B-5254EC1FA451}"/>
              </a:ext>
            </a:extLst>
          </p:cNvPr>
          <p:cNvSpPr txBox="1"/>
          <p:nvPr/>
        </p:nvSpPr>
        <p:spPr>
          <a:xfrm>
            <a:off x="863997" y="2370595"/>
            <a:ext cx="4081806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class Car:</a:t>
            </a:r>
          </a:p>
          <a:p>
            <a:r>
              <a:rPr lang="en-US" altLang="ja-JP" sz="2000" dirty="0"/>
              <a:t>    def __</a:t>
            </a:r>
            <a:r>
              <a:rPr lang="en-US" altLang="ja-JP" sz="2000" dirty="0" err="1"/>
              <a:t>init</a:t>
            </a:r>
            <a:r>
              <a:rPr lang="en-US" altLang="ja-JP" sz="2000" dirty="0"/>
              <a:t>__(self, color):</a:t>
            </a:r>
          </a:p>
          <a:p>
            <a:r>
              <a:rPr lang="en-US" altLang="ja-JP" sz="2000" dirty="0"/>
              <a:t>        </a:t>
            </a:r>
            <a:r>
              <a:rPr lang="en-US" altLang="ja-JP" sz="2000" dirty="0" err="1"/>
              <a:t>self.color</a:t>
            </a:r>
            <a:r>
              <a:rPr lang="en-US" altLang="ja-JP" sz="2000" dirty="0"/>
              <a:t> = color</a:t>
            </a:r>
          </a:p>
          <a:p>
            <a:endParaRPr lang="en-US" altLang="ja-JP" sz="2000" dirty="0"/>
          </a:p>
          <a:p>
            <a:r>
              <a:rPr lang="en-US" altLang="ja-JP" sz="2000" dirty="0" err="1"/>
              <a:t>red_car</a:t>
            </a:r>
            <a:r>
              <a:rPr lang="en-US" altLang="ja-JP" sz="2000" dirty="0"/>
              <a:t> = Car("red")</a:t>
            </a:r>
          </a:p>
          <a:p>
            <a:r>
              <a:rPr lang="en-US" altLang="ja-JP" sz="2000" dirty="0"/>
              <a:t>print(</a:t>
            </a:r>
            <a:r>
              <a:rPr lang="en-US" altLang="ja-JP" sz="2000" dirty="0" err="1"/>
              <a:t>red_car.color</a:t>
            </a:r>
            <a:r>
              <a:rPr lang="en-US" altLang="ja-JP" sz="2000" dirty="0"/>
              <a:t>)</a:t>
            </a:r>
            <a:endParaRPr kumimoji="1" lang="ja-JP" altLang="en-US" sz="2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3A8F8A5-ED79-4A6B-B8BD-DFF9898AF6A2}"/>
              </a:ext>
            </a:extLst>
          </p:cNvPr>
          <p:cNvSpPr txBox="1"/>
          <p:nvPr/>
        </p:nvSpPr>
        <p:spPr>
          <a:xfrm>
            <a:off x="1250496" y="1963132"/>
            <a:ext cx="2916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self</a:t>
            </a:r>
            <a:r>
              <a:rPr kumimoji="1" lang="ja-JP" altLang="en-US" sz="2400" dirty="0"/>
              <a:t>を指定した場合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3B69D2B-13A9-449B-ADB9-08FE81DD6A6C}"/>
              </a:ext>
            </a:extLst>
          </p:cNvPr>
          <p:cNvSpPr txBox="1"/>
          <p:nvPr/>
        </p:nvSpPr>
        <p:spPr>
          <a:xfrm>
            <a:off x="863997" y="4411740"/>
            <a:ext cx="3761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結果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22B6C1C-E20E-49EF-9E56-E97659C8AA39}"/>
              </a:ext>
            </a:extLst>
          </p:cNvPr>
          <p:cNvSpPr txBox="1"/>
          <p:nvPr/>
        </p:nvSpPr>
        <p:spPr>
          <a:xfrm>
            <a:off x="863997" y="4779937"/>
            <a:ext cx="393713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red</a:t>
            </a:r>
            <a:endParaRPr kumimoji="1" lang="ja-JP" altLang="en-US" sz="2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E28DFC4-C557-46AA-8708-E5FCAC76AB85}"/>
              </a:ext>
            </a:extLst>
          </p:cNvPr>
          <p:cNvSpPr txBox="1"/>
          <p:nvPr/>
        </p:nvSpPr>
        <p:spPr>
          <a:xfrm>
            <a:off x="656606" y="5375422"/>
            <a:ext cx="4525250" cy="1200329"/>
          </a:xfrm>
          <a:prstGeom prst="rect">
            <a:avLst/>
          </a:prstGeom>
          <a:noFill/>
          <a:ln w="38100">
            <a:solidFill>
              <a:srgbClr val="2392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上記では</a:t>
            </a:r>
            <a:r>
              <a:rPr lang="en-US" altLang="ja-JP" sz="2400" dirty="0"/>
              <a:t>self = </a:t>
            </a:r>
            <a:r>
              <a:rPr lang="en-US" altLang="ja-JP" sz="2400" dirty="0" err="1"/>
              <a:t>red_car</a:t>
            </a:r>
            <a:r>
              <a:rPr lang="ja-JP" altLang="en-US" sz="2400" dirty="0" err="1"/>
              <a:t>なの</a:t>
            </a:r>
            <a:r>
              <a:rPr lang="ja-JP" altLang="en-US" sz="2400" dirty="0"/>
              <a:t>で</a:t>
            </a:r>
            <a:endParaRPr lang="en-US" altLang="ja-JP" sz="2400" dirty="0"/>
          </a:p>
          <a:p>
            <a:r>
              <a:rPr kumimoji="1" lang="en-US" altLang="ja-JP" sz="2400" dirty="0" err="1"/>
              <a:t>red_car.color</a:t>
            </a:r>
            <a:r>
              <a:rPr kumimoji="1" lang="ja-JP" altLang="en-US" sz="2400" dirty="0"/>
              <a:t>と指定すると</a:t>
            </a:r>
            <a:endParaRPr kumimoji="1" lang="en-US" altLang="ja-JP" sz="2400" dirty="0"/>
          </a:p>
          <a:p>
            <a:r>
              <a:rPr lang="en-US" altLang="ja-JP" sz="2400" dirty="0" err="1"/>
              <a:t>red_car</a:t>
            </a:r>
            <a:r>
              <a:rPr lang="ja-JP" altLang="en-US" sz="2400" dirty="0"/>
              <a:t>の色の情報を引き出せる</a:t>
            </a:r>
            <a:endParaRPr kumimoji="1" lang="en-US" altLang="ja-JP" sz="2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5AF2604-0F15-41F6-B3B0-C3C9CACAB76D}"/>
              </a:ext>
            </a:extLst>
          </p:cNvPr>
          <p:cNvSpPr txBox="1"/>
          <p:nvPr/>
        </p:nvSpPr>
        <p:spPr>
          <a:xfrm>
            <a:off x="6295019" y="2380022"/>
            <a:ext cx="4081806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class Car:</a:t>
            </a:r>
          </a:p>
          <a:p>
            <a:r>
              <a:rPr lang="en-US" altLang="ja-JP" sz="2000" dirty="0"/>
              <a:t>    def __</a:t>
            </a:r>
            <a:r>
              <a:rPr lang="en-US" altLang="ja-JP" sz="2000" dirty="0" err="1"/>
              <a:t>init</a:t>
            </a:r>
            <a:r>
              <a:rPr lang="en-US" altLang="ja-JP" sz="2000" dirty="0"/>
              <a:t>__(self, color):</a:t>
            </a:r>
          </a:p>
          <a:p>
            <a:r>
              <a:rPr lang="en-US" altLang="ja-JP" sz="2000" dirty="0"/>
              <a:t>        color = color</a:t>
            </a:r>
          </a:p>
          <a:p>
            <a:endParaRPr lang="en-US" altLang="ja-JP" sz="2000" dirty="0"/>
          </a:p>
          <a:p>
            <a:r>
              <a:rPr lang="en-US" altLang="ja-JP" sz="2000" dirty="0" err="1"/>
              <a:t>red_car</a:t>
            </a:r>
            <a:r>
              <a:rPr lang="en-US" altLang="ja-JP" sz="2000" dirty="0"/>
              <a:t> = Car("red")</a:t>
            </a:r>
          </a:p>
          <a:p>
            <a:r>
              <a:rPr lang="en-US" altLang="ja-JP" sz="2000" dirty="0"/>
              <a:t>print(</a:t>
            </a:r>
            <a:r>
              <a:rPr lang="en-US" altLang="ja-JP" sz="2000" dirty="0" err="1"/>
              <a:t>red_car.color</a:t>
            </a:r>
            <a:r>
              <a:rPr lang="en-US" altLang="ja-JP" sz="2000" dirty="0"/>
              <a:t>)</a:t>
            </a:r>
            <a:endParaRPr kumimoji="1" lang="ja-JP" altLang="en-US" sz="20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52C3E43-7B76-492E-B0E8-F706E43A152F}"/>
              </a:ext>
            </a:extLst>
          </p:cNvPr>
          <p:cNvSpPr txBox="1"/>
          <p:nvPr/>
        </p:nvSpPr>
        <p:spPr>
          <a:xfrm>
            <a:off x="6681518" y="1972559"/>
            <a:ext cx="2916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self</a:t>
            </a:r>
            <a:r>
              <a:rPr kumimoji="1" lang="ja-JP" altLang="en-US" sz="2400" dirty="0"/>
              <a:t>を指定ない場合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7FA60F0-E971-4976-BA26-0DBE25FAB14D}"/>
              </a:ext>
            </a:extLst>
          </p:cNvPr>
          <p:cNvSpPr txBox="1"/>
          <p:nvPr/>
        </p:nvSpPr>
        <p:spPr>
          <a:xfrm>
            <a:off x="6295019" y="4421167"/>
            <a:ext cx="3761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結果</a:t>
            </a:r>
            <a:r>
              <a:rPr lang="ja-JP" altLang="en-US" sz="2000" b="1" dirty="0"/>
              <a:t>（エラーが出る）</a:t>
            </a:r>
            <a:endParaRPr kumimoji="1" lang="ja-JP" altLang="en-US" sz="20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8204D6E-E8B0-4DEB-AC1C-07D6CDFBF95B}"/>
              </a:ext>
            </a:extLst>
          </p:cNvPr>
          <p:cNvSpPr txBox="1"/>
          <p:nvPr/>
        </p:nvSpPr>
        <p:spPr>
          <a:xfrm>
            <a:off x="6295019" y="4789364"/>
            <a:ext cx="393713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dirty="0"/>
              <a:t>'Car' object has no attribute 'color'</a:t>
            </a:r>
            <a:endParaRPr kumimoji="1" lang="ja-JP" altLang="en-US" sz="2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2F9E9AB-C508-4E58-92EF-1A47660E8978}"/>
              </a:ext>
            </a:extLst>
          </p:cNvPr>
          <p:cNvSpPr txBox="1"/>
          <p:nvPr/>
        </p:nvSpPr>
        <p:spPr>
          <a:xfrm>
            <a:off x="5959049" y="5384849"/>
            <a:ext cx="5620460" cy="1200329"/>
          </a:xfrm>
          <a:prstGeom prst="rect">
            <a:avLst/>
          </a:prstGeom>
          <a:noFill/>
          <a:ln w="38100">
            <a:solidFill>
              <a:srgbClr val="2392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</a:t>
            </a:r>
            <a:r>
              <a:rPr lang="ja-JP" altLang="en-US" sz="2400" dirty="0"/>
              <a:t>で</a:t>
            </a:r>
            <a:r>
              <a:rPr lang="en-US" altLang="ja-JP" sz="2400" dirty="0"/>
              <a:t>color</a:t>
            </a:r>
            <a:r>
              <a:rPr lang="ja-JP" altLang="en-US" sz="2400" dirty="0"/>
              <a:t>を宣言しているが、</a:t>
            </a:r>
            <a:r>
              <a:rPr lang="en-US" altLang="ja-JP" sz="2400" dirty="0"/>
              <a:t>self</a:t>
            </a:r>
            <a:r>
              <a:rPr lang="ja-JP" altLang="en-US" sz="2400" dirty="0"/>
              <a:t>をつけていない</a:t>
            </a:r>
            <a:endParaRPr lang="en-US" altLang="ja-JP" sz="2400" dirty="0"/>
          </a:p>
          <a:p>
            <a:r>
              <a:rPr lang="ja-JP" altLang="en-US" sz="2400" dirty="0"/>
              <a:t>➡ </a:t>
            </a:r>
            <a:r>
              <a:rPr lang="en-US" altLang="ja-JP" sz="2400" dirty="0" err="1"/>
              <a:t>red_car</a:t>
            </a:r>
            <a:r>
              <a:rPr lang="ja-JP" altLang="en-US" sz="2400" dirty="0"/>
              <a:t>に色情報は与えられていない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997820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8C9E34-35DC-4647-B200-C8943446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クラスのコードの例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1AE650-420E-4F6E-B153-EF8F38568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48" y="1284633"/>
            <a:ext cx="11029615" cy="810110"/>
          </a:xfrm>
        </p:spPr>
        <p:txBody>
          <a:bodyPr>
            <a:normAutofit/>
          </a:bodyPr>
          <a:lstStyle/>
          <a:p>
            <a:r>
              <a:rPr lang="ja-JP" altLang="en-US" dirty="0"/>
              <a:t>クラスを使用した時のコードの説明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09DA4E-282D-4C46-9A0B-E35E05D6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D26369A-A911-46A1-AB42-F6E1BF3D4CD7}"/>
              </a:ext>
            </a:extLst>
          </p:cNvPr>
          <p:cNvSpPr/>
          <p:nvPr/>
        </p:nvSpPr>
        <p:spPr>
          <a:xfrm>
            <a:off x="659099" y="2407753"/>
            <a:ext cx="4271120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class Car:</a:t>
            </a:r>
          </a:p>
          <a:p>
            <a:r>
              <a:rPr lang="en-US" altLang="ja-JP" sz="2400" dirty="0"/>
              <a:t>    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__(self, color):</a:t>
            </a:r>
          </a:p>
          <a:p>
            <a:r>
              <a:rPr lang="en-US" altLang="ja-JP" sz="2400" dirty="0"/>
              <a:t>        </a:t>
            </a:r>
            <a:r>
              <a:rPr lang="en-US" altLang="ja-JP" sz="2400" dirty="0" err="1"/>
              <a:t>self.color</a:t>
            </a:r>
            <a:r>
              <a:rPr lang="en-US" altLang="ja-JP" sz="2400" dirty="0"/>
              <a:t> = color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car_run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print("run")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car_stop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print("stop")</a:t>
            </a:r>
          </a:p>
          <a:p>
            <a:r>
              <a:rPr lang="en-US" altLang="ja-JP" sz="2400" dirty="0" err="1"/>
              <a:t>red_car</a:t>
            </a:r>
            <a:r>
              <a:rPr lang="en-US" altLang="ja-JP" sz="2400" dirty="0"/>
              <a:t> = Car("red")</a:t>
            </a:r>
          </a:p>
          <a:p>
            <a:r>
              <a:rPr lang="en-US" altLang="ja-JP" sz="2400" dirty="0" err="1"/>
              <a:t>blue_car</a:t>
            </a:r>
            <a:r>
              <a:rPr lang="en-US" altLang="ja-JP" sz="2400" dirty="0"/>
              <a:t> = Car("blue")</a:t>
            </a:r>
          </a:p>
          <a:p>
            <a:r>
              <a:rPr lang="en-US" altLang="ja-JP" sz="2400" dirty="0" err="1"/>
              <a:t>yellow_car</a:t>
            </a:r>
            <a:r>
              <a:rPr lang="en-US" altLang="ja-JP" sz="2400" dirty="0"/>
              <a:t> = Car("yellow")</a:t>
            </a:r>
          </a:p>
        </p:txBody>
      </p:sp>
      <p:sp>
        <p:nvSpPr>
          <p:cNvPr id="5" name="フレーム 4">
            <a:extLst>
              <a:ext uri="{FF2B5EF4-FFF2-40B4-BE49-F238E27FC236}">
                <a16:creationId xmlns:a16="http://schemas.microsoft.com/office/drawing/2014/main" id="{5D375150-76E6-4678-9ABD-3F251E947ECA}"/>
              </a:ext>
            </a:extLst>
          </p:cNvPr>
          <p:cNvSpPr/>
          <p:nvPr/>
        </p:nvSpPr>
        <p:spPr>
          <a:xfrm>
            <a:off x="989037" y="3522042"/>
            <a:ext cx="3319012" cy="1511871"/>
          </a:xfrm>
          <a:prstGeom prst="frame">
            <a:avLst>
              <a:gd name="adj1" fmla="val 4098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A860C97-957E-448F-9FCD-F6A6ACC75E9A}"/>
              </a:ext>
            </a:extLst>
          </p:cNvPr>
          <p:cNvSpPr txBox="1"/>
          <p:nvPr/>
        </p:nvSpPr>
        <p:spPr>
          <a:xfrm>
            <a:off x="5388332" y="3253186"/>
            <a:ext cx="666972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b="1" dirty="0"/>
              <a:t>・</a:t>
            </a:r>
            <a:r>
              <a:rPr lang="en-US" altLang="ja-JP" sz="2400" b="1" dirty="0"/>
              <a:t>def </a:t>
            </a:r>
            <a:r>
              <a:rPr lang="ja-JP" altLang="en-US" sz="2400" b="1" dirty="0"/>
              <a:t>メソッド</a:t>
            </a:r>
            <a:r>
              <a:rPr lang="en-US" altLang="ja-JP" sz="2400" b="1" dirty="0"/>
              <a:t>():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クラス内に作成された関数を</a:t>
            </a:r>
            <a:r>
              <a:rPr lang="ja-JP" altLang="en-US" sz="2400" b="1" dirty="0"/>
              <a:t>メソッド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ja-JP" sz="2400" dirty="0"/>
              <a:t>※</a:t>
            </a:r>
            <a:r>
              <a:rPr lang="ja-JP" altLang="en-US" sz="2400" dirty="0"/>
              <a:t>メソッドについて次ページで詳しく説明</a:t>
            </a:r>
            <a:endParaRPr lang="en-US" altLang="ja-JP" sz="24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4E41457-75AB-49BE-A203-05C29E2F2F67}"/>
              </a:ext>
            </a:extLst>
          </p:cNvPr>
          <p:cNvSpPr/>
          <p:nvPr/>
        </p:nvSpPr>
        <p:spPr>
          <a:xfrm>
            <a:off x="5260157" y="3161897"/>
            <a:ext cx="6669721" cy="177774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490351"/>
      </p:ext>
    </p:extLst>
  </p:cSld>
  <p:clrMapOvr>
    <a:masterClrMapping/>
  </p:clrMapOvr>
</p:sld>
</file>

<file path=ppt/theme/theme1.xml><?xml version="1.0" encoding="utf-8"?>
<a:theme xmlns:a="http://schemas.openxmlformats.org/drawingml/2006/main" name="配当">
  <a:themeElements>
    <a:clrScheme name="ユーザー定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27A400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メイリオ＋Segoe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配当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TM03457464[[fn=配当]]</Template>
  <TotalTime>522</TotalTime>
  <Words>1645</Words>
  <Application>Microsoft Office PowerPoint</Application>
  <PresentationFormat>ワイド画面</PresentationFormat>
  <Paragraphs>342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5" baseType="lpstr">
      <vt:lpstr>メイリオ</vt:lpstr>
      <vt:lpstr>游ゴシック</vt:lpstr>
      <vt:lpstr>Arial</vt:lpstr>
      <vt:lpstr>Segoe UI</vt:lpstr>
      <vt:lpstr>Wingdings 2</vt:lpstr>
      <vt:lpstr>配当</vt:lpstr>
      <vt:lpstr>クラス①</vt:lpstr>
      <vt:lpstr>オブジェクト指向</vt:lpstr>
      <vt:lpstr>オブジェクト指向をする理由①</vt:lpstr>
      <vt:lpstr>オブジェクト指向をする理由①</vt:lpstr>
      <vt:lpstr>クラスのコードの例</vt:lpstr>
      <vt:lpstr>クラスのコードの例</vt:lpstr>
      <vt:lpstr>クラスのコードの例</vt:lpstr>
      <vt:lpstr>self</vt:lpstr>
      <vt:lpstr>クラスのコードの例</vt:lpstr>
      <vt:lpstr>メソッド</vt:lpstr>
      <vt:lpstr>補足　データ型のクラスとメソッド</vt:lpstr>
      <vt:lpstr>補足　データ型のクラスとメソッド</vt:lpstr>
      <vt:lpstr>クラスのコードの例</vt:lpstr>
      <vt:lpstr>オブジェクト指向をする理由②</vt:lpstr>
      <vt:lpstr>オブジェクト指向をする理由③</vt:lpstr>
      <vt:lpstr>クラス変数、インスタンス変数</vt:lpstr>
      <vt:lpstr>クラス変数、インスタンス変数</vt:lpstr>
      <vt:lpstr>クラス変数、インスタンス変数</vt:lpstr>
      <vt:lpstr>練習問題</vt:lpstr>
    </vt:vector>
  </TitlesOfParts>
  <Company>中部大学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クラス①</dc:title>
  <dc:creator>木南 貴志</dc:creator>
  <cp:lastModifiedBy>木南 貴志</cp:lastModifiedBy>
  <cp:revision>78</cp:revision>
  <dcterms:created xsi:type="dcterms:W3CDTF">2019-06-13T15:33:34Z</dcterms:created>
  <dcterms:modified xsi:type="dcterms:W3CDTF">2019-12-03T19:56:33Z</dcterms:modified>
</cp:coreProperties>
</file>