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7" r:id="rId3"/>
    <p:sldId id="262" r:id="rId4"/>
    <p:sldId id="260" r:id="rId5"/>
    <p:sldId id="261" r:id="rId6"/>
    <p:sldId id="266" r:id="rId7"/>
    <p:sldId id="267" r:id="rId8"/>
    <p:sldId id="268"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552C66C-2B86-4307-A84F-B12C9CEC3E31}" type="datetimeFigureOut">
              <a:rPr lang="en-IN" smtClean="0"/>
              <a:t>13-10-2018</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41C3E36-C21C-4CA1-A41B-97F4628D3393}"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1966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2C66C-2B86-4307-A84F-B12C9CEC3E31}"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C3E36-C21C-4CA1-A41B-97F4628D3393}" type="slidenum">
              <a:rPr lang="en-IN" smtClean="0"/>
              <a:t>‹#›</a:t>
            </a:fld>
            <a:endParaRPr lang="en-IN"/>
          </a:p>
        </p:txBody>
      </p:sp>
    </p:spTree>
    <p:extLst>
      <p:ext uri="{BB962C8B-B14F-4D97-AF65-F5344CB8AC3E}">
        <p14:creationId xmlns:p14="http://schemas.microsoft.com/office/powerpoint/2010/main" val="399903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2C66C-2B86-4307-A84F-B12C9CEC3E31}"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C3E36-C21C-4CA1-A41B-97F4628D3393}" type="slidenum">
              <a:rPr lang="en-IN" smtClean="0"/>
              <a:t>‹#›</a:t>
            </a:fld>
            <a:endParaRPr lang="en-IN"/>
          </a:p>
        </p:txBody>
      </p:sp>
    </p:spTree>
    <p:extLst>
      <p:ext uri="{BB962C8B-B14F-4D97-AF65-F5344CB8AC3E}">
        <p14:creationId xmlns:p14="http://schemas.microsoft.com/office/powerpoint/2010/main" val="34870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2C66C-2B86-4307-A84F-B12C9CEC3E31}"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C3E36-C21C-4CA1-A41B-97F4628D3393}" type="slidenum">
              <a:rPr lang="en-IN" smtClean="0"/>
              <a:t>‹#›</a:t>
            </a:fld>
            <a:endParaRPr lang="en-IN"/>
          </a:p>
        </p:txBody>
      </p:sp>
    </p:spTree>
    <p:extLst>
      <p:ext uri="{BB962C8B-B14F-4D97-AF65-F5344CB8AC3E}">
        <p14:creationId xmlns:p14="http://schemas.microsoft.com/office/powerpoint/2010/main" val="127576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52C66C-2B86-4307-A84F-B12C9CEC3E31}"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1C3E36-C21C-4CA1-A41B-97F4628D3393}"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410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52C66C-2B86-4307-A84F-B12C9CEC3E31}" type="datetimeFigureOut">
              <a:rPr lang="en-IN" smtClean="0"/>
              <a:t>13-10-2018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C3E36-C21C-4CA1-A41B-97F4628D3393}" type="slidenum">
              <a:rPr lang="en-IN" smtClean="0"/>
              <a:t>‹#›</a:t>
            </a:fld>
            <a:endParaRPr lang="en-IN"/>
          </a:p>
        </p:txBody>
      </p:sp>
    </p:spTree>
    <p:extLst>
      <p:ext uri="{BB962C8B-B14F-4D97-AF65-F5344CB8AC3E}">
        <p14:creationId xmlns:p14="http://schemas.microsoft.com/office/powerpoint/2010/main" val="4209947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2C66C-2B86-4307-A84F-B12C9CEC3E31}" type="datetimeFigureOut">
              <a:rPr lang="en-IN" smtClean="0"/>
              <a:t>13-10-2018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1C3E36-C21C-4CA1-A41B-97F4628D3393}" type="slidenum">
              <a:rPr lang="en-IN" smtClean="0"/>
              <a:t>‹#›</a:t>
            </a:fld>
            <a:endParaRPr lang="en-IN"/>
          </a:p>
        </p:txBody>
      </p:sp>
    </p:spTree>
    <p:extLst>
      <p:ext uri="{BB962C8B-B14F-4D97-AF65-F5344CB8AC3E}">
        <p14:creationId xmlns:p14="http://schemas.microsoft.com/office/powerpoint/2010/main" val="200077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52C66C-2B86-4307-A84F-B12C9CEC3E31}" type="datetimeFigureOut">
              <a:rPr lang="en-IN" smtClean="0"/>
              <a:t>13-10-2018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1C3E36-C21C-4CA1-A41B-97F4628D3393}" type="slidenum">
              <a:rPr lang="en-IN" smtClean="0"/>
              <a:t>‹#›</a:t>
            </a:fld>
            <a:endParaRPr lang="en-IN"/>
          </a:p>
        </p:txBody>
      </p:sp>
    </p:spTree>
    <p:extLst>
      <p:ext uri="{BB962C8B-B14F-4D97-AF65-F5344CB8AC3E}">
        <p14:creationId xmlns:p14="http://schemas.microsoft.com/office/powerpoint/2010/main" val="139759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2C66C-2B86-4307-A84F-B12C9CEC3E31}" type="datetimeFigureOut">
              <a:rPr lang="en-IN" smtClean="0"/>
              <a:t>13-10-2018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1C3E36-C21C-4CA1-A41B-97F4628D3393}" type="slidenum">
              <a:rPr lang="en-IN" smtClean="0"/>
              <a:t>‹#›</a:t>
            </a:fld>
            <a:endParaRPr lang="en-IN"/>
          </a:p>
        </p:txBody>
      </p:sp>
    </p:spTree>
    <p:extLst>
      <p:ext uri="{BB962C8B-B14F-4D97-AF65-F5344CB8AC3E}">
        <p14:creationId xmlns:p14="http://schemas.microsoft.com/office/powerpoint/2010/main" val="223986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52C66C-2B86-4307-A84F-B12C9CEC3E31}" type="datetimeFigureOut">
              <a:rPr lang="en-IN" smtClean="0"/>
              <a:t>13-10-2018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C3E36-C21C-4CA1-A41B-97F4628D3393}" type="slidenum">
              <a:rPr lang="en-IN" smtClean="0"/>
              <a:t>‹#›</a:t>
            </a:fld>
            <a:endParaRPr lang="en-IN"/>
          </a:p>
        </p:txBody>
      </p:sp>
    </p:spTree>
    <p:extLst>
      <p:ext uri="{BB962C8B-B14F-4D97-AF65-F5344CB8AC3E}">
        <p14:creationId xmlns:p14="http://schemas.microsoft.com/office/powerpoint/2010/main" val="143476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52C66C-2B86-4307-A84F-B12C9CEC3E31}" type="datetimeFigureOut">
              <a:rPr lang="en-IN" smtClean="0"/>
              <a:t>13-10-2018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1C3E36-C21C-4CA1-A41B-97F4628D3393}" type="slidenum">
              <a:rPr lang="en-IN" smtClean="0"/>
              <a:t>‹#›</a:t>
            </a:fld>
            <a:endParaRPr lang="en-IN"/>
          </a:p>
        </p:txBody>
      </p:sp>
    </p:spTree>
    <p:extLst>
      <p:ext uri="{BB962C8B-B14F-4D97-AF65-F5344CB8AC3E}">
        <p14:creationId xmlns:p14="http://schemas.microsoft.com/office/powerpoint/2010/main" val="377732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3000"/>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552C66C-2B86-4307-A84F-B12C9CEC3E31}" type="datetimeFigureOut">
              <a:rPr lang="en-IN" smtClean="0"/>
              <a:t>13-10-2018</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41C3E36-C21C-4CA1-A41B-97F4628D3393}" type="slidenum">
              <a:rPr lang="en-IN" smtClean="0"/>
              <a:t>‹#›</a:t>
            </a:fld>
            <a:endParaRPr lang="en-IN"/>
          </a:p>
        </p:txBody>
      </p:sp>
    </p:spTree>
    <p:extLst>
      <p:ext uri="{BB962C8B-B14F-4D97-AF65-F5344CB8AC3E}">
        <p14:creationId xmlns:p14="http://schemas.microsoft.com/office/powerpoint/2010/main" val="1895565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usiness-standard.com/article/news-ians" TargetMode="External"/><Relationship Id="rId2" Type="http://schemas.openxmlformats.org/officeDocument/2006/relationships/hyperlink" Target="https://www.sciencedirect.com/science/article/pii/S1876034117300618"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05" y="1921510"/>
            <a:ext cx="10468737" cy="1325562"/>
          </a:xfrm>
        </p:spPr>
        <p:txBody>
          <a:bodyPr/>
          <a:lstStyle/>
          <a:p>
            <a:r>
              <a:rPr lang="en-IN" b="1" dirty="0">
                <a:cs typeface="Calibri" panose="020F0502020204030204" pitchFamily="34" charset="0"/>
              </a:rPr>
              <a:t>Disease </a:t>
            </a:r>
            <a:r>
              <a:rPr lang="en-IN" b="1" dirty="0" smtClean="0">
                <a:cs typeface="Calibri" panose="020F0502020204030204" pitchFamily="34" charset="0"/>
              </a:rPr>
              <a:t>Outbreak </a:t>
            </a:r>
            <a:r>
              <a:rPr lang="en-IN" b="1" dirty="0">
                <a:cs typeface="Calibri" panose="020F0502020204030204" pitchFamily="34" charset="0"/>
              </a:rPr>
              <a:t>Prediction Model</a:t>
            </a:r>
            <a:endParaRPr lang="en-IN" dirty="0"/>
          </a:p>
        </p:txBody>
      </p:sp>
    </p:spTree>
    <p:extLst>
      <p:ext uri="{BB962C8B-B14F-4D97-AF65-F5344CB8AC3E}">
        <p14:creationId xmlns:p14="http://schemas.microsoft.com/office/powerpoint/2010/main" val="94321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97" y="0"/>
            <a:ext cx="9692640" cy="800100"/>
          </a:xfrm>
        </p:spPr>
        <p:txBody>
          <a:bodyPr>
            <a:normAutofit/>
          </a:bodyPr>
          <a:lstStyle/>
          <a:p>
            <a:pPr algn="ctr" defTabSz="457200"/>
            <a:r>
              <a:rPr lang="en-IN" sz="3600" b="1" dirty="0" smtClean="0">
                <a:ea typeface="+mn-ea"/>
                <a:cs typeface="Calibri" panose="020F0502020204030204" pitchFamily="34" charset="0"/>
              </a:rPr>
              <a:t>Problem Statement </a:t>
            </a:r>
            <a:endParaRPr lang="en-IN" sz="3600" b="1" dirty="0">
              <a:ea typeface="+mn-ea"/>
              <a:cs typeface="Calibri" panose="020F0502020204030204" pitchFamily="34" charset="0"/>
            </a:endParaRPr>
          </a:p>
        </p:txBody>
      </p:sp>
      <p:sp>
        <p:nvSpPr>
          <p:cNvPr id="4" name="Rectangle 3"/>
          <p:cNvSpPr/>
          <p:nvPr/>
        </p:nvSpPr>
        <p:spPr>
          <a:xfrm>
            <a:off x="121729" y="896937"/>
            <a:ext cx="11001375" cy="7325082"/>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Dengue has </a:t>
            </a:r>
            <a:r>
              <a:rPr lang="en-IN" sz="2400" dirty="0">
                <a:latin typeface="Arial" panose="020B0604020202020204" pitchFamily="34" charset="0"/>
                <a:cs typeface="Arial" panose="020B0604020202020204" pitchFamily="34" charset="0"/>
              </a:rPr>
              <a:t>emerged as one of the most important mosquito-borne, fatal </a:t>
            </a:r>
            <a:r>
              <a:rPr lang="en-IN" sz="2400" dirty="0" smtClean="0">
                <a:latin typeface="Arial" panose="020B0604020202020204" pitchFamily="34" charset="0"/>
                <a:cs typeface="Arial" panose="020B0604020202020204" pitchFamily="34" charset="0"/>
              </a:rPr>
              <a:t>viral </a:t>
            </a:r>
            <a:r>
              <a:rPr lang="en-IN" sz="2400" dirty="0">
                <a:latin typeface="Arial" panose="020B0604020202020204" pitchFamily="34" charset="0"/>
                <a:cs typeface="Arial" panose="020B0604020202020204" pitchFamily="34" charset="0"/>
              </a:rPr>
              <a:t>disease, apparently expanding as a </a:t>
            </a:r>
            <a:r>
              <a:rPr lang="en-IN" sz="2400" dirty="0" smtClean="0">
                <a:latin typeface="Arial" panose="020B0604020202020204" pitchFamily="34" charset="0"/>
                <a:cs typeface="Arial" panose="020B0604020202020204" pitchFamily="34" charset="0"/>
              </a:rPr>
              <a:t>global health problem</a:t>
            </a:r>
            <a:r>
              <a:rPr lang="en-IN" sz="2400" dirty="0">
                <a:latin typeface="Arial" panose="020B0604020202020204" pitchFamily="34" charset="0"/>
                <a:cs typeface="Arial" panose="020B0604020202020204" pitchFamily="34" charset="0"/>
              </a:rPr>
              <a:t>. An estimated 3.6 billion people are at risk for dengue, with 50 million infections per year occurring across 100 </a:t>
            </a:r>
            <a:r>
              <a:rPr lang="en-IN" sz="2400" dirty="0" smtClean="0">
                <a:latin typeface="Arial" panose="020B0604020202020204" pitchFamily="34" charset="0"/>
                <a:cs typeface="Arial" panose="020B0604020202020204" pitchFamily="34" charset="0"/>
              </a:rPr>
              <a:t>countries globally</a:t>
            </a:r>
            <a:r>
              <a:rPr lang="en-IN" sz="2400" baseline="30000" dirty="0" smtClean="0">
                <a:latin typeface="Arial" panose="020B0604020202020204" pitchFamily="34" charset="0"/>
                <a:cs typeface="Arial" panose="020B0604020202020204" pitchFamily="34" charset="0"/>
              </a:rPr>
              <a:t>1</a:t>
            </a:r>
            <a:r>
              <a:rPr lang="en-IN" sz="2400" dirty="0" smtClean="0">
                <a:latin typeface="Arial" panose="020B0604020202020204" pitchFamily="34" charset="0"/>
                <a:cs typeface="Arial" panose="020B0604020202020204" pitchFamily="34" charset="0"/>
              </a:rPr>
              <a:t>.</a:t>
            </a:r>
          </a:p>
          <a:p>
            <a:endParaRPr lang="en-IN"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India in </a:t>
            </a:r>
            <a:r>
              <a:rPr lang="en-IN" sz="2400" dirty="0">
                <a:latin typeface="Arial" panose="020B0604020202020204" pitchFamily="34" charset="0"/>
                <a:cs typeface="Arial" panose="020B0604020202020204" pitchFamily="34" charset="0"/>
              </a:rPr>
              <a:t>2017 has seen 11,832 more cases of dengue compared with 2016, and the number of deaths from the vector-borne disease has been recorded at 46, eleven more than last </a:t>
            </a:r>
            <a:r>
              <a:rPr lang="en-IN" sz="2400" dirty="0" smtClean="0">
                <a:latin typeface="Arial" panose="020B0604020202020204" pitchFamily="34" charset="0"/>
                <a:cs typeface="Arial" panose="020B0604020202020204" pitchFamily="34" charset="0"/>
              </a:rPr>
              <a:t>year</a:t>
            </a:r>
            <a:r>
              <a:rPr lang="en-IN" sz="2400" baseline="30000" dirty="0" smtClean="0">
                <a:latin typeface="Arial" panose="020B0604020202020204" pitchFamily="34" charset="0"/>
                <a:cs typeface="Arial" panose="020B0604020202020204" pitchFamily="34" charset="0"/>
              </a:rPr>
              <a:t>2</a:t>
            </a:r>
            <a:r>
              <a:rPr lang="en-IN" sz="2400" dirty="0" smtClean="0">
                <a:latin typeface="Arial" panose="020B0604020202020204" pitchFamily="34" charset="0"/>
                <a:cs typeface="Arial" panose="020B0604020202020204" pitchFamily="34" charset="0"/>
              </a:rPr>
              <a:t>.</a:t>
            </a:r>
          </a:p>
          <a:p>
            <a:endParaRPr lang="en-IN" sz="2400" baseline="30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Dengue Prediction </a:t>
            </a:r>
            <a:r>
              <a:rPr lang="en-IN" sz="2400" dirty="0">
                <a:latin typeface="Arial" panose="020B0604020202020204" pitchFamily="34" charset="0"/>
                <a:cs typeface="Arial" panose="020B0604020202020204" pitchFamily="34" charset="0"/>
              </a:rPr>
              <a:t>is a challenging task and most of the prediction methods are still in their </a:t>
            </a:r>
            <a:r>
              <a:rPr lang="en-IN" sz="2400" dirty="0" smtClean="0">
                <a:latin typeface="Arial" panose="020B0604020202020204" pitchFamily="34" charset="0"/>
                <a:cs typeface="Arial" panose="020B0604020202020204" pitchFamily="34" charset="0"/>
              </a:rPr>
              <a:t>infancy.</a:t>
            </a:r>
          </a:p>
          <a:p>
            <a:endParaRPr lang="en-IN"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In this project, we propose to develop a machine learning model to predict </a:t>
            </a:r>
            <a:r>
              <a:rPr lang="en-IN" sz="2400" dirty="0" smtClean="0">
                <a:latin typeface="Arial" panose="020B0604020202020204" pitchFamily="34" charset="0"/>
                <a:cs typeface="Arial" panose="020B0604020202020204" pitchFamily="34" charset="0"/>
              </a:rPr>
              <a:t>dengue outbreak.</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 </a:t>
            </a:r>
          </a:p>
          <a:p>
            <a:r>
              <a:rPr lang="en-IN" sz="2400" baseline="30000" dirty="0" smtClean="0">
                <a:latin typeface="Arial" panose="020B0604020202020204" pitchFamily="34" charset="0"/>
                <a:cs typeface="Arial" panose="020B0604020202020204" pitchFamily="34" charset="0"/>
                <a:hlinkClick r:id="rId2"/>
              </a:rPr>
              <a:t>1.https</a:t>
            </a:r>
            <a:r>
              <a:rPr lang="en-IN" sz="2400" baseline="30000" dirty="0">
                <a:latin typeface="Arial" panose="020B0604020202020204" pitchFamily="34" charset="0"/>
                <a:cs typeface="Arial" panose="020B0604020202020204" pitchFamily="34" charset="0"/>
                <a:hlinkClick r:id="rId2"/>
              </a:rPr>
              <a:t>://</a:t>
            </a:r>
            <a:r>
              <a:rPr lang="en-IN" sz="2400" baseline="30000" dirty="0" smtClean="0">
                <a:latin typeface="Arial" panose="020B0604020202020204" pitchFamily="34" charset="0"/>
                <a:cs typeface="Arial" panose="020B0604020202020204" pitchFamily="34" charset="0"/>
                <a:hlinkClick r:id="rId2"/>
              </a:rPr>
              <a:t>www.sciencedirect.com/science/article/pii/S1876034117300618</a:t>
            </a:r>
            <a:endParaRPr lang="en-IN" sz="2400" baseline="30000" dirty="0" smtClean="0">
              <a:latin typeface="Arial" panose="020B0604020202020204" pitchFamily="34" charset="0"/>
              <a:cs typeface="Arial" panose="020B0604020202020204" pitchFamily="34" charset="0"/>
            </a:endParaRPr>
          </a:p>
          <a:p>
            <a:r>
              <a:rPr lang="en-IN" sz="2400" baseline="30000" dirty="0" smtClean="0">
                <a:latin typeface="Arial" panose="020B0604020202020204" pitchFamily="34" charset="0"/>
                <a:cs typeface="Arial" panose="020B0604020202020204" pitchFamily="34" charset="0"/>
                <a:hlinkClick r:id="rId3"/>
              </a:rPr>
              <a:t>2.https://www.business-standard.com/article/news-ians</a:t>
            </a: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endParaRPr lang="en-IN" dirty="0" smtClean="0">
              <a:solidFill>
                <a:srgbClr val="505050"/>
              </a:solidFill>
              <a:latin typeface="Arial" panose="020B0604020202020204" pitchFamily="34" charset="0"/>
            </a:endParaRPr>
          </a:p>
          <a:p>
            <a:endParaRPr lang="en-IN" dirty="0">
              <a:solidFill>
                <a:srgbClr val="505050"/>
              </a:solidFill>
              <a:latin typeface="Arial" panose="020B0604020202020204" pitchFamily="34" charset="0"/>
            </a:endParaRPr>
          </a:p>
          <a:p>
            <a:endParaRPr lang="en-IN" dirty="0"/>
          </a:p>
        </p:txBody>
      </p:sp>
    </p:spTree>
    <p:extLst>
      <p:ext uri="{BB962C8B-B14F-4D97-AF65-F5344CB8AC3E}">
        <p14:creationId xmlns:p14="http://schemas.microsoft.com/office/powerpoint/2010/main" val="4000092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 y="-76200"/>
            <a:ext cx="11268075" cy="7023461"/>
          </a:xfrm>
          <a:prstGeom prst="rect">
            <a:avLst/>
          </a:prstGeom>
          <a:noFill/>
        </p:spPr>
        <p:txBody>
          <a:bodyPr wrap="square" rtlCol="0">
            <a:spAutoFit/>
          </a:bodyPr>
          <a:lstStyle/>
          <a:p>
            <a:pPr algn="ctr">
              <a:lnSpc>
                <a:spcPct val="90000"/>
              </a:lnSpc>
              <a:spcBef>
                <a:spcPct val="0"/>
              </a:spcBef>
            </a:pPr>
            <a:r>
              <a:rPr lang="en-IN" sz="3600" b="1" spc="-50" dirty="0" smtClean="0">
                <a:latin typeface="+mj-lt"/>
                <a:cs typeface="Calibri" panose="020F0502020204030204" pitchFamily="34" charset="0"/>
              </a:rPr>
              <a:t>Solution</a:t>
            </a:r>
            <a:endParaRPr lang="en-IN" sz="3600" b="1" spc="-50" dirty="0">
              <a:latin typeface="+mj-lt"/>
              <a:cs typeface="Calibri" panose="020F0502020204030204" pitchFamily="34" charset="0"/>
            </a:endParaRPr>
          </a:p>
          <a:p>
            <a:pPr algn="ctr"/>
            <a:r>
              <a:rPr lang="en-IN" sz="2200" dirty="0" smtClean="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200" dirty="0" smtClean="0">
                <a:latin typeface="Arial" panose="020B0604020202020204" pitchFamily="34" charset="0"/>
                <a:cs typeface="Arial" panose="020B0604020202020204" pitchFamily="34" charset="0"/>
              </a:rPr>
              <a:t>Structured and unstructured data are sourced from WHO, Govt.of India - Min.of Health and social media into a staging area.</a:t>
            </a:r>
          </a:p>
          <a:p>
            <a:pPr marL="342900" indent="-342900">
              <a:buFont typeface="Arial" panose="020B0604020202020204" pitchFamily="34" charset="0"/>
              <a:buChar char="•"/>
            </a:pPr>
            <a:r>
              <a:rPr lang="en-IN" sz="2200" dirty="0" smtClean="0">
                <a:latin typeface="Arial" panose="020B0604020202020204" pitchFamily="34" charset="0"/>
                <a:cs typeface="Arial" panose="020B0604020202020204" pitchFamily="34" charset="0"/>
              </a:rPr>
              <a:t>Using various AI and ML classifiers a prediction model will be developed for generating alerts.</a:t>
            </a:r>
          </a:p>
          <a:p>
            <a:pPr marL="342900" indent="-342900">
              <a:buFont typeface="Arial" panose="020B0604020202020204" pitchFamily="34" charset="0"/>
              <a:buChar char="•"/>
            </a:pPr>
            <a:r>
              <a:rPr lang="en-IN" sz="2200" dirty="0" smtClean="0">
                <a:latin typeface="Arial" panose="020B0604020202020204" pitchFamily="34" charset="0"/>
                <a:cs typeface="Arial" panose="020B0604020202020204" pitchFamily="34" charset="0"/>
              </a:rPr>
              <a:t>Alerts on the outbreaks will be sent to </a:t>
            </a:r>
          </a:p>
          <a:p>
            <a:r>
              <a:rPr lang="en-IN" sz="2200" dirty="0">
                <a:latin typeface="Arial" panose="020B0604020202020204" pitchFamily="34" charset="0"/>
                <a:cs typeface="Arial" panose="020B0604020202020204" pitchFamily="34" charset="0"/>
              </a:rPr>
              <a:t> </a:t>
            </a:r>
            <a:r>
              <a:rPr lang="en-IN" sz="2200" dirty="0" smtClean="0">
                <a:latin typeface="Arial" panose="020B0604020202020204" pitchFamily="34" charset="0"/>
                <a:cs typeface="Arial" panose="020B0604020202020204" pitchFamily="34" charset="0"/>
              </a:rPr>
              <a:t>    Municipal administration</a:t>
            </a:r>
          </a:p>
          <a:p>
            <a:r>
              <a:rPr lang="en-IN" sz="2200" dirty="0">
                <a:latin typeface="Arial" panose="020B0604020202020204" pitchFamily="34" charset="0"/>
                <a:cs typeface="Arial" panose="020B0604020202020204" pitchFamily="34" charset="0"/>
              </a:rPr>
              <a:t> </a:t>
            </a:r>
            <a:r>
              <a:rPr lang="en-IN" sz="2200" dirty="0" smtClean="0">
                <a:latin typeface="Arial" panose="020B0604020202020204" pitchFamily="34" charset="0"/>
                <a:cs typeface="Arial" panose="020B0604020202020204" pitchFamily="34" charset="0"/>
              </a:rPr>
              <a:t>    Health department</a:t>
            </a:r>
          </a:p>
          <a:p>
            <a:r>
              <a:rPr lang="en-IN" sz="2200" dirty="0" smtClean="0">
                <a:latin typeface="Arial" panose="020B0604020202020204" pitchFamily="34" charset="0"/>
                <a:cs typeface="Arial" panose="020B0604020202020204" pitchFamily="34" charset="0"/>
              </a:rPr>
              <a:t>     Hospitals(Primary </a:t>
            </a:r>
            <a:r>
              <a:rPr lang="en-IN" sz="2200" dirty="0">
                <a:latin typeface="Arial" panose="020B0604020202020204" pitchFamily="34" charset="0"/>
                <a:cs typeface="Arial" panose="020B0604020202020204" pitchFamily="34" charset="0"/>
              </a:rPr>
              <a:t>health centres(PHC) and community health </a:t>
            </a:r>
            <a:r>
              <a:rPr lang="en-IN" sz="2200" dirty="0" smtClean="0">
                <a:latin typeface="Arial" panose="020B0604020202020204" pitchFamily="34" charset="0"/>
                <a:cs typeface="Arial" panose="020B0604020202020204" pitchFamily="34" charset="0"/>
              </a:rPr>
              <a:t>centres),  </a:t>
            </a:r>
          </a:p>
          <a:p>
            <a:r>
              <a:rPr lang="en-IN" sz="2200" dirty="0" smtClean="0">
                <a:latin typeface="Arial" panose="020B0604020202020204" pitchFamily="34" charset="0"/>
                <a:cs typeface="Arial" panose="020B0604020202020204" pitchFamily="34" charset="0"/>
              </a:rPr>
              <a:t>     Doctors</a:t>
            </a:r>
          </a:p>
          <a:p>
            <a:r>
              <a:rPr lang="en-IN" sz="2200" dirty="0">
                <a:latin typeface="Arial" panose="020B0604020202020204" pitchFamily="34" charset="0"/>
                <a:cs typeface="Arial" panose="020B0604020202020204" pitchFamily="34" charset="0"/>
              </a:rPr>
              <a:t> </a:t>
            </a:r>
            <a:r>
              <a:rPr lang="en-IN" sz="2200" dirty="0" smtClean="0">
                <a:latin typeface="Arial" panose="020B0604020202020204" pitchFamily="34" charset="0"/>
                <a:cs typeface="Arial" panose="020B0604020202020204" pitchFamily="34" charset="0"/>
              </a:rPr>
              <a:t>    Pharmacies </a:t>
            </a:r>
          </a:p>
          <a:p>
            <a:r>
              <a:rPr lang="en-IN" sz="2200" dirty="0" smtClean="0">
                <a:latin typeface="Arial" panose="020B0604020202020204" pitchFamily="34" charset="0"/>
                <a:cs typeface="Arial" panose="020B0604020202020204" pitchFamily="34" charset="0"/>
              </a:rPr>
              <a:t>     Diagnostic centres</a:t>
            </a:r>
          </a:p>
          <a:p>
            <a:r>
              <a:rPr lang="en-IN" sz="2200" dirty="0">
                <a:latin typeface="Arial" panose="020B0604020202020204" pitchFamily="34" charset="0"/>
                <a:cs typeface="Arial" panose="020B0604020202020204" pitchFamily="34" charset="0"/>
              </a:rPr>
              <a:t> </a:t>
            </a:r>
            <a:r>
              <a:rPr lang="en-IN" sz="2200" dirty="0" smtClean="0">
                <a:latin typeface="Arial" panose="020B0604020202020204" pitchFamily="34" charset="0"/>
                <a:cs typeface="Arial" panose="020B0604020202020204" pitchFamily="34" charset="0"/>
              </a:rPr>
              <a:t>    Blood banks</a:t>
            </a:r>
          </a:p>
          <a:p>
            <a:r>
              <a:rPr lang="en-IN" sz="2200" dirty="0" smtClean="0">
                <a:latin typeface="Arial" panose="020B0604020202020204" pitchFamily="34" charset="0"/>
                <a:cs typeface="Arial" panose="020B0604020202020204" pitchFamily="34" charset="0"/>
              </a:rPr>
              <a:t>     Public</a:t>
            </a:r>
            <a:endParaRPr lang="en-IN"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200" dirty="0" smtClean="0">
                <a:latin typeface="Arial" panose="020B0604020202020204" pitchFamily="34" charset="0"/>
                <a:cs typeface="Arial" panose="020B0604020202020204" pitchFamily="34" charset="0"/>
              </a:rPr>
              <a:t>This model will be highly relevant in the rural markets where access to medicine and reach to the doctors is very difficult. The alert mechanism facilitates seamless integration across the ecosystem ensuring timely treatment to the patients.</a:t>
            </a:r>
            <a:br>
              <a:rPr lang="en-IN" sz="2200" dirty="0" smtClean="0">
                <a:latin typeface="Arial" panose="020B0604020202020204" pitchFamily="34" charset="0"/>
                <a:cs typeface="Arial" panose="020B0604020202020204" pitchFamily="34" charset="0"/>
              </a:rPr>
            </a:br>
            <a:endParaRPr lang="en-IN" sz="22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2921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325225" cy="584775"/>
          </a:xfrm>
          <a:prstGeom prst="rect">
            <a:avLst/>
          </a:prstGeom>
        </p:spPr>
        <p:txBody>
          <a:bodyPr wrap="square">
            <a:spAutoFit/>
          </a:bodyPr>
          <a:lstStyle/>
          <a:p>
            <a:pPr algn="ctr"/>
            <a:r>
              <a:rPr lang="en-IN" sz="3200" b="1" dirty="0" smtClean="0">
                <a:latin typeface="+mj-lt"/>
                <a:cs typeface="Calibri" panose="020F0502020204030204" pitchFamily="34" charset="0"/>
              </a:rPr>
              <a:t>Disease Outbreak Prediction Model Architecture</a:t>
            </a:r>
            <a:endParaRPr lang="en-IN" sz="3200" dirty="0">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466" y="1081314"/>
            <a:ext cx="6496292" cy="5081557"/>
          </a:xfrm>
          <a:prstGeom prst="rect">
            <a:avLst/>
          </a:prstGeom>
        </p:spPr>
      </p:pic>
    </p:spTree>
    <p:extLst>
      <p:ext uri="{BB962C8B-B14F-4D97-AF65-F5344CB8AC3E}">
        <p14:creationId xmlns:p14="http://schemas.microsoft.com/office/powerpoint/2010/main" val="233420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73715235"/>
              </p:ext>
            </p:extLst>
          </p:nvPr>
        </p:nvGraphicFramePr>
        <p:xfrm>
          <a:off x="0" y="0"/>
          <a:ext cx="11296649" cy="6886519"/>
        </p:xfrm>
        <a:graphic>
          <a:graphicData uri="http://schemas.openxmlformats.org/drawingml/2006/table">
            <a:tbl>
              <a:tblPr firstRow="1" bandRow="1">
                <a:tableStyleId>{5C22544A-7EE6-4342-B048-85BDC9FD1C3A}</a:tableStyleId>
              </a:tblPr>
              <a:tblGrid>
                <a:gridCol w="5625296">
                  <a:extLst>
                    <a:ext uri="{9D8B030D-6E8A-4147-A177-3AD203B41FA5}">
                      <a16:colId xmlns:a16="http://schemas.microsoft.com/office/drawing/2014/main" val="2843540071"/>
                    </a:ext>
                  </a:extLst>
                </a:gridCol>
                <a:gridCol w="5671353">
                  <a:extLst>
                    <a:ext uri="{9D8B030D-6E8A-4147-A177-3AD203B41FA5}">
                      <a16:colId xmlns:a16="http://schemas.microsoft.com/office/drawing/2014/main" val="3601882142"/>
                    </a:ext>
                  </a:extLst>
                </a:gridCol>
              </a:tblGrid>
              <a:tr h="593011">
                <a:tc>
                  <a:txBody>
                    <a:bodyPr/>
                    <a:lstStyle/>
                    <a:p>
                      <a:endParaRPr lang="en-IN" dirty="0"/>
                    </a:p>
                  </a:txBody>
                  <a:tcPr/>
                </a:tc>
                <a:tc>
                  <a:txBody>
                    <a:bodyPr/>
                    <a:lstStyle/>
                    <a:p>
                      <a:endParaRPr lang="en-IN"/>
                    </a:p>
                  </a:txBody>
                  <a:tcPr/>
                </a:tc>
                <a:extLst>
                  <a:ext uri="{0D108BD9-81ED-4DB2-BD59-A6C34878D82A}">
                    <a16:rowId xmlns:a16="http://schemas.microsoft.com/office/drawing/2014/main" val="1635136500"/>
                  </a:ext>
                </a:extLst>
              </a:tr>
              <a:tr h="4091235">
                <a:tc>
                  <a:txBody>
                    <a:bodyPr/>
                    <a:lstStyle/>
                    <a:p>
                      <a:r>
                        <a:rPr lang="en-IN" dirty="0" smtClean="0"/>
                        <a:t>Data points</a:t>
                      </a:r>
                      <a:endParaRPr lang="en-IN" dirty="0"/>
                    </a:p>
                  </a:txBody>
                  <a:tcPr/>
                </a:tc>
                <a:tc>
                  <a:txBody>
                    <a:bodyPr/>
                    <a:lstStyle/>
                    <a:p>
                      <a:r>
                        <a:rPr lang="en-IN" sz="1800" dirty="0" smtClean="0">
                          <a:latin typeface="Arial" panose="020B0604020202020204" pitchFamily="34" charset="0"/>
                          <a:cs typeface="Arial" panose="020B0604020202020204" pitchFamily="34" charset="0"/>
                        </a:rPr>
                        <a:t>Area,</a:t>
                      </a:r>
                    </a:p>
                    <a:p>
                      <a:r>
                        <a:rPr lang="en-IN" sz="1800" dirty="0" smtClean="0">
                          <a:latin typeface="Arial" panose="020B0604020202020204" pitchFamily="34" charset="0"/>
                          <a:cs typeface="Arial" panose="020B0604020202020204" pitchFamily="34" charset="0"/>
                        </a:rPr>
                        <a:t>Month,</a:t>
                      </a:r>
                    </a:p>
                    <a:p>
                      <a:r>
                        <a:rPr lang="en-IN" sz="1800" dirty="0" smtClean="0">
                          <a:latin typeface="Arial" panose="020B0604020202020204" pitchFamily="34" charset="0"/>
                          <a:cs typeface="Arial" panose="020B0604020202020204" pitchFamily="34" charset="0"/>
                        </a:rPr>
                        <a:t>Avg_Temperature_16,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Arial" panose="020B0604020202020204" pitchFamily="34" charset="0"/>
                          <a:cs typeface="Arial" panose="020B0604020202020204" pitchFamily="34" charset="0"/>
                        </a:rPr>
                        <a:t>Avg_Temperature_17,</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Arial" panose="020B0604020202020204" pitchFamily="34" charset="0"/>
                          <a:cs typeface="Arial" panose="020B0604020202020204" pitchFamily="34" charset="0"/>
                        </a:rPr>
                        <a:t>Rainfall_16,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Arial" panose="020B0604020202020204" pitchFamily="34" charset="0"/>
                          <a:cs typeface="Arial" panose="020B0604020202020204" pitchFamily="34" charset="0"/>
                        </a:rPr>
                        <a:t>Rainfall_17,</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Arial" panose="020B0604020202020204" pitchFamily="34" charset="0"/>
                          <a:cs typeface="Arial" panose="020B0604020202020204" pitchFamily="34" charset="0"/>
                        </a:rPr>
                        <a:t>Altitude,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Arial" panose="020B0604020202020204" pitchFamily="34" charset="0"/>
                          <a:cs typeface="Arial" panose="020B0604020202020204" pitchFamily="34" charset="0"/>
                        </a:rPr>
                        <a:t>Avg_Humidity_16,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Arial" panose="020B0604020202020204" pitchFamily="34" charset="0"/>
                          <a:cs typeface="Arial" panose="020B0604020202020204" pitchFamily="34" charset="0"/>
                        </a:rPr>
                        <a:t>Avg_Humidity_17,</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Arial" panose="020B0604020202020204" pitchFamily="34" charset="0"/>
                          <a:cs typeface="Arial" panose="020B0604020202020204" pitchFamily="34" charset="0"/>
                        </a:rPr>
                        <a:t>Dengue_cases_16</a:t>
                      </a:r>
                      <a:r>
                        <a:rPr lang="en-IN" sz="1800" baseline="0" dirty="0" smtClean="0">
                          <a:latin typeface="Arial" panose="020B0604020202020204" pitchFamily="34" charset="0"/>
                          <a:cs typeface="Arial" panose="020B0604020202020204" pitchFamily="34" charset="0"/>
                        </a:rPr>
                        <a:t>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aseline="0" dirty="0" smtClean="0">
                          <a:latin typeface="Arial" panose="020B0604020202020204" pitchFamily="34" charset="0"/>
                          <a:cs typeface="Arial" panose="020B0604020202020204" pitchFamily="34" charset="0"/>
                        </a:rPr>
                        <a:t>Dengue-cases_17.</a:t>
                      </a:r>
                      <a:endParaRPr lang="en-IN" sz="18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smtClean="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endParaRPr lang="en-IN" dirty="0"/>
                    </a:p>
                  </a:txBody>
                  <a:tcPr/>
                </a:tc>
                <a:extLst>
                  <a:ext uri="{0D108BD9-81ED-4DB2-BD59-A6C34878D82A}">
                    <a16:rowId xmlns:a16="http://schemas.microsoft.com/office/drawing/2014/main" val="3724400453"/>
                  </a:ext>
                </a:extLst>
              </a:tr>
              <a:tr h="2202273">
                <a:tc>
                  <a:txBody>
                    <a:bodyPr/>
                    <a:lstStyle/>
                    <a:p>
                      <a:r>
                        <a:rPr lang="en-IN" dirty="0" smtClean="0"/>
                        <a:t>Machine learning classifiers</a:t>
                      </a:r>
                      <a:endParaRPr lang="en-IN" dirty="0"/>
                    </a:p>
                  </a:txBody>
                  <a:tcPr/>
                </a:tc>
                <a:tc>
                  <a:txBody>
                    <a:bodyPr/>
                    <a:lstStyle/>
                    <a:p>
                      <a:r>
                        <a:rPr lang="en-IN" sz="1800" dirty="0" smtClean="0">
                          <a:latin typeface="Arial" panose="020B0604020202020204" pitchFamily="34" charset="0"/>
                          <a:cs typeface="Arial" panose="020B0604020202020204" pitchFamily="34" charset="0"/>
                        </a:rPr>
                        <a:t>Linear </a:t>
                      </a:r>
                      <a:r>
                        <a:rPr lang="en-IN" sz="1800" dirty="0" smtClean="0">
                          <a:latin typeface="Arial" panose="020B0604020202020204" pitchFamily="34" charset="0"/>
                          <a:cs typeface="Arial" panose="020B0604020202020204" pitchFamily="34" charset="0"/>
                        </a:rPr>
                        <a:t>Regression</a:t>
                      </a:r>
                      <a:r>
                        <a:rPr lang="en-IN" sz="1800" baseline="0" dirty="0" smtClean="0">
                          <a:latin typeface="Arial" panose="020B0604020202020204" pitchFamily="34" charset="0"/>
                          <a:cs typeface="Arial" panose="020B0604020202020204" pitchFamily="34" charset="0"/>
                        </a:rPr>
                        <a:t>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Arial" panose="020B0604020202020204" pitchFamily="34" charset="0"/>
                          <a:cs typeface="Arial" panose="020B0604020202020204" pitchFamily="34" charset="0"/>
                        </a:rPr>
                        <a:t>Logistic</a:t>
                      </a:r>
                      <a:r>
                        <a:rPr lang="en-IN" sz="1800" baseline="0" dirty="0" smtClean="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Regression.</a:t>
                      </a:r>
                    </a:p>
                    <a:p>
                      <a:endParaRPr lang="en-IN" sz="18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42992652"/>
                  </a:ext>
                </a:extLst>
              </a:tr>
            </a:tbl>
          </a:graphicData>
        </a:graphic>
      </p:graphicFrame>
      <p:sp>
        <p:nvSpPr>
          <p:cNvPr id="3" name="Title 1"/>
          <p:cNvSpPr txBox="1">
            <a:spLocks/>
          </p:cNvSpPr>
          <p:nvPr/>
        </p:nvSpPr>
        <p:spPr>
          <a:xfrm>
            <a:off x="776097" y="0"/>
            <a:ext cx="9692640" cy="800100"/>
          </a:xfrm>
          <a:prstGeom prst="rect">
            <a:avLst/>
          </a:prstGeom>
        </p:spPr>
        <p:txBody>
          <a:bodyP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defTabSz="457200"/>
            <a:r>
              <a:rPr lang="en-IN" sz="3600" b="1" dirty="0" smtClean="0">
                <a:ea typeface="+mn-ea"/>
                <a:cs typeface="Calibri" panose="020F0502020204030204" pitchFamily="34" charset="0"/>
              </a:rPr>
              <a:t>Tools &amp; Data Points</a:t>
            </a:r>
            <a:endParaRPr lang="en-IN" sz="3600" b="1" dirty="0">
              <a:ea typeface="+mn-ea"/>
              <a:cs typeface="Calibri" panose="020F0502020204030204" pitchFamily="34" charset="0"/>
            </a:endParaRPr>
          </a:p>
        </p:txBody>
      </p:sp>
    </p:spTree>
    <p:extLst>
      <p:ext uri="{BB962C8B-B14F-4D97-AF65-F5344CB8AC3E}">
        <p14:creationId xmlns:p14="http://schemas.microsoft.com/office/powerpoint/2010/main" val="3475628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55180"/>
            <a:ext cx="5562504" cy="3747424"/>
          </a:xfrm>
          <a:prstGeom prst="rect">
            <a:avLst/>
          </a:prstGeom>
        </p:spPr>
      </p:pic>
      <p:sp>
        <p:nvSpPr>
          <p:cNvPr id="4" name="Rectangle 3"/>
          <p:cNvSpPr/>
          <p:nvPr/>
        </p:nvSpPr>
        <p:spPr>
          <a:xfrm>
            <a:off x="0" y="0"/>
            <a:ext cx="11296891" cy="707886"/>
          </a:xfrm>
          <a:prstGeom prst="rect">
            <a:avLst/>
          </a:prstGeom>
        </p:spPr>
        <p:txBody>
          <a:bodyPr wrap="square">
            <a:spAutoFit/>
          </a:bodyPr>
          <a:lstStyle/>
          <a:p>
            <a:pPr algn="ctr"/>
            <a:r>
              <a:rPr lang="en-IN" sz="4000" b="1" dirty="0" smtClean="0">
                <a:cs typeface="Calibri" panose="020F0502020204030204" pitchFamily="34" charset="0"/>
              </a:rPr>
              <a:t>Results</a:t>
            </a:r>
            <a:endParaRPr lang="en-IN" sz="4000" dirty="0"/>
          </a:p>
        </p:txBody>
      </p:sp>
      <p:pic>
        <p:nvPicPr>
          <p:cNvPr id="5" name="Picture 4"/>
          <p:cNvPicPr>
            <a:picLocks noChangeAspect="1"/>
          </p:cNvPicPr>
          <p:nvPr/>
        </p:nvPicPr>
        <p:blipFill>
          <a:blip r:embed="rId3"/>
          <a:stretch>
            <a:fillRect/>
          </a:stretch>
        </p:blipFill>
        <p:spPr>
          <a:xfrm>
            <a:off x="5658826" y="1655180"/>
            <a:ext cx="5638065" cy="3747424"/>
          </a:xfrm>
          <a:prstGeom prst="rect">
            <a:avLst/>
          </a:prstGeom>
        </p:spPr>
      </p:pic>
    </p:spTree>
    <p:extLst>
      <p:ext uri="{BB962C8B-B14F-4D97-AF65-F5344CB8AC3E}">
        <p14:creationId xmlns:p14="http://schemas.microsoft.com/office/powerpoint/2010/main" val="1383918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549" y="168497"/>
            <a:ext cx="7828473" cy="3211551"/>
          </a:xfrm>
          <a:prstGeom prst="rect">
            <a:avLst/>
          </a:prstGeom>
        </p:spPr>
      </p:pic>
      <p:pic>
        <p:nvPicPr>
          <p:cNvPr id="4" name="Picture 3"/>
          <p:cNvPicPr>
            <a:picLocks noChangeAspect="1"/>
          </p:cNvPicPr>
          <p:nvPr/>
        </p:nvPicPr>
        <p:blipFill>
          <a:blip r:embed="rId3"/>
          <a:stretch>
            <a:fillRect/>
          </a:stretch>
        </p:blipFill>
        <p:spPr>
          <a:xfrm>
            <a:off x="1733549" y="3510396"/>
            <a:ext cx="7828473" cy="3166629"/>
          </a:xfrm>
          <a:prstGeom prst="rect">
            <a:avLst/>
          </a:prstGeom>
        </p:spPr>
      </p:pic>
    </p:spTree>
    <p:extLst>
      <p:ext uri="{BB962C8B-B14F-4D97-AF65-F5344CB8AC3E}">
        <p14:creationId xmlns:p14="http://schemas.microsoft.com/office/powerpoint/2010/main" val="371839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77600" cy="1325562"/>
          </a:xfrm>
        </p:spPr>
        <p:txBody>
          <a:bodyPr/>
          <a:lstStyle/>
          <a:p>
            <a:pPr algn="ctr"/>
            <a:r>
              <a:rPr lang="en-IN" dirty="0" smtClean="0"/>
              <a:t>Conclusion</a:t>
            </a:r>
            <a:endParaRPr lang="en-IN" dirty="0"/>
          </a:p>
        </p:txBody>
      </p:sp>
      <p:sp>
        <p:nvSpPr>
          <p:cNvPr id="3" name="Content Placeholder 2"/>
          <p:cNvSpPr>
            <a:spLocks noGrp="1"/>
          </p:cNvSpPr>
          <p:nvPr>
            <p:ph idx="1"/>
          </p:nvPr>
        </p:nvSpPr>
        <p:spPr>
          <a:xfrm>
            <a:off x="0" y="1524000"/>
            <a:ext cx="11277600" cy="5334000"/>
          </a:xfrm>
        </p:spPr>
        <p:txBody>
          <a:bodyPr>
            <a:normAutofit/>
          </a:bodyPr>
          <a:lstStyle/>
          <a:p>
            <a:r>
              <a:rPr lang="en-IN" sz="2400" dirty="0" smtClean="0"/>
              <a:t>Based on our study and observations the geographical factors like temperature , humidity  and rainfall play a huge role in determining the life cycle of the dengue carrying mosquito.</a:t>
            </a:r>
          </a:p>
          <a:p>
            <a:r>
              <a:rPr lang="en-IN" sz="2400" dirty="0" smtClean="0"/>
              <a:t>We can see that at low temperatures and at very high temperatures dengue cases are very less.</a:t>
            </a:r>
          </a:p>
          <a:p>
            <a:r>
              <a:rPr lang="en-IN" sz="2400" dirty="0" smtClean="0"/>
              <a:t>As humidity increases the chances of dengue spreading increases.</a:t>
            </a:r>
          </a:p>
          <a:p>
            <a:r>
              <a:rPr lang="en-IN" sz="2400" dirty="0" smtClean="0"/>
              <a:t>We can also see that as rainfall increases steadily mosquito breeding increases and also decreases at very high rainfall conditions.</a:t>
            </a:r>
          </a:p>
          <a:p>
            <a:r>
              <a:rPr lang="en-IN" sz="2400" dirty="0" smtClean="0"/>
              <a:t>As the altitude decreases the chances of dengue spreading is high.</a:t>
            </a:r>
            <a:endParaRPr lang="en-IN" sz="2400" dirty="0"/>
          </a:p>
        </p:txBody>
      </p:sp>
    </p:spTree>
    <p:extLst>
      <p:ext uri="{BB962C8B-B14F-4D97-AF65-F5344CB8AC3E}">
        <p14:creationId xmlns:p14="http://schemas.microsoft.com/office/powerpoint/2010/main" val="485067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68225" y="2309614"/>
            <a:ext cx="4552849" cy="1015663"/>
          </a:xfrm>
          <a:prstGeom prst="rect">
            <a:avLst/>
          </a:prstGeom>
        </p:spPr>
        <p:txBody>
          <a:bodyPr wrap="none">
            <a:spAutoFit/>
          </a:bodyPr>
          <a:lstStyle/>
          <a:p>
            <a:r>
              <a:rPr lang="en-IN" sz="6000" b="1" dirty="0" smtClean="0">
                <a:cs typeface="Calibri" panose="020F0502020204030204" pitchFamily="34" charset="0"/>
              </a:rPr>
              <a:t>Thank You</a:t>
            </a:r>
            <a:endParaRPr lang="en-IN" sz="6000" b="1" dirty="0"/>
          </a:p>
        </p:txBody>
      </p:sp>
    </p:spTree>
    <p:extLst>
      <p:ext uri="{BB962C8B-B14F-4D97-AF65-F5344CB8AC3E}">
        <p14:creationId xmlns:p14="http://schemas.microsoft.com/office/powerpoint/2010/main" val="385872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4">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Theme4</Template>
  <TotalTime>518</TotalTime>
  <Words>277</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Schoolbook</vt:lpstr>
      <vt:lpstr>Wingdings 2</vt:lpstr>
      <vt:lpstr>Theme4</vt:lpstr>
      <vt:lpstr>Disease Outbreak Prediction Model</vt:lpstr>
      <vt:lpstr>Problem Statement </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Outbreak Prediction</dc:title>
  <dc:creator>palakodeti Rohit</dc:creator>
  <cp:lastModifiedBy>palakodeti Rohit</cp:lastModifiedBy>
  <cp:revision>54</cp:revision>
  <dcterms:created xsi:type="dcterms:W3CDTF">2018-09-23T11:52:40Z</dcterms:created>
  <dcterms:modified xsi:type="dcterms:W3CDTF">2018-10-13T16:41:02Z</dcterms:modified>
</cp:coreProperties>
</file>