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5" Type="http://schemas.openxmlformats.org/officeDocument/2006/relationships/viewProps" Target="viewProps.xml" /><Relationship Id="rId44" Type="http://schemas.openxmlformats.org/officeDocument/2006/relationships/presProps" Target="presProps.xml" /><Relationship Id="rId1" Type="http://schemas.openxmlformats.org/officeDocument/2006/relationships/slideMaster" Target="slideMasters/slideMaster1.xml" /><Relationship Id="rId47" Type="http://schemas.openxmlformats.org/officeDocument/2006/relationships/tableStyles" Target="tableStyles.xml" /><Relationship Id="rId4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0.png" /><Relationship Id="rId2" Type="http://schemas.openxmlformats.org/officeDocument/2006/relationships/image" Target="../media/image1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sta199-s24/ae-00-unvotes/" TargetMode="External" /><Relationship Id="rId3" Type="http://schemas.openxmlformats.org/officeDocument/2006/relationships/hyperlink" Target="https://github.com/sta199-s24/ae-00-unvotes" TargetMode="External" /></Relationships>
</file>

<file path=ppt/slides/_rels/slide2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a199-s24.github.io/" TargetMode="Externa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sta199-s24" TargetMode="External" /><Relationship Id="rId3" Type="http://schemas.openxmlformats.org/officeDocument/2006/relationships/hyperlink" Target="https://cmgr.oit.duke.edu/containers"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a199-f22-1.github.io/course-syllabus.html" TargetMode="Externa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a199-f22-1.github.io/course-support.html" TargetMode="Externa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ccess.duke.edu/students" TargetMode="External" /></Relationships>
</file>

<file path=ppt/slides/_rels/slide3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a199-f22-1.github.io/course-syllabus.html" TargetMode="Externa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sta199-f22-1.github.io/course-syllabus.html" TargetMode="External" /><Relationship Id="rId2" Type="http://schemas.openxmlformats.org/officeDocument/2006/relationships/image" Target="../media/image15.jp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Welcome to STA 199</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Lecture 0</a:t>
            </a:r>
            <a:br/>
            <a:br/>
            <a:r>
              <a:rPr/>
              <a:t>Chris Hallstrom</a:t>
            </a:r>
          </a:p>
        </p:txBody>
      </p:sp>
      <p:sp>
        <p:nvSpPr>
          <p:cNvPr id="4" name="Date Placeholder 3"/>
          <p:cNvSpPr>
            <a:spLocks noGrp="1"/>
          </p:cNvSpPr>
          <p:nvPr>
            <p:ph idx="10" sz="half" type="dt"/>
          </p:nvPr>
        </p:nvSpPr>
        <p:spPr/>
        <p:txBody>
          <a:bodyPr/>
          <a:lstStyle/>
          <a:p>
            <a:pPr lvl="0" indent="0" marL="0">
              <a:buNone/>
            </a:pPr>
            <a:r>
              <a:rPr/>
              <a:t>2024-01-11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RStudio</a:t>
            </a:r>
          </a:p>
        </p:txBody>
      </p:sp>
      <p:pic>
        <p:nvPicPr>
          <p:cNvPr descr="images/rstudio.png" id="0" name="Picture 1"/>
          <p:cNvPicPr>
            <a:picLocks noGrp="1" noChangeAspect="1"/>
          </p:cNvPicPr>
          <p:nvPr/>
        </p:nvPicPr>
        <p:blipFill>
          <a:blip r:embed="rId2"/>
          <a:stretch>
            <a:fillRect/>
          </a:stretch>
        </p:blipFill>
        <p:spPr bwMode="auto">
          <a:xfrm>
            <a:off x="1752600" y="1193800"/>
            <a:ext cx="56261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Data science life cycle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science life cycle</a:t>
            </a:r>
          </a:p>
        </p:txBody>
      </p:sp>
      <p:pic>
        <p:nvPicPr>
          <p:cNvPr descr="images/data-science-cycle/data-science-cycle.001.png" id="0" name="Picture 1"/>
          <p:cNvPicPr>
            <a:picLocks noGrp="1" noChangeAspect="1"/>
          </p:cNvPicPr>
          <p:nvPr/>
        </p:nvPicPr>
        <p:blipFill>
          <a:blip r:embed="rId2"/>
          <a:stretch>
            <a:fillRect/>
          </a:stretch>
        </p:blipFill>
        <p:spPr bwMode="auto">
          <a:xfrm>
            <a:off x="1562100" y="1193800"/>
            <a:ext cx="60325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t>
            </a:r>
          </a:p>
        </p:txBody>
      </p:sp>
      <p:pic>
        <p:nvPicPr>
          <p:cNvPr descr="images/data-science-cycle/data-science-cycle.002.png" id="0" name="Picture 1"/>
          <p:cNvPicPr>
            <a:picLocks noGrp="1" noChangeAspect="1"/>
          </p:cNvPicPr>
          <p:nvPr/>
        </p:nvPicPr>
        <p:blipFill>
          <a:blip r:embed="rId2"/>
          <a:stretch>
            <a:fillRect/>
          </a:stretch>
        </p:blipFill>
        <p:spPr bwMode="auto">
          <a:xfrm>
            <a:off x="1562100" y="1193800"/>
            <a:ext cx="60325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Tidy + transform</a:t>
            </a:r>
          </a:p>
        </p:txBody>
      </p:sp>
      <p:pic>
        <p:nvPicPr>
          <p:cNvPr descr="images/data-science-cycle/data-science-cycle.003.png" id="0" name="Picture 1"/>
          <p:cNvPicPr>
            <a:picLocks noGrp="1" noChangeAspect="1"/>
          </p:cNvPicPr>
          <p:nvPr/>
        </p:nvPicPr>
        <p:blipFill>
          <a:blip r:embed="rId2"/>
          <a:stretch>
            <a:fillRect/>
          </a:stretch>
        </p:blipFill>
        <p:spPr bwMode="auto">
          <a:xfrm>
            <a:off x="1562100" y="1193800"/>
            <a:ext cx="60325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Visualize</a:t>
            </a:r>
          </a:p>
        </p:txBody>
      </p:sp>
      <p:pic>
        <p:nvPicPr>
          <p:cNvPr descr="images/data-science-cycle/data-science-cycle.004.png" id="0" name="Picture 1"/>
          <p:cNvPicPr>
            <a:picLocks noGrp="1" noChangeAspect="1"/>
          </p:cNvPicPr>
          <p:nvPr/>
        </p:nvPicPr>
        <p:blipFill>
          <a:blip r:embed="rId2"/>
          <a:stretch>
            <a:fillRect/>
          </a:stretch>
        </p:blipFill>
        <p:spPr bwMode="auto">
          <a:xfrm>
            <a:off x="1562100" y="1193800"/>
            <a:ext cx="60325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a:t>
            </a:r>
          </a:p>
        </p:txBody>
      </p:sp>
      <p:pic>
        <p:nvPicPr>
          <p:cNvPr descr="images/data-science-cycle/data-science-cycle.005.png" id="0" name="Picture 1"/>
          <p:cNvPicPr>
            <a:picLocks noGrp="1" noChangeAspect="1"/>
          </p:cNvPicPr>
          <p:nvPr/>
        </p:nvPicPr>
        <p:blipFill>
          <a:blip r:embed="rId2"/>
          <a:stretch>
            <a:fillRect/>
          </a:stretch>
        </p:blipFill>
        <p:spPr bwMode="auto">
          <a:xfrm>
            <a:off x="1562100" y="1193800"/>
            <a:ext cx="60325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a:t>
            </a:r>
          </a:p>
        </p:txBody>
      </p:sp>
      <p:pic>
        <p:nvPicPr>
          <p:cNvPr descr="images/data-science-cycle/data-science-cycle.006.png" id="0" name="Picture 1"/>
          <p:cNvPicPr>
            <a:picLocks noGrp="1" noChangeAspect="1"/>
          </p:cNvPicPr>
          <p:nvPr/>
        </p:nvPicPr>
        <p:blipFill>
          <a:blip r:embed="rId2"/>
          <a:stretch>
            <a:fillRect/>
          </a:stretch>
        </p:blipFill>
        <p:spPr bwMode="auto">
          <a:xfrm>
            <a:off x="1562100" y="1193800"/>
            <a:ext cx="60325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google-trend-index.png" id="0" name="Picture 1"/>
          <p:cNvPicPr>
            <a:picLocks noGrp="1" noChangeAspect="1"/>
          </p:cNvPicPr>
          <p:nvPr/>
        </p:nvPicPr>
        <p:blipFill>
          <a:blip r:embed="rId2"/>
          <a:stretch>
            <a:fillRect/>
          </a:stretch>
        </p:blipFill>
        <p:spPr bwMode="auto">
          <a:xfrm>
            <a:off x="1320800" y="1193800"/>
            <a:ext cx="2298700" cy="3390900"/>
          </a:xfrm>
          <a:prstGeom prst="rect">
            <a:avLst/>
          </a:prstGeom>
          <a:noFill/>
          <a:ln w="9525">
            <a:noFill/>
            <a:headEnd/>
            <a:tailEnd/>
          </a:ln>
        </p:spPr>
      </p:pic>
      <p:pic>
        <p:nvPicPr>
          <p:cNvPr descr="images/data-science-cycle/data-science-cycle.006.png" id="0" name="Picture 1"/>
          <p:cNvPicPr>
            <a:picLocks noGrp="1" noChangeAspect="1"/>
          </p:cNvPicPr>
          <p:nvPr/>
        </p:nvPicPr>
        <p:blipFill>
          <a:blip r:embed="rId3"/>
          <a:stretch>
            <a:fillRect/>
          </a:stretch>
        </p:blipFill>
        <p:spPr bwMode="auto">
          <a:xfrm>
            <a:off x="4648200" y="1752600"/>
            <a:ext cx="4038600" cy="22733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Communicate</a:t>
            </a:r>
          </a:p>
        </p:txBody>
      </p:sp>
      <p:pic>
        <p:nvPicPr>
          <p:cNvPr descr="images/data-science-cycle/data-science-cycle.007.png" id="0" name="Picture 1"/>
          <p:cNvPicPr>
            <a:picLocks noGrp="1" noChangeAspect="1"/>
          </p:cNvPicPr>
          <p:nvPr/>
        </p:nvPicPr>
        <p:blipFill>
          <a:blip r:embed="rId2"/>
          <a:stretch>
            <a:fillRect/>
          </a:stretch>
        </p:blipFill>
        <p:spPr bwMode="auto">
          <a:xfrm>
            <a:off x="1562100" y="1193800"/>
            <a:ext cx="6032500" cy="33909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Hello world!</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 + communicate</a:t>
            </a:r>
          </a:p>
        </p:txBody>
      </p:sp>
      <p:pic>
        <p:nvPicPr>
          <p:cNvPr descr="images/data-science-cycle/data-science-cycle.008.png" id="0" name="Picture 1"/>
          <p:cNvPicPr>
            <a:picLocks noGrp="1" noChangeAspect="1"/>
          </p:cNvPicPr>
          <p:nvPr/>
        </p:nvPicPr>
        <p:blipFill>
          <a:blip r:embed="rId2"/>
          <a:stretch>
            <a:fillRect/>
          </a:stretch>
        </p:blipFill>
        <p:spPr bwMode="auto">
          <a:xfrm>
            <a:off x="1562100" y="1193800"/>
            <a:ext cx="6032500" cy="33909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Program</a:t>
            </a:r>
          </a:p>
        </p:txBody>
      </p:sp>
      <p:pic>
        <p:nvPicPr>
          <p:cNvPr descr="images/data-science-cycle/data-science-cycle.009.png" id="0" name="Picture 1"/>
          <p:cNvPicPr>
            <a:picLocks noGrp="1" noChangeAspect="1"/>
          </p:cNvPicPr>
          <p:nvPr/>
        </p:nvPicPr>
        <p:blipFill>
          <a:blip r:embed="rId2"/>
          <a:stretch>
            <a:fillRect/>
          </a:stretch>
        </p:blipFill>
        <p:spPr bwMode="auto">
          <a:xfrm>
            <a:off x="1562100" y="1193800"/>
            <a:ext cx="6032500" cy="33909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Let’s dive in!</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Application exercise</a:t>
            </a:r>
          </a:p>
        </p:txBody>
      </p:sp>
      <p:sp>
        <p:nvSpPr>
          <p:cNvPr id="3" name="Content Placeholder 2"/>
          <p:cNvSpPr>
            <a:spLocks noGrp="1"/>
          </p:cNvSpPr>
          <p:nvPr>
            <p:ph idx="1"/>
          </p:nvPr>
        </p:nvSpPr>
        <p:spPr/>
        <p:txBody>
          <a:bodyPr/>
          <a:lstStyle/>
          <a:p>
            <a:pPr lvl="0" indent="0" marL="0">
              <a:buNone/>
            </a:pPr>
            <a:r>
              <a:rPr/>
              <a:t>Or more like demo for today…</a:t>
            </a:r>
          </a:p>
          <a:p>
            <a:pPr lvl="0" indent="0" marL="0">
              <a:buNone/>
            </a:pPr>
            <a:r>
              <a:rPr/>
              <a:t>📋 </a:t>
            </a:r>
            <a:r>
              <a:rPr>
                <a:hlinkClick r:id="rId2"/>
              </a:rPr>
              <a:t>github.com/sta199-s24/</a:t>
            </a:r>
            <a:r>
              <a:rPr>
                <a:hlinkClick r:id="rId3"/>
              </a:rPr>
              <a:t>ae-00-unvotes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Course overview</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Homepage</a:t>
            </a:r>
          </a:p>
        </p:txBody>
      </p:sp>
      <p:sp>
        <p:nvSpPr>
          <p:cNvPr id="3" name="Content Placeholder 2"/>
          <p:cNvSpPr>
            <a:spLocks noGrp="1"/>
          </p:cNvSpPr>
          <p:nvPr>
            <p:ph idx="1"/>
          </p:nvPr>
        </p:nvSpPr>
        <p:spPr/>
        <p:txBody>
          <a:bodyPr/>
          <a:lstStyle/>
          <a:p>
            <a:pPr lvl="0" indent="0" marL="0">
              <a:buNone/>
            </a:pPr>
            <a:r>
              <a:rPr>
                <a:hlinkClick r:id="rId2"/>
              </a:rPr>
              <a:t>https://sta199-s24.github.io</a:t>
            </a:r>
          </a:p>
          <a:p>
            <a:pPr lvl="0"/>
            <a:r>
              <a:rPr/>
              <a:t>All course materials</a:t>
            </a:r>
          </a:p>
          <a:p>
            <a:pPr lvl="0"/>
            <a:r>
              <a:rPr/>
              <a:t>Links to Canvas, GitHub, RStudio containers, etc.</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toolkit</a:t>
            </a:r>
          </a:p>
        </p:txBody>
      </p:sp>
      <p:sp>
        <p:nvSpPr>
          <p:cNvPr id="3" name="Content Placeholder 2"/>
          <p:cNvSpPr>
            <a:spLocks noGrp="1"/>
          </p:cNvSpPr>
          <p:nvPr>
            <p:ph idx="1"/>
          </p:nvPr>
        </p:nvSpPr>
        <p:spPr/>
        <p:txBody>
          <a:bodyPr/>
          <a:lstStyle/>
          <a:p>
            <a:pPr lvl="0" indent="0" marL="0">
              <a:buNone/>
            </a:pPr>
            <a:r>
              <a:rPr/>
              <a:t>All linked from the course website:</a:t>
            </a:r>
          </a:p>
          <a:p>
            <a:pPr lvl="0"/>
            <a:r>
              <a:rPr/>
              <a:t>GitHub organization: </a:t>
            </a:r>
            <a:r>
              <a:rPr>
                <a:hlinkClick r:id="rId2"/>
              </a:rPr>
              <a:t>github.com/sta199-s24</a:t>
            </a:r>
          </a:p>
          <a:p>
            <a:pPr lvl="0"/>
            <a:r>
              <a:rPr/>
              <a:t>RStudio containers: </a:t>
            </a:r>
            <a:r>
              <a:rPr>
                <a:hlinkClick r:id="rId3"/>
              </a:rPr>
              <a:t>cmgr.oit.duke.edu/containers</a:t>
            </a:r>
          </a:p>
          <a:p>
            <a:pPr lvl="0"/>
            <a:r>
              <a:rPr/>
              <a:t>Communication: Ed Discussion</a:t>
            </a:r>
          </a:p>
          <a:p>
            <a:pPr lvl="0"/>
            <a:r>
              <a:rPr/>
              <a:t>Assignment submission and feedback: Gradescope</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Activities</a:t>
            </a:r>
          </a:p>
        </p:txBody>
      </p:sp>
      <p:sp>
        <p:nvSpPr>
          <p:cNvPr id="3" name="Content Placeholder 2"/>
          <p:cNvSpPr>
            <a:spLocks noGrp="1"/>
          </p:cNvSpPr>
          <p:nvPr>
            <p:ph idx="1"/>
          </p:nvPr>
        </p:nvSpPr>
        <p:spPr/>
        <p:txBody>
          <a:bodyPr/>
          <a:lstStyle/>
          <a:p>
            <a:pPr lvl="0"/>
            <a:r>
              <a:rPr/>
              <a:t>Introduce new content and prepare for lectures by watching the videos and completing the readings</a:t>
            </a:r>
          </a:p>
          <a:p>
            <a:pPr lvl="0"/>
            <a:r>
              <a:rPr/>
              <a:t>Attend and actively participate in lectures and labs, office hours, team meetings</a:t>
            </a:r>
          </a:p>
          <a:p>
            <a:pPr lvl="0"/>
            <a:r>
              <a:rPr/>
              <a:t>Practice applying statistical concepts and computing with application exercises during lecture, graded for completion</a:t>
            </a:r>
          </a:p>
          <a:p>
            <a:pPr lvl="0"/>
            <a:r>
              <a:rPr/>
              <a:t>Put together what you’ve learned to analyze real-world data</a:t>
            </a:r>
          </a:p>
          <a:p>
            <a:pPr lvl="1"/>
            <a:r>
              <a:rPr/>
              <a:t>Lab assignments x 7</a:t>
            </a:r>
          </a:p>
          <a:p>
            <a:pPr lvl="1"/>
            <a:r>
              <a:rPr/>
              <a:t>Exams x 2</a:t>
            </a:r>
          </a:p>
          <a:p>
            <a:pPr lvl="1"/>
            <a:r>
              <a:rPr/>
              <a:t>Term project presented in the last lab session</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Exams</a:t>
            </a:r>
          </a:p>
        </p:txBody>
      </p:sp>
      <p:sp>
        <p:nvSpPr>
          <p:cNvPr id="3" name="Content Placeholder 2"/>
          <p:cNvSpPr>
            <a:spLocks noGrp="1"/>
          </p:cNvSpPr>
          <p:nvPr>
            <p:ph idx="1"/>
          </p:nvPr>
        </p:nvSpPr>
        <p:spPr/>
        <p:txBody>
          <a:bodyPr/>
          <a:lstStyle/>
          <a:p>
            <a:pPr lvl="0"/>
            <a:r>
              <a:rPr/>
              <a:t>Two exams, each 20%</a:t>
            </a:r>
          </a:p>
          <a:p>
            <a:pPr lvl="0"/>
            <a:r>
              <a:rPr/>
              <a:t>Each exam comprised of two parts:</a:t>
            </a:r>
          </a:p>
          <a:p>
            <a:pPr lvl="1"/>
            <a:r>
              <a:rPr/>
              <a:t>In class: 75 minute in-class exam. Closed book, one sheet of notes (“cheat sheet”, no larger than 8 1/2 x 11, both sides, </a:t>
            </a:r>
            <a:r>
              <a:rPr b="1"/>
              <a:t>must be prepared by you</a:t>
            </a:r>
            <a:r>
              <a:rPr/>
              <a:t>) – 70% of the grade</a:t>
            </a:r>
          </a:p>
          <a:p>
            <a:pPr lvl="1"/>
            <a:r>
              <a:rPr/>
              <a:t>Take home: The take home portion will follow from the in class exam and focus on the analysis of a dataset introduced in the take home exam – 30% of the grade</a:t>
            </a:r>
          </a:p>
          <a:p>
            <a:pPr lvl="0" indent="0" marL="1270000">
              <a:buNone/>
            </a:pPr>
            <a:r>
              <a:rPr sz="2000" b="1"/>
              <a:t>Caution</a:t>
            </a:r>
          </a:p>
          <a:p>
            <a:pPr lvl="0" indent="0" marL="1270000">
              <a:buNone/>
            </a:pPr>
            <a:r>
              <a:rPr sz="2000"/>
              <a:t>Exam dates cannot be changed and no make-up exams will be given. If you can’t take the exams on these dates, you should drop this class.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Project</a:t>
            </a:r>
          </a:p>
        </p:txBody>
      </p:sp>
      <p:sp>
        <p:nvSpPr>
          <p:cNvPr id="3" name="Content Placeholder 2"/>
          <p:cNvSpPr>
            <a:spLocks noGrp="1"/>
          </p:cNvSpPr>
          <p:nvPr>
            <p:ph idx="1"/>
          </p:nvPr>
        </p:nvSpPr>
        <p:spPr/>
        <p:txBody>
          <a:bodyPr/>
          <a:lstStyle/>
          <a:p>
            <a:pPr lvl="0"/>
            <a:r>
              <a:rPr/>
              <a:t>Dataset of your choice, method of your choice</a:t>
            </a:r>
          </a:p>
          <a:p>
            <a:pPr lvl="0"/>
            <a:r>
              <a:rPr/>
              <a:t>Teamwork</a:t>
            </a:r>
          </a:p>
          <a:p>
            <a:pPr lvl="0"/>
            <a:r>
              <a:rPr/>
              <a:t>Presentation and write-up</a:t>
            </a:r>
          </a:p>
          <a:p>
            <a:pPr lvl="0"/>
            <a:r>
              <a:rPr/>
              <a:t>Presentations in the last lab</a:t>
            </a:r>
          </a:p>
          <a:p>
            <a:pPr lvl="0"/>
            <a:r>
              <a:rPr/>
              <a:t>Interim deadlines, peer review on content, peer evaluation for team contribution</a:t>
            </a:r>
          </a:p>
          <a:p>
            <a:pPr lvl="0"/>
            <a:r>
              <a:rPr/>
              <a:t>Some lab sessions allocated to working on projects, doing peer review, getting feedback from TAs</a:t>
            </a:r>
          </a:p>
          <a:p>
            <a:pPr lvl="0" indent="0" marL="1270000">
              <a:buNone/>
            </a:pPr>
            <a:r>
              <a:rPr sz="2000" b="1"/>
              <a:t>Caution</a:t>
            </a:r>
          </a:p>
          <a:p>
            <a:pPr lvl="0" indent="0" marL="1270000">
              <a:buNone/>
            </a:pPr>
            <a:r>
              <a:rPr sz="2000"/>
              <a:t>Final presentation date cannot be changed. If you can’t present on that date, you should drop this class. You must complete the project to pass this class.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Meet the prof</a:t>
            </a:r>
          </a:p>
        </p:txBody>
      </p:sp>
      <p:sp>
        <p:nvSpPr>
          <p:cNvPr id="3" name="Content Placeholder 2"/>
          <p:cNvSpPr>
            <a:spLocks noGrp="1"/>
          </p:cNvSpPr>
          <p:nvPr>
            <p:ph idx="1" sz="half"/>
          </p:nvPr>
        </p:nvSpPr>
        <p:spPr/>
        <p:txBody>
          <a:bodyPr/>
          <a:lstStyle/>
          <a:p>
            <a:pPr lvl="0" indent="0" marL="0">
              <a:buNone/>
            </a:pPr>
            <a:r>
              <a:rPr/>
              <a:t>Dr. Mine Çetinkaya-Rundel</a:t>
            </a:r>
          </a:p>
          <a:p>
            <a:pPr lvl="0" indent="0" marL="0">
              <a:buNone/>
            </a:pPr>
            <a:r>
              <a:rPr/>
              <a:t>Professor of the Practice</a:t>
            </a:r>
          </a:p>
          <a:p>
            <a:pPr lvl="0" indent="0" marL="0">
              <a:buNone/>
            </a:pPr>
            <a:r>
              <a:rPr/>
              <a:t>Old Chem 213</a:t>
            </a:r>
          </a:p>
        </p:txBody>
      </p:sp>
      <p:pic>
        <p:nvPicPr>
          <p:cNvPr descr="images/mine.png" id="0" name="Picture 1"/>
          <p:cNvPicPr>
            <a:picLocks noGrp="1" noChangeAspect="1"/>
          </p:cNvPicPr>
          <p:nvPr/>
        </p:nvPicPr>
        <p:blipFill>
          <a:blip r:embed="rId2"/>
          <a:stretch>
            <a:fillRect/>
          </a:stretch>
        </p:blipFill>
        <p:spPr bwMode="auto">
          <a:xfrm>
            <a:off x="4927600" y="1193800"/>
            <a:ext cx="34798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Teams</a:t>
            </a:r>
          </a:p>
        </p:txBody>
      </p:sp>
      <p:sp>
        <p:nvSpPr>
          <p:cNvPr id="3" name="Content Placeholder 2"/>
          <p:cNvSpPr>
            <a:spLocks noGrp="1"/>
          </p:cNvSpPr>
          <p:nvPr>
            <p:ph idx="1"/>
          </p:nvPr>
        </p:nvSpPr>
        <p:spPr/>
        <p:txBody>
          <a:bodyPr/>
          <a:lstStyle/>
          <a:p>
            <a:pPr lvl="0"/>
            <a:r>
              <a:rPr/>
              <a:t>Assigned by me</a:t>
            </a:r>
          </a:p>
          <a:p>
            <a:pPr lvl="0"/>
            <a:r>
              <a:rPr/>
              <a:t>Project</a:t>
            </a:r>
          </a:p>
          <a:p>
            <a:pPr lvl="0"/>
            <a:r>
              <a:rPr/>
              <a:t>Peer evaluation during teamwork and after completion</a:t>
            </a:r>
          </a:p>
          <a:p>
            <a:pPr lvl="0"/>
            <a:r>
              <a:rPr/>
              <a:t>Expectations and roles</a:t>
            </a:r>
          </a:p>
          <a:p>
            <a:pPr lvl="1"/>
            <a:r>
              <a:rPr/>
              <a:t>Everyone is expected to contribute equal </a:t>
            </a:r>
            <a:r>
              <a:rPr i="1"/>
              <a:t>effort</a:t>
            </a:r>
          </a:p>
          <a:p>
            <a:pPr lvl="1"/>
            <a:r>
              <a:rPr/>
              <a:t>Everyone is expected to understand </a:t>
            </a:r>
            <a:r>
              <a:rPr i="1"/>
              <a:t>all</a:t>
            </a:r>
            <a:r>
              <a:rPr/>
              <a:t> code turned in</a:t>
            </a:r>
          </a:p>
          <a:p>
            <a:pPr lvl="1"/>
            <a:r>
              <a:rPr/>
              <a:t>Individual contribution evaluated by peer evaluation, commits, etc.</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Grading</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Category</a:t>
                      </a:r>
                    </a:p>
                  </a:txBody>
                  <a:tcPr/>
                </a:tc>
                <a:tc>
                  <a:txBody>
                    <a:bodyPr/>
                    <a:lstStyle/>
                    <a:p>
                      <a:pPr lvl="0" indent="0" marL="0">
                        <a:buNone/>
                      </a:pPr>
                      <a:r>
                        <a:rPr/>
                        <a:t>Percentage</a:t>
                      </a:r>
                    </a:p>
                  </a:txBody>
                  <a:tcPr/>
                </a:tc>
              </a:tr>
              <a:tr h="0">
                <a:tc>
                  <a:txBody>
                    <a:bodyPr/>
                    <a:lstStyle/>
                    <a:p>
                      <a:pPr lvl="0" indent="0" marL="0">
                        <a:buNone/>
                      </a:pPr>
                      <a:r>
                        <a:rPr/>
                        <a:t>Labs</a:t>
                      </a:r>
                    </a:p>
                  </a:txBody>
                </a:tc>
                <a:tc>
                  <a:txBody>
                    <a:bodyPr/>
                    <a:lstStyle/>
                    <a:p>
                      <a:pPr lvl="0" indent="0" marL="0">
                        <a:buNone/>
                      </a:pPr>
                      <a:r>
                        <a:rPr/>
                        <a:t>35%</a:t>
                      </a:r>
                    </a:p>
                  </a:txBody>
                </a:tc>
              </a:tr>
              <a:tr h="0">
                <a:tc>
                  <a:txBody>
                    <a:bodyPr/>
                    <a:lstStyle/>
                    <a:p>
                      <a:pPr lvl="0" indent="0" marL="0">
                        <a:buNone/>
                      </a:pPr>
                      <a:r>
                        <a:rPr/>
                        <a:t>Project</a:t>
                      </a:r>
                    </a:p>
                  </a:txBody>
                </a:tc>
                <a:tc>
                  <a:txBody>
                    <a:bodyPr/>
                    <a:lstStyle/>
                    <a:p>
                      <a:pPr lvl="0" indent="0" marL="0">
                        <a:buNone/>
                      </a:pPr>
                      <a:r>
                        <a:rPr/>
                        <a:t>20%</a:t>
                      </a:r>
                    </a:p>
                  </a:txBody>
                </a:tc>
              </a:tr>
              <a:tr h="0">
                <a:tc>
                  <a:txBody>
                    <a:bodyPr/>
                    <a:lstStyle/>
                    <a:p>
                      <a:pPr lvl="0" indent="0" marL="0">
                        <a:buNone/>
                      </a:pPr>
                      <a:r>
                        <a:rPr/>
                        <a:t>Exam 1</a:t>
                      </a:r>
                    </a:p>
                  </a:txBody>
                </a:tc>
                <a:tc>
                  <a:txBody>
                    <a:bodyPr/>
                    <a:lstStyle/>
                    <a:p>
                      <a:pPr lvl="0" indent="0" marL="0">
                        <a:buNone/>
                      </a:pPr>
                      <a:r>
                        <a:rPr/>
                        <a:t>20%</a:t>
                      </a:r>
                    </a:p>
                  </a:txBody>
                </a:tc>
              </a:tr>
              <a:tr h="0">
                <a:tc>
                  <a:txBody>
                    <a:bodyPr/>
                    <a:lstStyle/>
                    <a:p>
                      <a:pPr lvl="0" indent="0" marL="0">
                        <a:buNone/>
                      </a:pPr>
                      <a:r>
                        <a:rPr/>
                        <a:t>Exam 2</a:t>
                      </a:r>
                    </a:p>
                  </a:txBody>
                </a:tc>
                <a:tc>
                  <a:txBody>
                    <a:bodyPr/>
                    <a:lstStyle/>
                    <a:p>
                      <a:pPr lvl="0" indent="0" marL="0">
                        <a:buNone/>
                      </a:pPr>
                      <a:r>
                        <a:rPr/>
                        <a:t>20%</a:t>
                      </a:r>
                    </a:p>
                  </a:txBody>
                </a:tc>
              </a:tr>
              <a:tr h="0">
                <a:tc>
                  <a:txBody>
                    <a:bodyPr/>
                    <a:lstStyle/>
                    <a:p>
                      <a:pPr lvl="0" indent="0" marL="0">
                        <a:buNone/>
                      </a:pPr>
                      <a:r>
                        <a:rPr/>
                        <a:t>Application Exercises</a:t>
                      </a:r>
                    </a:p>
                  </a:txBody>
                </a:tc>
                <a:tc>
                  <a:txBody>
                    <a:bodyPr/>
                    <a:lstStyle/>
                    <a:p>
                      <a:pPr lvl="0" indent="0" marL="0">
                        <a:buNone/>
                      </a:pPr>
                      <a:r>
                        <a:rPr/>
                        <a:t>5%</a:t>
                      </a:r>
                    </a:p>
                  </a:txBody>
                </a:tc>
              </a:tr>
            </a:tbl>
          </a:graphicData>
        </a:graphic>
      </p:graphicFrame>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 specific points allocated to attendance, but attendance will be recorded periodically throughout the semester, and this information will be used as “extra credit” if you’re in between two grades and a minor bump would help.</a:t>
            </a:r>
          </a:p>
          <a:p>
            <a:pPr lvl="0" indent="0" marL="0">
              <a:buNone/>
            </a:pPr>
            <a:r>
              <a:rPr/>
              <a:t>See </a:t>
            </a:r>
            <a:r>
              <a:rPr>
                <a:hlinkClick r:id="rId2"/>
              </a:rPr>
              <a:t>course syllabus</a:t>
            </a:r>
            <a:r>
              <a:rPr/>
              <a:t> for how the final letter grade will be determined.</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Support</a:t>
            </a:r>
          </a:p>
        </p:txBody>
      </p:sp>
      <p:sp>
        <p:nvSpPr>
          <p:cNvPr id="3" name="Content Placeholder 2"/>
          <p:cNvSpPr>
            <a:spLocks noGrp="1"/>
          </p:cNvSpPr>
          <p:nvPr>
            <p:ph idx="1"/>
          </p:nvPr>
        </p:nvSpPr>
        <p:spPr/>
        <p:txBody>
          <a:bodyPr/>
          <a:lstStyle/>
          <a:p>
            <a:pPr lvl="0"/>
            <a:r>
              <a:rPr/>
              <a:t>Attend office hours</a:t>
            </a:r>
          </a:p>
          <a:p>
            <a:pPr lvl="0"/>
            <a:r>
              <a:rPr/>
              <a:t>Ask and answer questions on the discussion forum</a:t>
            </a:r>
          </a:p>
          <a:p>
            <a:pPr lvl="0"/>
            <a:r>
              <a:rPr/>
              <a:t>Reserve email for questions on personal matters and/or grades</a:t>
            </a:r>
          </a:p>
          <a:p>
            <a:pPr lvl="0"/>
            <a:r>
              <a:rPr/>
              <a:t>Read the </a:t>
            </a:r>
            <a:r>
              <a:rPr>
                <a:hlinkClick r:id="rId2"/>
              </a:rPr>
              <a:t>course support</a:t>
            </a:r>
            <a:r>
              <a:rPr/>
              <a:t> page</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Announcements</a:t>
            </a:r>
          </a:p>
        </p:txBody>
      </p:sp>
      <p:sp>
        <p:nvSpPr>
          <p:cNvPr id="3" name="Content Placeholder 2"/>
          <p:cNvSpPr>
            <a:spLocks noGrp="1"/>
          </p:cNvSpPr>
          <p:nvPr>
            <p:ph idx="1"/>
          </p:nvPr>
        </p:nvSpPr>
        <p:spPr/>
        <p:txBody>
          <a:bodyPr/>
          <a:lstStyle/>
          <a:p>
            <a:pPr lvl="0"/>
            <a:r>
              <a:rPr/>
              <a:t>Posted on Canvas (Announcements tool) and sent via email, be sure to check both regularly</a:t>
            </a:r>
          </a:p>
          <a:p>
            <a:pPr lvl="0"/>
            <a:r>
              <a:rPr/>
              <a:t>I’ll assume that you’ve read an announcement by the next “business” day</a:t>
            </a:r>
          </a:p>
          <a:p>
            <a:pPr lvl="0"/>
            <a:r>
              <a:rPr/>
              <a:t>I’ll (try my best to) send a weekly update announcement each Friday, outlining the plan for the following week and reminding you what you need to do to prepare, practice, and perform</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Diversity + inclusion</a:t>
            </a:r>
          </a:p>
        </p:txBody>
      </p:sp>
      <p:sp>
        <p:nvSpPr>
          <p:cNvPr id="3" name="Content Placeholder 2"/>
          <p:cNvSpPr>
            <a:spLocks noGrp="1"/>
          </p:cNvSpPr>
          <p:nvPr>
            <p:ph idx="1"/>
          </p:nvPr>
        </p:nvSpPr>
        <p:spPr/>
        <p:txBody>
          <a:bodyPr/>
          <a:lstStyle/>
          <a:p>
            <a:pPr lvl="0" indent="0" marL="0">
              <a:buNone/>
            </a:pPr>
            <a:r>
              <a:rPr/>
              <a:t>It is my intent that students from all diverse backgrounds and perspectives be well-served by this course, that students’ learning needs be addressed both in and out of class, and that the diversity that the students bring to this class be viewed as a resource, strength and benefit.</a:t>
            </a:r>
          </a:p>
          <a:p>
            <a:pPr lvl="0"/>
            <a:r>
              <a:rPr/>
              <a:t>Please let me know your preferred name and pronouns on the Getting to know you survey.</a:t>
            </a:r>
          </a:p>
          <a:p>
            <a:pPr lvl="0"/>
            <a:r>
              <a:rPr/>
              <a:t>If you feel like your performance in the class is being impacted by your experiences outside of class, please don’t hesitate to come and talk with me. I want to be a resource for you. If you prefer to speak with someone outside of the course, your advisors, and deans are excellent resources.</a:t>
            </a:r>
          </a:p>
          <a:p>
            <a:pPr lvl="0"/>
            <a:r>
              <a:rPr/>
              <a:t>I (like many people) am still in the process of learning about diverse perspectives and identities. If something was said in class (by anyone) that made you feel uncomfortable, please talk to me about it.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Accessibility</a:t>
            </a:r>
          </a:p>
        </p:txBody>
      </p:sp>
      <p:sp>
        <p:nvSpPr>
          <p:cNvPr id="3" name="Content Placeholder 2"/>
          <p:cNvSpPr>
            <a:spLocks noGrp="1"/>
          </p:cNvSpPr>
          <p:nvPr>
            <p:ph idx="1"/>
          </p:nvPr>
        </p:nvSpPr>
        <p:spPr/>
        <p:txBody>
          <a:bodyPr/>
          <a:lstStyle/>
          <a:p>
            <a:pPr lvl="0"/>
            <a:r>
              <a:rPr/>
              <a:t>The </a:t>
            </a:r>
            <a:r>
              <a:rPr>
                <a:hlinkClick r:id="rId2"/>
              </a:rPr>
              <a:t>Student Disability Access Office (SDAO)</a:t>
            </a:r>
            <a:r>
              <a:rPr/>
              <a:t> is available to ensure that students are able to engage with their courses and related assignments.</a:t>
            </a:r>
          </a:p>
          <a:p>
            <a:pPr lvl="0"/>
            <a:r>
              <a:rPr/>
              <a:t>I am committed to making all course materials accessible and I’m always learning how to do this better. If any course component is not accessible to you in any way, please don’t hesitate to let me know.</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Course policies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Late work, waivers, regrades policy</a:t>
            </a:r>
          </a:p>
        </p:txBody>
      </p:sp>
      <p:sp>
        <p:nvSpPr>
          <p:cNvPr id="3" name="Content Placeholder 2"/>
          <p:cNvSpPr>
            <a:spLocks noGrp="1"/>
          </p:cNvSpPr>
          <p:nvPr>
            <p:ph idx="1"/>
          </p:nvPr>
        </p:nvSpPr>
        <p:spPr/>
        <p:txBody>
          <a:bodyPr/>
          <a:lstStyle/>
          <a:p>
            <a:pPr lvl="0"/>
            <a:r>
              <a:rPr/>
              <a:t>We have policies!</a:t>
            </a:r>
          </a:p>
          <a:p>
            <a:pPr lvl="0"/>
            <a:r>
              <a:rPr/>
              <a:t>Read about them on the </a:t>
            </a:r>
            <a:r>
              <a:rPr>
                <a:hlinkClick r:id="rId2"/>
              </a:rPr>
              <a:t>course syllabus</a:t>
            </a:r>
            <a:r>
              <a:rPr/>
              <a:t> and refer back to them when you need it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Academic integrity</a:t>
            </a:r>
          </a:p>
        </p:txBody>
      </p:sp>
      <p:sp>
        <p:nvSpPr>
          <p:cNvPr id="3" name="Content Placeholder 2"/>
          <p:cNvSpPr>
            <a:spLocks noGrp="1"/>
          </p:cNvSpPr>
          <p:nvPr>
            <p:ph idx="1"/>
          </p:nvPr>
        </p:nvSpPr>
        <p:spPr/>
        <p:txBody>
          <a:bodyPr/>
          <a:lstStyle/>
          <a:p>
            <a:pPr lvl="0" indent="0" marL="1270000">
              <a:buNone/>
            </a:pPr>
            <a:r>
              <a:rPr sz="2000"/>
              <a:t>To uphold the Duke Community Standard:</a:t>
            </a:r>
          </a:p>
          <a:p>
            <a:pPr lvl="0"/>
            <a:r>
              <a:rPr sz="2000"/>
              <a:t>I will not lie, cheat, or steal in my academic endeavors;</a:t>
            </a:r>
          </a:p>
          <a:p>
            <a:pPr lvl="0"/>
            <a:r>
              <a:rPr sz="2000"/>
              <a:t>I will conduct myself honorably in all my endeavors; and</a:t>
            </a:r>
          </a:p>
          <a:p>
            <a:pPr lvl="0"/>
            <a:r>
              <a:rPr sz="2000"/>
              <a:t>I will act if the Standard is compromised.</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Meet the course team</a:t>
            </a:r>
          </a:p>
        </p:txBody>
      </p:sp>
      <p:sp>
        <p:nvSpPr>
          <p:cNvPr id="3" name="Content Placeholder 2"/>
          <p:cNvSpPr>
            <a:spLocks noGrp="1"/>
          </p:cNvSpPr>
          <p:nvPr>
            <p:ph idx="1" sz="half"/>
          </p:nvPr>
        </p:nvSpPr>
        <p:spPr/>
        <p:txBody>
          <a:bodyPr/>
          <a:lstStyle/>
          <a:p>
            <a:pPr lvl="0"/>
            <a:r>
              <a:rPr/>
              <a:t>Mary Knox (Course coordinator)</a:t>
            </a:r>
          </a:p>
          <a:p>
            <a:pPr lvl="0"/>
            <a:r>
              <a:rPr/>
              <a:t>Betsy Bersson (Head TA)</a:t>
            </a:r>
          </a:p>
          <a:p>
            <a:pPr lvl="0"/>
            <a:r>
              <a:rPr/>
              <a:t>Chris Oswald</a:t>
            </a:r>
          </a:p>
          <a:p>
            <a:pPr lvl="0"/>
            <a:r>
              <a:rPr/>
              <a:t>Jasmine Wang</a:t>
            </a:r>
          </a:p>
          <a:p>
            <a:pPr lvl="0"/>
            <a:r>
              <a:rPr/>
              <a:t>Mert Bildirici</a:t>
            </a:r>
          </a:p>
          <a:p>
            <a:pPr lvl="0"/>
            <a:r>
              <a:rPr/>
              <a:t>Will Tirone</a:t>
            </a:r>
          </a:p>
          <a:p>
            <a:pPr lvl="0"/>
            <a:r>
              <a:rPr/>
              <a:t>Krish Bansal</a:t>
            </a:r>
          </a:p>
          <a:p>
            <a:pPr lvl="0"/>
            <a:r>
              <a:rPr/>
              <a:t>Caitrin Murphy</a:t>
            </a:r>
          </a:p>
          <a:p>
            <a:pPr lvl="0"/>
            <a:r>
              <a:rPr/>
              <a:t>Avery Hodges</a:t>
            </a:r>
          </a:p>
          <a:p>
            <a:pPr lvl="0"/>
            <a:r>
              <a:rPr/>
              <a:t>Jon Campbell</a:t>
            </a:r>
          </a:p>
        </p:txBody>
      </p:sp>
      <p:sp>
        <p:nvSpPr>
          <p:cNvPr id="4" name="Content Placeholder 3"/>
          <p:cNvSpPr>
            <a:spLocks noGrp="1"/>
          </p:cNvSpPr>
          <p:nvPr>
            <p:ph idx="2" sz="half"/>
          </p:nvPr>
        </p:nvSpPr>
        <p:spPr/>
        <p:txBody>
          <a:bodyPr/>
          <a:lstStyle/>
          <a:p>
            <a:pPr lvl="0"/>
            <a:r>
              <a:rPr/>
              <a:t>Foxx Hart</a:t>
            </a:r>
          </a:p>
          <a:p>
            <a:pPr lvl="0"/>
            <a:r>
              <a:rPr/>
              <a:t>Netra MittalAlexa Fahrer</a:t>
            </a:r>
          </a:p>
          <a:p>
            <a:pPr lvl="0"/>
            <a:r>
              <a:rPr/>
              <a:t>Devin Johnson</a:t>
            </a:r>
          </a:p>
          <a:p>
            <a:pPr lvl="0"/>
            <a:r>
              <a:rPr/>
              <a:t>Konnie Huang</a:t>
            </a:r>
          </a:p>
          <a:p>
            <a:pPr lvl="0"/>
            <a:r>
              <a:rPr/>
              <a:t>Li Fan</a:t>
            </a:r>
          </a:p>
          <a:p>
            <a:pPr lvl="0"/>
            <a:r>
              <a:rPr/>
              <a:t>Kelly Huang</a:t>
            </a:r>
          </a:p>
          <a:p>
            <a:pPr lvl="0"/>
            <a:r>
              <a:rPr/>
              <a:t>Leah Johnson</a:t>
            </a:r>
          </a:p>
          <a:p>
            <a:pPr lvl="0"/>
            <a:r>
              <a:rPr/>
              <a:t>Lisa Zhang</a:t>
            </a:r>
          </a:p>
          <a:p>
            <a:pPr lvl="0"/>
            <a:r>
              <a:rPr/>
              <a:t>Miles King</a:t>
            </a:r>
          </a:p>
          <a:p>
            <a:pPr lvl="0"/>
            <a:r>
              <a:rPr/>
              <a:t>Noah Obuya</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Wrap up</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This week’s tasks</a:t>
            </a:r>
          </a:p>
        </p:txBody>
      </p:sp>
      <p:sp>
        <p:nvSpPr>
          <p:cNvPr id="3" name="Content Placeholder 2"/>
          <p:cNvSpPr>
            <a:spLocks noGrp="1"/>
          </p:cNvSpPr>
          <p:nvPr>
            <p:ph idx="1"/>
          </p:nvPr>
        </p:nvSpPr>
        <p:spPr/>
        <p:txBody>
          <a:bodyPr/>
          <a:lstStyle/>
          <a:p>
            <a:pPr lvl="0"/>
            <a:r>
              <a:rPr/>
              <a:t>Complete Lab 0</a:t>
            </a:r>
          </a:p>
          <a:p>
            <a:pPr lvl="1"/>
            <a:r>
              <a:rPr/>
              <a:t>Computational setup</a:t>
            </a:r>
          </a:p>
          <a:p>
            <a:pPr lvl="1"/>
            <a:r>
              <a:rPr/>
              <a:t>Getting to know you survey</a:t>
            </a:r>
          </a:p>
          <a:p>
            <a:pPr lvl="0"/>
            <a:r>
              <a:rPr/>
              <a:t>Read the syllabus</a:t>
            </a:r>
          </a:p>
          <a:p>
            <a:pPr lvl="0"/>
            <a:r>
              <a:rPr/>
              <a:t>Start readings for next week</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Midori says…</a:t>
            </a:r>
          </a:p>
        </p:txBody>
      </p:sp>
      <p:pic>
        <p:nvPicPr>
          <p:cNvPr descr="images/midori.jpeg" id="0" name="Picture 1">
            <a:hlinkClick r:id="rId3"/>
          </p:cNvPr>
          <p:cNvPicPr>
            <a:picLocks noGrp="1" noChangeAspect="1"/>
          </p:cNvPicPr>
          <p:nvPr/>
        </p:nvPicPr>
        <p:blipFill>
          <a:blip r:embed="rId2"/>
          <a:stretch>
            <a:fillRect/>
          </a:stretch>
        </p:blipFill>
        <p:spPr bwMode="auto">
          <a:xfrm>
            <a:off x="2032000" y="1193800"/>
            <a:ext cx="50800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Meet each other!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Meet data science</a:t>
            </a:r>
          </a:p>
        </p:txBody>
      </p:sp>
      <p:sp>
        <p:nvSpPr>
          <p:cNvPr id="3" name="Content Placeholder 2"/>
          <p:cNvSpPr>
            <a:spLocks noGrp="1"/>
          </p:cNvSpPr>
          <p:nvPr>
            <p:ph idx="1"/>
          </p:nvPr>
        </p:nvSpPr>
        <p:spPr/>
        <p:txBody>
          <a:bodyPr/>
          <a:lstStyle/>
          <a:p>
            <a:pPr lvl="0"/>
            <a:r>
              <a:rPr/>
              <a:t>Data science is an exciting discipline that allows you to turn raw data into understanding, insight, and knowledge.</a:t>
            </a:r>
          </a:p>
          <a:p>
            <a:pPr lvl="0"/>
            <a:r>
              <a:rPr/>
              <a:t>We’re going to learn to do this in a </a:t>
            </a:r>
            <a:r>
              <a:rPr>
                <a:latin typeface="Courier"/>
              </a:rPr>
              <a:t>tidy</a:t>
            </a:r>
            <a:r>
              <a:rPr/>
              <a:t> way – more on that later!</a:t>
            </a:r>
          </a:p>
          <a:p>
            <a:pPr lvl="0"/>
            <a:r>
              <a:rPr/>
              <a:t>This is a course on introduction to data science, with an emphasis on statistical thinking.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Software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Excel - not…</a:t>
            </a:r>
          </a:p>
        </p:txBody>
      </p:sp>
      <p:pic>
        <p:nvPicPr>
          <p:cNvPr descr="images/excel.png" id="0" name="Picture 1"/>
          <p:cNvPicPr>
            <a:picLocks noGrp="1" noChangeAspect="1"/>
          </p:cNvPicPr>
          <p:nvPr/>
        </p:nvPicPr>
        <p:blipFill>
          <a:blip r:embed="rId2"/>
          <a:stretch>
            <a:fillRect/>
          </a:stretch>
        </p:blipFill>
        <p:spPr bwMode="auto">
          <a:xfrm>
            <a:off x="2362200" y="1193800"/>
            <a:ext cx="44196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t>
            </a:r>
          </a:p>
        </p:txBody>
      </p:sp>
      <p:pic>
        <p:nvPicPr>
          <p:cNvPr descr="images/r.png" id="0" name="Picture 1"/>
          <p:cNvPicPr>
            <a:picLocks noGrp="1" noChangeAspect="1"/>
          </p:cNvPicPr>
          <p:nvPr/>
        </p:nvPicPr>
        <p:blipFill>
          <a:blip r:embed="rId2"/>
          <a:stretch>
            <a:fillRect/>
          </a:stretch>
        </p:blipFill>
        <p:spPr bwMode="auto">
          <a:xfrm>
            <a:off x="2984500" y="1193800"/>
            <a:ext cx="31623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STA 199</dc:title>
  <dc:creator>Chris Hallstrom</dc:creator>
  <cp:keywords/>
  <dcterms:created xsi:type="dcterms:W3CDTF">2024-08-20T01:18:10Z</dcterms:created>
  <dcterms:modified xsi:type="dcterms:W3CDTF">2024-08-20T01:18:10Z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ook">
    <vt:lpwstr/>
  </property>
  <property fmtid="{D5CDD505-2E9C-101B-9397-08002B2CF9AE}" pid="6" name="by-affiliation">
    <vt:lpwstr/>
  </property>
  <property fmtid="{D5CDD505-2E9C-101B-9397-08002B2CF9AE}" pid="7" name="by-author">
    <vt:lpwstr/>
  </property>
  <property fmtid="{D5CDD505-2E9C-101B-9397-08002B2CF9AE}" pid="8" name="date">
    <vt:lpwstr>2024-01-11</vt:lpwstr>
  </property>
  <property fmtid="{D5CDD505-2E9C-101B-9397-08002B2CF9AE}" pid="9" name="editor">
    <vt:lpwstr>visual</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institute">
    <vt:lpwstr>University of Portland</vt:lpwstr>
  </property>
  <property fmtid="{D5CDD505-2E9C-101B-9397-08002B2CF9AE}" pid="14" name="institutes">
    <vt:lpwstr/>
  </property>
  <property fmtid="{D5CDD505-2E9C-101B-9397-08002B2CF9AE}" pid="15" name="knitr">
    <vt:lpwstr/>
  </property>
  <property fmtid="{D5CDD505-2E9C-101B-9397-08002B2CF9AE}" pid="16" name="labels">
    <vt:lpwstr/>
  </property>
  <property fmtid="{D5CDD505-2E9C-101B-9397-08002B2CF9AE}" pid="17" name="subtitle">
    <vt:lpwstr>Lecture 0</vt:lpwstr>
  </property>
  <property fmtid="{D5CDD505-2E9C-101B-9397-08002B2CF9AE}" pid="18" name="toc-title">
    <vt:lpwstr>Table of contents</vt:lpwstr>
  </property>
</Properties>
</file>