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3"/>
  </p:notesMasterIdLst>
  <p:handoutMasterIdLst>
    <p:handoutMasterId r:id="rId54"/>
  </p:handoutMasterIdLst>
  <p:sldIdLst>
    <p:sldId id="315" r:id="rId6"/>
    <p:sldId id="346" r:id="rId7"/>
    <p:sldId id="365" r:id="rId8"/>
    <p:sldId id="403" r:id="rId9"/>
    <p:sldId id="364" r:id="rId10"/>
    <p:sldId id="367" r:id="rId11"/>
    <p:sldId id="370" r:id="rId12"/>
    <p:sldId id="371" r:id="rId13"/>
    <p:sldId id="400" r:id="rId14"/>
    <p:sldId id="405" r:id="rId15"/>
    <p:sldId id="404" r:id="rId16"/>
    <p:sldId id="406" r:id="rId17"/>
    <p:sldId id="420" r:id="rId18"/>
    <p:sldId id="409" r:id="rId19"/>
    <p:sldId id="408" r:id="rId20"/>
    <p:sldId id="410" r:id="rId21"/>
    <p:sldId id="411" r:id="rId22"/>
    <p:sldId id="413" r:id="rId23"/>
    <p:sldId id="412" r:id="rId24"/>
    <p:sldId id="414" r:id="rId25"/>
    <p:sldId id="415" r:id="rId26"/>
    <p:sldId id="421" r:id="rId27"/>
    <p:sldId id="419" r:id="rId28"/>
    <p:sldId id="416" r:id="rId29"/>
    <p:sldId id="417" r:id="rId30"/>
    <p:sldId id="418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3" r:id="rId42"/>
    <p:sldId id="407" r:id="rId43"/>
    <p:sldId id="434" r:id="rId44"/>
    <p:sldId id="432" r:id="rId45"/>
    <p:sldId id="435" r:id="rId46"/>
    <p:sldId id="436" r:id="rId47"/>
    <p:sldId id="437" r:id="rId48"/>
    <p:sldId id="438" r:id="rId49"/>
    <p:sldId id="439" r:id="rId50"/>
    <p:sldId id="440" r:id="rId51"/>
    <p:sldId id="44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CC"/>
    <a:srgbClr val="FFEBE7"/>
    <a:srgbClr val="FFD9B2"/>
    <a:srgbClr val="F6A400"/>
    <a:srgbClr val="610950"/>
    <a:srgbClr val="CC0099"/>
    <a:srgbClr val="FFFFE7"/>
    <a:srgbClr val="FFFFFF"/>
    <a:srgbClr val="FFAA99"/>
    <a:srgbClr val="E673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86" autoAdjust="0"/>
    <p:restoredTop sz="96853" autoAdjust="0"/>
  </p:normalViewPr>
  <p:slideViewPr>
    <p:cSldViewPr snapToGrid="0">
      <p:cViewPr>
        <p:scale>
          <a:sx n="90" d="100"/>
          <a:sy n="90" d="100"/>
        </p:scale>
        <p:origin x="-840" y="-96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21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12/10/2013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235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101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 Ice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ice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ice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28" name="Picture 27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ice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AU" sz="4000" b="1" spc="50" dirty="0" smtClean="0">
                <a:ln w="11430"/>
                <a:solidFill>
                  <a:srgbClr val="99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Informatica Training</a:t>
            </a:r>
            <a:endParaRPr lang="en-US" sz="4000" b="1" spc="50" dirty="0">
              <a:ln w="11430"/>
              <a:solidFill>
                <a:srgbClr val="9900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616712" y="5847941"/>
            <a:ext cx="3869144" cy="41467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Presenter – Priyanka Jyoti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AutoShape 7"/>
          <p:cNvSpPr>
            <a:spLocks noChangeAspect="1" noChangeArrowheads="1" noTextEdit="1"/>
          </p:cNvSpPr>
          <p:nvPr/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457201" y="191386"/>
            <a:ext cx="8242300" cy="925033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Informatica PowerCenter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622" y="1414131"/>
            <a:ext cx="7145079" cy="451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Informatica PowerCenter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 lnSpcReduction="10000"/>
          </a:bodyPr>
          <a:lstStyle/>
          <a:p>
            <a:pPr lvl="2"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Designer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dirty="0" smtClean="0"/>
              <a:t>To add source and target definitions to the repository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dirty="0" smtClean="0"/>
              <a:t>To create mappings that contain data transformation instructions</a:t>
            </a:r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pPr lvl="2"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Workflow Manager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dirty="0" smtClean="0"/>
              <a:t>To create, schedule and execute sessions and workflows</a:t>
            </a:r>
          </a:p>
          <a:p>
            <a:pPr lvl="2"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Workflow Monitor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dirty="0" smtClean="0"/>
              <a:t>To monitor sessions and workflows for debugging.</a:t>
            </a:r>
          </a:p>
          <a:p>
            <a:pPr lvl="2"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Repository Manager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dirty="0" smtClean="0"/>
              <a:t>To create and administer the Metadata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dirty="0" smtClean="0"/>
              <a:t>To create Repository Users and Groups, assign Privileges and Permissions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dirty="0" smtClean="0"/>
              <a:t>Manage Folders and Locks</a:t>
            </a:r>
          </a:p>
          <a:p>
            <a:pPr lvl="2"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Administration Console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dirty="0" smtClean="0"/>
              <a:t>Web based application for administrative tasks like managing logs and configure nodes</a:t>
            </a:r>
          </a:p>
          <a:p>
            <a:pPr lvl="2">
              <a:buClrTx/>
            </a:pPr>
            <a:endParaRPr lang="en-US" sz="24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Informatica PowerCenter Client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457201" y="191386"/>
            <a:ext cx="8242300" cy="925033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Designer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Designer Overview</a:t>
            </a:r>
            <a:endParaRPr lang="en-US" dirty="0">
              <a:solidFill>
                <a:srgbClr val="9900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 fontScale="92500" lnSpcReduction="20000"/>
          </a:bodyPr>
          <a:lstStyle/>
          <a:p>
            <a:pPr lvl="2">
              <a:buClrTx/>
            </a:pPr>
            <a:r>
              <a:rPr lang="en-US" sz="2600" dirty="0" err="1" smtClean="0">
                <a:solidFill>
                  <a:schemeClr val="accent1"/>
                </a:solidFill>
                <a:latin typeface="+mn-lt"/>
              </a:rPr>
              <a:t>Informatica’s</a:t>
            </a:r>
            <a:r>
              <a:rPr lang="en-US" sz="2600" dirty="0" smtClean="0">
                <a:solidFill>
                  <a:schemeClr val="accent1"/>
                </a:solidFill>
                <a:latin typeface="+mn-lt"/>
              </a:rPr>
              <a:t> Designer is the client application used to create and manage sources, targets, and the associated mappings between them.  </a:t>
            </a:r>
          </a:p>
          <a:p>
            <a:pPr lvl="2">
              <a:buClrTx/>
            </a:pPr>
            <a:endParaRPr lang="en-US" sz="26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600" dirty="0" smtClean="0">
                <a:solidFill>
                  <a:schemeClr val="accent1"/>
                </a:solidFill>
                <a:latin typeface="+mn-lt"/>
              </a:rPr>
              <a:t>The Designer allows you to work with multiple tools, in multiple folders, and in multiple repositories at a time. </a:t>
            </a:r>
          </a:p>
          <a:p>
            <a:pPr lvl="2">
              <a:lnSpc>
                <a:spcPct val="90000"/>
              </a:lnSpc>
              <a:buClrTx/>
              <a:buNone/>
            </a:pPr>
            <a:r>
              <a:rPr lang="en-US" sz="2600" dirty="0" smtClean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lvl="2">
              <a:lnSpc>
                <a:spcPct val="90000"/>
              </a:lnSpc>
              <a:buClrTx/>
            </a:pPr>
            <a:r>
              <a:rPr lang="en-US" sz="2600" dirty="0" smtClean="0">
                <a:solidFill>
                  <a:schemeClr val="accent1"/>
                </a:solidFill>
                <a:latin typeface="+mn-lt"/>
              </a:rPr>
              <a:t>The client application provides five tools with which to create mappings:</a:t>
            </a:r>
          </a:p>
          <a:p>
            <a:pPr lvl="2">
              <a:lnSpc>
                <a:spcPct val="90000"/>
              </a:lnSpc>
              <a:buClrTx/>
            </a:pPr>
            <a:endParaRPr lang="en-US" sz="2600" dirty="0" smtClean="0">
              <a:solidFill>
                <a:schemeClr val="accent1"/>
              </a:solidFill>
              <a:latin typeface="+mn-lt"/>
            </a:endParaRP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b="1" dirty="0" smtClean="0">
                <a:latin typeface="+mn-lt"/>
              </a:rPr>
              <a:t>Source Analyzer </a:t>
            </a:r>
            <a:r>
              <a:rPr lang="en-US" sz="1700" dirty="0" smtClean="0">
                <a:latin typeface="+mn-lt"/>
              </a:rPr>
              <a:t>- To import or create source definitions for flat file, ERP, and relational sources.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b="1" dirty="0" smtClean="0">
                <a:latin typeface="+mn-lt"/>
              </a:rPr>
              <a:t>Target Designer </a:t>
            </a:r>
            <a:r>
              <a:rPr lang="en-US" sz="1700" dirty="0" smtClean="0">
                <a:latin typeface="+mn-lt"/>
              </a:rPr>
              <a:t>- To import or create target definitions.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b="1" dirty="0" smtClean="0">
                <a:latin typeface="+mn-lt"/>
              </a:rPr>
              <a:t>Transformation Developer </a:t>
            </a:r>
            <a:r>
              <a:rPr lang="en-US" sz="1700" dirty="0" smtClean="0">
                <a:latin typeface="+mn-lt"/>
              </a:rPr>
              <a:t>- To create reusable object that generates or modifies data. 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b="1" dirty="0" err="1" smtClean="0">
                <a:latin typeface="+mn-lt"/>
              </a:rPr>
              <a:t>Mapplet</a:t>
            </a:r>
            <a:r>
              <a:rPr lang="en-US" sz="1700" b="1" dirty="0" smtClean="0">
                <a:latin typeface="+mn-lt"/>
              </a:rPr>
              <a:t> Designer </a:t>
            </a:r>
            <a:r>
              <a:rPr lang="en-US" sz="1700" dirty="0" smtClean="0">
                <a:latin typeface="+mn-lt"/>
              </a:rPr>
              <a:t>- To create a reusable object that represents a set of transformations.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b="1" dirty="0" smtClean="0">
                <a:latin typeface="+mn-lt"/>
              </a:rPr>
              <a:t>Mapping Designer </a:t>
            </a:r>
            <a:r>
              <a:rPr lang="en-US" sz="1700" dirty="0" smtClean="0">
                <a:latin typeface="+mn-lt"/>
              </a:rPr>
              <a:t>- To create mappings.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Designer Overview (Contd.)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0803" y="1289050"/>
            <a:ext cx="8027156" cy="4872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Designer Overview (Contd.)</a:t>
            </a:r>
            <a:endParaRPr lang="en-US" dirty="0">
              <a:solidFill>
                <a:srgbClr val="9900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2">
              <a:buClrTx/>
            </a:pPr>
            <a:r>
              <a:rPr lang="en-US" sz="2600" dirty="0" smtClean="0">
                <a:solidFill>
                  <a:schemeClr val="accent1"/>
                </a:solidFill>
                <a:latin typeface="+mn-lt"/>
              </a:rPr>
              <a:t>Mappings represent the data flow between sources and targets</a:t>
            </a:r>
          </a:p>
          <a:p>
            <a:pPr lvl="2">
              <a:buClrTx/>
            </a:pPr>
            <a:endParaRPr lang="en-US" sz="2600" dirty="0" smtClean="0">
              <a:solidFill>
                <a:schemeClr val="accent1"/>
              </a:solidFill>
              <a:latin typeface="+mn-lt"/>
            </a:endParaRPr>
          </a:p>
          <a:p>
            <a:pPr lvl="2">
              <a:buClrTx/>
            </a:pPr>
            <a:r>
              <a:rPr lang="en-US" sz="2600" dirty="0" smtClean="0">
                <a:solidFill>
                  <a:schemeClr val="accent1"/>
                </a:solidFill>
                <a:latin typeface="+mn-lt"/>
              </a:rPr>
              <a:t>When the </a:t>
            </a:r>
            <a:r>
              <a:rPr lang="en-US" sz="2600" dirty="0" err="1" smtClean="0">
                <a:solidFill>
                  <a:schemeClr val="accent1"/>
                </a:solidFill>
                <a:latin typeface="+mn-lt"/>
              </a:rPr>
              <a:t>Informatica</a:t>
            </a:r>
            <a:r>
              <a:rPr lang="en-US" sz="2600" dirty="0" smtClean="0">
                <a:solidFill>
                  <a:schemeClr val="accent1"/>
                </a:solidFill>
                <a:latin typeface="+mn-lt"/>
              </a:rPr>
              <a:t> Server runs a session, it uses the instructions configured in the mapping to read, transform, and write data</a:t>
            </a:r>
          </a:p>
          <a:p>
            <a:pPr lvl="2">
              <a:buClrTx/>
            </a:pPr>
            <a:endParaRPr lang="en-US" sz="2400" dirty="0" smtClean="0">
              <a:solidFill>
                <a:schemeClr val="accent1"/>
              </a:solidFill>
              <a:latin typeface="+mn-lt"/>
            </a:endParaRPr>
          </a:p>
          <a:p>
            <a:pPr lvl="2">
              <a:buClrTx/>
            </a:pPr>
            <a:r>
              <a:rPr lang="en-US" sz="2600" dirty="0" smtClean="0">
                <a:solidFill>
                  <a:schemeClr val="accent1"/>
                </a:solidFill>
                <a:latin typeface="+mn-lt"/>
              </a:rPr>
              <a:t>Every mapping must contain the following components: </a:t>
            </a:r>
          </a:p>
          <a:p>
            <a:pPr lvl="4">
              <a:lnSpc>
                <a:spcPct val="110000"/>
              </a:lnSpc>
              <a:buFont typeface="Courier New" pitchFamily="49" charset="0"/>
              <a:buChar char="o"/>
            </a:pPr>
            <a:r>
              <a:rPr lang="en-US" sz="1700" b="1" dirty="0" smtClean="0">
                <a:latin typeface="+mn-lt"/>
              </a:rPr>
              <a:t>Source / Target definitions</a:t>
            </a:r>
          </a:p>
          <a:p>
            <a:pPr lvl="4">
              <a:lnSpc>
                <a:spcPct val="110000"/>
              </a:lnSpc>
              <a:buFont typeface="Courier New" pitchFamily="49" charset="0"/>
              <a:buChar char="o"/>
            </a:pPr>
            <a:r>
              <a:rPr lang="en-US" sz="1700" b="1" dirty="0" smtClean="0">
                <a:latin typeface="+mn-lt"/>
              </a:rPr>
              <a:t>Transformation / Transformations</a:t>
            </a:r>
          </a:p>
          <a:p>
            <a:pPr lvl="4">
              <a:lnSpc>
                <a:spcPct val="110000"/>
              </a:lnSpc>
              <a:buFont typeface="Courier New" pitchFamily="49" charset="0"/>
              <a:buChar char="o"/>
            </a:pPr>
            <a:r>
              <a:rPr lang="en-US" sz="1700" b="1" dirty="0" smtClean="0">
                <a:latin typeface="+mn-lt"/>
              </a:rPr>
              <a:t>Connectors or Links</a:t>
            </a:r>
          </a:p>
          <a:p>
            <a:pPr lvl="4">
              <a:lnSpc>
                <a:spcPct val="110000"/>
              </a:lnSpc>
              <a:buFont typeface="Courier New" pitchFamily="49" charset="0"/>
              <a:buChar char="o"/>
            </a:pPr>
            <a:endParaRPr lang="en-US" sz="1800" dirty="0" smtClean="0"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600" dirty="0" smtClean="0">
                <a:solidFill>
                  <a:schemeClr val="accent1"/>
                </a:solidFill>
                <a:latin typeface="+mn-lt"/>
              </a:rPr>
              <a:t>Transformations can be created to use once in a mapping, or reusable transformations to use in multiple mappings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Transformations Overview</a:t>
            </a:r>
            <a:endParaRPr lang="en-US" dirty="0">
              <a:solidFill>
                <a:srgbClr val="9900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A transformation is a repository object that generates, modifies, or passes data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The Designer provides a set of transformations that perform specific functions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Transformations in a mapping represent the operations the </a:t>
            </a:r>
            <a:r>
              <a:rPr lang="en-US" sz="2400" dirty="0" err="1" smtClean="0">
                <a:solidFill>
                  <a:schemeClr val="accent1"/>
                </a:solidFill>
                <a:latin typeface="+mn-lt"/>
              </a:rPr>
              <a:t>Informatica</a:t>
            </a: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 Server performs on data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Data passes into and out of transformations through ports that you connect in a mapping or </a:t>
            </a:r>
            <a:r>
              <a:rPr lang="en-US" sz="2400" dirty="0" err="1" smtClean="0">
                <a:solidFill>
                  <a:schemeClr val="accent1"/>
                </a:solidFill>
                <a:latin typeface="+mn-lt"/>
              </a:rPr>
              <a:t>mapplet</a:t>
            </a:r>
            <a:endParaRPr lang="en-US" sz="2400" dirty="0" smtClean="0">
              <a:solidFill>
                <a:schemeClr val="accent1"/>
              </a:solidFill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Basic Transformations used in Designer</a:t>
            </a:r>
            <a:endParaRPr lang="en-US" dirty="0">
              <a:solidFill>
                <a:srgbClr val="9900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Source Qualifier Transformation</a:t>
            </a:r>
          </a:p>
          <a:p>
            <a:pPr lvl="4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1700" dirty="0" smtClean="0">
                <a:latin typeface="+mn-lt"/>
              </a:rPr>
              <a:t>This object is used to define the reader process, or the selection for relational sources</a:t>
            </a:r>
          </a:p>
          <a:p>
            <a:pPr lvl="4">
              <a:buFont typeface="Courier New" pitchFamily="49" charset="0"/>
              <a:buChar char="o"/>
            </a:pPr>
            <a:r>
              <a:rPr lang="en-US" sz="1700" dirty="0" smtClean="0">
                <a:latin typeface="+mn-lt"/>
              </a:rPr>
              <a:t>Can automatically generate the SQL, User can override it and write own SQL</a:t>
            </a:r>
          </a:p>
          <a:p>
            <a:pPr lvl="4">
              <a:buFont typeface="Courier New" pitchFamily="49" charset="0"/>
              <a:buChar char="o"/>
            </a:pPr>
            <a:r>
              <a:rPr lang="en-US" sz="1700" dirty="0" smtClean="0">
                <a:latin typeface="+mn-lt"/>
              </a:rPr>
              <a:t>In the source qualifier you can also specify filters on the source data or distinct selection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Filter Transformation</a:t>
            </a:r>
          </a:p>
          <a:p>
            <a:pPr lvl="4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1700" dirty="0" smtClean="0">
                <a:latin typeface="+mn-lt"/>
              </a:rPr>
              <a:t>The Filter Transformation is used to do just that – filter data</a:t>
            </a:r>
          </a:p>
          <a:p>
            <a:pPr lvl="4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1700" dirty="0" smtClean="0">
                <a:latin typeface="+mn-lt"/>
              </a:rPr>
              <a:t>We can filter at the source using the Source Qualifier, but maybe we need to filter the data somewhere within the pipeline. We also use the Filter to branch and load a portion of the data into one target based on some condition and the rest of the data into another target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Router Transformation</a:t>
            </a:r>
          </a:p>
          <a:p>
            <a:pPr lvl="4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1700" dirty="0" smtClean="0">
                <a:latin typeface="+mn-lt"/>
              </a:rPr>
              <a:t>It is used for branching, </a:t>
            </a:r>
            <a:r>
              <a:rPr lang="en-US" sz="1700" smtClean="0">
                <a:latin typeface="+mn-lt"/>
              </a:rPr>
              <a:t>it’s much </a:t>
            </a:r>
            <a:r>
              <a:rPr lang="en-US" sz="1700" dirty="0" smtClean="0">
                <a:latin typeface="+mn-lt"/>
              </a:rPr>
              <a:t>more efficient than the filter transformation</a:t>
            </a:r>
          </a:p>
          <a:p>
            <a:pPr lvl="4">
              <a:lnSpc>
                <a:spcPct val="80000"/>
              </a:lnSpc>
              <a:buNone/>
            </a:pPr>
            <a:endParaRPr lang="en-US" sz="17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Basic Transformations used in Designer(Cont.)</a:t>
            </a:r>
            <a:endParaRPr lang="en-US" dirty="0">
              <a:solidFill>
                <a:srgbClr val="9900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chemeClr val="accent1"/>
                </a:solidFill>
              </a:rPr>
              <a:t>Expression Transformation</a:t>
            </a:r>
            <a:endParaRPr lang="en-US" sz="2000" dirty="0" smtClean="0"/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The Expression Transformation is used for data cleansing and scrubbing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Functions such as concatenate, </a:t>
            </a:r>
            <a:r>
              <a:rPr lang="en-US" sz="1700" dirty="0" err="1" smtClean="0"/>
              <a:t>instring</a:t>
            </a:r>
            <a:r>
              <a:rPr lang="en-US" sz="1700" dirty="0" smtClean="0"/>
              <a:t> and </a:t>
            </a:r>
            <a:r>
              <a:rPr lang="en-US" sz="1700" dirty="0" err="1" smtClean="0"/>
              <a:t>rpad</a:t>
            </a:r>
            <a:r>
              <a:rPr lang="en-US" sz="1700" dirty="0" smtClean="0"/>
              <a:t> etc. can be used in the Expression Transformation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We can also create derived columns and variables in the Expression Transformation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Aggregator Transformation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The Aggregator Transformation is used when doing those types of functions that require sorting or a group by.  Functions like SUM, AVG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Aggregates are done in memory and we can accept pre-sorted input to reduce the amount of memory necessary. 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Update Strategy Transformation 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Use the update strategy to finely control on a row by row basis, whether we want the row to be inserted, updated, deleted or a reject based on some logical condition we have derived in the mapping process</a:t>
            </a:r>
          </a:p>
          <a:p>
            <a:pPr lvl="4">
              <a:lnSpc>
                <a:spcPct val="80000"/>
              </a:lnSpc>
              <a:buFont typeface="Courier New" pitchFamily="49" charset="0"/>
              <a:buChar char="o"/>
            </a:pPr>
            <a:endParaRPr lang="en-US" sz="1700" dirty="0" smtClean="0">
              <a:latin typeface="+mn-lt"/>
            </a:endParaRPr>
          </a:p>
          <a:p>
            <a:pPr lvl="4">
              <a:lnSpc>
                <a:spcPct val="80000"/>
              </a:lnSpc>
              <a:buNone/>
            </a:pPr>
            <a:endParaRPr lang="en-US" sz="17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Topics</a:t>
            </a:r>
            <a:endParaRPr lang="en-US" b="1" u="sng" dirty="0">
              <a:solidFill>
                <a:srgbClr val="9900CC"/>
              </a:solidFill>
              <a:latin typeface="Cambr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809625" y="1157841"/>
            <a:ext cx="6792654" cy="5016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ETL Basics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9900CC"/>
                </a:solidFill>
              </a:rPr>
              <a:t>ETL Overview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9900CC"/>
                </a:solidFill>
              </a:rPr>
              <a:t>Data Migration Methodology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9900CC"/>
                </a:solidFill>
              </a:rPr>
              <a:t>Data Warehousing Architecture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9900CC"/>
                </a:solidFill>
              </a:rPr>
              <a:t>Data Warehouse Definition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9900CC"/>
                </a:solidFill>
              </a:rPr>
              <a:t>Different ETL Tools in the Market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Informatica PowerCenter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9900CC"/>
                </a:solidFill>
              </a:rPr>
              <a:t>Informatica PowerCenter Architecture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9900CC"/>
                </a:solidFill>
              </a:rPr>
              <a:t>Informatica PowerCenter Client Tools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Designer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9900CC"/>
                </a:solidFill>
              </a:rPr>
              <a:t>Designer Overview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9900CC"/>
                </a:solidFill>
              </a:rPr>
              <a:t>Transformations Overview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9900CC"/>
                </a:solidFill>
              </a:rPr>
              <a:t>Basic Transformations used in Designer</a:t>
            </a:r>
          </a:p>
          <a:p>
            <a:pPr marL="1257300" lvl="2" indent="-342900"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1600" dirty="0" smtClean="0"/>
              <a:t>Source Qualifier</a:t>
            </a:r>
          </a:p>
          <a:p>
            <a:pPr marL="1257300" lvl="2" indent="-342900"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1600" dirty="0" smtClean="0"/>
              <a:t>Filter Transformation</a:t>
            </a:r>
          </a:p>
          <a:p>
            <a:pPr marL="1257300" lvl="2" indent="-342900"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1600" dirty="0" smtClean="0"/>
              <a:t>Router Transformation</a:t>
            </a:r>
          </a:p>
          <a:p>
            <a:pPr marL="1257300" lvl="2" indent="-342900"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1600" dirty="0" smtClean="0"/>
              <a:t>Expression Transformation</a:t>
            </a:r>
          </a:p>
          <a:p>
            <a:pPr marL="1257300" lvl="2" indent="-342900"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1600" dirty="0" smtClean="0"/>
              <a:t>Aggregator Transformation</a:t>
            </a:r>
          </a:p>
          <a:p>
            <a:pPr marL="1257300" lvl="2" indent="-342900"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1600" dirty="0" smtClean="0"/>
              <a:t>Update Strategy Transformation</a:t>
            </a:r>
          </a:p>
          <a:p>
            <a:pPr marL="1257300" lvl="2" indent="-342900"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1600" dirty="0" smtClean="0"/>
              <a:t>Joiner Transformation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Basic Transformations used in Designer(Cont.)</a:t>
            </a:r>
            <a:endParaRPr lang="en-US" dirty="0">
              <a:solidFill>
                <a:srgbClr val="9900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chemeClr val="accent1"/>
                </a:solidFill>
              </a:rPr>
              <a:t>Joiner Transformation</a:t>
            </a:r>
            <a:endParaRPr lang="en-US" sz="2000" dirty="0" smtClean="0"/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The Joiner Transformation is used for heterogeneous joins within a mapping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Joins are done in memory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Sorter Transformation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The Sorter is used to sort the data in the Ascending or the Descending order, generally used before aggregation of data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Sequence Generator Transformation 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It just works like sequence in Oracle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You can specify the starting value, the increment value, the upper limit and whether or not you want to reinitialize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200" dirty="0" err="1" smtClean="0">
                <a:solidFill>
                  <a:schemeClr val="accent1"/>
                </a:solidFill>
                <a:latin typeface="+mn-lt"/>
              </a:rPr>
              <a:t>Normalizer</a:t>
            </a: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 Transformation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It is used when you have occurs or arrays in your source data and you want to flatten the data into a normalized table structure 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It is also used to pivot data</a:t>
            </a:r>
          </a:p>
          <a:p>
            <a:pPr lvl="4">
              <a:lnSpc>
                <a:spcPct val="80000"/>
              </a:lnSpc>
              <a:buFont typeface="Courier New" pitchFamily="49" charset="0"/>
              <a:buChar char="o"/>
            </a:pPr>
            <a:endParaRPr lang="en-US" sz="1700" dirty="0" smtClean="0">
              <a:latin typeface="+mn-lt"/>
            </a:endParaRPr>
          </a:p>
          <a:p>
            <a:pPr lvl="4">
              <a:lnSpc>
                <a:spcPct val="80000"/>
              </a:lnSpc>
              <a:buNone/>
            </a:pPr>
            <a:endParaRPr lang="en-US" sz="17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Basic Transformations used in Designer(Cont.)</a:t>
            </a:r>
            <a:endParaRPr lang="en-US" dirty="0">
              <a:solidFill>
                <a:srgbClr val="9900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chemeClr val="accent1"/>
                </a:solidFill>
              </a:rPr>
              <a:t>Stored Procedure Transformation</a:t>
            </a:r>
            <a:endParaRPr lang="en-US" sz="2000" dirty="0" smtClean="0"/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smtClean="0"/>
              <a:t>If we have already written a stored procedure/function, you can call them from within a mapping using the Stored Procedure Transformation. 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smtClean="0"/>
              <a:t>We import the stored procedure arguments the same way we import the source catalog definition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750" dirty="0" smtClean="0"/>
              <a:t> </a:t>
            </a:r>
            <a:r>
              <a:rPr lang="en-US" sz="2200" dirty="0" smtClean="0">
                <a:solidFill>
                  <a:schemeClr val="accent1"/>
                </a:solidFill>
              </a:rPr>
              <a:t>Lookup Transformation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smtClean="0"/>
              <a:t>Use the Lookup Transformation to lookup tables in the source database, the target database or any other database as long as we have connectivity.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smtClean="0"/>
              <a:t>Lookups are by default cached in memory, however you can turn off the caching by checking the option</a:t>
            </a:r>
          </a:p>
          <a:p>
            <a:pPr lvl="2">
              <a:lnSpc>
                <a:spcPct val="90000"/>
              </a:lnSpc>
              <a:buClrTx/>
            </a:pP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Stored Procedure and lookup transformations cab be used as connected as well as unconnected depending on the usage</a:t>
            </a:r>
          </a:p>
          <a:p>
            <a:pPr lvl="4">
              <a:lnSpc>
                <a:spcPct val="80000"/>
              </a:lnSpc>
              <a:buNone/>
            </a:pPr>
            <a:endParaRPr lang="en-US" sz="17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457201" y="191386"/>
            <a:ext cx="8242300" cy="925033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Workflow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Workflow Basics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</p:spPr>
        <p:txBody>
          <a:bodyPr>
            <a:normAutofit fontScale="77500" lnSpcReduction="20000"/>
          </a:bodyPr>
          <a:lstStyle/>
          <a:p>
            <a:pPr lvl="2">
              <a:lnSpc>
                <a:spcPct val="90000"/>
              </a:lnSpc>
              <a:buClrTx/>
            </a:pPr>
            <a:r>
              <a:rPr lang="en-US" sz="3100" dirty="0" smtClean="0">
                <a:solidFill>
                  <a:schemeClr val="accent1"/>
                </a:solidFill>
                <a:latin typeface="+mn-lt"/>
              </a:rPr>
              <a:t>A workflow is a set of instructions on how to execute tasks such as sessions, emails, and shell commands</a:t>
            </a:r>
          </a:p>
          <a:p>
            <a:pPr lvl="2">
              <a:lnSpc>
                <a:spcPct val="90000"/>
              </a:lnSpc>
              <a:buClrTx/>
            </a:pPr>
            <a:endParaRPr lang="en-US" sz="31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3100" dirty="0" smtClean="0">
                <a:solidFill>
                  <a:schemeClr val="accent1"/>
                </a:solidFill>
                <a:latin typeface="+mn-lt"/>
              </a:rPr>
              <a:t>A session is one of the many tasks you can execute in the Workflow Manager</a:t>
            </a:r>
          </a:p>
          <a:p>
            <a:pPr lvl="2">
              <a:lnSpc>
                <a:spcPct val="90000"/>
              </a:lnSpc>
              <a:buClrTx/>
            </a:pPr>
            <a:endParaRPr lang="en-US" sz="31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3100" dirty="0" smtClean="0">
                <a:solidFill>
                  <a:schemeClr val="accent1"/>
                </a:solidFill>
                <a:latin typeface="+mn-lt"/>
              </a:rPr>
              <a:t>We can also create branches with conditional links. In addition, you can batch workflows by creating </a:t>
            </a:r>
            <a:r>
              <a:rPr lang="en-US" sz="3100" dirty="0" err="1" smtClean="0">
                <a:solidFill>
                  <a:schemeClr val="accent1"/>
                </a:solidFill>
                <a:latin typeface="+mn-lt"/>
              </a:rPr>
              <a:t>worklets</a:t>
            </a:r>
            <a:r>
              <a:rPr lang="en-US" sz="3100" dirty="0" smtClean="0">
                <a:solidFill>
                  <a:schemeClr val="accent1"/>
                </a:solidFill>
                <a:latin typeface="+mn-lt"/>
              </a:rPr>
              <a:t> in the Workflow Manager </a:t>
            </a:r>
          </a:p>
          <a:p>
            <a:pPr lvl="2">
              <a:lnSpc>
                <a:spcPct val="90000"/>
              </a:lnSpc>
              <a:buClrTx/>
            </a:pPr>
            <a:endParaRPr lang="en-US" sz="31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3100" dirty="0" smtClean="0">
                <a:solidFill>
                  <a:schemeClr val="accent1"/>
                </a:solidFill>
                <a:latin typeface="+mn-lt"/>
              </a:rPr>
              <a:t>Workflow Manager tools include the following:</a:t>
            </a:r>
          </a:p>
          <a:p>
            <a:pPr lvl="2">
              <a:lnSpc>
                <a:spcPct val="90000"/>
              </a:lnSpc>
              <a:buClrTx/>
            </a:pPr>
            <a:endParaRPr lang="en-US" sz="2600" dirty="0" smtClean="0">
              <a:solidFill>
                <a:schemeClr val="accent1"/>
              </a:solidFill>
              <a:latin typeface="+mn-lt"/>
            </a:endParaRPr>
          </a:p>
          <a:p>
            <a:pPr lvl="4">
              <a:lnSpc>
                <a:spcPct val="110000"/>
              </a:lnSpc>
              <a:buFont typeface="Courier New" pitchFamily="49" charset="0"/>
              <a:buChar char="o"/>
            </a:pPr>
            <a:r>
              <a:rPr lang="en-US" sz="2100" b="1" dirty="0" smtClean="0">
                <a:latin typeface="+mn-lt"/>
              </a:rPr>
              <a:t>Task Developer </a:t>
            </a:r>
            <a:r>
              <a:rPr lang="en-US" sz="2100" dirty="0" smtClean="0">
                <a:latin typeface="+mn-lt"/>
              </a:rPr>
              <a:t>- To create tasks you want to execute in the workflow</a:t>
            </a:r>
          </a:p>
          <a:p>
            <a:pPr lvl="4">
              <a:lnSpc>
                <a:spcPct val="110000"/>
              </a:lnSpc>
              <a:buFont typeface="Courier New" pitchFamily="49" charset="0"/>
              <a:buChar char="o"/>
            </a:pPr>
            <a:r>
              <a:rPr lang="en-US" sz="2100" b="1" dirty="0" smtClean="0">
                <a:latin typeface="+mn-lt"/>
              </a:rPr>
              <a:t>Workflow Designer </a:t>
            </a:r>
            <a:r>
              <a:rPr lang="en-US" sz="2100" dirty="0" smtClean="0">
                <a:latin typeface="+mn-lt"/>
              </a:rPr>
              <a:t>– To create a workflow by connecting tasks with links. We can also create tasks in the Workflow Designer as you develop the workflow</a:t>
            </a:r>
          </a:p>
          <a:p>
            <a:pPr lvl="4">
              <a:lnSpc>
                <a:spcPct val="110000"/>
              </a:lnSpc>
              <a:buFont typeface="Courier New" pitchFamily="49" charset="0"/>
              <a:buChar char="o"/>
            </a:pPr>
            <a:r>
              <a:rPr lang="en-US" sz="2100" b="1" dirty="0" err="1" smtClean="0">
                <a:latin typeface="+mn-lt"/>
              </a:rPr>
              <a:t>Worklet</a:t>
            </a:r>
            <a:r>
              <a:rPr lang="en-US" sz="2100" b="1" dirty="0" smtClean="0">
                <a:latin typeface="+mn-lt"/>
              </a:rPr>
              <a:t> Designer </a:t>
            </a:r>
            <a:r>
              <a:rPr lang="en-US" sz="2100" dirty="0" smtClean="0">
                <a:latin typeface="+mn-lt"/>
              </a:rPr>
              <a:t>- To create a </a:t>
            </a:r>
            <a:r>
              <a:rPr lang="en-US" sz="2100" dirty="0" err="1" smtClean="0">
                <a:latin typeface="+mn-lt"/>
              </a:rPr>
              <a:t>worklet</a:t>
            </a:r>
            <a:endParaRPr lang="en-US" sz="2100" dirty="0" smtClean="0"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Workflow Basics (Contd.)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0803" y="1289050"/>
            <a:ext cx="8027156" cy="4872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Session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</p:spPr>
        <p:txBody>
          <a:bodyPr>
            <a:normAutofit/>
          </a:bodyPr>
          <a:lstStyle/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The session properties dialog box enables you to configure the following properties: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Source Database connection/flat file name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Target Database connection/flat file name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Session log file directory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Session log file name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Parameter file name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Flat file properties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Commit intervals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Pre-SQLs/Post-SQLs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Pre-session command – batch commands/Unix commands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Post-session command - </a:t>
            </a:r>
            <a:r>
              <a:rPr lang="en-US" sz="1600" b="1" dirty="0" smtClean="0"/>
              <a:t>batch commands/Unix commands</a:t>
            </a:r>
            <a:endParaRPr lang="en-US" sz="1600" b="1" dirty="0" smtClean="0">
              <a:latin typeface="+mn-lt"/>
            </a:endParaRP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Email</a:t>
            </a: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We can over-write some of the mapping level properties in the sessions.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endParaRPr lang="en-US" sz="1600" b="1" dirty="0" smtClean="0"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endParaRPr lang="en-US" sz="31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Session Properties (Contd.)</a:t>
            </a:r>
            <a:endParaRPr lang="en-US" sz="3000" b="1" u="sng" dirty="0" smtClean="0">
              <a:solidFill>
                <a:srgbClr val="9900CC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263" y="1286540"/>
            <a:ext cx="3956050" cy="405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54563" y="1286540"/>
            <a:ext cx="3944937" cy="405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Workflow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</p:spPr>
        <p:txBody>
          <a:bodyPr>
            <a:normAutofit/>
          </a:bodyPr>
          <a:lstStyle/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The workflow properties dialog box enables you to configure the following properties: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Integration Service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Scheduling options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Workflow log file directory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Workflow log file name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Parameter file name</a:t>
            </a: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We can over-write some of the session level properties in the workflow.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endParaRPr lang="en-US" sz="1600" b="1" dirty="0" smtClean="0"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endParaRPr lang="en-US" sz="31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Workflow Properties (Contd.)</a:t>
            </a:r>
            <a:endParaRPr lang="en-US" sz="3000" b="1" u="sng" dirty="0" smtClean="0">
              <a:solidFill>
                <a:srgbClr val="9900CC"/>
              </a:solidFill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2"/>
          <a:srcRect l="3557" r="3557"/>
          <a:stretch>
            <a:fillRect/>
          </a:stretch>
        </p:blipFill>
        <p:spPr bwMode="auto"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/>
          <a:srcRect l="3557" r="3557"/>
          <a:stretch>
            <a:fillRect/>
          </a:stretch>
        </p:blipFill>
        <p:spPr bwMode="auto"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/>
          <a:srcRect l="4371" r="4371"/>
          <a:stretch>
            <a:fillRect/>
          </a:stretch>
        </p:blipFill>
        <p:spPr bwMode="auto"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Grp="1" noChangeAspect="1" noChangeArrowheads="1"/>
          </p:cNvPicPr>
          <p:nvPr>
            <p:ph sz="quarter" idx="2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6153150" y="2828925"/>
            <a:ext cx="2780032" cy="1792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Scheduling and Running Workflows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</p:spPr>
        <p:txBody>
          <a:bodyPr>
            <a:normAutofit/>
          </a:bodyPr>
          <a:lstStyle/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After we have configured the scheduling properties, the workflow is scheduled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When a workflow is scheduled and it fails then it gets unscheduled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In order to re-schedule, </a:t>
            </a:r>
            <a:r>
              <a:rPr lang="en-US" sz="2400" dirty="0" err="1" smtClean="0">
                <a:solidFill>
                  <a:schemeClr val="accent1"/>
                </a:solidFill>
                <a:latin typeface="+mn-lt"/>
              </a:rPr>
              <a:t>unschedule</a:t>
            </a: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 or run the workflow, choose the appropriate action from the ‘workflow’ menu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We can choose to run specific session of a workflow as well instead of running the complete workflow</a:t>
            </a:r>
          </a:p>
          <a:p>
            <a:pPr lvl="4">
              <a:lnSpc>
                <a:spcPct val="90000"/>
              </a:lnSpc>
              <a:buNone/>
            </a:pPr>
            <a:endParaRPr lang="en-US" sz="1600" b="1" dirty="0" smtClean="0"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endParaRPr lang="en-US" sz="31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Cambria" pitchFamily="18" charset="0"/>
              </a:rPr>
              <a:t>Topics(Contd.)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885217" y="1263407"/>
            <a:ext cx="5047770" cy="5126759"/>
          </a:xfrm>
        </p:spPr>
        <p:txBody>
          <a:bodyPr>
            <a:normAutofit fontScale="85000" lnSpcReduction="20000"/>
          </a:bodyPr>
          <a:lstStyle/>
          <a:p>
            <a:pPr marL="1257300" lvl="2" indent="-342900"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1900" dirty="0" smtClean="0"/>
              <a:t>Sorter Transformation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1900" dirty="0" smtClean="0"/>
              <a:t>Sequence Generator Transformation</a:t>
            </a:r>
            <a:endParaRPr lang="en-US" sz="1900" dirty="0" smtClean="0">
              <a:latin typeface="+mn-lt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1900" dirty="0" err="1" smtClean="0">
                <a:latin typeface="+mn-lt"/>
              </a:rPr>
              <a:t>Normalizer</a:t>
            </a:r>
            <a:r>
              <a:rPr lang="en-US" sz="1900" dirty="0" smtClean="0">
                <a:latin typeface="+mn-lt"/>
              </a:rPr>
              <a:t> Transformation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1900" dirty="0" smtClean="0">
                <a:latin typeface="+mn-lt"/>
              </a:rPr>
              <a:t>Stored Procedure Transformation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1900" dirty="0" smtClean="0">
                <a:latin typeface="+mn-lt"/>
              </a:rPr>
              <a:t>Lookup Transformation</a:t>
            </a:r>
          </a:p>
          <a:p>
            <a:pPr>
              <a:buFont typeface="Wingdings" pitchFamily="2" charset="2"/>
              <a:buChar char="q"/>
            </a:pPr>
            <a:r>
              <a:rPr lang="en-US" sz="2100" dirty="0" smtClean="0">
                <a:solidFill>
                  <a:schemeClr val="accent1"/>
                </a:solidFill>
                <a:latin typeface="+mn-lt"/>
              </a:rPr>
              <a:t>Workflow Manager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900" dirty="0" smtClean="0">
                <a:solidFill>
                  <a:srgbClr val="9900CC"/>
                </a:solidFill>
                <a:latin typeface="+mn-lt"/>
              </a:rPr>
              <a:t>Workflow Basics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900" dirty="0" smtClean="0">
                <a:solidFill>
                  <a:srgbClr val="9900CC"/>
                </a:solidFill>
                <a:latin typeface="+mn-lt"/>
              </a:rPr>
              <a:t>Session Properties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900" dirty="0" smtClean="0">
                <a:solidFill>
                  <a:srgbClr val="9900CC"/>
                </a:solidFill>
                <a:latin typeface="+mn-lt"/>
              </a:rPr>
              <a:t>Workflow Properties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900" dirty="0" smtClean="0">
                <a:solidFill>
                  <a:srgbClr val="9900CC"/>
                </a:solidFill>
                <a:latin typeface="+mn-lt"/>
              </a:rPr>
              <a:t>Scheduling and Running Workflows</a:t>
            </a:r>
          </a:p>
          <a:p>
            <a:pPr marL="0" lvl="1" indent="0">
              <a:buFont typeface="Wingdings" pitchFamily="2" charset="2"/>
              <a:buChar char="q"/>
            </a:pPr>
            <a:r>
              <a:rPr lang="en-US" sz="2100" dirty="0" smtClean="0">
                <a:solidFill>
                  <a:schemeClr val="accent1"/>
                </a:solidFill>
                <a:latin typeface="+mn-lt"/>
              </a:rPr>
              <a:t>Workflow Monitor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900" dirty="0" smtClean="0">
                <a:solidFill>
                  <a:srgbClr val="9900CC"/>
                </a:solidFill>
                <a:latin typeface="+mn-lt"/>
              </a:rPr>
              <a:t>Workflow Monitor Details</a:t>
            </a:r>
          </a:p>
          <a:p>
            <a:pPr marL="0" lvl="1" indent="0">
              <a:buFont typeface="Wingdings" pitchFamily="2" charset="2"/>
              <a:buChar char="q"/>
            </a:pPr>
            <a:r>
              <a:rPr lang="en-US" sz="2100" dirty="0" smtClean="0">
                <a:solidFill>
                  <a:schemeClr val="accent1"/>
                </a:solidFill>
                <a:latin typeface="+mn-lt"/>
              </a:rPr>
              <a:t>Repository Manager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900" dirty="0" smtClean="0">
                <a:solidFill>
                  <a:srgbClr val="9900CC"/>
                </a:solidFill>
                <a:latin typeface="+mn-lt"/>
              </a:rPr>
              <a:t>Repository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900" dirty="0" smtClean="0">
                <a:solidFill>
                  <a:srgbClr val="9900CC"/>
                </a:solidFill>
                <a:latin typeface="+mn-lt"/>
              </a:rPr>
              <a:t>Repository Manager Tasks</a:t>
            </a:r>
          </a:p>
          <a:p>
            <a:pPr marL="0" lvl="1" indent="0">
              <a:buFont typeface="Wingdings" pitchFamily="2" charset="2"/>
              <a:buChar char="q"/>
            </a:pPr>
            <a:r>
              <a:rPr lang="en-US" sz="2100" dirty="0" smtClean="0">
                <a:solidFill>
                  <a:schemeClr val="accent1"/>
                </a:solidFill>
                <a:latin typeface="+mn-lt"/>
              </a:rPr>
              <a:t>Integration Service</a:t>
            </a:r>
          </a:p>
          <a:p>
            <a:pPr marL="0" lvl="1" indent="0">
              <a:buFont typeface="Wingdings" pitchFamily="2" charset="2"/>
              <a:buChar char="q"/>
            </a:pPr>
            <a:r>
              <a:rPr lang="en-US" sz="2100" dirty="0" smtClean="0">
                <a:solidFill>
                  <a:schemeClr val="accent1"/>
                </a:solidFill>
                <a:latin typeface="+mn-lt"/>
              </a:rPr>
              <a:t>Repository Service</a:t>
            </a:r>
          </a:p>
          <a:p>
            <a:pPr marL="0" lvl="1" indent="0">
              <a:buFont typeface="Wingdings" pitchFamily="2" charset="2"/>
              <a:buChar char="q"/>
            </a:pPr>
            <a:r>
              <a:rPr lang="en-US" sz="2100" dirty="0" smtClean="0">
                <a:solidFill>
                  <a:schemeClr val="accent1"/>
                </a:solidFill>
                <a:latin typeface="+mn-lt"/>
              </a:rPr>
              <a:t>Administration Console</a:t>
            </a:r>
          </a:p>
          <a:p>
            <a:pPr marL="0" lvl="1" indent="0">
              <a:buFont typeface="Wingdings" pitchFamily="2" charset="2"/>
              <a:buChar char="q"/>
            </a:pPr>
            <a:r>
              <a:rPr lang="en-US" sz="2100" dirty="0" smtClean="0">
                <a:solidFill>
                  <a:schemeClr val="accent1"/>
                </a:solidFill>
                <a:latin typeface="+mn-lt"/>
              </a:rPr>
              <a:t>PMCMD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sz="1800" dirty="0" smtClean="0">
              <a:solidFill>
                <a:schemeClr val="accent1"/>
              </a:solidFill>
              <a:latin typeface="+mn-lt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457201" y="191386"/>
            <a:ext cx="8242300" cy="925033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Workflow Monitor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Workflow Monitor Details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</p:spPr>
        <p:txBody>
          <a:bodyPr>
            <a:normAutofit/>
          </a:bodyPr>
          <a:lstStyle/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The Workflow Monitor displays information about  workflows in two views: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Gantt </a:t>
            </a:r>
            <a:r>
              <a:rPr lang="en-US" sz="1600" b="1" dirty="0" smtClean="0">
                <a:latin typeface="+mn-lt"/>
              </a:rPr>
              <a:t>Chart view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Task view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endParaRPr lang="en-US" sz="1600" b="1" dirty="0" smtClean="0"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The Workflow Monitor displays workflow runs in Task view chronologically with the most recent run at the top 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endParaRPr lang="en-US" sz="1600" b="1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We can check the session, workflow logs for debugging purposes or to check for performance bottlenecks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Workflow Monitor Details (Contd.)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2350" y="1289050"/>
            <a:ext cx="8064063" cy="4872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457201" y="191386"/>
            <a:ext cx="8242300" cy="925033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Repository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Repository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</p:spPr>
        <p:txBody>
          <a:bodyPr>
            <a:normAutofit lnSpcReduction="10000"/>
          </a:bodyPr>
          <a:lstStyle/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The </a:t>
            </a:r>
            <a:r>
              <a:rPr lang="en-US" sz="2400" dirty="0" err="1" smtClean="0">
                <a:solidFill>
                  <a:schemeClr val="accent1"/>
                </a:solidFill>
              </a:rPr>
              <a:t>Informatica</a:t>
            </a:r>
            <a:r>
              <a:rPr lang="en-US" sz="2400" dirty="0" smtClean="0">
                <a:solidFill>
                  <a:schemeClr val="accent1"/>
                </a:solidFill>
              </a:rPr>
              <a:t> repository tables have an open architecture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Metadata can include information such as 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</a:endParaRP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mappings describing how to transform source data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sessions indicating when you want the </a:t>
            </a:r>
            <a:r>
              <a:rPr lang="en-US" sz="1600" b="1" dirty="0" err="1" smtClean="0">
                <a:latin typeface="+mn-lt"/>
              </a:rPr>
              <a:t>Informatica</a:t>
            </a:r>
            <a:r>
              <a:rPr lang="en-US" sz="1600" b="1" dirty="0" smtClean="0">
                <a:latin typeface="+mn-lt"/>
              </a:rPr>
              <a:t> Server to perform the transformations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connect  strings for sources and targets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The repository also stores administrative information such as 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</a:endParaRP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usernames and passwords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permissions and privileges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Repository (Contd.)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</p:spPr>
        <p:txBody>
          <a:bodyPr>
            <a:normAutofit/>
          </a:bodyPr>
          <a:lstStyle/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We Can create and store the following types of metadata in the repository: 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Database connections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Global objects 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Mappings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err="1" smtClean="0">
                <a:latin typeface="+mn-lt"/>
              </a:rPr>
              <a:t>Mapplets</a:t>
            </a:r>
            <a:endParaRPr lang="en-US" sz="1600" b="1" dirty="0" smtClean="0">
              <a:latin typeface="+mn-lt"/>
            </a:endParaRP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Multi-dimensional metadata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Reusable transformations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Sessions and batches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Shortcuts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Source definitions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Target definitions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b="1" dirty="0" smtClean="0">
                <a:latin typeface="+mn-lt"/>
              </a:rPr>
              <a:t>Transformations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Repository Manager Tasks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</p:spPr>
        <p:txBody>
          <a:bodyPr>
            <a:normAutofit/>
          </a:bodyPr>
          <a:lstStyle/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Perform repository functions: 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Create, backup, copy, restore, upgrade, and delete repositories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Make  a repository as global repository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Register and unregister local repositories with a global repository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Implement repository security: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Create, edit, and delete repository users and user groups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Assign and revoke repository privileges and folder permissions 	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View locks and unlock objects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Perform folder functions: 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Create, edit, and delete folders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Copy a folder within the repository or to another repository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Compare folders within a repository or in different repositories</a:t>
            </a:r>
          </a:p>
          <a:p>
            <a:pPr lvl="4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700" dirty="0" smtClean="0"/>
              <a:t>Add and remove repository reports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457201" y="191386"/>
            <a:ext cx="8242300" cy="925033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Integration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The Integration Service is an application service that runs data integration sessions and workflows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When a session starts, the IS retrieves mapping and session metadata from the repository database through Repository Service initiating a repository service process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The IS moves data from sources to targets based on mapping and session metadata stored in a repository database</a:t>
            </a:r>
          </a:p>
          <a:p>
            <a:pPr lvl="2">
              <a:buClrTx/>
            </a:pPr>
            <a:endParaRPr lang="en-US" sz="24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Integration Service (IS)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457201" y="191386"/>
            <a:ext cx="8242300" cy="925033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Repository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457201" y="191386"/>
            <a:ext cx="8242300" cy="925033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ETL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lvl="2">
              <a:lnSpc>
                <a:spcPct val="90000"/>
              </a:lnSpc>
              <a:buClrTx/>
            </a:pPr>
            <a:r>
              <a:rPr lang="en-US" sz="2400" dirty="0" err="1" smtClean="0">
                <a:solidFill>
                  <a:schemeClr val="accent1"/>
                </a:solidFill>
              </a:rPr>
              <a:t>Informatica</a:t>
            </a:r>
            <a:r>
              <a:rPr lang="en-US" sz="2400" dirty="0" smtClean="0">
                <a:solidFill>
                  <a:schemeClr val="accent1"/>
                </a:solidFill>
              </a:rPr>
              <a:t> client applications and IS access the repository database tables through the Repository Service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err="1" smtClean="0">
                <a:solidFill>
                  <a:schemeClr val="accent1"/>
                </a:solidFill>
              </a:rPr>
              <a:t>Informatica</a:t>
            </a:r>
            <a:r>
              <a:rPr lang="en-US" sz="2400" dirty="0" smtClean="0">
                <a:solidFill>
                  <a:schemeClr val="accent1"/>
                </a:solidFill>
              </a:rPr>
              <a:t> client connects to the Repository Service through the host name/IP Address and its port number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The Repository Service can manage multiple repositories on different machines on the network</a:t>
            </a:r>
          </a:p>
          <a:p>
            <a:pPr lvl="2">
              <a:lnSpc>
                <a:spcPct val="90000"/>
              </a:lnSpc>
              <a:buClrTx/>
            </a:pPr>
            <a:endParaRPr lang="en-US" sz="2400" dirty="0" smtClean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For each repository database registered with the Repository Service, it configures and manages a Repository Service process</a:t>
            </a:r>
          </a:p>
          <a:p>
            <a:pPr lvl="2">
              <a:buClrTx/>
            </a:pPr>
            <a:endParaRPr lang="en-US" sz="24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Repository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457201" y="191386"/>
            <a:ext cx="8242300" cy="925033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Administration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Administration Console</a:t>
            </a: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 bwMode="auto">
          <a:xfrm>
            <a:off x="449263" y="2243470"/>
            <a:ext cx="3956050" cy="3377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5"/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3"/>
          <a:stretch>
            <a:fillRect/>
          </a:stretch>
        </p:blipFill>
        <p:spPr bwMode="auto">
          <a:xfrm>
            <a:off x="4741863" y="2232835"/>
            <a:ext cx="3956050" cy="33811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ontent Placeholder 9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en-US" dirty="0" smtClean="0"/>
              <a:t>This Web interface allows the administrator to monitor the Integration Services and Repository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457201" y="191386"/>
            <a:ext cx="8242300" cy="925033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PMCMD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PMCMD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lvl="2">
              <a:lnSpc>
                <a:spcPct val="90000"/>
              </a:lnSpc>
              <a:spcBef>
                <a:spcPts val="600"/>
              </a:spcBef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PMCMD is a command line program to communicate with the </a:t>
            </a:r>
            <a:r>
              <a:rPr lang="en-US" sz="2400" dirty="0" err="1" smtClean="0">
                <a:solidFill>
                  <a:schemeClr val="accent1"/>
                </a:solidFill>
              </a:rPr>
              <a:t>Informatica</a:t>
            </a:r>
            <a:r>
              <a:rPr lang="en-US" sz="2400" dirty="0" smtClean="0">
                <a:solidFill>
                  <a:schemeClr val="accent1"/>
                </a:solidFill>
              </a:rPr>
              <a:t> Server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Tx/>
            </a:pPr>
            <a:endParaRPr lang="en-US" sz="2400" dirty="0" smtClean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ClrTx/>
            </a:pPr>
            <a:r>
              <a:rPr lang="en-US" sz="2400" dirty="0" smtClean="0">
                <a:solidFill>
                  <a:schemeClr val="accent1"/>
                </a:solidFill>
              </a:rPr>
              <a:t>We can perform the following actions with </a:t>
            </a:r>
            <a:r>
              <a:rPr lang="en-US" sz="2400" dirty="0" err="1" smtClean="0">
                <a:solidFill>
                  <a:schemeClr val="accent1"/>
                </a:solidFill>
              </a:rPr>
              <a:t>pmcmd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Tx/>
            </a:pPr>
            <a:endParaRPr lang="en-US" sz="2400" dirty="0" smtClean="0">
              <a:solidFill>
                <a:schemeClr val="accent1"/>
              </a:solidFill>
            </a:endParaRP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600" dirty="0" smtClean="0">
                <a:latin typeface="+mn-lt"/>
              </a:rPr>
              <a:t>Determine if the </a:t>
            </a:r>
            <a:r>
              <a:rPr lang="en-US" sz="1600" dirty="0" err="1" smtClean="0">
                <a:latin typeface="+mn-lt"/>
              </a:rPr>
              <a:t>Informatica</a:t>
            </a:r>
            <a:r>
              <a:rPr lang="en-US" sz="1600" dirty="0" smtClean="0">
                <a:latin typeface="+mn-lt"/>
              </a:rPr>
              <a:t> Server is running</a:t>
            </a: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600" dirty="0" smtClean="0">
                <a:latin typeface="+mn-lt"/>
              </a:rPr>
              <a:t>Start sessions and batches</a:t>
            </a: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600" dirty="0" smtClean="0">
                <a:latin typeface="+mn-lt"/>
              </a:rPr>
              <a:t>Stop sessions and batches </a:t>
            </a: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600" dirty="0" smtClean="0">
                <a:latin typeface="+mn-lt"/>
              </a:rPr>
              <a:t>Recover sessions</a:t>
            </a: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600" dirty="0" smtClean="0">
                <a:latin typeface="+mn-lt"/>
              </a:rPr>
              <a:t>Stop the </a:t>
            </a:r>
            <a:r>
              <a:rPr lang="en-US" sz="1600" dirty="0" err="1" smtClean="0">
                <a:latin typeface="+mn-lt"/>
              </a:rPr>
              <a:t>Informatica</a:t>
            </a:r>
            <a:r>
              <a:rPr lang="en-US" sz="1600" dirty="0" smtClean="0">
                <a:latin typeface="+mn-lt"/>
              </a:rPr>
              <a:t> Server</a:t>
            </a: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600" dirty="0" smtClean="0">
                <a:latin typeface="+mn-lt"/>
              </a:rPr>
              <a:t>configure repository usernames and passwords as environmental variables with </a:t>
            </a:r>
            <a:r>
              <a:rPr lang="en-US" sz="1600" dirty="0" err="1" smtClean="0">
                <a:latin typeface="+mn-lt"/>
              </a:rPr>
              <a:t>pmcmd</a:t>
            </a:r>
            <a:endParaRPr lang="en-US" sz="1600" dirty="0" smtClean="0">
              <a:latin typeface="+mn-lt"/>
            </a:endParaRP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600" dirty="0" smtClean="0">
                <a:latin typeface="+mn-lt"/>
              </a:rPr>
              <a:t>Customize the way </a:t>
            </a:r>
            <a:r>
              <a:rPr lang="en-US" sz="1600" dirty="0" err="1" smtClean="0">
                <a:latin typeface="+mn-lt"/>
              </a:rPr>
              <a:t>pmcmd</a:t>
            </a:r>
            <a:r>
              <a:rPr lang="en-US" sz="1600" dirty="0" smtClean="0">
                <a:latin typeface="+mn-lt"/>
              </a:rPr>
              <a:t> displays the date and time on the machine running the </a:t>
            </a:r>
            <a:r>
              <a:rPr lang="en-US" sz="1600" dirty="0" err="1" smtClean="0">
                <a:latin typeface="+mn-lt"/>
              </a:rPr>
              <a:t>Informatica</a:t>
            </a:r>
            <a:r>
              <a:rPr lang="en-US" sz="1600" dirty="0" smtClean="0">
                <a:latin typeface="+mn-lt"/>
              </a:rPr>
              <a:t> Server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5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u="sng" dirty="0" smtClean="0">
                <a:solidFill>
                  <a:srgbClr val="9900CC"/>
                </a:solidFill>
                <a:latin typeface="Cambria" pitchFamily="18" charset="0"/>
                <a:ea typeface="+mj-ea"/>
                <a:cs typeface="+mj-cs"/>
              </a:rPr>
              <a:t>PMCMD (Contd.)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>
            <a:normAutofit fontScale="92500" lnSpcReduction="10000"/>
          </a:bodyPr>
          <a:lstStyle/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700" dirty="0" err="1" smtClean="0"/>
              <a:t>pmcmd</a:t>
            </a:r>
            <a:r>
              <a:rPr lang="en-US" sz="1700" dirty="0" smtClean="0"/>
              <a:t> returns zero on success and non-zero on failure</a:t>
            </a: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700" dirty="0" err="1" smtClean="0"/>
              <a:t>pmcmd</a:t>
            </a:r>
            <a:r>
              <a:rPr lang="en-US" sz="1700" dirty="0" smtClean="0"/>
              <a:t> can be used with operating system scheduling tools like </a:t>
            </a:r>
            <a:r>
              <a:rPr lang="en-US" sz="1700" dirty="0" err="1" smtClean="0"/>
              <a:t>cron</a:t>
            </a:r>
            <a:r>
              <a:rPr lang="en-US" sz="1700" dirty="0" smtClean="0"/>
              <a:t> to schedule sessions, and it can be embedded into shell scripts or Perl programs to run or schedule sessions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Tx/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  <a:buClrTx/>
            </a:pPr>
            <a:r>
              <a:rPr lang="en-US" sz="2600" dirty="0" smtClean="0">
                <a:solidFill>
                  <a:schemeClr val="accent1"/>
                </a:solidFill>
              </a:rPr>
              <a:t>In order to use </a:t>
            </a:r>
            <a:r>
              <a:rPr lang="en-US" sz="2600" dirty="0" err="1" smtClean="0">
                <a:solidFill>
                  <a:schemeClr val="accent1"/>
                </a:solidFill>
              </a:rPr>
              <a:t>pmcmd</a:t>
            </a:r>
            <a:r>
              <a:rPr lang="en-US" sz="2600" dirty="0" smtClean="0">
                <a:solidFill>
                  <a:schemeClr val="accent1"/>
                </a:solidFill>
              </a:rPr>
              <a:t> the following Information is required: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Tx/>
            </a:pPr>
            <a:endParaRPr lang="en-US" sz="2400" dirty="0" smtClean="0">
              <a:solidFill>
                <a:schemeClr val="accent1"/>
              </a:solidFill>
            </a:endParaRP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700" dirty="0" smtClean="0">
                <a:latin typeface="+mn-lt"/>
              </a:rPr>
              <a:t>Repository username</a:t>
            </a: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700" dirty="0" smtClean="0">
                <a:latin typeface="+mn-lt"/>
              </a:rPr>
              <a:t>Repository password</a:t>
            </a: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700" smtClean="0">
                <a:latin typeface="+mn-lt"/>
              </a:rPr>
              <a:t>Port </a:t>
            </a:r>
            <a:r>
              <a:rPr lang="en-US" sz="1700" dirty="0" smtClean="0">
                <a:latin typeface="+mn-lt"/>
              </a:rPr>
              <a:t>or connection - The TCP/IP port number or IPX/SPX connection (Windows NT/2000 only) to the </a:t>
            </a:r>
            <a:r>
              <a:rPr lang="en-US" sz="1700" dirty="0" err="1" smtClean="0">
                <a:latin typeface="+mn-lt"/>
              </a:rPr>
              <a:t>Informatica</a:t>
            </a:r>
            <a:r>
              <a:rPr lang="en-US" sz="1700" dirty="0" smtClean="0">
                <a:latin typeface="+mn-lt"/>
              </a:rPr>
              <a:t> Server</a:t>
            </a: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700" dirty="0" smtClean="0">
                <a:latin typeface="+mn-lt"/>
              </a:rPr>
              <a:t>Host name - The machine hosting the </a:t>
            </a:r>
            <a:r>
              <a:rPr lang="en-US" sz="1700" dirty="0" err="1" smtClean="0">
                <a:latin typeface="+mn-lt"/>
              </a:rPr>
              <a:t>Informatica</a:t>
            </a:r>
            <a:r>
              <a:rPr lang="en-US" sz="1700" dirty="0" smtClean="0">
                <a:latin typeface="+mn-lt"/>
              </a:rPr>
              <a:t> Server </a:t>
            </a: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700" dirty="0" smtClean="0">
                <a:latin typeface="+mn-lt"/>
              </a:rPr>
              <a:t>Session or batch name - The names of any sessions or batches you want to start or stop</a:t>
            </a: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700" dirty="0" smtClean="0">
                <a:latin typeface="+mn-lt"/>
              </a:rPr>
              <a:t>Folder name - The folder names for those sessions or batches </a:t>
            </a:r>
          </a:p>
          <a:p>
            <a:pPr lvl="4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1700" dirty="0" smtClean="0">
                <a:latin typeface="+mn-lt"/>
              </a:rPr>
              <a:t>Parameter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17257" y="1234928"/>
            <a:ext cx="6262688" cy="17303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9900CC"/>
                </a:solidFill>
                <a:latin typeface="Cambria" pitchFamily="18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17257" y="1234928"/>
            <a:ext cx="6262688" cy="17303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9900CC"/>
                </a:solidFill>
                <a:latin typeface="Cambria" pitchFamily="18" charset="0"/>
              </a:rPr>
              <a:t>Questions</a:t>
            </a:r>
            <a:br>
              <a:rPr lang="en-US" sz="4800" b="1" dirty="0" smtClean="0">
                <a:solidFill>
                  <a:srgbClr val="9900CC"/>
                </a:solidFill>
                <a:latin typeface="Cambria" pitchFamily="18" charset="0"/>
              </a:rPr>
            </a:br>
            <a:r>
              <a:rPr lang="en-US" sz="4800" b="1" dirty="0" smtClean="0">
                <a:solidFill>
                  <a:srgbClr val="9900CC"/>
                </a:solidFill>
                <a:latin typeface="Cambria" pitchFamily="18" charset="0"/>
              </a:rPr>
              <a:t>???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8176"/>
            <a:ext cx="8190392" cy="90697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ETL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18473" y="1465747"/>
            <a:ext cx="8250237" cy="4233084"/>
          </a:xfrm>
        </p:spPr>
        <p:txBody>
          <a:bodyPr>
            <a:normAutofit/>
          </a:bodyPr>
          <a:lstStyle/>
          <a:p>
            <a:pPr lvl="2"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Extract - Transform – Load (ETL) is the foundation of a Data Integration Solution.</a:t>
            </a:r>
          </a:p>
          <a:p>
            <a:pPr lvl="1">
              <a:buClrTx/>
            </a:pPr>
            <a:endParaRPr lang="en-US" sz="2400" dirty="0" smtClean="0">
              <a:solidFill>
                <a:schemeClr val="accent1"/>
              </a:solidFill>
              <a:latin typeface="+mn-lt"/>
            </a:endParaRPr>
          </a:p>
          <a:p>
            <a:pPr lvl="2">
              <a:buClrTx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Data Integration (DI) solutions include – Data Migration, Real Time Data Integration, Data warehousing.</a:t>
            </a:r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127596" y="1807535"/>
            <a:ext cx="8804275" cy="3733800"/>
            <a:chOff x="134" y="912"/>
            <a:chExt cx="5546" cy="1464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gray">
            <a:xfrm>
              <a:off x="144" y="912"/>
              <a:ext cx="753" cy="1464"/>
            </a:xfrm>
            <a:prstGeom prst="roundRect">
              <a:avLst>
                <a:gd name="adj" fmla="val 5736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D0D8DE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3" name="Picture 4" descr="server_ap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2" y="1422"/>
              <a:ext cx="281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5" descr="server_ap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4" y="1558"/>
              <a:ext cx="281" cy="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 descr="database_grey"/>
            <p:cNvPicPr>
              <a:picLocks noChangeAspect="1" noChangeArrowheads="1"/>
            </p:cNvPicPr>
            <p:nvPr/>
          </p:nvPicPr>
          <p:blipFill>
            <a:blip r:embed="rId3"/>
            <a:srcRect l="5586" t="11172" r="6703" b="8939"/>
            <a:stretch>
              <a:fillRect/>
            </a:stretch>
          </p:blipFill>
          <p:spPr bwMode="auto">
            <a:xfrm>
              <a:off x="325" y="1764"/>
              <a:ext cx="31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7" descr="xm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5" y="1833"/>
              <a:ext cx="16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8" descr="web_service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1" y="1627"/>
              <a:ext cx="244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236" y="941"/>
              <a:ext cx="569" cy="2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>
                  <a:latin typeface="Comic Sans MS" pitchFamily="66" charset="0"/>
                </a:rPr>
                <a:t>Source </a:t>
              </a:r>
            </a:p>
            <a:p>
              <a:pPr algn="ctr"/>
              <a:r>
                <a:rPr lang="en-US" sz="1400" b="1" i="1">
                  <a:latin typeface="Comic Sans MS" pitchFamily="66" charset="0"/>
                </a:rPr>
                <a:t>Systems</a:t>
              </a: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897" y="1575"/>
              <a:ext cx="4130" cy="8"/>
            </a:xfrm>
            <a:prstGeom prst="line">
              <a:avLst/>
            </a:prstGeom>
            <a:noFill/>
            <a:ln w="50800">
              <a:solidFill>
                <a:srgbClr val="C0C0C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11"/>
            <p:cNvGrpSpPr>
              <a:grpSpLocks/>
            </p:cNvGrpSpPr>
            <p:nvPr/>
          </p:nvGrpSpPr>
          <p:grpSpPr bwMode="auto">
            <a:xfrm>
              <a:off x="754" y="1979"/>
              <a:ext cx="4100" cy="188"/>
              <a:chOff x="754" y="1827"/>
              <a:chExt cx="4100" cy="188"/>
            </a:xfrm>
          </p:grpSpPr>
          <p:sp>
            <p:nvSpPr>
              <p:cNvPr id="32" name="Text Box 12"/>
              <p:cNvSpPr txBox="1">
                <a:spLocks noChangeArrowheads="1"/>
              </p:cNvSpPr>
              <p:nvPr/>
            </p:nvSpPr>
            <p:spPr bwMode="auto">
              <a:xfrm>
                <a:off x="2108" y="1846"/>
                <a:ext cx="1396" cy="132"/>
              </a:xfrm>
              <a:prstGeom prst="rect">
                <a:avLst/>
              </a:prstGeom>
              <a:noFill/>
              <a:ln w="508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mic Sans MS" pitchFamily="66" charset="0"/>
                  </a:rPr>
                  <a:t>Increment / Iterate</a:t>
                </a:r>
              </a:p>
            </p:txBody>
          </p:sp>
          <p:sp>
            <p:nvSpPr>
              <p:cNvPr id="33" name="AutoShape 13"/>
              <p:cNvSpPr>
                <a:spLocks noChangeArrowheads="1"/>
              </p:cNvSpPr>
              <p:nvPr/>
            </p:nvSpPr>
            <p:spPr bwMode="auto">
              <a:xfrm flipH="1">
                <a:off x="754" y="1827"/>
                <a:ext cx="4100" cy="188"/>
              </a:xfrm>
              <a:prstGeom prst="curvedUpArrow">
                <a:avLst>
                  <a:gd name="adj1" fmla="val 108942"/>
                  <a:gd name="adj2" fmla="val 343787"/>
                  <a:gd name="adj3" fmla="val 33333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21" name="AutoShape 14"/>
            <p:cNvSpPr>
              <a:spLocks noChangeArrowheads="1"/>
            </p:cNvSpPr>
            <p:nvPr/>
          </p:nvSpPr>
          <p:spPr bwMode="gray">
            <a:xfrm>
              <a:off x="3346" y="1385"/>
              <a:ext cx="716" cy="36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8080"/>
                </a:gs>
                <a:gs pos="100000">
                  <a:srgbClr val="003B3B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  <a:latin typeface="Comic Sans MS" pitchFamily="66" charset="0"/>
                </a:rPr>
                <a:t>4.Load</a:t>
              </a:r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gray">
            <a:xfrm>
              <a:off x="1016" y="1385"/>
              <a:ext cx="715" cy="36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99"/>
                </a:gs>
                <a:gs pos="100000">
                  <a:srgbClr val="765E47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  <a:latin typeface="Comic Sans MS" pitchFamily="66" charset="0"/>
                </a:rPr>
                <a:t>1.Access</a:t>
              </a:r>
            </a:p>
          </p:txBody>
        </p:sp>
        <p:sp>
          <p:nvSpPr>
            <p:cNvPr id="23" name="AutoShape 16"/>
            <p:cNvSpPr>
              <a:spLocks noChangeArrowheads="1"/>
            </p:cNvSpPr>
            <p:nvPr/>
          </p:nvSpPr>
          <p:spPr bwMode="gray">
            <a:xfrm>
              <a:off x="1793" y="1385"/>
              <a:ext cx="715" cy="36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871B2"/>
                </a:gs>
                <a:gs pos="100000">
                  <a:srgbClr val="213452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  <a:latin typeface="Comic Sans MS" pitchFamily="66" charset="0"/>
                </a:rPr>
                <a:t>2.Discover</a:t>
              </a:r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gray">
            <a:xfrm>
              <a:off x="2570" y="1385"/>
              <a:ext cx="715" cy="36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  <a:latin typeface="Comic Sans MS" pitchFamily="66" charset="0"/>
                </a:rPr>
                <a:t>3.Tranform </a:t>
              </a:r>
            </a:p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  <a:latin typeface="Comic Sans MS" pitchFamily="66" charset="0"/>
                </a:rPr>
                <a:t>/ Cleanse</a:t>
              </a:r>
            </a:p>
          </p:txBody>
        </p:sp>
        <p:pic>
          <p:nvPicPr>
            <p:cNvPr id="25" name="Picture 1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21" y="920"/>
              <a:ext cx="643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9"/>
            <p:cNvSpPr txBox="1">
              <a:spLocks noChangeArrowheads="1"/>
            </p:cNvSpPr>
            <p:nvPr/>
          </p:nvSpPr>
          <p:spPr bwMode="gray">
            <a:xfrm>
              <a:off x="5113" y="920"/>
              <a:ext cx="56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Target</a:t>
              </a:r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gray">
            <a:xfrm>
              <a:off x="4123" y="1385"/>
              <a:ext cx="715" cy="36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3366"/>
                </a:gs>
                <a:gs pos="100000">
                  <a:srgbClr val="47182F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b="1">
                  <a:solidFill>
                    <a:schemeClr val="bg1"/>
                  </a:solidFill>
                  <a:latin typeface="Comic Sans MS" pitchFamily="66" charset="0"/>
                </a:rPr>
                <a:t>5.Reconcile</a:t>
              </a:r>
            </a:p>
          </p:txBody>
        </p:sp>
        <p:grpSp>
          <p:nvGrpSpPr>
            <p:cNvPr id="28" name="Group 46"/>
            <p:cNvGrpSpPr>
              <a:grpSpLocks/>
            </p:cNvGrpSpPr>
            <p:nvPr/>
          </p:nvGrpSpPr>
          <p:grpSpPr bwMode="auto">
            <a:xfrm>
              <a:off x="912" y="968"/>
              <a:ext cx="4128" cy="192"/>
              <a:chOff x="912" y="816"/>
              <a:chExt cx="4128" cy="192"/>
            </a:xfrm>
          </p:grpSpPr>
          <p:sp>
            <p:nvSpPr>
              <p:cNvPr id="29" name="AutoShape 47"/>
              <p:cNvSpPr>
                <a:spLocks noChangeArrowheads="1"/>
              </p:cNvSpPr>
              <p:nvPr/>
            </p:nvSpPr>
            <p:spPr bwMode="gray">
              <a:xfrm>
                <a:off x="1680" y="816"/>
                <a:ext cx="2544" cy="19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5400000" scaled="1"/>
              </a:gra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1">
                    <a:solidFill>
                      <a:schemeClr val="bg1"/>
                    </a:solidFill>
                    <a:latin typeface="Comic Sans MS" pitchFamily="66" charset="0"/>
                  </a:rPr>
                  <a:t>0. Initial Data Setup</a:t>
                </a:r>
                <a:endParaRPr lang="en-US" sz="1400" b="1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0" name="Line 48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336600"/>
                </a:solidFill>
                <a:round/>
                <a:headEnd/>
                <a:tailEnd type="triangle" w="med" len="med"/>
              </a:ln>
            </p:spPr>
            <p:txBody>
              <a:bodyPr wrap="none" lIns="182880" tIns="137160" rIns="182880" bIns="137160" anchor="ctr"/>
              <a:lstStyle/>
              <a:p>
                <a:endParaRPr lang="en-US"/>
              </a:p>
            </p:txBody>
          </p:sp>
          <p:sp>
            <p:nvSpPr>
              <p:cNvPr id="31" name="Line 49"/>
              <p:cNvSpPr>
                <a:spLocks noChangeShapeType="1"/>
              </p:cNvSpPr>
              <p:nvPr/>
            </p:nvSpPr>
            <p:spPr bwMode="auto">
              <a:xfrm>
                <a:off x="4224" y="912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336600"/>
                </a:solidFill>
                <a:round/>
                <a:headEnd/>
                <a:tailEnd type="triangle" w="med" len="med"/>
              </a:ln>
            </p:spPr>
            <p:txBody>
              <a:bodyPr wrap="none" lIns="182880" tIns="137160" rIns="182880" bIns="137160" anchor="ctr"/>
              <a:lstStyle/>
              <a:p>
                <a:endParaRPr lang="en-US"/>
              </a:p>
            </p:txBody>
          </p:sp>
        </p:grp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447675" y="148856"/>
            <a:ext cx="8239125" cy="95763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Data Migration Methodology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Cambria" pitchFamily="18" charset="0"/>
              </a:rPr>
              <a:t>Data Warehousing Architecture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381" y="1326301"/>
            <a:ext cx="64198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6725" y="1076325"/>
            <a:ext cx="8245476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3525" lvl="1" indent="-263525">
              <a:spcBef>
                <a:spcPts val="600"/>
              </a:spcBef>
              <a:buClr>
                <a:schemeClr val="accent1"/>
              </a:buClr>
              <a:buSzPct val="110000"/>
            </a:pPr>
            <a:r>
              <a:rPr lang="en-US" sz="2400" dirty="0" smtClean="0">
                <a:solidFill>
                  <a:schemeClr val="accent1"/>
                </a:solidFill>
              </a:rPr>
              <a:t>A </a:t>
            </a:r>
            <a:r>
              <a:rPr lang="en-US" sz="2400" dirty="0">
                <a:solidFill>
                  <a:schemeClr val="accent1"/>
                </a:solidFill>
              </a:rPr>
              <a:t>data warehouse is</a:t>
            </a:r>
          </a:p>
          <a:p>
            <a:pPr marL="720725" lvl="2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subject-oriented,</a:t>
            </a:r>
            <a:endParaRPr lang="en-US" sz="2400" dirty="0">
              <a:solidFill>
                <a:schemeClr val="accent1"/>
              </a:solidFill>
            </a:endParaRPr>
          </a:p>
          <a:p>
            <a:pPr marL="720725" lvl="2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integrated,</a:t>
            </a:r>
            <a:endParaRPr lang="en-US" sz="2400" dirty="0">
              <a:solidFill>
                <a:schemeClr val="accent1"/>
              </a:solidFill>
            </a:endParaRPr>
          </a:p>
          <a:p>
            <a:pPr marL="720725" lvl="2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time-variant</a:t>
            </a:r>
            <a:r>
              <a:rPr lang="en-US" sz="2400" dirty="0">
                <a:solidFill>
                  <a:schemeClr val="accent1"/>
                </a:solidFill>
              </a:rPr>
              <a:t>,</a:t>
            </a:r>
          </a:p>
          <a:p>
            <a:pPr marL="720725" lvl="2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nonvolatile</a:t>
            </a:r>
            <a:endParaRPr lang="en-US" sz="2400" dirty="0">
              <a:solidFill>
                <a:schemeClr val="accent1"/>
              </a:solidFill>
            </a:endParaRPr>
          </a:p>
          <a:p>
            <a:pPr marL="0" lvl="1">
              <a:spcBef>
                <a:spcPts val="600"/>
              </a:spcBef>
              <a:buClr>
                <a:schemeClr val="accent1"/>
              </a:buClr>
              <a:buSzPct val="110000"/>
            </a:pPr>
            <a:r>
              <a:rPr lang="en-US" sz="2400" dirty="0">
                <a:solidFill>
                  <a:schemeClr val="accent1"/>
                </a:solidFill>
              </a:rPr>
              <a:t>collection of data in support of </a:t>
            </a:r>
            <a:r>
              <a:rPr lang="en-US" sz="2400" dirty="0" smtClean="0">
                <a:solidFill>
                  <a:schemeClr val="accent1"/>
                </a:solidFill>
              </a:rPr>
              <a:t>management’s decision making </a:t>
            </a:r>
            <a:r>
              <a:rPr lang="en-US" sz="2400" dirty="0">
                <a:solidFill>
                  <a:schemeClr val="accent1"/>
                </a:solidFill>
              </a:rPr>
              <a:t>process.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Cambria" pitchFamily="18" charset="0"/>
              </a:rPr>
              <a:t>Data Warehouse Definition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b="1" u="sng" dirty="0" smtClean="0">
                <a:solidFill>
                  <a:srgbClr val="9900CC"/>
                </a:solidFill>
                <a:latin typeface="Cambria" pitchFamily="18" charset="0"/>
              </a:rPr>
              <a:t>Different ETL Tools in the Market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lvl="2">
              <a:lnSpc>
                <a:spcPct val="90000"/>
              </a:lnSpc>
              <a:defRPr/>
            </a:pPr>
            <a:r>
              <a:rPr lang="en-AU" sz="2400" dirty="0" err="1" smtClean="0">
                <a:solidFill>
                  <a:schemeClr val="accent1"/>
                </a:solidFill>
                <a:latin typeface="+mn-lt"/>
              </a:rPr>
              <a:t>Informatica</a:t>
            </a:r>
            <a:endParaRPr lang="en-AU" sz="24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defRPr/>
            </a:pPr>
            <a:r>
              <a:rPr lang="en-AU" sz="2400" dirty="0" err="1" smtClean="0">
                <a:solidFill>
                  <a:schemeClr val="accent1"/>
                </a:solidFill>
                <a:latin typeface="+mn-lt"/>
              </a:rPr>
              <a:t>Datastage</a:t>
            </a:r>
            <a:endParaRPr lang="en-AU" sz="24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defRPr/>
            </a:pPr>
            <a:r>
              <a:rPr lang="en-AU" sz="2400" dirty="0" err="1" smtClean="0">
                <a:solidFill>
                  <a:schemeClr val="accent1"/>
                </a:solidFill>
                <a:latin typeface="+mn-lt"/>
              </a:rPr>
              <a:t>Abinitio</a:t>
            </a:r>
            <a:endParaRPr lang="en-AU" sz="2400" dirty="0" smtClean="0">
              <a:solidFill>
                <a:schemeClr val="accent1"/>
              </a:solidFill>
              <a:latin typeface="+mn-lt"/>
            </a:endParaRPr>
          </a:p>
          <a:p>
            <a:pPr lvl="2">
              <a:lnSpc>
                <a:spcPct val="90000"/>
              </a:lnSpc>
              <a:defRPr/>
            </a:pPr>
            <a:r>
              <a:rPr lang="en-AU" sz="2400" dirty="0" smtClean="0">
                <a:solidFill>
                  <a:schemeClr val="accent1"/>
                </a:solidFill>
                <a:latin typeface="+mn-lt"/>
              </a:rPr>
              <a:t>SSIS</a:t>
            </a:r>
          </a:p>
          <a:p>
            <a:pPr lvl="2">
              <a:lnSpc>
                <a:spcPct val="90000"/>
              </a:lnSpc>
              <a:defRPr/>
            </a:pPr>
            <a:r>
              <a:rPr lang="en-AU" sz="2400" dirty="0" smtClean="0">
                <a:solidFill>
                  <a:schemeClr val="accent1"/>
                </a:solidFill>
                <a:latin typeface="+mn-lt"/>
              </a:rPr>
              <a:t>SQL Server 2000 DTS</a:t>
            </a:r>
          </a:p>
          <a:p>
            <a:pPr lvl="2">
              <a:lnSpc>
                <a:spcPct val="90000"/>
              </a:lnSpc>
              <a:defRPr/>
            </a:pPr>
            <a:r>
              <a:rPr lang="en-AU" sz="2400" dirty="0" smtClean="0">
                <a:solidFill>
                  <a:schemeClr val="accent1"/>
                </a:solidFill>
                <a:latin typeface="+mn-lt"/>
              </a:rPr>
              <a:t>Oracle 8i Warehouse Builder</a:t>
            </a:r>
            <a:endParaRPr lang="en-US" sz="2400" dirty="0" smtClean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Onscreen Template - Ice v17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/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/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12" ma:contentTypeDescription="Create a new document." ma:contentTypeScope="" ma:versionID="932543ea927b72e086287f4d6b3ada9b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c4e0bb6a8f3c457cd45f9ca23030de3a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0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s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1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http://schemas.microsoft.com/office/2006/documentManagement/types"/>
    <ds:schemaRef ds:uri="d95a5b16-1b8d-4c7c-9ebf-89c0983b6970"/>
    <ds:schemaRef ds:uri="http://www.w3.org/XML/1998/namespace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http://purl.org/dc/elements/1.1/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F2C6FE6-5625-438C-ACCA-347FE9C06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2042</TotalTime>
  <Words>1968</Words>
  <Application>Microsoft Office PowerPoint</Application>
  <PresentationFormat>On-screen Show (4:3)</PresentationFormat>
  <Paragraphs>368</Paragraphs>
  <Slides>47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CGI Onscreen Template - Ice v17</vt:lpstr>
      <vt:lpstr>Informatica Training</vt:lpstr>
      <vt:lpstr>Topics</vt:lpstr>
      <vt:lpstr>Topics(Contd.)</vt:lpstr>
      <vt:lpstr>Slide 4</vt:lpstr>
      <vt:lpstr>ETL Overview</vt:lpstr>
      <vt:lpstr>Data Migration Methodology</vt:lpstr>
      <vt:lpstr>Data Warehousing Architecture</vt:lpstr>
      <vt:lpstr>Data Warehouse Definition</vt:lpstr>
      <vt:lpstr>Different ETL Tools in the Market</vt:lpstr>
      <vt:lpstr>Slide 10</vt:lpstr>
      <vt:lpstr>Informatica PowerCenter Architecture</vt:lpstr>
      <vt:lpstr>Informatica PowerCenter Client Tools</vt:lpstr>
      <vt:lpstr>Slide 13</vt:lpstr>
      <vt:lpstr>Designer Overview</vt:lpstr>
      <vt:lpstr>Designer Overview (Contd.)</vt:lpstr>
      <vt:lpstr>Designer Overview (Contd.)</vt:lpstr>
      <vt:lpstr>Transformations Overview</vt:lpstr>
      <vt:lpstr>Basic Transformations used in Designer</vt:lpstr>
      <vt:lpstr>Basic Transformations used in Designer(Cont.)</vt:lpstr>
      <vt:lpstr>Basic Transformations used in Designer(Cont.)</vt:lpstr>
      <vt:lpstr>Basic Transformations used in Designer(Cont.)</vt:lpstr>
      <vt:lpstr>Slide 22</vt:lpstr>
      <vt:lpstr>Workflow Basics</vt:lpstr>
      <vt:lpstr>Workflow Basics (Contd.)</vt:lpstr>
      <vt:lpstr>Session Properties</vt:lpstr>
      <vt:lpstr>Session Properties (Contd.)</vt:lpstr>
      <vt:lpstr>Workflow Properties</vt:lpstr>
      <vt:lpstr>Workflow Properties (Contd.)</vt:lpstr>
      <vt:lpstr>Scheduling and Running Workflows</vt:lpstr>
      <vt:lpstr>Slide 30</vt:lpstr>
      <vt:lpstr>Workflow Monitor Details</vt:lpstr>
      <vt:lpstr>Workflow Monitor Details (Contd.)</vt:lpstr>
      <vt:lpstr>Slide 33</vt:lpstr>
      <vt:lpstr>Repository</vt:lpstr>
      <vt:lpstr>Repository (Contd.)</vt:lpstr>
      <vt:lpstr>Repository Manager Tasks</vt:lpstr>
      <vt:lpstr>Slide 37</vt:lpstr>
      <vt:lpstr>Integration Service (IS)</vt:lpstr>
      <vt:lpstr>Slide 39</vt:lpstr>
      <vt:lpstr>Repository Service</vt:lpstr>
      <vt:lpstr>Slide 41</vt:lpstr>
      <vt:lpstr>Administration Console</vt:lpstr>
      <vt:lpstr>Slide 43</vt:lpstr>
      <vt:lpstr>PMCMD</vt:lpstr>
      <vt:lpstr>PMCMD (Contd.)</vt:lpstr>
      <vt:lpstr>Thank You</vt:lpstr>
      <vt:lpstr>Questions ???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priyanka.jyoti</cp:lastModifiedBy>
  <cp:revision>342</cp:revision>
  <dcterms:created xsi:type="dcterms:W3CDTF">2012-12-22T14:27:28Z</dcterms:created>
  <dcterms:modified xsi:type="dcterms:W3CDTF">2013-12-10T09:45:54Z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0x01010005E88B5A4C166F4D845B9CCD5CB96BA1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</Properties>
</file>