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70" r:id="rId12"/>
    <p:sldId id="271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5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sc.sans.org/servic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sr.lanl.gov/data/2017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112-BE6A-5942-8B7A-3DC3F058E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in 6 minutes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0853B-C379-5C43-9C09-C8568BFD2B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tale in three acts</a:t>
            </a:r>
          </a:p>
        </p:txBody>
      </p:sp>
    </p:spTree>
    <p:extLst>
      <p:ext uri="{BB962C8B-B14F-4D97-AF65-F5344CB8AC3E}">
        <p14:creationId xmlns:p14="http://schemas.microsoft.com/office/powerpoint/2010/main" val="54381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3E8F-C189-D440-9563-EE085FAC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4354"/>
          </a:xfrm>
        </p:spPr>
        <p:txBody>
          <a:bodyPr/>
          <a:lstStyle/>
          <a:p>
            <a:r>
              <a:rPr lang="en-US" dirty="0"/>
              <a:t>Eventual “Success”: The Reward, Scene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19D6-2A6B-C94A-B820-80FF7ECB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3041"/>
            <a:ext cx="9905999" cy="4458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Despite the trials, tribulations and suffering</a:t>
            </a:r>
          </a:p>
          <a:p>
            <a:pPr marL="0" indent="0">
              <a:buNone/>
            </a:pPr>
            <a:r>
              <a:rPr lang="en-US" dirty="0"/>
              <a:t>Our Hero’s adventure led to growth,</a:t>
            </a:r>
          </a:p>
          <a:p>
            <a:pPr marL="0" indent="0">
              <a:buNone/>
            </a:pPr>
            <a:r>
              <a:rPr lang="en-US" dirty="0"/>
              <a:t>excitement and dare we say… FUN in</a:t>
            </a:r>
          </a:p>
          <a:p>
            <a:pPr marL="0" indent="0">
              <a:buNone/>
            </a:pPr>
            <a:r>
              <a:rPr lang="en-US" dirty="0"/>
              <a:t>three scenes.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Does the </a:t>
            </a:r>
            <a:r>
              <a:rPr lang="en-US" b="1" dirty="0"/>
              <a:t>enemy</a:t>
            </a:r>
            <a:r>
              <a:rPr lang="en-US" dirty="0"/>
              <a:t> listen at any given port?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https://isc.sans.org/services.html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59E90-341D-124E-A252-201E9106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353" y="1222872"/>
            <a:ext cx="4452058" cy="31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1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3E8F-C189-D440-9563-EE085FAC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4354"/>
          </a:xfrm>
        </p:spPr>
        <p:txBody>
          <a:bodyPr/>
          <a:lstStyle/>
          <a:p>
            <a:r>
              <a:rPr lang="en-US" dirty="0"/>
              <a:t>Eventual “Success”: The Reward, Scene II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F23450-8DCE-594E-B8D7-9209B2758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1328"/>
            <a:ext cx="9905999" cy="44098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 adventurers cross domains?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20EDF97-0535-474D-9FE7-550E4D6E8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60364"/>
              </p:ext>
            </p:extLst>
          </p:nvPr>
        </p:nvGraphicFramePr>
        <p:xfrm>
          <a:off x="2919412" y="2064372"/>
          <a:ext cx="8127999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79359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56990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80531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Domain001</a:t>
                      </a:r>
                    </a:p>
                    <a:p>
                      <a:r>
                        <a:rPr lang="en-US" dirty="0"/>
                        <a:t>Domain002</a:t>
                      </a:r>
                    </a:p>
                    <a:p>
                      <a:r>
                        <a:rPr lang="en-US" dirty="0"/>
                        <a:t>Domain005 </a:t>
                      </a:r>
                    </a:p>
                    <a:p>
                      <a:r>
                        <a:rPr lang="en-US" dirty="0" err="1"/>
                        <a:t>EnterpriseAppServer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30764</a:t>
                      </a:r>
                    </a:p>
                    <a:p>
                      <a:r>
                        <a:rPr lang="en-US" dirty="0"/>
                        <a:t>966</a:t>
                      </a:r>
                    </a:p>
                    <a:p>
                      <a:r>
                        <a:rPr lang="en-US" dirty="0"/>
                        <a:t>35</a:t>
                      </a:r>
                    </a:p>
                    <a:p>
                      <a:r>
                        <a:rPr lang="en-US" dirty="0"/>
                        <a:t>2838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87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EnterpriseAppServer</a:t>
                      </a:r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Domain001</a:t>
                      </a:r>
                    </a:p>
                    <a:p>
                      <a:r>
                        <a:rPr lang="en-US" dirty="0"/>
                        <a:t>Domain003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6104</a:t>
                      </a:r>
                    </a:p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4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User031784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Domain001</a:t>
                      </a:r>
                    </a:p>
                    <a:p>
                      <a:r>
                        <a:rPr lang="en-US" dirty="0"/>
                        <a:t>Domain002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94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User564015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Domain001</a:t>
                      </a:r>
                    </a:p>
                    <a:p>
                      <a:r>
                        <a:rPr lang="en-US" dirty="0"/>
                        <a:t>Domain002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54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User706736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Comp307946</a:t>
                      </a:r>
                    </a:p>
                    <a:p>
                      <a:r>
                        <a:rPr lang="en-US" dirty="0"/>
                        <a:t>Domain001</a:t>
                      </a:r>
                    </a:p>
                    <a:p>
                      <a:r>
                        <a:rPr lang="en-US" dirty="0"/>
                        <a:t>Domain002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8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38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3E8F-C189-D440-9563-EE085FAC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4354"/>
          </a:xfrm>
        </p:spPr>
        <p:txBody>
          <a:bodyPr/>
          <a:lstStyle/>
          <a:p>
            <a:r>
              <a:rPr lang="en-US" dirty="0"/>
              <a:t>Eventual “Success”: The Reward, Scene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19D6-2A6B-C94A-B820-80FF7ECB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3041"/>
            <a:ext cx="9905999" cy="44581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 oracles speak equally to all?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6654B-DE4A-EA4B-9E1F-BA6CD20D7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321" y="2062264"/>
            <a:ext cx="6320089" cy="44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8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3E8F-C189-D440-9563-EE085FAC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4354"/>
          </a:xfrm>
        </p:spPr>
        <p:txBody>
          <a:bodyPr/>
          <a:lstStyle/>
          <a:p>
            <a:r>
              <a:rPr lang="en-US" dirty="0"/>
              <a:t>ACT THREE: what now?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19D6-2A6B-C94A-B820-80FF7ECB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3041"/>
            <a:ext cx="9905999" cy="44581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Visit the marketplace… to buy the proper tools</a:t>
            </a:r>
          </a:p>
          <a:p>
            <a:pPr marL="0" indent="0">
              <a:buNone/>
            </a:pPr>
            <a:r>
              <a:rPr lang="en-US" dirty="0"/>
              <a:t>Sell off unneeded goods…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75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3E8F-C189-D440-9563-EE085FAC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4354"/>
          </a:xfrm>
        </p:spPr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19D6-2A6B-C94A-B820-80FF7ECB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3041"/>
            <a:ext cx="9905999" cy="44581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 to: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my fellow classmates for sharing your knowledge, your ideas and especially your questions in the chat</a:t>
            </a:r>
          </a:p>
          <a:p>
            <a:pPr marL="0" indent="0">
              <a:buNone/>
            </a:pPr>
            <a:r>
              <a:rPr lang="en-US" dirty="0" err="1"/>
              <a:t>michael</a:t>
            </a:r>
            <a:r>
              <a:rPr lang="en-US" dirty="0"/>
              <a:t> and </a:t>
            </a:r>
            <a:r>
              <a:rPr lang="en-US" dirty="0" err="1"/>
              <a:t>jillian</a:t>
            </a:r>
            <a:r>
              <a:rPr lang="en-US" dirty="0"/>
              <a:t> for your mentorship</a:t>
            </a:r>
          </a:p>
          <a:p>
            <a:pPr marL="0" indent="0">
              <a:buNone/>
            </a:pPr>
            <a:r>
              <a:rPr lang="en-US" dirty="0"/>
              <a:t>especially to </a:t>
            </a:r>
            <a:r>
              <a:rPr lang="en-US" dirty="0" err="1"/>
              <a:t>chris</a:t>
            </a:r>
            <a:r>
              <a:rPr lang="en-US" dirty="0"/>
              <a:t> for your time and expertise in teaching the class </a:t>
            </a:r>
          </a:p>
        </p:txBody>
      </p:sp>
    </p:spTree>
    <p:extLst>
      <p:ext uri="{BB962C8B-B14F-4D97-AF65-F5344CB8AC3E}">
        <p14:creationId xmlns:p14="http://schemas.microsoft.com/office/powerpoint/2010/main" val="308601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3E8F-C189-D440-9563-EE085FAC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424291"/>
          </a:xfrm>
        </p:spPr>
        <p:txBody>
          <a:bodyPr>
            <a:normAutofit/>
          </a:bodyPr>
          <a:lstStyle/>
          <a:p>
            <a:r>
              <a:rPr lang="en-US" dirty="0"/>
              <a:t>Plot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19D6-2A6B-C94A-B820-80FF7ECB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42807"/>
            <a:ext cx="9905999" cy="37483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broad access to log records from across a large network, our intrepid hero solves mysteries and answers eternal questions about activities on the hosts and across the network.</a:t>
            </a:r>
          </a:p>
          <a:p>
            <a:pPr marL="0" indent="0">
              <a:buNone/>
            </a:pPr>
            <a:r>
              <a:rPr lang="en-US" dirty="0"/>
              <a:t>At least that was what was supposed to happen. This is REALLY the story of how everything went downhill from there.</a:t>
            </a:r>
          </a:p>
          <a:p>
            <a:pPr marL="0" indent="0">
              <a:buNone/>
            </a:pPr>
            <a:r>
              <a:rPr lang="en-US" dirty="0"/>
              <a:t>A tale in three acts.</a:t>
            </a:r>
          </a:p>
        </p:txBody>
      </p:sp>
    </p:spTree>
    <p:extLst>
      <p:ext uri="{BB962C8B-B14F-4D97-AF65-F5344CB8AC3E}">
        <p14:creationId xmlns:p14="http://schemas.microsoft.com/office/powerpoint/2010/main" val="375985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3E8F-C189-D440-9563-EE085FAC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4354"/>
          </a:xfrm>
        </p:spPr>
        <p:txBody>
          <a:bodyPr/>
          <a:lstStyle/>
          <a:p>
            <a:r>
              <a:rPr lang="en-US" dirty="0"/>
              <a:t>ACT ONE: call to </a:t>
            </a:r>
            <a:r>
              <a:rPr lang="en-US" dirty="0" err="1"/>
              <a:t>dataVenture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19D6-2A6B-C94A-B820-80FF7ECB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3041"/>
            <a:ext cx="9905999" cy="44581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 land far, far away deep in a secret government laboratory known only as Los Alamos National Lab was hidden away a seemingly perfect trove of data. 90 days of: </a:t>
            </a:r>
          </a:p>
          <a:p>
            <a:r>
              <a:rPr lang="en-US" dirty="0"/>
              <a:t>Computer (host) logs</a:t>
            </a:r>
          </a:p>
          <a:p>
            <a:r>
              <a:rPr lang="en-US" dirty="0"/>
              <a:t>Network (traffic) logs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https://csr.lanl.gov/data/2017.html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8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3E8F-C189-D440-9563-EE085FAC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4354"/>
          </a:xfrm>
        </p:spPr>
        <p:txBody>
          <a:bodyPr>
            <a:normAutofit fontScale="90000"/>
          </a:bodyPr>
          <a:lstStyle/>
          <a:p>
            <a:r>
              <a:rPr lang="en-US" dirty="0"/>
              <a:t>Legend described the data as rich and fruitful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0617C1-8084-8B43-B8FA-D8564958E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204950"/>
              </p:ext>
            </p:extLst>
          </p:nvPr>
        </p:nvGraphicFramePr>
        <p:xfrm>
          <a:off x="1141413" y="1333500"/>
          <a:ext cx="990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777207008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0907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3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77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UserName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4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7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DstDevice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EventID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23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FailureReason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5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LogHost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2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DstPort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LogonType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08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SrcPackets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LogonTypeDescription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0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DstPackets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ProcessName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0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6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DstBytes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024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15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3E8F-C189-D440-9563-EE085FAC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4354"/>
          </a:xfrm>
        </p:spPr>
        <p:txBody>
          <a:bodyPr>
            <a:normAutofit/>
          </a:bodyPr>
          <a:lstStyle/>
          <a:p>
            <a:r>
              <a:rPr lang="en-US" dirty="0"/>
              <a:t>What could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19D6-2A6B-C94A-B820-80FF7ECB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3041"/>
            <a:ext cx="9905999" cy="44581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“A hero ventures forth from the world of common day into a region of supernatural wonder: fabulous forces are there encountered and a decisive victory is won: the hero comes back from this mysterious adventure with the power to bestow boons on his fellow man.”</a:t>
            </a:r>
          </a:p>
          <a:p>
            <a:pPr marL="0" indent="0">
              <a:buNone/>
            </a:pPr>
            <a:r>
              <a:rPr lang="en-US" dirty="0"/>
              <a:t>- Joseph Campbell</a:t>
            </a:r>
          </a:p>
        </p:txBody>
      </p:sp>
    </p:spTree>
    <p:extLst>
      <p:ext uri="{BB962C8B-B14F-4D97-AF65-F5344CB8AC3E}">
        <p14:creationId xmlns:p14="http://schemas.microsoft.com/office/powerpoint/2010/main" val="121268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3E8F-C189-D440-9563-EE085FAC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4354"/>
          </a:xfrm>
        </p:spPr>
        <p:txBody>
          <a:bodyPr>
            <a:normAutofit/>
          </a:bodyPr>
          <a:lstStyle/>
          <a:p>
            <a:r>
              <a:rPr lang="en-US" dirty="0"/>
              <a:t>Six Minutes of Data…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19D6-2A6B-C94A-B820-80FF7ECB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3041"/>
            <a:ext cx="9905999" cy="4458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hero discovered… 90 days of data, and soon learned that for every day there were… two sacred text, the network text and the host text</a:t>
            </a:r>
          </a:p>
          <a:p>
            <a:r>
              <a:rPr lang="en-US" dirty="0"/>
              <a:t>Network text: 8.48 GB of data</a:t>
            </a:r>
          </a:p>
          <a:p>
            <a:r>
              <a:rPr lang="en-US" dirty="0"/>
              <a:t>Host text: 9.01 GB</a:t>
            </a:r>
          </a:p>
          <a:p>
            <a:pPr marL="0" indent="0">
              <a:buNone/>
            </a:pPr>
            <a:r>
              <a:rPr lang="en-US" dirty="0"/>
              <a:t>GitHub file size limit... 100 MB so... we looked at:</a:t>
            </a:r>
          </a:p>
          <a:p>
            <a:pPr marL="0" indent="0">
              <a:buNone/>
            </a:pPr>
            <a:r>
              <a:rPr lang="en-US" b="1" dirty="0"/>
              <a:t>a six minute subset of sacred texts limited to only ONE day</a:t>
            </a:r>
          </a:p>
          <a:p>
            <a:r>
              <a:rPr lang="en-US" dirty="0"/>
              <a:t>Network: 47.3 MB</a:t>
            </a:r>
          </a:p>
          <a:p>
            <a:r>
              <a:rPr lang="en-US" dirty="0"/>
              <a:t>Host: 99.9 MB</a:t>
            </a:r>
          </a:p>
        </p:txBody>
      </p:sp>
    </p:spTree>
    <p:extLst>
      <p:ext uri="{BB962C8B-B14F-4D97-AF65-F5344CB8AC3E}">
        <p14:creationId xmlns:p14="http://schemas.microsoft.com/office/powerpoint/2010/main" val="347240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3E8F-C189-D440-9563-EE085FAC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4354"/>
          </a:xfrm>
        </p:spPr>
        <p:txBody>
          <a:bodyPr/>
          <a:lstStyle/>
          <a:p>
            <a:r>
              <a:rPr lang="en-US" dirty="0"/>
              <a:t>ACT Two: ORDEALS in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19D6-2A6B-C94A-B820-80FF7ECB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3041"/>
            <a:ext cx="9905999" cy="44581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hero in this journey was heavy laden with exploratory data analysis (EDA). </a:t>
            </a:r>
          </a:p>
          <a:p>
            <a:pPr marL="0" indent="0">
              <a:buNone/>
            </a:pPr>
            <a:r>
              <a:rPr lang="en-US" dirty="0"/>
              <a:t>His EDA covered a lot of ground…</a:t>
            </a:r>
          </a:p>
          <a:p>
            <a:r>
              <a:rPr lang="en-US" dirty="0"/>
              <a:t>Describing the data in the sacred texts</a:t>
            </a:r>
          </a:p>
          <a:p>
            <a:r>
              <a:rPr lang="en-US" dirty="0"/>
              <a:t>Translating the sacred works (nulls, duplicates, sorts, counts, and more)</a:t>
            </a:r>
          </a:p>
          <a:p>
            <a:r>
              <a:rPr lang="en-US" dirty="0"/>
              <a:t>Understanding the truth behind the words of the data gods </a:t>
            </a:r>
          </a:p>
          <a:p>
            <a:r>
              <a:rPr lang="en-US" dirty="0"/>
              <a:t>Ultimately to find… the sacred texts were incomplete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4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3E8F-C189-D440-9563-EE085FAC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4354"/>
          </a:xfrm>
        </p:spPr>
        <p:txBody>
          <a:bodyPr/>
          <a:lstStyle/>
          <a:p>
            <a:r>
              <a:rPr lang="en-US" dirty="0"/>
              <a:t>Failure One: A lack of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19D6-2A6B-C94A-B820-80FF7ECB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3041"/>
            <a:ext cx="9905999" cy="4458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does Host </a:t>
            </a:r>
            <a:r>
              <a:rPr lang="en-US" dirty="0" err="1"/>
              <a:t>EventID</a:t>
            </a:r>
            <a:r>
              <a:rPr lang="en-US" dirty="0"/>
              <a:t> rear its ugly head?</a:t>
            </a:r>
          </a:p>
          <a:p>
            <a:pPr marL="0" indent="0">
              <a:buNone/>
            </a:pPr>
            <a:r>
              <a:rPr lang="en-US" dirty="0"/>
              <a:t>When does Network Device appear in the holy writ?</a:t>
            </a:r>
          </a:p>
          <a:p>
            <a:pPr marL="0" indent="0">
              <a:buNone/>
            </a:pPr>
            <a:r>
              <a:rPr lang="en-US" dirty="0"/>
              <a:t>What ports are reflected most prominently in the data gods’ prophecies?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Sadly, the hero had not collected enough of the sacred texts</a:t>
            </a:r>
          </a:p>
          <a:p>
            <a:pPr marL="0" indent="0">
              <a:buNone/>
            </a:pPr>
            <a:r>
              <a:rPr lang="en-US" dirty="0"/>
              <a:t>The hero had not yet acquired the mystical clock of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9641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3E8F-C189-D440-9563-EE085FAC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4354"/>
          </a:xfrm>
        </p:spPr>
        <p:txBody>
          <a:bodyPr/>
          <a:lstStyle/>
          <a:p>
            <a:r>
              <a:rPr lang="en-US" dirty="0"/>
              <a:t>FAILURE TWO: No light in the darkness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19D6-2A6B-C94A-B820-80FF7ECB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3041"/>
            <a:ext cx="9905999" cy="4458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Are there outliers in the data?</a:t>
            </a:r>
          </a:p>
          <a:p>
            <a:pPr marL="0" indent="0">
              <a:buNone/>
            </a:pPr>
            <a:r>
              <a:rPr lang="en-US" dirty="0"/>
              <a:t>What shows up most frequently?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Our hero sketched diagrams in the mud, in the dark</a:t>
            </a:r>
          </a:p>
          <a:p>
            <a:pPr marL="0" indent="0">
              <a:buNone/>
            </a:pPr>
            <a:r>
              <a:rPr lang="en-US" dirty="0"/>
              <a:t>Our knew aught about trees nor logs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96C1D-B0AB-E943-911A-679D6DB2D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484" y="1164507"/>
            <a:ext cx="3896159" cy="27273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08C036-8435-1445-927D-B2DCCE464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484" y="3982532"/>
            <a:ext cx="3896159" cy="272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19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2945</TotalTime>
  <Words>619</Words>
  <Application>Microsoft Macintosh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Data analysis in 6 minutes</vt:lpstr>
      <vt:lpstr>Plot Summary</vt:lpstr>
      <vt:lpstr>ACT ONE: call to dataVenture</vt:lpstr>
      <vt:lpstr>Legend described the data as rich and fruitful</vt:lpstr>
      <vt:lpstr>What could go wrong?</vt:lpstr>
      <vt:lpstr>Six Minutes of Data…</vt:lpstr>
      <vt:lpstr>ACT Two: ORDEALS in Exploration</vt:lpstr>
      <vt:lpstr>Failure One: A lack of time</vt:lpstr>
      <vt:lpstr>FAILURE TWO: No light in the darkness </vt:lpstr>
      <vt:lpstr>Eventual “Success”: The Reward, Scene I</vt:lpstr>
      <vt:lpstr>Eventual “Success”: The Reward, Scene II</vt:lpstr>
      <vt:lpstr>Eventual “Success”: The Reward, Scene III</vt:lpstr>
      <vt:lpstr>ACT THREE: what now? </vt:lpstr>
      <vt:lpstr>Epilogue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in 6 minutes</dc:title>
  <dc:creator>Lowe, Chalmer [USA]</dc:creator>
  <cp:lastModifiedBy>Lowe, Chalmer [USA]</cp:lastModifiedBy>
  <cp:revision>23</cp:revision>
  <dcterms:created xsi:type="dcterms:W3CDTF">2018-06-25T04:20:56Z</dcterms:created>
  <dcterms:modified xsi:type="dcterms:W3CDTF">2018-06-27T05:27:40Z</dcterms:modified>
</cp:coreProperties>
</file>