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88b3191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88b3191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88b3191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788b3191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88b3191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88b3191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88b3191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88b3191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88b3191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88b3191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88b3191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88b3191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88b3191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88b3191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Identifying New Business Opportunities In South Dublin City, Ireland</a:t>
            </a:r>
            <a:endParaRPr sz="43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Alexander Sloane, May 2020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1302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Ireland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$382.5 Billion GDP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6th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Globally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GDP-per-Capita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8.2% GDP Growth in 2018-2019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Dublin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Capital City of Ireland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28% of Irish Population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1.3% Population Growth in 2019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$115 Billion GDP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$86,000 GDP-per-Capita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1.1%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Growth in 2018-2019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4572000" y="1990725"/>
            <a:ext cx="3857700" cy="2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Dún Laoghaire–Rathdown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Wealthy and rapidly-growing region in south of Greater Dublin Area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Problem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Analyse DLR Region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Identify Business Opportunities for Potential Investors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Data Sources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Population Statistics from Central Statistics Office (CSO)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Published in 2016, after last census in Ireland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Available in PDF format online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Table showing Population Size and Growth for each Electoral District in DLR Region</a:t>
            </a:r>
            <a:endParaRPr sz="1200"/>
          </a:p>
        </p:txBody>
      </p:sp>
      <p:sp>
        <p:nvSpPr>
          <p:cNvPr id="143" name="Google Shape;143;p15"/>
          <p:cNvSpPr txBox="1"/>
          <p:nvPr/>
        </p:nvSpPr>
        <p:spPr>
          <a:xfrm>
            <a:off x="4572000" y="1990725"/>
            <a:ext cx="39393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Relevant Features in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 of Electoral District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2016 Population of Electoral District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2011 to 2016 Population Growth of Electoral District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of venues in Electoral District in each business category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Percentage of total venues claimed by each category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Import Dublin Populations File as DataFrame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Wrangle Data into more Usable Format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Get Coordinates for each Electoral District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Create Map of DLR Region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Define Foursquare Data and Radius of Each ELectoral District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Create Function to Get Foursquare Data for each District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572000" y="1982475"/>
            <a:ext cx="3918900" cy="24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 startAt="7"/>
            </a:pPr>
            <a:r>
              <a:rPr lang="en-GB">
                <a:solidFill>
                  <a:srgbClr val="434343"/>
                </a:solidFill>
              </a:rPr>
              <a:t>Use Function for each District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 startAt="7"/>
            </a:pPr>
            <a:r>
              <a:rPr lang="en-GB">
                <a:solidFill>
                  <a:srgbClr val="434343"/>
                </a:solidFill>
              </a:rPr>
              <a:t>Get Frequency of Venue Categories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 startAt="7"/>
            </a:pPr>
            <a:r>
              <a:rPr lang="en-GB">
                <a:solidFill>
                  <a:srgbClr val="434343"/>
                </a:solidFill>
              </a:rPr>
              <a:t>Sort Venues in Descending Order for Districts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 startAt="7"/>
            </a:pPr>
            <a:r>
              <a:rPr lang="en-GB">
                <a:solidFill>
                  <a:srgbClr val="434343"/>
                </a:solidFill>
              </a:rPr>
              <a:t>Add Population Data and Rank by Growth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 startAt="7"/>
            </a:pPr>
            <a:r>
              <a:rPr lang="en-GB">
                <a:solidFill>
                  <a:srgbClr val="434343"/>
                </a:solidFill>
              </a:rPr>
              <a:t>Display Districts with Maximum Population Growth and Venue Types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 startAt="7"/>
            </a:pPr>
            <a:r>
              <a:rPr lang="en-GB">
                <a:solidFill>
                  <a:srgbClr val="434343"/>
                </a:solidFill>
              </a:rPr>
              <a:t>Remake Map with Top 10 Districts for Population Growth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508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363100"/>
            <a:ext cx="7505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Figure 1 - Districts of DLR						Figure 2 - Top 10 Fastest-Growing Districts</a:t>
            </a:r>
            <a:endParaRPr/>
          </a:p>
        </p:txBody>
      </p:sp>
      <p:pic>
        <p:nvPicPr>
          <p:cNvPr id="157" name="Google Shape;157;p17" title="Figure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800201"/>
            <a:ext cx="3324874" cy="28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50" y="1747875"/>
            <a:ext cx="33528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553950" y="347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3 - Most Common Venue Types in Top 10 Fastest-Growing Districts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363100"/>
            <a:ext cx="7505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Figure 1 - Districts of DLR						Figure 2 - Top 10 Fastest-Growing Districts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16114" t="0"/>
          <a:stretch/>
        </p:blipFill>
        <p:spPr>
          <a:xfrm>
            <a:off x="696388" y="1025650"/>
            <a:ext cx="7751225" cy="39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89850" y="1699875"/>
            <a:ext cx="4714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Business </a:t>
            </a:r>
            <a:r>
              <a:rPr lang="en-GB" sz="1600"/>
              <a:t>Categories</a:t>
            </a:r>
            <a:endParaRPr sz="17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345 Business Categories Identified (Five for each of sixty-nine Districts)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73% were in  retail, hospitality, and entertainment sectors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Most common types were: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 Food/Drink Shop or Supermarket (23%)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400"/>
              <a:t>Pub (14%)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400"/>
              <a:t>Restaurant (9%, counting all restaurant types)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400"/>
              <a:t>Recreational Area (6%, counting all Parks, Gyms, Pools, Cinemas, Sports Arenas, and Hiking Trails)</a:t>
            </a:r>
            <a:endParaRPr sz="1400"/>
          </a:p>
        </p:txBody>
      </p:sp>
      <p:sp>
        <p:nvSpPr>
          <p:cNvPr id="172" name="Google Shape;172;p19"/>
          <p:cNvSpPr txBox="1"/>
          <p:nvPr/>
        </p:nvSpPr>
        <p:spPr>
          <a:xfrm>
            <a:off x="5051625" y="1737825"/>
            <a:ext cx="35514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Business Locations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Five of Ten Fastest-Growing Districts were in Light-Urban Areas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Four of Ten were in Heavy-Urban Area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of Ten in Mountains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Personal Relaxation Businesses did well in Light-Urban Areas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Sports Venues did well in Heavy-Urban Areas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Venues requiring space did well in Mountains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and Drink Sector found to show huge economic potential in DLR Region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Pubs, Restaurants, Food Stores, Cafes all viable </a:t>
            </a:r>
            <a:r>
              <a:rPr lang="en-GB"/>
              <a:t>business</a:t>
            </a:r>
            <a:r>
              <a:rPr lang="en-GB"/>
              <a:t> opportunities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Type of Business that’s likely to </a:t>
            </a:r>
            <a:r>
              <a:rPr lang="en-GB"/>
              <a:t>succeed</a:t>
            </a:r>
            <a:r>
              <a:rPr lang="en-GB"/>
              <a:t> also depends on </a:t>
            </a:r>
            <a:r>
              <a:rPr lang="en-GB"/>
              <a:t>Geographic</a:t>
            </a:r>
            <a:r>
              <a:rPr lang="en-GB"/>
              <a:t> Location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