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88" r:id="rId17"/>
    <p:sldId id="289" r:id="rId18"/>
    <p:sldId id="290" r:id="rId19"/>
    <p:sldId id="291" r:id="rId20"/>
    <p:sldId id="274" r:id="rId21"/>
    <p:sldId id="275" r:id="rId22"/>
    <p:sldId id="276" r:id="rId23"/>
    <p:sldId id="277" r:id="rId24"/>
    <p:sldId id="279" r:id="rId25"/>
    <p:sldId id="280" r:id="rId26"/>
    <p:sldId id="281" r:id="rId27"/>
    <p:sldId id="282" r:id="rId28"/>
    <p:sldId id="283" r:id="rId29"/>
    <p:sldId id="284" r:id="rId30"/>
    <p:sldId id="285" r:id="rId31"/>
    <p:sldId id="292" r:id="rId32"/>
    <p:sldId id="293" r:id="rId33"/>
    <p:sldId id="294" r:id="rId34"/>
    <p:sldId id="295" r:id="rId35"/>
    <p:sldId id="310" r:id="rId36"/>
    <p:sldId id="311" r:id="rId37"/>
    <p:sldId id="312" r:id="rId38"/>
    <p:sldId id="313" r:id="rId39"/>
    <p:sldId id="314" r:id="rId40"/>
    <p:sldId id="316" r:id="rId41"/>
    <p:sldId id="317" r:id="rId42"/>
    <p:sldId id="319" r:id="rId43"/>
    <p:sldId id="301" r:id="rId44"/>
    <p:sldId id="302" r:id="rId45"/>
    <p:sldId id="303" r:id="rId46"/>
    <p:sldId id="304" r:id="rId47"/>
    <p:sldId id="326" r:id="rId48"/>
    <p:sldId id="309" r:id="rId49"/>
    <p:sldId id="321" r:id="rId50"/>
    <p:sldId id="322" r:id="rId51"/>
    <p:sldId id="337" r:id="rId52"/>
    <p:sldId id="336" r:id="rId53"/>
    <p:sldId id="338" r:id="rId54"/>
    <p:sldId id="339" r:id="rId55"/>
    <p:sldId id="340" r:id="rId56"/>
    <p:sldId id="341" r:id="rId57"/>
    <p:sldId id="342" r:id="rId58"/>
    <p:sldId id="343" r:id="rId59"/>
    <p:sldId id="344" r:id="rId60"/>
    <p:sldId id="345" r:id="rId61"/>
    <p:sldId id="346" r:id="rId62"/>
    <p:sldId id="347" r:id="rId63"/>
    <p:sldId id="348" r:id="rId64"/>
    <p:sldId id="35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7/23/2019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4.emf"/><Relationship Id="rId5" Type="http://schemas.openxmlformats.org/officeDocument/2006/relationships/oleObject" Target="../embeddings/oleObject14.bin"/><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8.emf"/><Relationship Id="rId5" Type="http://schemas.openxmlformats.org/officeDocument/2006/relationships/oleObject" Target="../embeddings/oleObject18.bin"/><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0"/>
            <a:ext cx="8229600" cy="838200"/>
          </a:xfrm>
        </p:spPr>
        <p:txBody>
          <a:bodyPr/>
          <a:lstStyle/>
          <a:p>
            <a:r>
              <a:rPr lang="en-US" dirty="0" smtClean="0">
                <a:latin typeface="Times New Roman" pitchFamily="18" charset="0"/>
                <a:cs typeface="Times New Roman" pitchFamily="18" charset="0"/>
              </a:rPr>
              <a:t>Online Shopping Cart</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lvl="0" algn="l"/>
            <a:r>
              <a:rPr lang="en-US" sz="3200" dirty="0" smtClean="0">
                <a:latin typeface="Times New Roman" pitchFamily="18" charset="0"/>
                <a:cs typeface="Times New Roman" pitchFamily="18" charset="0"/>
              </a:rPr>
              <a:t>EMPLOYEE: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Employees are responsible for internal affairs like processing orders, assure home delivery, getting customers delivery time feedback, updating order’s status and answering client queries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ADMINISTRATOR: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Strategic data and graphs for Administrators and shop owners about the items that are popular in each category and age group. It give special discounts to premier customer.</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SECURITY AND AUTHENTICATION: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50000"/>
              </a:lnSpc>
            </a:pPr>
            <a:r>
              <a:rPr lang="en-US" sz="2000" dirty="0" smtClean="0">
                <a:latin typeface="Times New Roman" pitchFamily="18" charset="0"/>
                <a:cs typeface="Times New Roman" pitchFamily="18" charset="0"/>
              </a:rPr>
              <a:t>User registration</a:t>
            </a:r>
          </a:p>
          <a:p>
            <a:pPr lvl="1">
              <a:lnSpc>
                <a:spcPct val="150000"/>
              </a:lnSpc>
            </a:pPr>
            <a:r>
              <a:rPr lang="en-US" sz="2000" dirty="0" smtClean="0">
                <a:latin typeface="Times New Roman" pitchFamily="18" charset="0"/>
                <a:cs typeface="Times New Roman" pitchFamily="18" charset="0"/>
              </a:rPr>
              <a:t>Login as user or administrator</a:t>
            </a:r>
          </a:p>
          <a:p>
            <a:pPr lvl="1">
              <a:lnSpc>
                <a:spcPct val="150000"/>
              </a:lnSpc>
            </a:pPr>
            <a:r>
              <a:rPr lang="en-US" sz="2000" dirty="0" smtClean="0">
                <a:latin typeface="Times New Roman" pitchFamily="18" charset="0"/>
                <a:cs typeface="Times New Roman" pitchFamily="18" charset="0"/>
              </a:rPr>
              <a:t>Change password</a:t>
            </a:r>
          </a:p>
          <a:p>
            <a:pPr lvl="1">
              <a:lnSpc>
                <a:spcPct val="150000"/>
              </a:lnSpc>
            </a:pPr>
            <a:r>
              <a:rPr lang="en-US" sz="2000" dirty="0" smtClean="0">
                <a:latin typeface="Times New Roman" pitchFamily="18" charset="0"/>
                <a:cs typeface="Times New Roman" pitchFamily="18" charset="0"/>
              </a:rPr>
              <a:t>Forgot password</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REPORTS: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48640" algn="just">
              <a:lnSpc>
                <a:spcPct val="150000"/>
              </a:lnSpc>
            </a:pPr>
            <a:r>
              <a:rPr lang="en-US" sz="2000" dirty="0" smtClean="0">
                <a:latin typeface="Times New Roman" pitchFamily="18" charset="0"/>
                <a:cs typeface="Times New Roman" pitchFamily="18" charset="0"/>
              </a:rPr>
              <a:t>In this module the different actors can generate the different types of reports according to their access.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SOFTWARE REQUIREMENTS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smtClean="0">
                <a:latin typeface="Times New Roman" pitchFamily="18" charset="0"/>
                <a:cs typeface="Times New Roman" pitchFamily="18" charset="0"/>
              </a:rPr>
              <a:t>Operating System	           	:	Windows XP/2003 or Linux </a:t>
            </a:r>
          </a:p>
          <a:p>
            <a:pPr algn="just">
              <a:lnSpc>
                <a:spcPct val="150000"/>
              </a:lnSpc>
            </a:pPr>
            <a:r>
              <a:rPr lang="en-US" sz="2000" dirty="0" smtClean="0">
                <a:latin typeface="Times New Roman" pitchFamily="18" charset="0"/>
                <a:cs typeface="Times New Roman" pitchFamily="18" charset="0"/>
              </a:rPr>
              <a:t>User Interface		:	HTML, CSS</a:t>
            </a:r>
          </a:p>
          <a:p>
            <a:pPr algn="just">
              <a:lnSpc>
                <a:spcPct val="150000"/>
              </a:lnSpc>
            </a:pPr>
            <a:r>
              <a:rPr lang="en-US" sz="2000" dirty="0" smtClean="0">
                <a:latin typeface="Times New Roman" pitchFamily="18" charset="0"/>
                <a:cs typeface="Times New Roman" pitchFamily="18" charset="0"/>
              </a:rPr>
              <a:t>Client-side Scripting		:	JavaScript</a:t>
            </a:r>
          </a:p>
          <a:p>
            <a:pPr algn="just">
              <a:lnSpc>
                <a:spcPct val="150000"/>
              </a:lnSpc>
            </a:pPr>
            <a:r>
              <a:rPr lang="en-US" sz="2000" dirty="0" smtClean="0">
                <a:latin typeface="Times New Roman" pitchFamily="18" charset="0"/>
                <a:cs typeface="Times New Roman" pitchFamily="18" charset="0"/>
              </a:rPr>
              <a:t>Programming Language	:	Java </a:t>
            </a:r>
          </a:p>
          <a:p>
            <a:pPr algn="just">
              <a:lnSpc>
                <a:spcPct val="150000"/>
              </a:lnSpc>
            </a:pPr>
            <a:r>
              <a:rPr lang="en-US" sz="2000" dirty="0" smtClean="0">
                <a:latin typeface="Times New Roman" pitchFamily="18" charset="0"/>
                <a:cs typeface="Times New Roman" pitchFamily="18" charset="0"/>
              </a:rPr>
              <a:t>Web Applications		:	JDBC, </a:t>
            </a:r>
            <a:r>
              <a:rPr lang="en-US" sz="2000" dirty="0" err="1" smtClean="0">
                <a:latin typeface="Times New Roman" pitchFamily="18" charset="0"/>
                <a:cs typeface="Times New Roman" pitchFamily="18" charset="0"/>
              </a:rPr>
              <a:t>Servlets</a:t>
            </a:r>
            <a:r>
              <a:rPr lang="en-US" sz="2000" dirty="0" smtClean="0">
                <a:latin typeface="Times New Roman" pitchFamily="18" charset="0"/>
                <a:cs typeface="Times New Roman" pitchFamily="18" charset="0"/>
              </a:rPr>
              <a:t>, JSP </a:t>
            </a:r>
          </a:p>
          <a:p>
            <a:pPr algn="just">
              <a:lnSpc>
                <a:spcPct val="150000"/>
              </a:lnSpc>
            </a:pPr>
            <a:r>
              <a:rPr lang="en-US" sz="2000" dirty="0" smtClean="0">
                <a:latin typeface="Times New Roman" pitchFamily="18" charset="0"/>
                <a:cs typeface="Times New Roman" pitchFamily="18" charset="0"/>
              </a:rPr>
              <a:t>IDE/Workbench		:	My Eclipse </a:t>
            </a:r>
          </a:p>
          <a:p>
            <a:pPr algn="just">
              <a:lnSpc>
                <a:spcPct val="150000"/>
              </a:lnSpc>
            </a:pPr>
            <a:r>
              <a:rPr lang="en-US" sz="2000" dirty="0" smtClean="0">
                <a:latin typeface="Times New Roman" pitchFamily="18" charset="0"/>
                <a:cs typeface="Times New Roman" pitchFamily="18" charset="0"/>
              </a:rPr>
              <a:t>Database			:	Oracle 11g</a:t>
            </a:r>
          </a:p>
          <a:p>
            <a:pPr algn="just">
              <a:lnSpc>
                <a:spcPct val="150000"/>
              </a:lnSpc>
            </a:pPr>
            <a:r>
              <a:rPr lang="en-US" sz="2000" dirty="0" smtClean="0">
                <a:latin typeface="Times New Roman" pitchFamily="18" charset="0"/>
                <a:cs typeface="Times New Roman" pitchFamily="18" charset="0"/>
              </a:rPr>
              <a:t>Server Deployment		:	Tomcat 9.0</a:t>
            </a:r>
          </a:p>
          <a:p>
            <a:pPr marL="36576" indent="0" algn="just">
              <a:lnSpc>
                <a:spcPct val="150000"/>
              </a:lnSpc>
              <a:buNone/>
            </a:pPr>
            <a:endParaRPr lang="en-US" sz="2000" dirty="0" smtClean="0">
              <a:latin typeface="Times New Roman" pitchFamily="18" charset="0"/>
              <a:cs typeface="Times New Roman" pitchFamily="18" charset="0"/>
            </a:endParaRPr>
          </a:p>
          <a:p>
            <a:pPr marL="36576" indent="0" algn="just">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956608"/>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1065382"/>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effectLst/>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09800" y="2286000"/>
            <a:ext cx="4812600" cy="684742"/>
          </a:xfrm>
          <a:prstGeom prst="rect">
            <a:avLst/>
          </a:prstGeom>
          <a:noFill/>
          <a:ln w="9525">
            <a:noFill/>
            <a:miter lim="800000"/>
            <a:headEnd/>
            <a:tailEnd/>
          </a:ln>
          <a:effectLst/>
        </p:spPr>
        <p:txBody>
          <a:bodyPr vert="horz" wrap="none" lIns="0"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DATA FLOW DIAGRAMS</a:t>
            </a:r>
            <a:endParaRPr kumimoji="0" lang="en-US" sz="3200" b="1" i="1"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038285"/>
            <a:ext cx="7848600" cy="4524315"/>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gn="just">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gn="just">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gn="just">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p>
          <a:p>
            <a:pPr algn="just">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868362"/>
          </a:xfrm>
        </p:spPr>
        <p:txBody>
          <a:bodyPr>
            <a:normAutofit/>
          </a:bodyPr>
          <a:lstStyle/>
          <a:p>
            <a:r>
              <a:rPr lang="en-US" sz="3200" dirty="0" smtClean="0">
                <a:latin typeface="Times New Roman" pitchFamily="18" charset="0"/>
                <a:cs typeface="Times New Roman" pitchFamily="18" charset="0"/>
              </a:rPr>
              <a:t>OBJECTIVE: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Looking for an online shopping site to manage the items in the shop and also help customers purchase them online without having to visit the shop physically. </a:t>
            </a:r>
          </a:p>
          <a:p>
            <a:pPr algn="just">
              <a:lnSpc>
                <a:spcPct val="150000"/>
              </a:lnSpc>
            </a:pPr>
            <a:r>
              <a:rPr lang="en-US" sz="2000" dirty="0" smtClean="0">
                <a:latin typeface="Times New Roman" pitchFamily="18" charset="0"/>
                <a:cs typeface="Times New Roman" pitchFamily="18" charset="0"/>
              </a:rPr>
              <a:t>Internet shopping has become the fastest-growing use of the Internet; most Online consumers, however, use information gathered online to make purchases Off-line. A number of customers have attributed consumers' reluctance to purchase Online. Shopping from home allows you to shop at your own convenience – often 24 hours a day, seven days a week. There are no parking spaces so scout at the mall, no crowds to battle and no long lines. When you’re shopping from the comfort of home, you can order all kinds of products and services from companies in other States, even other countries. You can check the balance of your accounts and determine when an automatic deposit or withdrawal has taken place. But shopping from home, like traditional shopping, isn’t without risk.</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10095" y="194846"/>
            <a:ext cx="319510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Context Level Data Flow Diagram</a:t>
            </a:r>
            <a:endParaRPr kumimoji="0" lang="en-US" sz="1200" b="0" i="0" u="none" strike="noStrike" cap="none" normalizeH="0" baseline="0" dirty="0" smtClean="0">
              <a:ln>
                <a:noFill/>
              </a:ln>
              <a:effectLst/>
              <a:latin typeface="Times New Roman" pitchFamily="18" charset="0"/>
              <a:cs typeface="Times New Roman" pitchFamily="18" charset="0"/>
            </a:endParaRPr>
          </a:p>
        </p:txBody>
      </p:sp>
      <p:graphicFrame>
        <p:nvGraphicFramePr>
          <p:cNvPr id="13313" name="Object 1"/>
          <p:cNvGraphicFramePr>
            <a:graphicFrameLocks noChangeAspect="1"/>
          </p:cNvGraphicFramePr>
          <p:nvPr/>
        </p:nvGraphicFramePr>
        <p:xfrm>
          <a:off x="1600200" y="609600"/>
          <a:ext cx="5943600" cy="5981700"/>
        </p:xfrm>
        <a:graphic>
          <a:graphicData uri="http://schemas.openxmlformats.org/presentationml/2006/ole">
            <mc:AlternateContent xmlns:mc="http://schemas.openxmlformats.org/markup-compatibility/2006">
              <mc:Choice xmlns:v="urn:schemas-microsoft-com:vml" Requires="v">
                <p:oleObj spid="_x0000_s13330" r:id="rId3" imgW="6606845" imgH="8661502" progId="">
                  <p:embed/>
                </p:oleObj>
              </mc:Choice>
              <mc:Fallback>
                <p:oleObj r:id="rId3" imgW="6606845" imgH="8661502"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09600"/>
                        <a:ext cx="5943600" cy="598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1000" y="762000"/>
            <a:ext cx="262039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AUTHENTICATION DFD: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2289" name="Object 1"/>
          <p:cNvGraphicFramePr>
            <a:graphicFrameLocks noChangeAspect="1"/>
          </p:cNvGraphicFramePr>
          <p:nvPr/>
        </p:nvGraphicFramePr>
        <p:xfrm>
          <a:off x="1657350" y="1371600"/>
          <a:ext cx="5581650" cy="2867025"/>
        </p:xfrm>
        <a:graphic>
          <a:graphicData uri="http://schemas.openxmlformats.org/presentationml/2006/ole">
            <mc:AlternateContent xmlns:mc="http://schemas.openxmlformats.org/markup-compatibility/2006">
              <mc:Choice xmlns:v="urn:schemas-microsoft-com:vml" Requires="v">
                <p:oleObj spid="_x0000_s12306" r:id="rId3" imgW="5578145" imgH="2861462" progId="">
                  <p:embed/>
                </p:oleObj>
              </mc:Choice>
              <mc:Fallback>
                <p:oleObj r:id="rId3" imgW="5578145" imgH="2861462"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1371600"/>
                        <a:ext cx="5581650" cy="286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35830" y="271046"/>
            <a:ext cx="152157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1265" name="Object 1"/>
          <p:cNvGraphicFramePr>
            <a:graphicFrameLocks noChangeAspect="1"/>
          </p:cNvGraphicFramePr>
          <p:nvPr/>
        </p:nvGraphicFramePr>
        <p:xfrm>
          <a:off x="1524000" y="609600"/>
          <a:ext cx="5943600" cy="5905500"/>
        </p:xfrm>
        <a:graphic>
          <a:graphicData uri="http://schemas.openxmlformats.org/presentationml/2006/ole">
            <mc:AlternateContent xmlns:mc="http://schemas.openxmlformats.org/markup-compatibility/2006">
              <mc:Choice xmlns:v="urn:schemas-microsoft-com:vml" Requires="v">
                <p:oleObj spid="_x0000_s11282" r:id="rId3" imgW="6606845" imgH="8661502" progId="">
                  <p:embed/>
                </p:oleObj>
              </mc:Choice>
              <mc:Fallback>
                <p:oleObj r:id="rId3" imgW="6606845" imgH="8661502"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9600"/>
                        <a:ext cx="5943600" cy="590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7" name="Rectangle 3"/>
          <p:cNvSpPr>
            <a:spLocks noChangeArrowheads="1"/>
          </p:cNvSpPr>
          <p:nvPr/>
        </p:nvSpPr>
        <p:spPr bwMode="auto">
          <a:xfrm>
            <a:off x="0" y="7886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57200" y="381000"/>
            <a:ext cx="346748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Level-1 Data Flow Diagram for Admin:</a:t>
            </a:r>
            <a:endParaRPr kumimoji="0" lang="en-US" sz="1600" b="0" i="0" u="none" strike="noStrike" cap="none" normalizeH="0" baseline="0" dirty="0" smtClean="0">
              <a:ln>
                <a:noFill/>
              </a:ln>
              <a:effectLst/>
              <a:latin typeface="Times New Roman" pitchFamily="18" charset="0"/>
              <a:cs typeface="Times New Roman" pitchFamily="18" charset="0"/>
            </a:endParaRPr>
          </a:p>
        </p:txBody>
      </p:sp>
      <p:graphicFrame>
        <p:nvGraphicFramePr>
          <p:cNvPr id="10241" name="Object 1"/>
          <p:cNvGraphicFramePr>
            <a:graphicFrameLocks noChangeAspect="1"/>
          </p:cNvGraphicFramePr>
          <p:nvPr/>
        </p:nvGraphicFramePr>
        <p:xfrm>
          <a:off x="1981200" y="1104900"/>
          <a:ext cx="5057775" cy="4838700"/>
        </p:xfrm>
        <a:graphic>
          <a:graphicData uri="http://schemas.openxmlformats.org/presentationml/2006/ole">
            <mc:AlternateContent xmlns:mc="http://schemas.openxmlformats.org/markup-compatibility/2006">
              <mc:Choice xmlns:v="urn:schemas-microsoft-com:vml" Requires="v">
                <p:oleObj spid="_x0000_s10258" r:id="rId3" imgW="5063966" imgH="4835366" progId="">
                  <p:embed/>
                </p:oleObj>
              </mc:Choice>
              <mc:Fallback>
                <p:oleObj r:id="rId3" imgW="5063966" imgH="4835366"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04900"/>
                        <a:ext cx="5057775"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3400" y="457200"/>
            <a:ext cx="21932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193" name="Object 1"/>
          <p:cNvGraphicFramePr>
            <a:graphicFrameLocks noChangeAspect="1"/>
          </p:cNvGraphicFramePr>
          <p:nvPr/>
        </p:nvGraphicFramePr>
        <p:xfrm>
          <a:off x="1905000" y="1143000"/>
          <a:ext cx="5410200" cy="2333625"/>
        </p:xfrm>
        <a:graphic>
          <a:graphicData uri="http://schemas.openxmlformats.org/presentationml/2006/ole">
            <mc:AlternateContent xmlns:mc="http://schemas.openxmlformats.org/markup-compatibility/2006">
              <mc:Choice xmlns:v="urn:schemas-microsoft-com:vml" Requires="v">
                <p:oleObj spid="_x0000_s8211" r:id="rId3" imgW="5406866" imgH="2320766" progId="">
                  <p:embed/>
                </p:oleObj>
              </mc:Choice>
              <mc:Fallback>
                <p:oleObj r:id="rId3" imgW="5406866" imgH="2320766"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5410200" cy="233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8230" y="228600"/>
            <a:ext cx="208582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LEVEl-3:</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169" name="Object 1"/>
          <p:cNvGraphicFramePr>
            <a:graphicFrameLocks noChangeAspect="1"/>
          </p:cNvGraphicFramePr>
          <p:nvPr/>
        </p:nvGraphicFramePr>
        <p:xfrm>
          <a:off x="1600200" y="1600200"/>
          <a:ext cx="5943600" cy="2209800"/>
        </p:xfrm>
        <a:graphic>
          <a:graphicData uri="http://schemas.openxmlformats.org/presentationml/2006/ole">
            <mc:AlternateContent xmlns:mc="http://schemas.openxmlformats.org/markup-compatibility/2006">
              <mc:Choice xmlns:v="urn:schemas-microsoft-com:vml" Requires="v">
                <p:oleObj spid="_x0000_s7187" r:id="rId3" imgW="7453884" imgH="2777947" progId="">
                  <p:embed/>
                </p:oleObj>
              </mc:Choice>
              <mc:Fallback>
                <p:oleObj r:id="rId3" imgW="7453884" imgH="277794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00200"/>
                        <a:ext cx="5943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31780" y="347246"/>
            <a:ext cx="112082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6145" name="Object 1"/>
          <p:cNvGraphicFramePr>
            <a:graphicFrameLocks noChangeAspect="1"/>
          </p:cNvGraphicFramePr>
          <p:nvPr/>
        </p:nvGraphicFramePr>
        <p:xfrm>
          <a:off x="1600200" y="457200"/>
          <a:ext cx="5943600" cy="6096000"/>
        </p:xfrm>
        <a:graphic>
          <a:graphicData uri="http://schemas.openxmlformats.org/presentationml/2006/ole">
            <mc:AlternateContent xmlns:mc="http://schemas.openxmlformats.org/markup-compatibility/2006">
              <mc:Choice xmlns:v="urn:schemas-microsoft-com:vml" Requires="v">
                <p:oleObj spid="_x0000_s6162" r:id="rId3" imgW="6606845" imgH="8661502" progId="">
                  <p:embed/>
                </p:oleObj>
              </mc:Choice>
              <mc:Fallback>
                <p:oleObj r:id="rId3" imgW="6606845" imgH="8661502"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57200"/>
                        <a:ext cx="5943600" cy="60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1000" y="609600"/>
            <a:ext cx="385983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Leve-1 Data Flow Diagram for 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121" name="Object 1"/>
          <p:cNvGraphicFramePr>
            <a:graphicFrameLocks noChangeAspect="1"/>
          </p:cNvGraphicFramePr>
          <p:nvPr/>
        </p:nvGraphicFramePr>
        <p:xfrm>
          <a:off x="1981200" y="1143000"/>
          <a:ext cx="5057775" cy="4838700"/>
        </p:xfrm>
        <a:graphic>
          <a:graphicData uri="http://schemas.openxmlformats.org/presentationml/2006/ole">
            <mc:AlternateContent xmlns:mc="http://schemas.openxmlformats.org/markup-compatibility/2006">
              <mc:Choice xmlns:v="urn:schemas-microsoft-com:vml" Requires="v">
                <p:oleObj spid="_x0000_s5138" r:id="rId3" imgW="5063966" imgH="4835366" progId="">
                  <p:embed/>
                </p:oleObj>
              </mc:Choice>
              <mc:Fallback>
                <p:oleObj r:id="rId3" imgW="5063966" imgH="4835366"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43000"/>
                        <a:ext cx="5057775"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286000" y="1447800"/>
          <a:ext cx="4505325" cy="1514475"/>
        </p:xfrm>
        <a:graphic>
          <a:graphicData uri="http://schemas.openxmlformats.org/presentationml/2006/ole">
            <mc:AlternateContent xmlns:mc="http://schemas.openxmlformats.org/markup-compatibility/2006">
              <mc:Choice xmlns:v="urn:schemas-microsoft-com:vml" Requires="v">
                <p:oleObj spid="_x0000_s4131" r:id="rId3" imgW="4492466" imgH="1520666" progId="">
                  <p:embed/>
                </p:oleObj>
              </mc:Choice>
              <mc:Fallback>
                <p:oleObj r:id="rId3" imgW="4492466" imgH="152066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447800"/>
                        <a:ext cx="4505325"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 name="Object 1"/>
          <p:cNvGraphicFramePr>
            <a:graphicFrameLocks noChangeAspect="1"/>
          </p:cNvGraphicFramePr>
          <p:nvPr/>
        </p:nvGraphicFramePr>
        <p:xfrm>
          <a:off x="2276475" y="3505200"/>
          <a:ext cx="4505325" cy="1514475"/>
        </p:xfrm>
        <a:graphic>
          <a:graphicData uri="http://schemas.openxmlformats.org/presentationml/2006/ole">
            <mc:AlternateContent xmlns:mc="http://schemas.openxmlformats.org/markup-compatibility/2006">
              <mc:Choice xmlns:v="urn:schemas-microsoft-com:vml" Requires="v">
                <p:oleObj spid="_x0000_s4132" r:id="rId5" imgW="4492466" imgH="1520666" progId="">
                  <p:embed/>
                </p:oleObj>
              </mc:Choice>
              <mc:Fallback>
                <p:oleObj r:id="rId5" imgW="4492466" imgH="1520666"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6475" y="3505200"/>
                        <a:ext cx="4505325"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3"/>
          <p:cNvSpPr>
            <a:spLocks noChangeArrowheads="1"/>
          </p:cNvSpPr>
          <p:nvPr/>
        </p:nvSpPr>
        <p:spPr bwMode="auto">
          <a:xfrm>
            <a:off x="365054" y="533400"/>
            <a:ext cx="413074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 Data Flow Diagram for 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100" name="Rectangle 4"/>
          <p:cNvSpPr>
            <a:spLocks noChangeArrowheads="1"/>
          </p:cNvSpPr>
          <p:nvPr/>
        </p:nvSpPr>
        <p:spPr bwMode="auto">
          <a:xfrm>
            <a:off x="0" y="1971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1524000" y="1123950"/>
          <a:ext cx="5943600" cy="2000250"/>
        </p:xfrm>
        <a:graphic>
          <a:graphicData uri="http://schemas.openxmlformats.org/presentationml/2006/ole">
            <mc:AlternateContent xmlns:mc="http://schemas.openxmlformats.org/markup-compatibility/2006">
              <mc:Choice xmlns:v="urn:schemas-microsoft-com:vml" Requires="v">
                <p:oleObj spid="_x0000_s3107" r:id="rId3" imgW="6006703" imgH="2022158" progId="">
                  <p:embed/>
                </p:oleObj>
              </mc:Choice>
              <mc:Fallback>
                <p:oleObj r:id="rId3" imgW="6006703" imgH="202215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23950"/>
                        <a:ext cx="59436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 name="Object 1"/>
          <p:cNvGraphicFramePr>
            <a:graphicFrameLocks noChangeAspect="1"/>
          </p:cNvGraphicFramePr>
          <p:nvPr/>
        </p:nvGraphicFramePr>
        <p:xfrm>
          <a:off x="1676400" y="3810000"/>
          <a:ext cx="5943600" cy="2000250"/>
        </p:xfrm>
        <a:graphic>
          <a:graphicData uri="http://schemas.openxmlformats.org/presentationml/2006/ole">
            <mc:AlternateContent xmlns:mc="http://schemas.openxmlformats.org/markup-compatibility/2006">
              <mc:Choice xmlns:v="urn:schemas-microsoft-com:vml" Requires="v">
                <p:oleObj spid="_x0000_s3108" r:id="rId5" imgW="6006703" imgH="2022158" progId="">
                  <p:embed/>
                </p:oleObj>
              </mc:Choice>
              <mc:Fallback>
                <p:oleObj r:id="rId5" imgW="6006703" imgH="2022158"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810000"/>
                        <a:ext cx="59436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Rectangle 3"/>
          <p:cNvSpPr>
            <a:spLocks noChangeArrowheads="1"/>
          </p:cNvSpPr>
          <p:nvPr/>
        </p:nvSpPr>
        <p:spPr bwMode="auto">
          <a:xfrm>
            <a:off x="433982" y="457200"/>
            <a:ext cx="406181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LEVEL-3 Data Flow Diagram for 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076" name="Rectangle 4"/>
          <p:cNvSpPr>
            <a:spLocks noChangeArrowheads="1"/>
          </p:cNvSpPr>
          <p:nvPr/>
        </p:nvSpPr>
        <p:spPr bwMode="auto">
          <a:xfrm>
            <a:off x="0" y="2457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18760"/>
          </a:xfrm>
        </p:spPr>
        <p:txBody>
          <a:bodyPr>
            <a:normAutofit/>
          </a:bodyPr>
          <a:lstStyle/>
          <a:p>
            <a:pPr algn="just">
              <a:lnSpc>
                <a:spcPct val="150000"/>
              </a:lnSpc>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allows visitors to your on-line shopping site to collect items in a virtual shopping cart. They may view the contents of </a:t>
            </a:r>
            <a:r>
              <a:rPr lang="en-US" sz="2000" smtClean="0">
                <a:latin typeface="Times New Roman" pitchFamily="18" charset="0"/>
                <a:cs typeface="Times New Roman" pitchFamily="18" charset="0"/>
              </a:rPr>
              <a:t>their shopping </a:t>
            </a:r>
            <a:r>
              <a:rPr lang="en-US" sz="2000" dirty="0" smtClean="0">
                <a:latin typeface="Times New Roman" pitchFamily="18" charset="0"/>
                <a:cs typeface="Times New Roman" pitchFamily="18" charset="0"/>
              </a:rPr>
              <a:t>cart at any time and may add or delete items at will. 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automatically calculates the subtotal, sales tax, shipping charges, and grand total. When a visitor decides to </a:t>
            </a:r>
            <a:r>
              <a:rPr lang="en-US" sz="2000" i="1" dirty="0" smtClean="0">
                <a:latin typeface="Times New Roman" pitchFamily="18" charset="0"/>
                <a:cs typeface="Times New Roman" pitchFamily="18" charset="0"/>
              </a:rPr>
              <a:t>check-out</a:t>
            </a:r>
            <a:r>
              <a:rPr lang="en-US" sz="2000" dirty="0" smtClean="0">
                <a:latin typeface="Times New Roman" pitchFamily="18" charset="0"/>
                <a:cs typeface="Times New Roman" pitchFamily="18" charset="0"/>
              </a:rPr>
              <a:t>, the order information including the buyer's name, address and billing instruction is e-mailed to your order department (or whomever you choose) and a receipt is sent to the shopper.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752600" y="1447800"/>
          <a:ext cx="5943600" cy="1924050"/>
        </p:xfrm>
        <a:graphic>
          <a:graphicData uri="http://schemas.openxmlformats.org/presentationml/2006/ole">
            <mc:AlternateContent xmlns:mc="http://schemas.openxmlformats.org/markup-compatibility/2006">
              <mc:Choice xmlns:v="urn:schemas-microsoft-com:vml" Requires="v">
                <p:oleObj spid="_x0000_s2083" r:id="rId3" imgW="6990283" imgH="2256130" progId="">
                  <p:embed/>
                </p:oleObj>
              </mc:Choice>
              <mc:Fallback>
                <p:oleObj r:id="rId3" imgW="6990283" imgH="225613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447800"/>
                        <a:ext cx="5943600" cy="192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 name="Object 1"/>
          <p:cNvGraphicFramePr>
            <a:graphicFrameLocks noChangeAspect="1"/>
          </p:cNvGraphicFramePr>
          <p:nvPr/>
        </p:nvGraphicFramePr>
        <p:xfrm>
          <a:off x="2057400" y="4362450"/>
          <a:ext cx="5943600" cy="895350"/>
        </p:xfrm>
        <a:graphic>
          <a:graphicData uri="http://schemas.openxmlformats.org/presentationml/2006/ole">
            <mc:AlternateContent xmlns:mc="http://schemas.openxmlformats.org/markup-compatibility/2006">
              <mc:Choice xmlns:v="urn:schemas-microsoft-com:vml" Requires="v">
                <p:oleObj spid="_x0000_s2084" r:id="rId5" imgW="6583375" imgH="996391" progId="">
                  <p:embed/>
                </p:oleObj>
              </mc:Choice>
              <mc:Fallback>
                <p:oleObj r:id="rId5" imgW="6583375" imgH="996391"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362450"/>
                        <a:ext cx="59436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3"/>
          <p:cNvSpPr>
            <a:spLocks noChangeArrowheads="1"/>
          </p:cNvSpPr>
          <p:nvPr/>
        </p:nvSpPr>
        <p:spPr bwMode="auto">
          <a:xfrm>
            <a:off x="533400" y="228600"/>
            <a:ext cx="5334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LEVEL-4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eaLnBrk="0" fontAlgn="base" hangingPunct="0">
              <a:spcBef>
                <a:spcPct val="0"/>
              </a:spcBef>
              <a:spcAft>
                <a:spcPct val="0"/>
              </a:spcAft>
            </a:pPr>
            <a:r>
              <a:rPr lang="en-US" sz="1600" dirty="0" smtClean="0">
                <a:latin typeface="Times New Roman" pitchFamily="18" charset="0"/>
                <a:ea typeface="Times New Roman" pitchFamily="18" charset="0"/>
                <a:cs typeface="Times New Roman" pitchFamily="18" charset="0"/>
              </a:rPr>
              <a:t>Level 4 Data Flow Diagram for Add New Item Details</a:t>
            </a:r>
            <a:endParaRPr lang="en-US" sz="16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3" name="Rectangle 5"/>
          <p:cNvSpPr>
            <a:spLocks noChangeArrowheads="1"/>
          </p:cNvSpPr>
          <p:nvPr/>
        </p:nvSpPr>
        <p:spPr bwMode="auto">
          <a:xfrm>
            <a:off x="152400" y="3657600"/>
            <a:ext cx="5181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 4 Data Flow Diagram for Add New Brand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62823" y="118646"/>
            <a:ext cx="398057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Context Level Data Flow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4273" name="Object 1"/>
          <p:cNvGraphicFramePr>
            <a:graphicFrameLocks noChangeAspect="1"/>
          </p:cNvGraphicFramePr>
          <p:nvPr/>
        </p:nvGraphicFramePr>
        <p:xfrm>
          <a:off x="1524000" y="609600"/>
          <a:ext cx="5943600" cy="5829300"/>
        </p:xfrm>
        <a:graphic>
          <a:graphicData uri="http://schemas.openxmlformats.org/presentationml/2006/ole">
            <mc:AlternateContent xmlns:mc="http://schemas.openxmlformats.org/markup-compatibility/2006">
              <mc:Choice xmlns:v="urn:schemas-microsoft-com:vml" Requires="v">
                <p:oleObj spid="_x0000_s54290" r:id="rId3" imgW="6606845" imgH="8661502" progId="">
                  <p:embed/>
                </p:oleObj>
              </mc:Choice>
              <mc:Fallback>
                <p:oleObj r:id="rId3" imgW="6606845" imgH="8661502"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9600"/>
                        <a:ext cx="5943600"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1000" y="457200"/>
            <a:ext cx="391754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Level-1 Data Flow Diagram for Employee: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3249" name="Object 1"/>
          <p:cNvGraphicFramePr>
            <a:graphicFrameLocks noChangeAspect="1"/>
          </p:cNvGraphicFramePr>
          <p:nvPr/>
        </p:nvGraphicFramePr>
        <p:xfrm>
          <a:off x="2057400" y="1104900"/>
          <a:ext cx="5057775" cy="4838700"/>
        </p:xfrm>
        <a:graphic>
          <a:graphicData uri="http://schemas.openxmlformats.org/presentationml/2006/ole">
            <mc:AlternateContent xmlns:mc="http://schemas.openxmlformats.org/markup-compatibility/2006">
              <mc:Choice xmlns:v="urn:schemas-microsoft-com:vml" Requires="v">
                <p:oleObj spid="_x0000_s53266" r:id="rId3" imgW="5063966" imgH="4835366" progId="">
                  <p:embed/>
                </p:oleObj>
              </mc:Choice>
              <mc:Fallback>
                <p:oleObj r:id="rId3" imgW="5063966" imgH="4835366"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104900"/>
                        <a:ext cx="5057775"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1981200" y="1076325"/>
          <a:ext cx="4962525" cy="1819275"/>
        </p:xfrm>
        <a:graphic>
          <a:graphicData uri="http://schemas.openxmlformats.org/presentationml/2006/ole">
            <mc:AlternateContent xmlns:mc="http://schemas.openxmlformats.org/markup-compatibility/2006">
              <mc:Choice xmlns:v="urn:schemas-microsoft-com:vml" Requires="v">
                <p:oleObj spid="_x0000_s52259" r:id="rId3" imgW="4958715" imgH="1520666" progId="">
                  <p:embed/>
                </p:oleObj>
              </mc:Choice>
              <mc:Fallback>
                <p:oleObj r:id="rId3" imgW="4958715" imgH="152066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076325"/>
                        <a:ext cx="4962525" cy="181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5" name="Object 1"/>
          <p:cNvGraphicFramePr>
            <a:graphicFrameLocks noChangeAspect="1"/>
          </p:cNvGraphicFramePr>
          <p:nvPr/>
        </p:nvGraphicFramePr>
        <p:xfrm>
          <a:off x="1971675" y="3514725"/>
          <a:ext cx="4505325" cy="2047875"/>
        </p:xfrm>
        <a:graphic>
          <a:graphicData uri="http://schemas.openxmlformats.org/presentationml/2006/ole">
            <mc:AlternateContent xmlns:mc="http://schemas.openxmlformats.org/markup-compatibility/2006">
              <mc:Choice xmlns:v="urn:schemas-microsoft-com:vml" Requires="v">
                <p:oleObj spid="_x0000_s52260" r:id="rId5" imgW="4492466" imgH="1520666" progId="">
                  <p:embed/>
                </p:oleObj>
              </mc:Choice>
              <mc:Fallback>
                <p:oleObj r:id="rId5" imgW="4492466" imgH="1520666"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1675" y="3514725"/>
                        <a:ext cx="4505325"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7" name="Rectangle 3"/>
          <p:cNvSpPr>
            <a:spLocks noChangeArrowheads="1"/>
          </p:cNvSpPr>
          <p:nvPr/>
        </p:nvSpPr>
        <p:spPr bwMode="auto">
          <a:xfrm>
            <a:off x="441254" y="423446"/>
            <a:ext cx="413074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 Data Flow Diagram for Employee: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2228" name="Rectangle 4"/>
          <p:cNvSpPr>
            <a:spLocks noChangeArrowheads="1"/>
          </p:cNvSpPr>
          <p:nvPr/>
        </p:nvSpPr>
        <p:spPr bwMode="auto">
          <a:xfrm>
            <a:off x="0" y="1971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63167" y="457200"/>
            <a:ext cx="396884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 -3 Data Flow Diagram for Employee: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1201" name="Object 1"/>
          <p:cNvGraphicFramePr>
            <a:graphicFrameLocks noChangeAspect="1"/>
          </p:cNvGraphicFramePr>
          <p:nvPr/>
        </p:nvGraphicFramePr>
        <p:xfrm>
          <a:off x="2286000" y="1219200"/>
          <a:ext cx="4505325" cy="2057400"/>
        </p:xfrm>
        <a:graphic>
          <a:graphicData uri="http://schemas.openxmlformats.org/presentationml/2006/ole">
            <mc:AlternateContent xmlns:mc="http://schemas.openxmlformats.org/markup-compatibility/2006">
              <mc:Choice xmlns:v="urn:schemas-microsoft-com:vml" Requires="v">
                <p:oleObj spid="_x0000_s51218" r:id="rId3" imgW="4492466" imgH="1520666" progId="">
                  <p:embed/>
                </p:oleObj>
              </mc:Choice>
              <mc:Fallback>
                <p:oleObj r:id="rId3" imgW="4492466" imgH="1520666"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19200"/>
                        <a:ext cx="4505325"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609600" y="1524000"/>
            <a:ext cx="8229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lang="en-US" sz="1600" b="1" dirty="0" smtClean="0">
                <a:solidFill>
                  <a:schemeClr val="tx2"/>
                </a:solidFill>
                <a:latin typeface="Times New Roman" pitchFamily="18" charset="0"/>
                <a:cs typeface="Times New Roman" pitchFamily="18" charset="0"/>
              </a:rPr>
              <a:t>High  amount of risk analysis hence, avoidance of risk enhanced.</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en-US" sz="1600" b="1" i="0" strike="noStrike" cap="none" normalizeH="0" baseline="0" dirty="0" smtClean="0">
                <a:ln>
                  <a:noFill/>
                </a:ln>
                <a:solidFill>
                  <a:schemeClr val="tx2"/>
                </a:solidFill>
                <a:effectLst/>
                <a:latin typeface="Times New Roman" pitchFamily="18" charset="0"/>
                <a:cs typeface="Times New Roman" pitchFamily="18" charset="0"/>
              </a:rPr>
              <a:t>Good</a:t>
            </a:r>
            <a:r>
              <a:rPr kumimoji="0" lang="en-US" sz="1600" b="1" i="0" strike="noStrike" cap="none" normalizeH="0" dirty="0" smtClean="0">
                <a:ln>
                  <a:noFill/>
                </a:ln>
                <a:solidFill>
                  <a:schemeClr val="tx2"/>
                </a:solidFill>
                <a:effectLst/>
                <a:latin typeface="Times New Roman" pitchFamily="18" charset="0"/>
                <a:cs typeface="Times New Roman" pitchFamily="18" charset="0"/>
              </a:rPr>
              <a:t> for large and mission critical projects.</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lang="en-US" sz="1600" b="1" baseline="0" dirty="0" smtClean="0">
                <a:solidFill>
                  <a:schemeClr val="tx2"/>
                </a:solidFill>
                <a:latin typeface="Times New Roman" pitchFamily="18" charset="0"/>
                <a:cs typeface="Times New Roman" pitchFamily="18" charset="0"/>
              </a:rPr>
              <a:t>Strong</a:t>
            </a:r>
            <a:r>
              <a:rPr lang="en-US" sz="1600" b="1" dirty="0" smtClean="0">
                <a:solidFill>
                  <a:schemeClr val="tx2"/>
                </a:solidFill>
                <a:latin typeface="Times New Roman" pitchFamily="18" charset="0"/>
                <a:cs typeface="Times New Roman" pitchFamily="18" charset="0"/>
              </a:rPr>
              <a:t> approval and documentation control.</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en-US" sz="1600" b="1" i="0" strike="noStrike" cap="none" normalizeH="0" baseline="0" dirty="0" smtClean="0">
                <a:ln>
                  <a:noFill/>
                </a:ln>
                <a:solidFill>
                  <a:schemeClr val="tx2"/>
                </a:solidFill>
                <a:effectLst/>
                <a:latin typeface="Times New Roman" pitchFamily="18" charset="0"/>
                <a:cs typeface="Times New Roman" pitchFamily="18" charset="0"/>
              </a:rPr>
              <a:t>Additional</a:t>
            </a:r>
            <a:r>
              <a:rPr kumimoji="0" lang="en-US" sz="1600" b="1" i="0" strike="noStrike" cap="none" normalizeH="0" dirty="0" smtClean="0">
                <a:ln>
                  <a:noFill/>
                </a:ln>
                <a:solidFill>
                  <a:schemeClr val="tx2"/>
                </a:solidFill>
                <a:effectLst/>
                <a:latin typeface="Times New Roman" pitchFamily="18" charset="0"/>
                <a:cs typeface="Times New Roman" pitchFamily="18" charset="0"/>
              </a:rPr>
              <a:t> functionality can be added at a later date.</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lang="en-US" sz="1600" b="1" baseline="0" dirty="0" smtClean="0">
                <a:solidFill>
                  <a:schemeClr val="tx2"/>
                </a:solidFill>
                <a:latin typeface="Times New Roman" pitchFamily="18" charset="0"/>
                <a:cs typeface="Times New Roman" pitchFamily="18" charset="0"/>
              </a:rPr>
              <a:t>S/w is produced early in the S/W life</a:t>
            </a:r>
            <a:r>
              <a:rPr lang="en-US" sz="1600" b="1" dirty="0" smtClean="0">
                <a:solidFill>
                  <a:schemeClr val="tx2"/>
                </a:solidFill>
                <a:latin typeface="Times New Roman" pitchFamily="18" charset="0"/>
                <a:cs typeface="Times New Roman" pitchFamily="18" charset="0"/>
              </a:rPr>
              <a:t> cycle.</a:t>
            </a:r>
          </a:p>
          <a:p>
            <a:pPr marR="0" lvl="0" algn="just" defTabSz="914400" rtl="0" eaLnBrk="1" fontAlgn="base" latinLnBrk="0" hangingPunct="1">
              <a:lnSpc>
                <a:spcPct val="150000"/>
              </a:lnSpc>
              <a:spcBef>
                <a:spcPct val="0"/>
              </a:spcBef>
              <a:spcAft>
                <a:spcPct val="0"/>
              </a:spcAft>
              <a:buClrTx/>
              <a:buSzTx/>
              <a:tabLst/>
            </a:pPr>
            <a:r>
              <a:rPr kumimoji="0" lang="en-US" sz="1600" b="1" i="0" strike="noStrike" cap="none" normalizeH="0" baseline="0" dirty="0" smtClean="0">
                <a:ln>
                  <a:noFill/>
                </a:ln>
                <a:solidFill>
                  <a:schemeClr val="tx2"/>
                </a:solidFill>
                <a:effectLst/>
                <a:latin typeface="Times New Roman" pitchFamily="18" charset="0"/>
                <a:cs typeface="Times New Roman" pitchFamily="18" charset="0"/>
              </a:rPr>
              <a:t>DISVANTAGE OF SPIRAL</a:t>
            </a:r>
            <a:r>
              <a:rPr kumimoji="0" lang="en-US" sz="1600" b="1" i="0" strike="noStrike" cap="none" normalizeH="0" dirty="0" smtClean="0">
                <a:ln>
                  <a:noFill/>
                </a:ln>
                <a:solidFill>
                  <a:schemeClr val="tx2"/>
                </a:solidFill>
                <a:effectLst/>
                <a:latin typeface="Times New Roman" pitchFamily="18" charset="0"/>
                <a:cs typeface="Times New Roman" pitchFamily="18" charset="0"/>
              </a:rPr>
              <a:t> MODEL:</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lang="en-US" sz="1600" b="1" dirty="0" smtClean="0">
                <a:solidFill>
                  <a:schemeClr val="tx2"/>
                </a:solidFill>
                <a:latin typeface="Times New Roman" pitchFamily="18" charset="0"/>
                <a:cs typeface="Times New Roman" pitchFamily="18" charset="0"/>
              </a:rPr>
              <a:t>Can be a costly model to use.</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kumimoji="0" lang="en-US" sz="1600" b="1" i="0" strike="noStrike" cap="none" normalizeH="0" baseline="0" dirty="0" smtClean="0">
                <a:ln>
                  <a:noFill/>
                </a:ln>
                <a:solidFill>
                  <a:schemeClr val="tx2"/>
                </a:solidFill>
                <a:effectLst/>
                <a:latin typeface="Times New Roman" pitchFamily="18" charset="0"/>
                <a:cs typeface="Times New Roman" pitchFamily="18" charset="0"/>
              </a:rPr>
              <a:t>Doesn’t work well for smaller projects.</a:t>
            </a:r>
          </a:p>
          <a:p>
            <a:pPr marL="285750" marR="0" lvl="0" indent="-285750" algn="just" defTabSz="914400" rtl="0" eaLnBrk="1" fontAlgn="base" latinLnBrk="0" hangingPunct="1">
              <a:lnSpc>
                <a:spcPct val="150000"/>
              </a:lnSpc>
              <a:spcBef>
                <a:spcPct val="0"/>
              </a:spcBef>
              <a:spcAft>
                <a:spcPct val="0"/>
              </a:spcAft>
              <a:buClrTx/>
              <a:buSzTx/>
              <a:buFont typeface="Wingdings" panose="05000000000000000000" pitchFamily="2" charset="2"/>
              <a:buChar char="§"/>
              <a:tabLst/>
            </a:pPr>
            <a:r>
              <a:rPr lang="en-US" sz="1600" b="1" dirty="0" smtClean="0">
                <a:solidFill>
                  <a:schemeClr val="tx2"/>
                </a:solidFill>
                <a:latin typeface="Times New Roman" pitchFamily="18" charset="0"/>
                <a:cs typeface="Times New Roman" pitchFamily="18" charset="0"/>
              </a:rPr>
              <a:t>It is not suitable for low risk projects.</a:t>
            </a:r>
          </a:p>
          <a:p>
            <a:pPr marR="0" lvl="0" algn="just" defTabSz="914400" rtl="0" eaLnBrk="1" fontAlgn="base" latinLnBrk="0" hangingPunct="1">
              <a:lnSpc>
                <a:spcPct val="150000"/>
              </a:lnSpc>
              <a:spcBef>
                <a:spcPct val="0"/>
              </a:spcBef>
              <a:spcAft>
                <a:spcPct val="0"/>
              </a:spcAft>
              <a:buClrTx/>
              <a:buSzTx/>
              <a:tabLst/>
            </a:pP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dirty="0" smtClean="0">
                <a:latin typeface="Times New Roman" pitchFamily="18" charset="0"/>
                <a:cs typeface="Times New Roman" pitchFamily="18" charset="0"/>
              </a:rPr>
              <a:t>PURPOSE OF THE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This system provides an online shopping site to manage the items in the shop and also help customers to purchase the items in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667000"/>
            <a:ext cx="1325812"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UML </a:t>
            </a:r>
            <a:r>
              <a:rPr lang="en-US" sz="3200" b="1" dirty="0" smtClean="0">
                <a:solidFill>
                  <a:schemeClr val="tx2"/>
                </a:solidFill>
                <a:latin typeface="Times New Roman" pitchFamily="18" charset="0"/>
                <a:cs typeface="Times New Roman" pitchFamily="18" charset="0"/>
              </a:rPr>
              <a:t>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57200" y="83820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The Unified Modeling Language allows the software engineer to express an analysis model using the modeling notation that is governed by a set of syntactic semantic and pragmatic rules.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 UML system is represented using five different views that describe the system from distinctly different perspective. Each view is defined by a set of diagram, which is as follows.</a:t>
            </a:r>
            <a:r>
              <a:rPr kumimoji="0" lang="en-US" sz="1600" b="0" i="0" u="none" strike="noStrike" cap="none" normalizeH="0" baseline="0" dirty="0" smtClean="0">
                <a:ln>
                  <a:noFill/>
                </a:ln>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cs typeface="Times New Roman" pitchFamily="18" charset="0"/>
              </a:rPr>
              <a:t>User Model</a:t>
            </a:r>
            <a:r>
              <a:rPr kumimoji="0" lang="en-US" sz="1600" b="0" i="0" u="none" strike="noStrike" cap="none" normalizeH="0" dirty="0" smtClean="0">
                <a:ln>
                  <a:noFill/>
                </a:ln>
                <a:effectLst/>
                <a:latin typeface="Times New Roman" pitchFamily="18" charset="0"/>
                <a:cs typeface="Times New Roman" pitchFamily="18" charset="0"/>
              </a:rPr>
              <a:t>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baseline="0" dirty="0" smtClean="0">
                <a:latin typeface="Times New Roman" pitchFamily="18" charset="0"/>
                <a:cs typeface="Times New Roman" pitchFamily="18" charset="0"/>
              </a:rPr>
              <a:t>Structural</a:t>
            </a:r>
            <a:r>
              <a:rPr lang="en-US" sz="1600" dirty="0" smtClean="0">
                <a:latin typeface="Times New Roman" pitchFamily="18" charset="0"/>
                <a:cs typeface="Times New Roman" pitchFamily="18" charset="0"/>
              </a:rPr>
              <a: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cs typeface="Times New Roman" pitchFamily="18" charset="0"/>
              </a:rPr>
              <a:t>Behavioral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dirty="0" smtClean="0">
                <a:latin typeface="Times New Roman" pitchFamily="18" charset="0"/>
                <a:cs typeface="Times New Roman" pitchFamily="18" charset="0"/>
              </a:rPr>
              <a:t>Implement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dirty="0" smtClean="0">
                <a:ln>
                  <a:noFill/>
                </a:ln>
                <a:effectLst/>
                <a:latin typeface="Times New Roman" pitchFamily="18" charset="0"/>
                <a:cs typeface="Times New Roman" pitchFamily="18" charset="0"/>
              </a:rPr>
              <a:t>Environmental Model View.</a:t>
            </a:r>
          </a:p>
          <a:p>
            <a:pPr algn="just">
              <a:lnSpc>
                <a:spcPct val="150000"/>
              </a:lnSpc>
            </a:pPr>
            <a:r>
              <a:rPr lang="en-US" sz="1600" b="1" dirty="0" smtClean="0">
                <a:latin typeface="Times New Roman" pitchFamily="18" charset="0"/>
                <a:cs typeface="Times New Roman" pitchFamily="18" charset="0"/>
              </a:rPr>
              <a:t>UML is specifically constructed through two different domains they are:</a:t>
            </a:r>
            <a:endParaRPr lang="en-US" sz="1600" dirty="0" smtClean="0">
              <a:latin typeface="Times New Roman" pitchFamily="18" charset="0"/>
              <a:cs typeface="Times New Roman" pitchFamily="18" charset="0"/>
            </a:endParaRPr>
          </a:p>
          <a:p>
            <a:pPr marL="0" lvl="1" algn="just">
              <a:lnSpc>
                <a:spcPct val="150000"/>
              </a:lnSpc>
            </a:pPr>
            <a:r>
              <a:rPr lang="en-US" sz="1600" dirty="0" smtClean="0">
                <a:latin typeface="Times New Roman" pitchFamily="18" charset="0"/>
                <a:cs typeface="Times New Roman" pitchFamily="18" charset="0"/>
              </a:rPr>
              <a:t>UML Analysis modeling, this focuses on the user model and structural model views of the system.</a:t>
            </a:r>
          </a:p>
          <a:p>
            <a:pPr marL="0" lvl="1" algn="just">
              <a:lnSpc>
                <a:spcPct val="150000"/>
              </a:lnSpc>
            </a:pPr>
            <a:r>
              <a:rPr lang="en-US" sz="1600" dirty="0" smtClean="0">
                <a:latin typeface="Times New Roman" pitchFamily="18" charset="0"/>
                <a:cs typeface="Times New Roman" pitchFamily="18" charset="0"/>
              </a:rPr>
              <a:t>UML design modeling, which focuses on the behavioral modeling, implementation modeling and environmental model views.</a:t>
            </a:r>
          </a:p>
          <a:p>
            <a:pPr marL="342900" marR="0" lvl="0" indent="-34290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dirty="0" smtClean="0">
                <a:ln>
                  <a:noFill/>
                </a:ln>
                <a:effectLst/>
                <a:latin typeface="Times New Roman" pitchFamily="18" charset="0"/>
                <a:cs typeface="Times New Roman" pitchFamily="18" charset="0"/>
              </a:rPr>
              <a:t> </a:t>
            </a:r>
            <a:endParaRPr kumimoji="0" lang="en-US" sz="16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743200"/>
            <a:ext cx="4564070"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USE CASE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520602" y="381000"/>
            <a:ext cx="2603598"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2705" name="Picture 52"/>
          <p:cNvPicPr>
            <a:picLocks noChangeAspect="1" noChangeArrowheads="1"/>
          </p:cNvPicPr>
          <p:nvPr/>
        </p:nvPicPr>
        <p:blipFill>
          <a:blip r:embed="rId2"/>
          <a:srcRect/>
          <a:stretch>
            <a:fillRect/>
          </a:stretch>
        </p:blipFill>
        <p:spPr bwMode="auto">
          <a:xfrm>
            <a:off x="1943100" y="1219200"/>
            <a:ext cx="5372100" cy="44577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7" name="Rectangle 57"/>
          <p:cNvSpPr>
            <a:spLocks noChangeArrowheads="1"/>
          </p:cNvSpPr>
          <p:nvPr/>
        </p:nvSpPr>
        <p:spPr bwMode="auto">
          <a:xfrm>
            <a:off x="381000" y="685800"/>
            <a:ext cx="323947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71681" name="Group 1"/>
          <p:cNvGrpSpPr>
            <a:grpSpLocks noChangeAspect="1"/>
          </p:cNvGrpSpPr>
          <p:nvPr/>
        </p:nvGrpSpPr>
        <p:grpSpPr bwMode="auto">
          <a:xfrm>
            <a:off x="1600200" y="1676400"/>
            <a:ext cx="5943600" cy="3905250"/>
            <a:chOff x="0" y="0"/>
            <a:chExt cx="9360" cy="6150"/>
          </a:xfrm>
        </p:grpSpPr>
        <p:sp>
          <p:nvSpPr>
            <p:cNvPr id="71736" name="AutoShape 56"/>
            <p:cNvSpPr>
              <a:spLocks noChangeAspect="1" noChangeArrowheads="1" noTextEdit="1"/>
            </p:cNvSpPr>
            <p:nvPr/>
          </p:nvSpPr>
          <p:spPr bwMode="auto">
            <a:xfrm>
              <a:off x="0" y="0"/>
              <a:ext cx="9360" cy="6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35" name="Oval 55"/>
            <p:cNvSpPr>
              <a:spLocks noChangeArrowheads="1"/>
            </p:cNvSpPr>
            <p:nvPr/>
          </p:nvSpPr>
          <p:spPr bwMode="auto">
            <a:xfrm>
              <a:off x="613" y="3088"/>
              <a:ext cx="200" cy="20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4" name="Line 54"/>
            <p:cNvSpPr>
              <a:spLocks noChangeShapeType="1"/>
            </p:cNvSpPr>
            <p:nvPr/>
          </p:nvSpPr>
          <p:spPr bwMode="auto">
            <a:xfrm>
              <a:off x="713" y="3300"/>
              <a:ext cx="1" cy="2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3" name="Line 53"/>
            <p:cNvSpPr>
              <a:spLocks noChangeShapeType="1"/>
            </p:cNvSpPr>
            <p:nvPr/>
          </p:nvSpPr>
          <p:spPr bwMode="auto">
            <a:xfrm>
              <a:off x="600" y="3375"/>
              <a:ext cx="238" cy="1"/>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2" name="Line 52"/>
            <p:cNvSpPr>
              <a:spLocks noChangeShapeType="1"/>
            </p:cNvSpPr>
            <p:nvPr/>
          </p:nvSpPr>
          <p:spPr bwMode="auto">
            <a:xfrm flipH="1">
              <a:off x="563" y="3513"/>
              <a:ext cx="150" cy="2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1" name="Line 51"/>
            <p:cNvSpPr>
              <a:spLocks noChangeShapeType="1"/>
            </p:cNvSpPr>
            <p:nvPr/>
          </p:nvSpPr>
          <p:spPr bwMode="auto">
            <a:xfrm>
              <a:off x="713" y="3513"/>
              <a:ext cx="162" cy="2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0" name="Rectangle 50"/>
            <p:cNvSpPr>
              <a:spLocks noChangeArrowheads="1"/>
            </p:cNvSpPr>
            <p:nvPr/>
          </p:nvSpPr>
          <p:spPr bwMode="auto">
            <a:xfrm>
              <a:off x="500" y="3800"/>
              <a:ext cx="450"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9" name="Oval 49"/>
            <p:cNvSpPr>
              <a:spLocks noChangeArrowheads="1"/>
            </p:cNvSpPr>
            <p:nvPr/>
          </p:nvSpPr>
          <p:spPr bwMode="auto">
            <a:xfrm>
              <a:off x="3937" y="625"/>
              <a:ext cx="15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8" name="Rectangle 48"/>
            <p:cNvSpPr>
              <a:spLocks noChangeArrowheads="1"/>
            </p:cNvSpPr>
            <p:nvPr/>
          </p:nvSpPr>
          <p:spPr bwMode="auto">
            <a:xfrm>
              <a:off x="4399" y="825"/>
              <a:ext cx="63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Products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7" name="Oval 47"/>
            <p:cNvSpPr>
              <a:spLocks noChangeArrowheads="1"/>
            </p:cNvSpPr>
            <p:nvPr/>
          </p:nvSpPr>
          <p:spPr bwMode="auto">
            <a:xfrm>
              <a:off x="3887" y="1737"/>
              <a:ext cx="16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6" name="Rectangle 46"/>
            <p:cNvSpPr>
              <a:spLocks noChangeArrowheads="1"/>
            </p:cNvSpPr>
            <p:nvPr/>
          </p:nvSpPr>
          <p:spPr bwMode="auto">
            <a:xfrm>
              <a:off x="4399" y="1925"/>
              <a:ext cx="6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Inventory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5" name="Oval 45"/>
            <p:cNvSpPr>
              <a:spLocks noChangeArrowheads="1"/>
            </p:cNvSpPr>
            <p:nvPr/>
          </p:nvSpPr>
          <p:spPr bwMode="auto">
            <a:xfrm>
              <a:off x="3887" y="2825"/>
              <a:ext cx="1750"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4" name="Rectangle 44"/>
            <p:cNvSpPr>
              <a:spLocks noChangeArrowheads="1"/>
            </p:cNvSpPr>
            <p:nvPr/>
          </p:nvSpPr>
          <p:spPr bwMode="auto">
            <a:xfrm>
              <a:off x="4387" y="3025"/>
              <a:ext cx="756"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Employees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3" name="Oval 43"/>
            <p:cNvSpPr>
              <a:spLocks noChangeArrowheads="1"/>
            </p:cNvSpPr>
            <p:nvPr/>
          </p:nvSpPr>
          <p:spPr bwMode="auto">
            <a:xfrm>
              <a:off x="3837" y="3825"/>
              <a:ext cx="1662"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2" name="Rectangle 42"/>
            <p:cNvSpPr>
              <a:spLocks noChangeArrowheads="1"/>
            </p:cNvSpPr>
            <p:nvPr/>
          </p:nvSpPr>
          <p:spPr bwMode="auto">
            <a:xfrm>
              <a:off x="4412" y="4025"/>
              <a:ext cx="52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Queries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1" name="Oval 41"/>
            <p:cNvSpPr>
              <a:spLocks noChangeArrowheads="1"/>
            </p:cNvSpPr>
            <p:nvPr/>
          </p:nvSpPr>
          <p:spPr bwMode="auto">
            <a:xfrm>
              <a:off x="4099" y="5350"/>
              <a:ext cx="16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0" name="Rectangle 40"/>
            <p:cNvSpPr>
              <a:spLocks noChangeArrowheads="1"/>
            </p:cNvSpPr>
            <p:nvPr/>
          </p:nvSpPr>
          <p:spPr bwMode="auto">
            <a:xfrm>
              <a:off x="4686" y="5550"/>
              <a:ext cx="46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Orders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19" name="Line 39"/>
            <p:cNvSpPr>
              <a:spLocks noChangeShapeType="1"/>
            </p:cNvSpPr>
            <p:nvPr/>
          </p:nvSpPr>
          <p:spPr bwMode="auto">
            <a:xfrm flipV="1">
              <a:off x="1250" y="1175"/>
              <a:ext cx="3049" cy="20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8" name="Freeform 38"/>
            <p:cNvSpPr>
              <a:spLocks/>
            </p:cNvSpPr>
            <p:nvPr/>
          </p:nvSpPr>
          <p:spPr bwMode="auto">
            <a:xfrm>
              <a:off x="4174" y="1175"/>
              <a:ext cx="125" cy="113"/>
            </a:xfrm>
            <a:custGeom>
              <a:avLst/>
              <a:gdLst/>
              <a:ahLst/>
              <a:cxnLst>
                <a:cxn ang="0">
                  <a:pos x="50" y="113"/>
                </a:cxn>
                <a:cxn ang="0">
                  <a:pos x="125" y="0"/>
                </a:cxn>
                <a:cxn ang="0">
                  <a:pos x="0" y="25"/>
                </a:cxn>
              </a:cxnLst>
              <a:rect l="0" t="0" r="r" b="b"/>
              <a:pathLst>
                <a:path w="125" h="113">
                  <a:moveTo>
                    <a:pt x="50" y="113"/>
                  </a:moveTo>
                  <a:lnTo>
                    <a:pt x="125" y="0"/>
                  </a:lnTo>
                  <a:lnTo>
                    <a:pt x="0" y="25"/>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7" name="Line 37"/>
            <p:cNvSpPr>
              <a:spLocks noChangeShapeType="1"/>
            </p:cNvSpPr>
            <p:nvPr/>
          </p:nvSpPr>
          <p:spPr bwMode="auto">
            <a:xfrm flipV="1">
              <a:off x="1250" y="2275"/>
              <a:ext cx="2799" cy="10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6" name="Freeform 36"/>
            <p:cNvSpPr>
              <a:spLocks/>
            </p:cNvSpPr>
            <p:nvPr/>
          </p:nvSpPr>
          <p:spPr bwMode="auto">
            <a:xfrm>
              <a:off x="3924" y="2275"/>
              <a:ext cx="125" cy="88"/>
            </a:xfrm>
            <a:custGeom>
              <a:avLst/>
              <a:gdLst/>
              <a:ahLst/>
              <a:cxnLst>
                <a:cxn ang="0">
                  <a:pos x="38" y="88"/>
                </a:cxn>
                <a:cxn ang="0">
                  <a:pos x="125" y="0"/>
                </a:cxn>
                <a:cxn ang="0">
                  <a:pos x="0" y="0"/>
                </a:cxn>
              </a:cxnLst>
              <a:rect l="0" t="0" r="r" b="b"/>
              <a:pathLst>
                <a:path w="125" h="88">
                  <a:moveTo>
                    <a:pt x="38" y="88"/>
                  </a:moveTo>
                  <a:lnTo>
                    <a:pt x="125" y="0"/>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5" name="Line 35"/>
            <p:cNvSpPr>
              <a:spLocks noChangeShapeType="1"/>
            </p:cNvSpPr>
            <p:nvPr/>
          </p:nvSpPr>
          <p:spPr bwMode="auto">
            <a:xfrm flipV="1">
              <a:off x="1250" y="3200"/>
              <a:ext cx="2637" cy="28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4" name="Freeform 34"/>
            <p:cNvSpPr>
              <a:spLocks/>
            </p:cNvSpPr>
            <p:nvPr/>
          </p:nvSpPr>
          <p:spPr bwMode="auto">
            <a:xfrm>
              <a:off x="3762" y="3163"/>
              <a:ext cx="125" cy="100"/>
            </a:xfrm>
            <a:custGeom>
              <a:avLst/>
              <a:gdLst/>
              <a:ahLst/>
              <a:cxnLst>
                <a:cxn ang="0">
                  <a:pos x="13" y="100"/>
                </a:cxn>
                <a:cxn ang="0">
                  <a:pos x="125" y="37"/>
                </a:cxn>
                <a:cxn ang="0">
                  <a:pos x="0" y="0"/>
                </a:cxn>
              </a:cxnLst>
              <a:rect l="0" t="0" r="r" b="b"/>
              <a:pathLst>
                <a:path w="125" h="100">
                  <a:moveTo>
                    <a:pt x="13" y="100"/>
                  </a:moveTo>
                  <a:lnTo>
                    <a:pt x="125" y="37"/>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3" name="Line 33"/>
            <p:cNvSpPr>
              <a:spLocks noChangeShapeType="1"/>
            </p:cNvSpPr>
            <p:nvPr/>
          </p:nvSpPr>
          <p:spPr bwMode="auto">
            <a:xfrm>
              <a:off x="1250" y="3625"/>
              <a:ext cx="2587" cy="36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2" name="Freeform 32"/>
            <p:cNvSpPr>
              <a:spLocks/>
            </p:cNvSpPr>
            <p:nvPr/>
          </p:nvSpPr>
          <p:spPr bwMode="auto">
            <a:xfrm>
              <a:off x="3712" y="3925"/>
              <a:ext cx="125" cy="88"/>
            </a:xfrm>
            <a:custGeom>
              <a:avLst/>
              <a:gdLst/>
              <a:ahLst/>
              <a:cxnLst>
                <a:cxn ang="0">
                  <a:pos x="0" y="88"/>
                </a:cxn>
                <a:cxn ang="0">
                  <a:pos x="125" y="63"/>
                </a:cxn>
                <a:cxn ang="0">
                  <a:pos x="13" y="0"/>
                </a:cxn>
              </a:cxnLst>
              <a:rect l="0" t="0" r="r" b="b"/>
              <a:pathLst>
                <a:path w="125" h="88">
                  <a:moveTo>
                    <a:pt x="0" y="88"/>
                  </a:moveTo>
                  <a:lnTo>
                    <a:pt x="125" y="63"/>
                  </a:lnTo>
                  <a:lnTo>
                    <a:pt x="1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1" name="Line 31"/>
            <p:cNvSpPr>
              <a:spLocks noChangeShapeType="1"/>
            </p:cNvSpPr>
            <p:nvPr/>
          </p:nvSpPr>
          <p:spPr bwMode="auto">
            <a:xfrm>
              <a:off x="1250" y="3813"/>
              <a:ext cx="3062" cy="15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0" name="Freeform 30"/>
            <p:cNvSpPr>
              <a:spLocks/>
            </p:cNvSpPr>
            <p:nvPr/>
          </p:nvSpPr>
          <p:spPr bwMode="auto">
            <a:xfrm>
              <a:off x="4187" y="5225"/>
              <a:ext cx="125" cy="100"/>
            </a:xfrm>
            <a:custGeom>
              <a:avLst/>
              <a:gdLst/>
              <a:ahLst/>
              <a:cxnLst>
                <a:cxn ang="0">
                  <a:pos x="0" y="100"/>
                </a:cxn>
                <a:cxn ang="0">
                  <a:pos x="125" y="100"/>
                </a:cxn>
                <a:cxn ang="0">
                  <a:pos x="37" y="0"/>
                </a:cxn>
              </a:cxnLst>
              <a:rect l="0" t="0" r="r" b="b"/>
              <a:pathLst>
                <a:path w="125" h="100">
                  <a:moveTo>
                    <a:pt x="0" y="100"/>
                  </a:moveTo>
                  <a:lnTo>
                    <a:pt x="125" y="100"/>
                  </a:lnTo>
                  <a:lnTo>
                    <a:pt x="37"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9" name="Oval 29"/>
            <p:cNvSpPr>
              <a:spLocks noChangeArrowheads="1"/>
            </p:cNvSpPr>
            <p:nvPr/>
          </p:nvSpPr>
          <p:spPr bwMode="auto">
            <a:xfrm>
              <a:off x="6936" y="225"/>
              <a:ext cx="15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8" name="Rectangle 28"/>
            <p:cNvSpPr>
              <a:spLocks noChangeArrowheads="1"/>
            </p:cNvSpPr>
            <p:nvPr/>
          </p:nvSpPr>
          <p:spPr bwMode="auto">
            <a:xfrm>
              <a:off x="7536" y="425"/>
              <a:ext cx="33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Item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7" name="Oval 27"/>
            <p:cNvSpPr>
              <a:spLocks noChangeArrowheads="1"/>
            </p:cNvSpPr>
            <p:nvPr/>
          </p:nvSpPr>
          <p:spPr bwMode="auto">
            <a:xfrm>
              <a:off x="7086" y="875"/>
              <a:ext cx="148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6" name="Rectangle 26"/>
            <p:cNvSpPr>
              <a:spLocks noChangeArrowheads="1"/>
            </p:cNvSpPr>
            <p:nvPr/>
          </p:nvSpPr>
          <p:spPr bwMode="auto">
            <a:xfrm>
              <a:off x="7511" y="1075"/>
              <a:ext cx="60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Categery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5" name="Oval 25"/>
            <p:cNvSpPr>
              <a:spLocks noChangeArrowheads="1"/>
            </p:cNvSpPr>
            <p:nvPr/>
          </p:nvSpPr>
          <p:spPr bwMode="auto">
            <a:xfrm>
              <a:off x="7086" y="1625"/>
              <a:ext cx="1575"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4" name="Rectangle 24"/>
            <p:cNvSpPr>
              <a:spLocks noChangeArrowheads="1"/>
            </p:cNvSpPr>
            <p:nvPr/>
          </p:nvSpPr>
          <p:spPr bwMode="auto">
            <a:xfrm>
              <a:off x="7374" y="1825"/>
              <a:ext cx="9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Categery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3" name="Oval 23"/>
            <p:cNvSpPr>
              <a:spLocks noChangeArrowheads="1"/>
            </p:cNvSpPr>
            <p:nvPr/>
          </p:nvSpPr>
          <p:spPr bwMode="auto">
            <a:xfrm>
              <a:off x="7186" y="2275"/>
              <a:ext cx="148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2" name="Rectangle 22"/>
            <p:cNvSpPr>
              <a:spLocks noChangeArrowheads="1"/>
            </p:cNvSpPr>
            <p:nvPr/>
          </p:nvSpPr>
          <p:spPr bwMode="auto">
            <a:xfrm>
              <a:off x="7486" y="2475"/>
              <a:ext cx="914"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Add Employe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1" name="Oval 21"/>
            <p:cNvSpPr>
              <a:spLocks noChangeArrowheads="1"/>
            </p:cNvSpPr>
            <p:nvPr/>
          </p:nvSpPr>
          <p:spPr bwMode="auto">
            <a:xfrm>
              <a:off x="7236" y="3175"/>
              <a:ext cx="1512"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0" name="Rectangle 20"/>
            <p:cNvSpPr>
              <a:spLocks noChangeArrowheads="1"/>
            </p:cNvSpPr>
            <p:nvPr/>
          </p:nvSpPr>
          <p:spPr bwMode="auto">
            <a:xfrm>
              <a:off x="7524" y="3375"/>
              <a:ext cx="9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Employe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9" name="Oval 19"/>
            <p:cNvSpPr>
              <a:spLocks noChangeArrowheads="1"/>
            </p:cNvSpPr>
            <p:nvPr/>
          </p:nvSpPr>
          <p:spPr bwMode="auto">
            <a:xfrm>
              <a:off x="7336" y="3875"/>
              <a:ext cx="1412"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8" name="Rectangle 18"/>
            <p:cNvSpPr>
              <a:spLocks noChangeArrowheads="1"/>
            </p:cNvSpPr>
            <p:nvPr/>
          </p:nvSpPr>
          <p:spPr bwMode="auto">
            <a:xfrm>
              <a:off x="7599" y="4075"/>
              <a:ext cx="90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Queries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7" name="Oval 17"/>
            <p:cNvSpPr>
              <a:spLocks noChangeArrowheads="1"/>
            </p:cNvSpPr>
            <p:nvPr/>
          </p:nvSpPr>
          <p:spPr bwMode="auto">
            <a:xfrm>
              <a:off x="7348" y="5200"/>
              <a:ext cx="1750"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6" name="Rectangle 16"/>
            <p:cNvSpPr>
              <a:spLocks noChangeArrowheads="1"/>
            </p:cNvSpPr>
            <p:nvPr/>
          </p:nvSpPr>
          <p:spPr bwMode="auto">
            <a:xfrm>
              <a:off x="7810" y="5400"/>
              <a:ext cx="84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Orders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5" name="Line 15"/>
            <p:cNvSpPr>
              <a:spLocks noChangeShapeType="1"/>
            </p:cNvSpPr>
            <p:nvPr/>
          </p:nvSpPr>
          <p:spPr bwMode="auto">
            <a:xfrm flipV="1">
              <a:off x="5487" y="600"/>
              <a:ext cx="1449" cy="200"/>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4" name="Freeform 14"/>
            <p:cNvSpPr>
              <a:spLocks/>
            </p:cNvSpPr>
            <p:nvPr/>
          </p:nvSpPr>
          <p:spPr bwMode="auto">
            <a:xfrm>
              <a:off x="6811" y="575"/>
              <a:ext cx="125" cy="88"/>
            </a:xfrm>
            <a:custGeom>
              <a:avLst/>
              <a:gdLst/>
              <a:ahLst/>
              <a:cxnLst>
                <a:cxn ang="0">
                  <a:pos x="13" y="88"/>
                </a:cxn>
                <a:cxn ang="0">
                  <a:pos x="125" y="25"/>
                </a:cxn>
                <a:cxn ang="0">
                  <a:pos x="0" y="0"/>
                </a:cxn>
              </a:cxnLst>
              <a:rect l="0" t="0" r="r" b="b"/>
              <a:pathLst>
                <a:path w="125" h="88">
                  <a:moveTo>
                    <a:pt x="13" y="88"/>
                  </a:moveTo>
                  <a:lnTo>
                    <a:pt x="125" y="25"/>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3" name="Line 13"/>
            <p:cNvSpPr>
              <a:spLocks noChangeShapeType="1"/>
            </p:cNvSpPr>
            <p:nvPr/>
          </p:nvSpPr>
          <p:spPr bwMode="auto">
            <a:xfrm>
              <a:off x="5487" y="963"/>
              <a:ext cx="1599" cy="1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2" name="Freeform 12"/>
            <p:cNvSpPr>
              <a:spLocks/>
            </p:cNvSpPr>
            <p:nvPr/>
          </p:nvSpPr>
          <p:spPr bwMode="auto">
            <a:xfrm>
              <a:off x="6961" y="1038"/>
              <a:ext cx="125" cy="87"/>
            </a:xfrm>
            <a:custGeom>
              <a:avLst/>
              <a:gdLst/>
              <a:ahLst/>
              <a:cxnLst>
                <a:cxn ang="0">
                  <a:pos x="0" y="87"/>
                </a:cxn>
                <a:cxn ang="0">
                  <a:pos x="125" y="50"/>
                </a:cxn>
                <a:cxn ang="0">
                  <a:pos x="13" y="0"/>
                </a:cxn>
              </a:cxnLst>
              <a:rect l="0" t="0" r="r" b="b"/>
              <a:pathLst>
                <a:path w="125" h="87">
                  <a:moveTo>
                    <a:pt x="0" y="87"/>
                  </a:moveTo>
                  <a:lnTo>
                    <a:pt x="125" y="50"/>
                  </a:lnTo>
                  <a:lnTo>
                    <a:pt x="1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1" name="Line 11"/>
            <p:cNvSpPr>
              <a:spLocks noChangeShapeType="1"/>
            </p:cNvSpPr>
            <p:nvPr/>
          </p:nvSpPr>
          <p:spPr bwMode="auto">
            <a:xfrm flipV="1">
              <a:off x="5587" y="1925"/>
              <a:ext cx="1499" cy="50"/>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0" name="Freeform 10"/>
            <p:cNvSpPr>
              <a:spLocks/>
            </p:cNvSpPr>
            <p:nvPr/>
          </p:nvSpPr>
          <p:spPr bwMode="auto">
            <a:xfrm>
              <a:off x="6961" y="1888"/>
              <a:ext cx="125" cy="87"/>
            </a:xfrm>
            <a:custGeom>
              <a:avLst/>
              <a:gdLst/>
              <a:ahLst/>
              <a:cxnLst>
                <a:cxn ang="0">
                  <a:pos x="0" y="87"/>
                </a:cxn>
                <a:cxn ang="0">
                  <a:pos x="125" y="37"/>
                </a:cxn>
                <a:cxn ang="0">
                  <a:pos x="0" y="0"/>
                </a:cxn>
              </a:cxnLst>
              <a:rect l="0" t="0" r="r" b="b"/>
              <a:pathLst>
                <a:path w="125" h="87">
                  <a:moveTo>
                    <a:pt x="0" y="87"/>
                  </a:moveTo>
                  <a:lnTo>
                    <a:pt x="125" y="37"/>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9" name="Line 9"/>
            <p:cNvSpPr>
              <a:spLocks noChangeShapeType="1"/>
            </p:cNvSpPr>
            <p:nvPr/>
          </p:nvSpPr>
          <p:spPr bwMode="auto">
            <a:xfrm flipV="1">
              <a:off x="5649" y="2675"/>
              <a:ext cx="1537" cy="2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8" name="Freeform 8"/>
            <p:cNvSpPr>
              <a:spLocks/>
            </p:cNvSpPr>
            <p:nvPr/>
          </p:nvSpPr>
          <p:spPr bwMode="auto">
            <a:xfrm>
              <a:off x="7061" y="2650"/>
              <a:ext cx="125" cy="88"/>
            </a:xfrm>
            <a:custGeom>
              <a:avLst/>
              <a:gdLst/>
              <a:ahLst/>
              <a:cxnLst>
                <a:cxn ang="0">
                  <a:pos x="13" y="88"/>
                </a:cxn>
                <a:cxn ang="0">
                  <a:pos x="125" y="25"/>
                </a:cxn>
                <a:cxn ang="0">
                  <a:pos x="0" y="0"/>
                </a:cxn>
              </a:cxnLst>
              <a:rect l="0" t="0" r="r" b="b"/>
              <a:pathLst>
                <a:path w="125" h="88">
                  <a:moveTo>
                    <a:pt x="13" y="88"/>
                  </a:moveTo>
                  <a:lnTo>
                    <a:pt x="125" y="25"/>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7" name="Line 7"/>
            <p:cNvSpPr>
              <a:spLocks noChangeShapeType="1"/>
            </p:cNvSpPr>
            <p:nvPr/>
          </p:nvSpPr>
          <p:spPr bwMode="auto">
            <a:xfrm>
              <a:off x="5649" y="3200"/>
              <a:ext cx="1587" cy="1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6" name="Freeform 6"/>
            <p:cNvSpPr>
              <a:spLocks/>
            </p:cNvSpPr>
            <p:nvPr/>
          </p:nvSpPr>
          <p:spPr bwMode="auto">
            <a:xfrm>
              <a:off x="7111" y="3313"/>
              <a:ext cx="125" cy="100"/>
            </a:xfrm>
            <a:custGeom>
              <a:avLst/>
              <a:gdLst/>
              <a:ahLst/>
              <a:cxnLst>
                <a:cxn ang="0">
                  <a:pos x="0" y="100"/>
                </a:cxn>
                <a:cxn ang="0">
                  <a:pos x="125" y="62"/>
                </a:cxn>
                <a:cxn ang="0">
                  <a:pos x="13" y="0"/>
                </a:cxn>
              </a:cxnLst>
              <a:rect l="0" t="0" r="r" b="b"/>
              <a:pathLst>
                <a:path w="125" h="100">
                  <a:moveTo>
                    <a:pt x="0" y="100"/>
                  </a:moveTo>
                  <a:lnTo>
                    <a:pt x="125" y="62"/>
                  </a:lnTo>
                  <a:lnTo>
                    <a:pt x="1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5" name="Line 5"/>
            <p:cNvSpPr>
              <a:spLocks noChangeShapeType="1"/>
            </p:cNvSpPr>
            <p:nvPr/>
          </p:nvSpPr>
          <p:spPr bwMode="auto">
            <a:xfrm>
              <a:off x="5512" y="4113"/>
              <a:ext cx="1824" cy="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4" name="Freeform 4"/>
            <p:cNvSpPr>
              <a:spLocks/>
            </p:cNvSpPr>
            <p:nvPr/>
          </p:nvSpPr>
          <p:spPr bwMode="auto">
            <a:xfrm>
              <a:off x="7211" y="4088"/>
              <a:ext cx="125" cy="100"/>
            </a:xfrm>
            <a:custGeom>
              <a:avLst/>
              <a:gdLst/>
              <a:ahLst/>
              <a:cxnLst>
                <a:cxn ang="0">
                  <a:pos x="0" y="100"/>
                </a:cxn>
                <a:cxn ang="0">
                  <a:pos x="125" y="50"/>
                </a:cxn>
                <a:cxn ang="0">
                  <a:pos x="0" y="0"/>
                </a:cxn>
              </a:cxnLst>
              <a:rect l="0" t="0" r="r" b="b"/>
              <a:pathLst>
                <a:path w="125" h="100">
                  <a:moveTo>
                    <a:pt x="0" y="100"/>
                  </a:moveTo>
                  <a:lnTo>
                    <a:pt x="125" y="50"/>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3" name="Line 3"/>
            <p:cNvSpPr>
              <a:spLocks noChangeShapeType="1"/>
            </p:cNvSpPr>
            <p:nvPr/>
          </p:nvSpPr>
          <p:spPr bwMode="auto">
            <a:xfrm flipV="1">
              <a:off x="5687" y="5488"/>
              <a:ext cx="1599" cy="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2" name="Freeform 2"/>
            <p:cNvSpPr>
              <a:spLocks/>
            </p:cNvSpPr>
            <p:nvPr/>
          </p:nvSpPr>
          <p:spPr bwMode="auto">
            <a:xfrm>
              <a:off x="7161" y="5450"/>
              <a:ext cx="125" cy="88"/>
            </a:xfrm>
            <a:custGeom>
              <a:avLst/>
              <a:gdLst/>
              <a:ahLst/>
              <a:cxnLst>
                <a:cxn ang="0">
                  <a:pos x="13" y="88"/>
                </a:cxn>
                <a:cxn ang="0">
                  <a:pos x="125" y="38"/>
                </a:cxn>
                <a:cxn ang="0">
                  <a:pos x="0" y="0"/>
                </a:cxn>
              </a:cxnLst>
              <a:rect l="0" t="0" r="r" b="b"/>
              <a:pathLst>
                <a:path w="125" h="88">
                  <a:moveTo>
                    <a:pt x="13" y="88"/>
                  </a:moveTo>
                  <a:lnTo>
                    <a:pt x="125" y="38"/>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509331" y="609600"/>
            <a:ext cx="278743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0657" name="Picture 4"/>
          <p:cNvPicPr>
            <a:picLocks noChangeAspect="1" noChangeArrowheads="1"/>
          </p:cNvPicPr>
          <p:nvPr/>
        </p:nvPicPr>
        <p:blipFill>
          <a:blip r:embed="rId2"/>
          <a:srcRect/>
          <a:stretch>
            <a:fillRect/>
          </a:stretch>
        </p:blipFill>
        <p:spPr bwMode="auto">
          <a:xfrm>
            <a:off x="1524000" y="1295400"/>
            <a:ext cx="5943600" cy="40386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554380" y="685800"/>
            <a:ext cx="272222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9633" name="Picture 1"/>
          <p:cNvPicPr>
            <a:picLocks noChangeAspect="1" noChangeArrowheads="1"/>
          </p:cNvPicPr>
          <p:nvPr/>
        </p:nvPicPr>
        <p:blipFill>
          <a:blip r:embed="rId2"/>
          <a:srcRect/>
          <a:stretch>
            <a:fillRect/>
          </a:stretch>
        </p:blipFill>
        <p:spPr bwMode="auto">
          <a:xfrm>
            <a:off x="1752600" y="1447800"/>
            <a:ext cx="5534025" cy="3438525"/>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827" y="2590800"/>
            <a:ext cx="600677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COLLABORATION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27244" y="304800"/>
            <a:ext cx="290175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collaboration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4513" name="Picture 58"/>
          <p:cNvPicPr>
            <a:picLocks noChangeAspect="1" noChangeArrowheads="1"/>
          </p:cNvPicPr>
          <p:nvPr/>
        </p:nvPicPr>
        <p:blipFill>
          <a:blip r:embed="rId2"/>
          <a:srcRect/>
          <a:stretch>
            <a:fillRect/>
          </a:stretch>
        </p:blipFill>
        <p:spPr bwMode="auto">
          <a:xfrm>
            <a:off x="1447800" y="990600"/>
            <a:ext cx="5943600" cy="5153025"/>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89247" y="499646"/>
            <a:ext cx="322075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Collaboration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6017" name="Picture 3"/>
          <p:cNvPicPr>
            <a:picLocks noChangeAspect="1" noChangeArrowheads="1"/>
          </p:cNvPicPr>
          <p:nvPr/>
        </p:nvPicPr>
        <p:blipFill>
          <a:blip r:embed="rId2"/>
          <a:srcRect/>
          <a:stretch>
            <a:fillRect/>
          </a:stretch>
        </p:blipFill>
        <p:spPr bwMode="auto">
          <a:xfrm>
            <a:off x="1371600" y="1295400"/>
            <a:ext cx="6858000" cy="4343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l"/>
            <a:r>
              <a:rPr lang="en-US" sz="3200" dirty="0" smtClean="0">
                <a:latin typeface="Times New Roman" pitchFamily="18" charset="0"/>
                <a:cs typeface="Times New Roman" pitchFamily="18" charset="0"/>
              </a:rPr>
              <a:t>EXISTING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itchFamily="18" charset="0"/>
                <a:cs typeface="Times New Roman" pitchFamily="18" charset="0"/>
              </a:rPr>
              <a:t>This system is a manual system which doesn’t provide secure registration as well as profile management facilities customers</a:t>
            </a:r>
          </a:p>
          <a:p>
            <a:pPr lvl="0" algn="just">
              <a:lnSpc>
                <a:spcPct val="150000"/>
              </a:lnSpc>
            </a:pPr>
            <a:r>
              <a:rPr lang="en-US" sz="2000" dirty="0" smtClean="0">
                <a:latin typeface="Times New Roman" pitchFamily="18" charset="0"/>
                <a:cs typeface="Times New Roman" pitchFamily="18" charset="0"/>
              </a:rPr>
              <a:t>This system doesn’t provide online purchasing</a:t>
            </a:r>
          </a:p>
          <a:p>
            <a:pPr lvl="0" algn="just">
              <a:lnSpc>
                <a:spcPct val="150000"/>
              </a:lnSpc>
            </a:pPr>
            <a:r>
              <a:rPr lang="en-US" sz="2000" dirty="0" smtClean="0">
                <a:latin typeface="Times New Roman" pitchFamily="18" charset="0"/>
                <a:cs typeface="Times New Roman" pitchFamily="18" charset="0"/>
              </a:rPr>
              <a:t>This system can’t maintain most purchased items and least purchased items</a:t>
            </a:r>
          </a:p>
          <a:p>
            <a:pPr lvl="0" algn="just">
              <a:lnSpc>
                <a:spcPct val="150000"/>
              </a:lnSpc>
            </a:pPr>
            <a:r>
              <a:rPr lang="en-US" sz="2000" dirty="0" smtClean="0">
                <a:latin typeface="Times New Roman" pitchFamily="18" charset="0"/>
                <a:cs typeface="Times New Roman" pitchFamily="18" charset="0"/>
              </a:rPr>
              <a:t>Existing system can’t update the recent items for customers.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592965" y="609600"/>
            <a:ext cx="321703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Collaboration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4993" name="Picture 60"/>
          <p:cNvPicPr>
            <a:picLocks noChangeAspect="1" noChangeArrowheads="1"/>
          </p:cNvPicPr>
          <p:nvPr/>
        </p:nvPicPr>
        <p:blipFill>
          <a:blip r:embed="rId2"/>
          <a:srcRect/>
          <a:stretch>
            <a:fillRect/>
          </a:stretch>
        </p:blipFill>
        <p:spPr bwMode="auto">
          <a:xfrm>
            <a:off x="1295401" y="1362075"/>
            <a:ext cx="6248400" cy="4733925"/>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629" y="2743200"/>
            <a:ext cx="3883371" cy="584775"/>
          </a:xfrm>
          <a:prstGeom prst="rect">
            <a:avLst/>
          </a:prstGeom>
        </p:spPr>
        <p:txBody>
          <a:bodyPr wrap="square">
            <a:spAutoFit/>
          </a:bodyPr>
          <a:lstStyle/>
          <a:p>
            <a:r>
              <a:rPr lang="en-US" sz="3200" b="1" dirty="0" smtClean="0">
                <a:solidFill>
                  <a:schemeClr val="tx2"/>
                </a:solidFill>
                <a:latin typeface="Times New Roman" pitchFamily="18" charset="0"/>
                <a:cs typeface="Times New Roman" pitchFamily="18" charset="0"/>
              </a:rPr>
              <a:t>OUTPUT SCREENS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990600" y="1143000"/>
            <a:ext cx="7239000" cy="5334000"/>
          </a:xfrm>
          <a:prstGeom prst="rect">
            <a:avLst/>
          </a:prstGeom>
          <a:noFill/>
          <a:ln w="9525">
            <a:noFill/>
            <a:miter lim="800000"/>
            <a:headEnd/>
            <a:tailEnd/>
          </a:ln>
        </p:spPr>
      </p:pic>
      <p:sp>
        <p:nvSpPr>
          <p:cNvPr id="4" name="Rectangle 3"/>
          <p:cNvSpPr/>
          <p:nvPr/>
        </p:nvSpPr>
        <p:spPr>
          <a:xfrm>
            <a:off x="685800" y="533400"/>
            <a:ext cx="15240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HOME PAGE</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990600" y="1143000"/>
            <a:ext cx="7315200" cy="5334000"/>
          </a:xfrm>
          <a:prstGeom prst="rect">
            <a:avLst/>
          </a:prstGeom>
          <a:noFill/>
          <a:ln w="9525">
            <a:noFill/>
            <a:miter lim="800000"/>
            <a:headEnd/>
            <a:tailEnd/>
          </a:ln>
        </p:spPr>
      </p:pic>
      <p:sp>
        <p:nvSpPr>
          <p:cNvPr id="5" name="Rectangle 4"/>
          <p:cNvSpPr/>
          <p:nvPr/>
        </p:nvSpPr>
        <p:spPr>
          <a:xfrm>
            <a:off x="685800" y="533400"/>
            <a:ext cx="23622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ADMIN HOME PAGE</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14400" y="1143000"/>
            <a:ext cx="7391400" cy="5181600"/>
          </a:xfrm>
          <a:prstGeom prst="rect">
            <a:avLst/>
          </a:prstGeom>
          <a:noFill/>
          <a:ln w="9525">
            <a:noFill/>
            <a:miter lim="800000"/>
            <a:headEnd/>
            <a:tailEnd/>
          </a:ln>
        </p:spPr>
      </p:pic>
      <p:sp>
        <p:nvSpPr>
          <p:cNvPr id="3" name="Rectangle 2"/>
          <p:cNvSpPr/>
          <p:nvPr/>
        </p:nvSpPr>
        <p:spPr>
          <a:xfrm>
            <a:off x="685800" y="533400"/>
            <a:ext cx="23622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VIEW CATEGORIES</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914400" y="1143000"/>
            <a:ext cx="7391400" cy="5257800"/>
          </a:xfrm>
          <a:prstGeom prst="rect">
            <a:avLst/>
          </a:prstGeom>
          <a:noFill/>
          <a:ln w="9525">
            <a:noFill/>
            <a:miter lim="800000"/>
            <a:headEnd/>
            <a:tailEnd/>
          </a:ln>
        </p:spPr>
      </p:pic>
      <p:sp>
        <p:nvSpPr>
          <p:cNvPr id="3" name="Rectangle 2"/>
          <p:cNvSpPr/>
          <p:nvPr/>
        </p:nvSpPr>
        <p:spPr>
          <a:xfrm>
            <a:off x="838200" y="533400"/>
            <a:ext cx="15240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VIEW ITEMS</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685800" y="1143000"/>
            <a:ext cx="7772400" cy="5334000"/>
          </a:xfrm>
          <a:prstGeom prst="rect">
            <a:avLst/>
          </a:prstGeom>
          <a:noFill/>
          <a:ln w="9525">
            <a:noFill/>
            <a:miter lim="800000"/>
            <a:headEnd/>
            <a:tailEnd/>
          </a:ln>
        </p:spPr>
      </p:pic>
      <p:sp>
        <p:nvSpPr>
          <p:cNvPr id="3" name="Rectangle 2"/>
          <p:cNvSpPr/>
          <p:nvPr/>
        </p:nvSpPr>
        <p:spPr>
          <a:xfrm>
            <a:off x="838200" y="533400"/>
            <a:ext cx="49530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VIEW INVENTORY BY CATEGORY</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838200" y="1143000"/>
            <a:ext cx="7467600" cy="5334000"/>
          </a:xfrm>
          <a:prstGeom prst="rect">
            <a:avLst/>
          </a:prstGeom>
          <a:noFill/>
          <a:ln w="9525">
            <a:noFill/>
            <a:miter lim="800000"/>
            <a:headEnd/>
            <a:tailEnd/>
          </a:ln>
        </p:spPr>
      </p:pic>
      <p:sp>
        <p:nvSpPr>
          <p:cNvPr id="3" name="Rectangle 2"/>
          <p:cNvSpPr/>
          <p:nvPr/>
        </p:nvSpPr>
        <p:spPr>
          <a:xfrm>
            <a:off x="838200" y="533400"/>
            <a:ext cx="25908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ADD NEW INVENTORY</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914400" y="1066800"/>
            <a:ext cx="7315200" cy="5334000"/>
          </a:xfrm>
          <a:prstGeom prst="rect">
            <a:avLst/>
          </a:prstGeom>
          <a:noFill/>
          <a:ln w="9525">
            <a:noFill/>
            <a:miter lim="800000"/>
            <a:headEnd/>
            <a:tailEnd/>
          </a:ln>
        </p:spPr>
      </p:pic>
      <p:sp>
        <p:nvSpPr>
          <p:cNvPr id="3" name="Rectangle 2"/>
          <p:cNvSpPr/>
          <p:nvPr/>
        </p:nvSpPr>
        <p:spPr>
          <a:xfrm>
            <a:off x="838200" y="533400"/>
            <a:ext cx="32004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NEW REGISTRATION FROM</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609600" y="1219200"/>
            <a:ext cx="7848600" cy="5105400"/>
          </a:xfrm>
          <a:prstGeom prst="rect">
            <a:avLst/>
          </a:prstGeom>
          <a:noFill/>
          <a:ln w="9525">
            <a:noFill/>
            <a:miter lim="800000"/>
            <a:headEnd/>
            <a:tailEnd/>
          </a:ln>
        </p:spPr>
      </p:pic>
      <p:sp>
        <p:nvSpPr>
          <p:cNvPr id="3" name="Rectangle 2"/>
          <p:cNvSpPr/>
          <p:nvPr/>
        </p:nvSpPr>
        <p:spPr>
          <a:xfrm>
            <a:off x="838200" y="533400"/>
            <a:ext cx="32004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VIEW EMPLOYEES BY AREA</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PROPOSED SYSTEM: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548640" algn="just">
              <a:lnSpc>
                <a:spcPct val="150000"/>
              </a:lnSpc>
              <a:buNone/>
            </a:pPr>
            <a:r>
              <a:rPr lang="en-US" sz="2000" dirty="0" smtClean="0">
                <a:latin typeface="Times New Roman" pitchFamily="18" charset="0"/>
                <a:cs typeface="Times New Roman" pitchFamily="18" charset="0"/>
              </a:rPr>
              <a:t> The development of this new system contains the following activities, which try to develop on-line application by keeping the entire process in the view of database integration approach.</a:t>
            </a:r>
          </a:p>
          <a:p>
            <a:pPr lvl="0" algn="just">
              <a:lnSpc>
                <a:spcPct val="150000"/>
              </a:lnSpc>
            </a:pPr>
            <a:r>
              <a:rPr lang="en-US" sz="2000" dirty="0" smtClean="0">
                <a:latin typeface="Times New Roman" pitchFamily="18" charset="0"/>
                <a:cs typeface="Times New Roman" pitchFamily="18" charset="0"/>
              </a:rPr>
              <a:t>Secure registration and profile management facilities for customers</a:t>
            </a:r>
          </a:p>
          <a:p>
            <a:pPr lvl="0" algn="just">
              <a:lnSpc>
                <a:spcPct val="150000"/>
              </a:lnSpc>
            </a:pPr>
            <a:r>
              <a:rPr lang="en-US" sz="2000" dirty="0" smtClean="0">
                <a:latin typeface="Times New Roman" pitchFamily="18" charset="0"/>
                <a:cs typeface="Times New Roman" pitchFamily="18" charset="0"/>
              </a:rPr>
              <a:t>Browsing through the email to see the items that are there in each category of products like apparel, kitchen accessories, bath accessories, food items etc.</a:t>
            </a:r>
          </a:p>
          <a:p>
            <a:pPr lvl="0" algn="just">
              <a:lnSpc>
                <a:spcPct val="150000"/>
              </a:lnSpc>
            </a:pPr>
            <a:r>
              <a:rPr lang="en-US" sz="2000" dirty="0" smtClean="0">
                <a:latin typeface="Times New Roman" pitchFamily="18" charset="0"/>
                <a:cs typeface="Times New Roman" pitchFamily="18" charset="0"/>
              </a:rPr>
              <a:t>Creating a shopping mart so that customer can Shop ‘n’ no of items and checkout finally with the entire shopping cart .</a:t>
            </a:r>
            <a:endParaRPr lang="en-US" sz="20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914400" y="1066800"/>
            <a:ext cx="7315200" cy="5410200"/>
          </a:xfrm>
          <a:prstGeom prst="rect">
            <a:avLst/>
          </a:prstGeom>
          <a:noFill/>
          <a:ln w="9525">
            <a:noFill/>
            <a:miter lim="800000"/>
            <a:headEnd/>
            <a:tailEnd/>
          </a:ln>
        </p:spPr>
      </p:pic>
      <p:sp>
        <p:nvSpPr>
          <p:cNvPr id="3" name="Rectangle 2"/>
          <p:cNvSpPr/>
          <p:nvPr/>
        </p:nvSpPr>
        <p:spPr>
          <a:xfrm>
            <a:off x="838200" y="533400"/>
            <a:ext cx="32004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EMPLOYEES HOME PAGE</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914400" y="1219200"/>
            <a:ext cx="7315200" cy="5257800"/>
          </a:xfrm>
          <a:prstGeom prst="rect">
            <a:avLst/>
          </a:prstGeom>
          <a:noFill/>
          <a:ln w="9525">
            <a:noFill/>
            <a:miter lim="800000"/>
            <a:headEnd/>
            <a:tailEnd/>
          </a:ln>
        </p:spPr>
      </p:pic>
      <p:sp>
        <p:nvSpPr>
          <p:cNvPr id="3" name="Rectangle 2"/>
          <p:cNvSpPr/>
          <p:nvPr/>
        </p:nvSpPr>
        <p:spPr>
          <a:xfrm>
            <a:off x="838200" y="533400"/>
            <a:ext cx="32004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VIEW ITEMS</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914400" y="1447800"/>
            <a:ext cx="7391400" cy="4876800"/>
          </a:xfrm>
          <a:prstGeom prst="rect">
            <a:avLst/>
          </a:prstGeom>
          <a:noFill/>
          <a:ln w="9525">
            <a:noFill/>
            <a:miter lim="800000"/>
            <a:headEnd/>
            <a:tailEnd/>
          </a:ln>
        </p:spPr>
      </p:pic>
      <p:sp>
        <p:nvSpPr>
          <p:cNvPr id="3" name="Rectangle 2"/>
          <p:cNvSpPr/>
          <p:nvPr/>
        </p:nvSpPr>
        <p:spPr>
          <a:xfrm>
            <a:off x="838200" y="533400"/>
            <a:ext cx="32004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SEND QUERY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914400" y="1295400"/>
            <a:ext cx="7315200" cy="5029200"/>
          </a:xfrm>
          <a:prstGeom prst="rect">
            <a:avLst/>
          </a:prstGeom>
          <a:noFill/>
          <a:ln w="9525">
            <a:noFill/>
            <a:miter lim="800000"/>
            <a:headEnd/>
            <a:tailEnd/>
          </a:ln>
        </p:spPr>
      </p:pic>
      <p:sp>
        <p:nvSpPr>
          <p:cNvPr id="3" name="Rectangle 2"/>
          <p:cNvSpPr/>
          <p:nvPr/>
        </p:nvSpPr>
        <p:spPr>
          <a:xfrm>
            <a:off x="838200" y="533400"/>
            <a:ext cx="3200400" cy="338554"/>
          </a:xfrm>
          <a:prstGeom prst="rect">
            <a:avLst/>
          </a:prstGeom>
        </p:spPr>
        <p:txBody>
          <a:bodyPr wrap="square">
            <a:spAutoFit/>
          </a:bodyPr>
          <a:lstStyle/>
          <a:p>
            <a:r>
              <a:rPr lang="en-US" sz="1600" dirty="0" smtClean="0">
                <a:solidFill>
                  <a:schemeClr val="tx2"/>
                </a:solidFill>
                <a:latin typeface="Times New Roman" pitchFamily="18" charset="0"/>
                <a:cs typeface="Times New Roman" pitchFamily="18" charset="0"/>
              </a:rPr>
              <a:t>VIEW CART ITEMS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3229" y="2743200"/>
            <a:ext cx="2816571" cy="584775"/>
          </a:xfrm>
          <a:prstGeom prst="rect">
            <a:avLst/>
          </a:prstGeom>
        </p:spPr>
        <p:txBody>
          <a:bodyPr wrap="square">
            <a:spAutoFit/>
          </a:bodyPr>
          <a:lstStyle/>
          <a:p>
            <a:r>
              <a:rPr lang="en-US" sz="3200" b="1" dirty="0" smtClean="0">
                <a:solidFill>
                  <a:schemeClr val="tx2"/>
                </a:solidFill>
                <a:latin typeface="Times New Roman" pitchFamily="18" charset="0"/>
                <a:cs typeface="Times New Roman" pitchFamily="18" charset="0"/>
              </a:rPr>
              <a:t>THANK YOU</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normAutofit/>
          </a:bodyPr>
          <a:lstStyle/>
          <a:p>
            <a:pPr lvl="0">
              <a:lnSpc>
                <a:spcPct val="150000"/>
              </a:lnSpc>
            </a:pPr>
            <a:r>
              <a:rPr lang="en-US" sz="2000" dirty="0" smtClean="0">
                <a:latin typeface="Times New Roman" pitchFamily="18" charset="0"/>
                <a:cs typeface="Times New Roman" pitchFamily="18" charset="0"/>
              </a:rPr>
              <a:t>Customers should be able to mail the shop about the items they would like to see in the shop.</a:t>
            </a:r>
          </a:p>
          <a:p>
            <a:pPr lvl="0">
              <a:lnSpc>
                <a:spcPct val="150000"/>
              </a:lnSpc>
            </a:pPr>
            <a:r>
              <a:rPr lang="en-US" sz="2000" dirty="0" smtClean="0">
                <a:latin typeface="Times New Roman" pitchFamily="18" charset="0"/>
                <a:cs typeface="Times New Roman" pitchFamily="18" charset="0"/>
              </a:rPr>
              <a:t>Secured mechanism for checking out from the shop.</a:t>
            </a:r>
          </a:p>
          <a:p>
            <a:pPr lvl="0">
              <a:lnSpc>
                <a:spcPct val="150000"/>
              </a:lnSpc>
            </a:pPr>
            <a:r>
              <a:rPr lang="en-US" sz="2000" dirty="0" smtClean="0">
                <a:latin typeface="Times New Roman" pitchFamily="18" charset="0"/>
                <a:cs typeface="Times New Roman" pitchFamily="18" charset="0"/>
              </a:rPr>
              <a:t>Updates to customers about the recent items in the shop.</a:t>
            </a:r>
          </a:p>
          <a:p>
            <a:pPr>
              <a:lnSpc>
                <a:spcPct val="150000"/>
              </a:lnSpc>
            </a:pPr>
            <a:r>
              <a:rPr lang="en-US" sz="2000" dirty="0" smtClean="0">
                <a:latin typeface="Times New Roman" pitchFamily="18" charset="0"/>
                <a:cs typeface="Times New Roman" pitchFamily="18" charset="0"/>
              </a:rPr>
              <a:t>Uploading most purchased items in each category of products in the shop like apparel, kitchen accessories, bath accessories, food items etc</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 NO OF MODULES: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algn="just">
              <a:lnSpc>
                <a:spcPct val="150000"/>
              </a:lnSpc>
              <a:buNone/>
            </a:pPr>
            <a:r>
              <a:rPr lang="en-US" sz="2000" dirty="0" smtClean="0">
                <a:latin typeface="Times New Roman" pitchFamily="18" charset="0"/>
                <a:cs typeface="Times New Roman" pitchFamily="18" charset="0"/>
              </a:rPr>
              <a:t>The system after careful analysis has been identified to be presented with the following</a:t>
            </a:r>
          </a:p>
          <a:p>
            <a:pPr algn="just">
              <a:lnSpc>
                <a:spcPct val="150000"/>
              </a:lnSpc>
              <a:buNone/>
            </a:pPr>
            <a:r>
              <a:rPr lang="en-US" sz="2000" dirty="0" smtClean="0">
                <a:latin typeface="Times New Roman" pitchFamily="18" charset="0"/>
                <a:cs typeface="Times New Roman" pitchFamily="18" charset="0"/>
              </a:rPr>
              <a:t>modules:</a:t>
            </a:r>
          </a:p>
          <a:p>
            <a:pPr algn="just">
              <a:lnSpc>
                <a:spcPct val="150000"/>
              </a:lnSpc>
            </a:pPr>
            <a:r>
              <a:rPr lang="en-US" sz="2000" dirty="0" smtClean="0">
                <a:latin typeface="Times New Roman" pitchFamily="18" charset="0"/>
                <a:cs typeface="Times New Roman" pitchFamily="18" charset="0"/>
              </a:rPr>
              <a:t>The Modules involved are</a:t>
            </a:r>
          </a:p>
          <a:p>
            <a:pPr lvl="0" algn="just">
              <a:lnSpc>
                <a:spcPct val="150000"/>
              </a:lnSpc>
            </a:pPr>
            <a:r>
              <a:rPr lang="en-US" sz="2000" dirty="0" smtClean="0">
                <a:latin typeface="Times New Roman" pitchFamily="18" charset="0"/>
                <a:cs typeface="Times New Roman" pitchFamily="18" charset="0"/>
              </a:rPr>
              <a:t>Customer</a:t>
            </a:r>
          </a:p>
          <a:p>
            <a:pPr lvl="0" algn="just">
              <a:lnSpc>
                <a:spcPct val="150000"/>
              </a:lnSpc>
            </a:pPr>
            <a:r>
              <a:rPr lang="en-US" sz="2000" dirty="0" smtClean="0">
                <a:latin typeface="Times New Roman" pitchFamily="18" charset="0"/>
                <a:cs typeface="Times New Roman" pitchFamily="18" charset="0"/>
              </a:rPr>
              <a:t>Employee</a:t>
            </a:r>
          </a:p>
          <a:p>
            <a:pPr lvl="0" algn="just">
              <a:lnSpc>
                <a:spcPct val="150000"/>
              </a:lnSpc>
            </a:pPr>
            <a:r>
              <a:rPr lang="en-US" sz="2000" dirty="0" smtClean="0">
                <a:latin typeface="Times New Roman" pitchFamily="18" charset="0"/>
                <a:cs typeface="Times New Roman" pitchFamily="18" charset="0"/>
              </a:rPr>
              <a:t>Admin</a:t>
            </a:r>
          </a:p>
          <a:p>
            <a:pPr lvl="0" algn="just">
              <a:lnSpc>
                <a:spcPct val="150000"/>
              </a:lnSpc>
            </a:pPr>
            <a:r>
              <a:rPr lang="en-US" sz="2000" dirty="0" smtClean="0">
                <a:latin typeface="Times New Roman" pitchFamily="18" charset="0"/>
                <a:cs typeface="Times New Roman" pitchFamily="18" charset="0"/>
              </a:rPr>
              <a:t>Security and authentication</a:t>
            </a:r>
          </a:p>
          <a:p>
            <a:pPr algn="just">
              <a:lnSpc>
                <a:spcPct val="150000"/>
              </a:lnSpc>
            </a:pPr>
            <a:r>
              <a:rPr lang="en-US" sz="2000" dirty="0" smtClean="0">
                <a:latin typeface="Times New Roman" pitchFamily="18" charset="0"/>
                <a:cs typeface="Times New Roman" pitchFamily="18" charset="0"/>
              </a:rPr>
              <a:t>Reports</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lvl="0"/>
            <a:r>
              <a:rPr lang="en-US" sz="3200" dirty="0" smtClean="0">
                <a:latin typeface="Times New Roman" pitchFamily="18" charset="0"/>
                <a:cs typeface="Times New Roman" pitchFamily="18" charset="0"/>
              </a:rPr>
              <a:t>CUSTOMER: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Customer searches the items by category wise, select the item and pay the bill. Customer takes online help from the administrator or employee. Customer check the status of the orders list.</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398</TotalTime>
  <Words>1682</Words>
  <Application>Microsoft Office PowerPoint</Application>
  <PresentationFormat>On-screen Show (4:3)</PresentationFormat>
  <Paragraphs>164</Paragraphs>
  <Slides>64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64</vt:i4>
      </vt:variant>
    </vt:vector>
  </HeadingPairs>
  <TitlesOfParts>
    <vt:vector size="71" baseType="lpstr">
      <vt:lpstr>Arial</vt:lpstr>
      <vt:lpstr>Franklin Gothic Book</vt:lpstr>
      <vt:lpstr>Tahoma</vt:lpstr>
      <vt:lpstr>Times New Roman</vt:lpstr>
      <vt:lpstr>Wingdings</vt:lpstr>
      <vt:lpstr>Wingdings 2</vt:lpstr>
      <vt:lpstr>Technic</vt:lpstr>
      <vt:lpstr>Online Shopping Cart</vt:lpstr>
      <vt:lpstr>OBJECTIVE:</vt:lpstr>
      <vt:lpstr>PowerPoint Presentation</vt:lpstr>
      <vt:lpstr>PURPOSE OF THE SYSTEM:</vt:lpstr>
      <vt:lpstr>EXISTING SYSTEM:</vt:lpstr>
      <vt:lpstr>PROPOSED SYSTEM:  </vt:lpstr>
      <vt:lpstr>PowerPoint Presentation</vt:lpstr>
      <vt:lpstr> NO OF MODULES:</vt:lpstr>
      <vt:lpstr>CUSTOMER:</vt:lpstr>
      <vt:lpstr>EMPLOYEE:</vt:lpstr>
      <vt:lpstr>ADMINISTRATOR:</vt:lpstr>
      <vt:lpstr>SECURITY AND AUTHENTICATION:</vt:lpstr>
      <vt:lpstr>REPORTS:</vt:lpstr>
      <vt:lpstr>SOFTWARE REQUIREMENTS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Cart</dc:title>
  <dc:creator>Admin</dc:creator>
  <cp:lastModifiedBy>Windows User</cp:lastModifiedBy>
  <cp:revision>76</cp:revision>
  <dcterms:created xsi:type="dcterms:W3CDTF">2006-08-16T00:00:00Z</dcterms:created>
  <dcterms:modified xsi:type="dcterms:W3CDTF">2019-07-23T05:48:36Z</dcterms:modified>
</cp:coreProperties>
</file>