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7C7D7-6350-4BC1-B4B7-E521C7B4F822}" type="doc">
      <dgm:prSet loTypeId="urn:microsoft.com/office/officeart/2016/7/layout/ChevronBlockProcess" loCatId="process" qsTypeId="urn:microsoft.com/office/officeart/2005/8/quickstyle/simple4" qsCatId="simple" csTypeId="urn:microsoft.com/office/officeart/2005/8/colors/colorful5" csCatId="colorful"/>
      <dgm:spPr/>
      <dgm:t>
        <a:bodyPr/>
        <a:lstStyle/>
        <a:p>
          <a:endParaRPr lang="en-US"/>
        </a:p>
      </dgm:t>
    </dgm:pt>
    <dgm:pt modelId="{1081A922-B67D-4018-9704-95F90205CE94}">
      <dgm:prSet/>
      <dgm:spPr/>
      <dgm:t>
        <a:bodyPr/>
        <a:lstStyle/>
        <a:p>
          <a:r>
            <a:rPr lang="en-US"/>
            <a:t>Load</a:t>
          </a:r>
        </a:p>
      </dgm:t>
    </dgm:pt>
    <dgm:pt modelId="{507FFADB-8099-4C54-8E76-2CA5F1126779}" type="parTrans" cxnId="{0052A12C-2053-4B0E-8998-A967FC9615C1}">
      <dgm:prSet/>
      <dgm:spPr/>
      <dgm:t>
        <a:bodyPr/>
        <a:lstStyle/>
        <a:p>
          <a:endParaRPr lang="en-US"/>
        </a:p>
      </dgm:t>
    </dgm:pt>
    <dgm:pt modelId="{8CDF62F3-B336-49E8-B052-3105BAA41766}" type="sibTrans" cxnId="{0052A12C-2053-4B0E-8998-A967FC9615C1}">
      <dgm:prSet/>
      <dgm:spPr/>
      <dgm:t>
        <a:bodyPr/>
        <a:lstStyle/>
        <a:p>
          <a:endParaRPr lang="en-US"/>
        </a:p>
      </dgm:t>
    </dgm:pt>
    <dgm:pt modelId="{0FFBE741-041F-4E27-812E-6ACB1D05DAD1}">
      <dgm:prSet/>
      <dgm:spPr/>
      <dgm:t>
        <a:bodyPr/>
        <a:lstStyle/>
        <a:p>
          <a:r>
            <a:rPr lang="en-US"/>
            <a:t>Load the image in PIL format.</a:t>
          </a:r>
        </a:p>
      </dgm:t>
    </dgm:pt>
    <dgm:pt modelId="{2412B493-8450-43D2-BD3B-2ECC79684B85}" type="parTrans" cxnId="{EF2E5851-65A2-4852-A6A9-03FFDF77DEC7}">
      <dgm:prSet/>
      <dgm:spPr/>
      <dgm:t>
        <a:bodyPr/>
        <a:lstStyle/>
        <a:p>
          <a:endParaRPr lang="en-US"/>
        </a:p>
      </dgm:t>
    </dgm:pt>
    <dgm:pt modelId="{734B99EB-A2F0-413E-B3EC-68B0147E62B7}" type="sibTrans" cxnId="{EF2E5851-65A2-4852-A6A9-03FFDF77DEC7}">
      <dgm:prSet/>
      <dgm:spPr/>
      <dgm:t>
        <a:bodyPr/>
        <a:lstStyle/>
        <a:p>
          <a:endParaRPr lang="en-US"/>
        </a:p>
      </dgm:t>
    </dgm:pt>
    <dgm:pt modelId="{99830156-563F-42FD-8809-EF4DE7229F74}">
      <dgm:prSet/>
      <dgm:spPr/>
      <dgm:t>
        <a:bodyPr/>
        <a:lstStyle/>
        <a:p>
          <a:r>
            <a:rPr lang="en-US"/>
            <a:t>Convert</a:t>
          </a:r>
        </a:p>
      </dgm:t>
    </dgm:pt>
    <dgm:pt modelId="{3D7CFF70-4458-420A-82CB-946BB180F0E3}" type="parTrans" cxnId="{F9C68546-1FA8-4B50-9F36-EBDCB7DEF263}">
      <dgm:prSet/>
      <dgm:spPr/>
      <dgm:t>
        <a:bodyPr/>
        <a:lstStyle/>
        <a:p>
          <a:endParaRPr lang="en-US"/>
        </a:p>
      </dgm:t>
    </dgm:pt>
    <dgm:pt modelId="{12DCD0F6-5B5D-4911-AD5D-7FC9B4360C2F}" type="sibTrans" cxnId="{F9C68546-1FA8-4B50-9F36-EBDCB7DEF263}">
      <dgm:prSet/>
      <dgm:spPr/>
      <dgm:t>
        <a:bodyPr/>
        <a:lstStyle/>
        <a:p>
          <a:endParaRPr lang="en-US"/>
        </a:p>
      </dgm:t>
    </dgm:pt>
    <dgm:pt modelId="{DE635867-382C-4365-A288-72C6991CA965}">
      <dgm:prSet/>
      <dgm:spPr/>
      <dgm:t>
        <a:bodyPr/>
        <a:lstStyle/>
        <a:p>
          <a:r>
            <a:rPr lang="en-US"/>
            <a:t>Convert into numpy array and expand the shape.</a:t>
          </a:r>
        </a:p>
      </dgm:t>
    </dgm:pt>
    <dgm:pt modelId="{707321B7-AD92-44D6-9171-579270356A94}" type="parTrans" cxnId="{DB5EB598-22FF-48DA-8783-B3A919B266F0}">
      <dgm:prSet/>
      <dgm:spPr/>
      <dgm:t>
        <a:bodyPr/>
        <a:lstStyle/>
        <a:p>
          <a:endParaRPr lang="en-US"/>
        </a:p>
      </dgm:t>
    </dgm:pt>
    <dgm:pt modelId="{C95D82DF-3A0A-4823-AA2A-58BEDC6B0A9B}" type="sibTrans" cxnId="{DB5EB598-22FF-48DA-8783-B3A919B266F0}">
      <dgm:prSet/>
      <dgm:spPr/>
      <dgm:t>
        <a:bodyPr/>
        <a:lstStyle/>
        <a:p>
          <a:endParaRPr lang="en-US"/>
        </a:p>
      </dgm:t>
    </dgm:pt>
    <dgm:pt modelId="{9C68DA33-E1C2-4855-A872-5BECB76F955E}">
      <dgm:prSet/>
      <dgm:spPr/>
      <dgm:t>
        <a:bodyPr/>
        <a:lstStyle/>
        <a:p>
          <a:r>
            <a:rPr lang="en-US"/>
            <a:t>Generate</a:t>
          </a:r>
        </a:p>
      </dgm:t>
    </dgm:pt>
    <dgm:pt modelId="{79B5CE85-AF5E-4D15-8870-9DD5B17446D6}" type="parTrans" cxnId="{71DE48A1-ABD6-4741-870C-28E528955584}">
      <dgm:prSet/>
      <dgm:spPr/>
      <dgm:t>
        <a:bodyPr/>
        <a:lstStyle/>
        <a:p>
          <a:endParaRPr lang="en-US"/>
        </a:p>
      </dgm:t>
    </dgm:pt>
    <dgm:pt modelId="{27A4DF44-7E1B-4307-82F0-190C9C0FA3CC}" type="sibTrans" cxnId="{71DE48A1-ABD6-4741-870C-28E528955584}">
      <dgm:prSet/>
      <dgm:spPr/>
      <dgm:t>
        <a:bodyPr/>
        <a:lstStyle/>
        <a:p>
          <a:endParaRPr lang="en-US"/>
        </a:p>
      </dgm:t>
    </dgm:pt>
    <dgm:pt modelId="{544C5BE7-B1C7-44B9-98BB-EDAC2745D97D}">
      <dgm:prSet/>
      <dgm:spPr/>
      <dgm:t>
        <a:bodyPr/>
        <a:lstStyle/>
        <a:p>
          <a:r>
            <a:rPr lang="en-US"/>
            <a:t>Generate predictions on input array. If result= 0 then label the prediction variable as “COVID-19” else label the prediction variable as “NORMAL” for result=1.</a:t>
          </a:r>
        </a:p>
      </dgm:t>
    </dgm:pt>
    <dgm:pt modelId="{3C81876B-EEEA-4809-91BB-4F43F0C50985}" type="parTrans" cxnId="{E0258665-0B79-43AA-8558-D2A4A0EF9B89}">
      <dgm:prSet/>
      <dgm:spPr/>
      <dgm:t>
        <a:bodyPr/>
        <a:lstStyle/>
        <a:p>
          <a:endParaRPr lang="en-US"/>
        </a:p>
      </dgm:t>
    </dgm:pt>
    <dgm:pt modelId="{3BF4DB58-61E0-499C-8172-9F8928E80510}" type="sibTrans" cxnId="{E0258665-0B79-43AA-8558-D2A4A0EF9B89}">
      <dgm:prSet/>
      <dgm:spPr/>
      <dgm:t>
        <a:bodyPr/>
        <a:lstStyle/>
        <a:p>
          <a:endParaRPr lang="en-US"/>
        </a:p>
      </dgm:t>
    </dgm:pt>
    <dgm:pt modelId="{E0D93A26-E91F-4579-AA75-02F3AB2B4705}">
      <dgm:prSet/>
      <dgm:spPr/>
      <dgm:t>
        <a:bodyPr/>
        <a:lstStyle/>
        <a:p>
          <a:r>
            <a:rPr lang="en-US"/>
            <a:t>Set</a:t>
          </a:r>
        </a:p>
      </dgm:t>
    </dgm:pt>
    <dgm:pt modelId="{F1690A70-573E-4B5A-81E8-922FD6BF200F}" type="parTrans" cxnId="{03B38013-B017-4324-B350-30930A2631CD}">
      <dgm:prSet/>
      <dgm:spPr/>
      <dgm:t>
        <a:bodyPr/>
        <a:lstStyle/>
        <a:p>
          <a:endParaRPr lang="en-US"/>
        </a:p>
      </dgm:t>
    </dgm:pt>
    <dgm:pt modelId="{67B438BA-8501-4AD7-83E3-7E76CE3A761B}" type="sibTrans" cxnId="{03B38013-B017-4324-B350-30930A2631CD}">
      <dgm:prSet/>
      <dgm:spPr/>
      <dgm:t>
        <a:bodyPr/>
        <a:lstStyle/>
        <a:p>
          <a:endParaRPr lang="en-US"/>
        </a:p>
      </dgm:t>
    </dgm:pt>
    <dgm:pt modelId="{2E20E50D-E2FC-4975-823B-B6669AF4C31C}">
      <dgm:prSet/>
      <dgm:spPr/>
      <dgm:t>
        <a:bodyPr/>
        <a:lstStyle/>
        <a:p>
          <a:r>
            <a:rPr lang="en-US"/>
            <a:t>Set the prediction variable as title on top of image for better visualization.</a:t>
          </a:r>
        </a:p>
      </dgm:t>
    </dgm:pt>
    <dgm:pt modelId="{50A8ACC8-A8E5-4275-83DE-36E5C697480F}" type="parTrans" cxnId="{FF7D08E2-9058-429E-915F-8A6D07F61EB7}">
      <dgm:prSet/>
      <dgm:spPr/>
      <dgm:t>
        <a:bodyPr/>
        <a:lstStyle/>
        <a:p>
          <a:endParaRPr lang="en-US"/>
        </a:p>
      </dgm:t>
    </dgm:pt>
    <dgm:pt modelId="{F74C0FD9-BA66-4EC1-B731-2651EDF99D69}" type="sibTrans" cxnId="{FF7D08E2-9058-429E-915F-8A6D07F61EB7}">
      <dgm:prSet/>
      <dgm:spPr/>
      <dgm:t>
        <a:bodyPr/>
        <a:lstStyle/>
        <a:p>
          <a:endParaRPr lang="en-US"/>
        </a:p>
      </dgm:t>
    </dgm:pt>
    <dgm:pt modelId="{29ED3B50-6D9D-4FDC-91DC-EC04F085FB4F}" type="pres">
      <dgm:prSet presAssocID="{3997C7D7-6350-4BC1-B4B7-E521C7B4F822}" presName="Name0" presStyleCnt="0">
        <dgm:presLayoutVars>
          <dgm:dir/>
          <dgm:animLvl val="lvl"/>
          <dgm:resizeHandles val="exact"/>
        </dgm:presLayoutVars>
      </dgm:prSet>
      <dgm:spPr/>
    </dgm:pt>
    <dgm:pt modelId="{053E224C-057A-4E6B-82D9-8AA2BAFB4DC9}" type="pres">
      <dgm:prSet presAssocID="{1081A922-B67D-4018-9704-95F90205CE94}" presName="composite" presStyleCnt="0"/>
      <dgm:spPr/>
    </dgm:pt>
    <dgm:pt modelId="{F38F2C8E-B4D2-40BA-ACE1-B891B9310F7B}" type="pres">
      <dgm:prSet presAssocID="{1081A922-B67D-4018-9704-95F90205CE94}" presName="parTx" presStyleLbl="alignNode1" presStyleIdx="0" presStyleCnt="4">
        <dgm:presLayoutVars>
          <dgm:chMax val="0"/>
          <dgm:chPref val="0"/>
        </dgm:presLayoutVars>
      </dgm:prSet>
      <dgm:spPr/>
    </dgm:pt>
    <dgm:pt modelId="{42C2B5C8-DC3D-4DF4-869A-8B24A6D6AF23}" type="pres">
      <dgm:prSet presAssocID="{1081A922-B67D-4018-9704-95F90205CE94}" presName="desTx" presStyleLbl="alignAccFollowNode1" presStyleIdx="0" presStyleCnt="4">
        <dgm:presLayoutVars/>
      </dgm:prSet>
      <dgm:spPr/>
    </dgm:pt>
    <dgm:pt modelId="{46AE967C-EABE-427B-938E-5E7B155A4AEA}" type="pres">
      <dgm:prSet presAssocID="{8CDF62F3-B336-49E8-B052-3105BAA41766}" presName="space" presStyleCnt="0"/>
      <dgm:spPr/>
    </dgm:pt>
    <dgm:pt modelId="{465A91C9-F3F1-4B31-A700-A7D25DE13970}" type="pres">
      <dgm:prSet presAssocID="{99830156-563F-42FD-8809-EF4DE7229F74}" presName="composite" presStyleCnt="0"/>
      <dgm:spPr/>
    </dgm:pt>
    <dgm:pt modelId="{949A40F5-8C57-469E-9566-317EC857551F}" type="pres">
      <dgm:prSet presAssocID="{99830156-563F-42FD-8809-EF4DE7229F74}" presName="parTx" presStyleLbl="alignNode1" presStyleIdx="1" presStyleCnt="4">
        <dgm:presLayoutVars>
          <dgm:chMax val="0"/>
          <dgm:chPref val="0"/>
        </dgm:presLayoutVars>
      </dgm:prSet>
      <dgm:spPr/>
    </dgm:pt>
    <dgm:pt modelId="{D3DB341C-2B6C-4172-B4B3-F475C77B9AA7}" type="pres">
      <dgm:prSet presAssocID="{99830156-563F-42FD-8809-EF4DE7229F74}" presName="desTx" presStyleLbl="alignAccFollowNode1" presStyleIdx="1" presStyleCnt="4">
        <dgm:presLayoutVars/>
      </dgm:prSet>
      <dgm:spPr/>
    </dgm:pt>
    <dgm:pt modelId="{A8E62069-470A-4848-B580-DDA8C12345B8}" type="pres">
      <dgm:prSet presAssocID="{12DCD0F6-5B5D-4911-AD5D-7FC9B4360C2F}" presName="space" presStyleCnt="0"/>
      <dgm:spPr/>
    </dgm:pt>
    <dgm:pt modelId="{271A95C5-8859-4FD8-A317-CB8E5F39B022}" type="pres">
      <dgm:prSet presAssocID="{9C68DA33-E1C2-4855-A872-5BECB76F955E}" presName="composite" presStyleCnt="0"/>
      <dgm:spPr/>
    </dgm:pt>
    <dgm:pt modelId="{30A25F7F-68EB-4EB2-8B9C-DB8230D7BCEC}" type="pres">
      <dgm:prSet presAssocID="{9C68DA33-E1C2-4855-A872-5BECB76F955E}" presName="parTx" presStyleLbl="alignNode1" presStyleIdx="2" presStyleCnt="4">
        <dgm:presLayoutVars>
          <dgm:chMax val="0"/>
          <dgm:chPref val="0"/>
        </dgm:presLayoutVars>
      </dgm:prSet>
      <dgm:spPr/>
    </dgm:pt>
    <dgm:pt modelId="{AA956CAB-7581-47D5-AF53-E81947F73B6F}" type="pres">
      <dgm:prSet presAssocID="{9C68DA33-E1C2-4855-A872-5BECB76F955E}" presName="desTx" presStyleLbl="alignAccFollowNode1" presStyleIdx="2" presStyleCnt="4">
        <dgm:presLayoutVars/>
      </dgm:prSet>
      <dgm:spPr/>
    </dgm:pt>
    <dgm:pt modelId="{55C6934A-DD9C-42B2-89D2-89F1EA57E4CA}" type="pres">
      <dgm:prSet presAssocID="{27A4DF44-7E1B-4307-82F0-190C9C0FA3CC}" presName="space" presStyleCnt="0"/>
      <dgm:spPr/>
    </dgm:pt>
    <dgm:pt modelId="{26E6268E-AB7F-4F1F-AE6E-3B8C56B4785F}" type="pres">
      <dgm:prSet presAssocID="{E0D93A26-E91F-4579-AA75-02F3AB2B4705}" presName="composite" presStyleCnt="0"/>
      <dgm:spPr/>
    </dgm:pt>
    <dgm:pt modelId="{5DE01D67-A935-47D4-B64D-3AF6753F8D95}" type="pres">
      <dgm:prSet presAssocID="{E0D93A26-E91F-4579-AA75-02F3AB2B4705}" presName="parTx" presStyleLbl="alignNode1" presStyleIdx="3" presStyleCnt="4">
        <dgm:presLayoutVars>
          <dgm:chMax val="0"/>
          <dgm:chPref val="0"/>
        </dgm:presLayoutVars>
      </dgm:prSet>
      <dgm:spPr/>
    </dgm:pt>
    <dgm:pt modelId="{600F2602-819A-4AD8-9F27-01E32729463A}" type="pres">
      <dgm:prSet presAssocID="{E0D93A26-E91F-4579-AA75-02F3AB2B4705}" presName="desTx" presStyleLbl="alignAccFollowNode1" presStyleIdx="3" presStyleCnt="4">
        <dgm:presLayoutVars/>
      </dgm:prSet>
      <dgm:spPr/>
    </dgm:pt>
  </dgm:ptLst>
  <dgm:cxnLst>
    <dgm:cxn modelId="{F58A8C0F-FE54-479D-A581-A9CDE7EA49B8}" type="presOf" srcId="{E0D93A26-E91F-4579-AA75-02F3AB2B4705}" destId="{5DE01D67-A935-47D4-B64D-3AF6753F8D95}" srcOrd="0" destOrd="0" presId="urn:microsoft.com/office/officeart/2016/7/layout/ChevronBlockProcess"/>
    <dgm:cxn modelId="{03B38013-B017-4324-B350-30930A2631CD}" srcId="{3997C7D7-6350-4BC1-B4B7-E521C7B4F822}" destId="{E0D93A26-E91F-4579-AA75-02F3AB2B4705}" srcOrd="3" destOrd="0" parTransId="{F1690A70-573E-4B5A-81E8-922FD6BF200F}" sibTransId="{67B438BA-8501-4AD7-83E3-7E76CE3A761B}"/>
    <dgm:cxn modelId="{C315CD23-2C78-4BE9-93FA-B012EB0AAD3A}" type="presOf" srcId="{2E20E50D-E2FC-4975-823B-B6669AF4C31C}" destId="{600F2602-819A-4AD8-9F27-01E32729463A}" srcOrd="0" destOrd="0" presId="urn:microsoft.com/office/officeart/2016/7/layout/ChevronBlockProcess"/>
    <dgm:cxn modelId="{0052A12C-2053-4B0E-8998-A967FC9615C1}" srcId="{3997C7D7-6350-4BC1-B4B7-E521C7B4F822}" destId="{1081A922-B67D-4018-9704-95F90205CE94}" srcOrd="0" destOrd="0" parTransId="{507FFADB-8099-4C54-8E76-2CA5F1126779}" sibTransId="{8CDF62F3-B336-49E8-B052-3105BAA41766}"/>
    <dgm:cxn modelId="{E0258665-0B79-43AA-8558-D2A4A0EF9B89}" srcId="{9C68DA33-E1C2-4855-A872-5BECB76F955E}" destId="{544C5BE7-B1C7-44B9-98BB-EDAC2745D97D}" srcOrd="0" destOrd="0" parTransId="{3C81876B-EEEA-4809-91BB-4F43F0C50985}" sibTransId="{3BF4DB58-61E0-499C-8172-9F8928E80510}"/>
    <dgm:cxn modelId="{F9C68546-1FA8-4B50-9F36-EBDCB7DEF263}" srcId="{3997C7D7-6350-4BC1-B4B7-E521C7B4F822}" destId="{99830156-563F-42FD-8809-EF4DE7229F74}" srcOrd="1" destOrd="0" parTransId="{3D7CFF70-4458-420A-82CB-946BB180F0E3}" sibTransId="{12DCD0F6-5B5D-4911-AD5D-7FC9B4360C2F}"/>
    <dgm:cxn modelId="{EF2E5851-65A2-4852-A6A9-03FFDF77DEC7}" srcId="{1081A922-B67D-4018-9704-95F90205CE94}" destId="{0FFBE741-041F-4E27-812E-6ACB1D05DAD1}" srcOrd="0" destOrd="0" parTransId="{2412B493-8450-43D2-BD3B-2ECC79684B85}" sibTransId="{734B99EB-A2F0-413E-B3EC-68B0147E62B7}"/>
    <dgm:cxn modelId="{014EA587-78F9-4227-8953-AB911B6E561C}" type="presOf" srcId="{544C5BE7-B1C7-44B9-98BB-EDAC2745D97D}" destId="{AA956CAB-7581-47D5-AF53-E81947F73B6F}" srcOrd="0" destOrd="0" presId="urn:microsoft.com/office/officeart/2016/7/layout/ChevronBlockProcess"/>
    <dgm:cxn modelId="{F799298B-B547-40B8-B23F-17494ABA09E6}" type="presOf" srcId="{3997C7D7-6350-4BC1-B4B7-E521C7B4F822}" destId="{29ED3B50-6D9D-4FDC-91DC-EC04F085FB4F}" srcOrd="0" destOrd="0" presId="urn:microsoft.com/office/officeart/2016/7/layout/ChevronBlockProcess"/>
    <dgm:cxn modelId="{9BCF738B-37D1-4AD4-8DD8-91BE22603D89}" type="presOf" srcId="{DE635867-382C-4365-A288-72C6991CA965}" destId="{D3DB341C-2B6C-4172-B4B3-F475C77B9AA7}" srcOrd="0" destOrd="0" presId="urn:microsoft.com/office/officeart/2016/7/layout/ChevronBlockProcess"/>
    <dgm:cxn modelId="{DB5EB598-22FF-48DA-8783-B3A919B266F0}" srcId="{99830156-563F-42FD-8809-EF4DE7229F74}" destId="{DE635867-382C-4365-A288-72C6991CA965}" srcOrd="0" destOrd="0" parTransId="{707321B7-AD92-44D6-9171-579270356A94}" sibTransId="{C95D82DF-3A0A-4823-AA2A-58BEDC6B0A9B}"/>
    <dgm:cxn modelId="{71DE48A1-ABD6-4741-870C-28E528955584}" srcId="{3997C7D7-6350-4BC1-B4B7-E521C7B4F822}" destId="{9C68DA33-E1C2-4855-A872-5BECB76F955E}" srcOrd="2" destOrd="0" parTransId="{79B5CE85-AF5E-4D15-8870-9DD5B17446D6}" sibTransId="{27A4DF44-7E1B-4307-82F0-190C9C0FA3CC}"/>
    <dgm:cxn modelId="{147B58A9-6F3B-486C-9B17-D5A39311ECBA}" type="presOf" srcId="{0FFBE741-041F-4E27-812E-6ACB1D05DAD1}" destId="{42C2B5C8-DC3D-4DF4-869A-8B24A6D6AF23}" srcOrd="0" destOrd="0" presId="urn:microsoft.com/office/officeart/2016/7/layout/ChevronBlockProcess"/>
    <dgm:cxn modelId="{BB643BD2-D64B-49D4-9857-CCC6C9E746C3}" type="presOf" srcId="{9C68DA33-E1C2-4855-A872-5BECB76F955E}" destId="{30A25F7F-68EB-4EB2-8B9C-DB8230D7BCEC}" srcOrd="0" destOrd="0" presId="urn:microsoft.com/office/officeart/2016/7/layout/ChevronBlockProcess"/>
    <dgm:cxn modelId="{FF7D08E2-9058-429E-915F-8A6D07F61EB7}" srcId="{E0D93A26-E91F-4579-AA75-02F3AB2B4705}" destId="{2E20E50D-E2FC-4975-823B-B6669AF4C31C}" srcOrd="0" destOrd="0" parTransId="{50A8ACC8-A8E5-4275-83DE-36E5C697480F}" sibTransId="{F74C0FD9-BA66-4EC1-B731-2651EDF99D69}"/>
    <dgm:cxn modelId="{8C24F6E8-C220-4984-BEF7-798DE0067F2B}" type="presOf" srcId="{1081A922-B67D-4018-9704-95F90205CE94}" destId="{F38F2C8E-B4D2-40BA-ACE1-B891B9310F7B}" srcOrd="0" destOrd="0" presId="urn:microsoft.com/office/officeart/2016/7/layout/ChevronBlockProcess"/>
    <dgm:cxn modelId="{C25267EE-3CBA-4A01-9C93-479210587F66}" type="presOf" srcId="{99830156-563F-42FD-8809-EF4DE7229F74}" destId="{949A40F5-8C57-469E-9566-317EC857551F}" srcOrd="0" destOrd="0" presId="urn:microsoft.com/office/officeart/2016/7/layout/ChevronBlockProcess"/>
    <dgm:cxn modelId="{F083D0F0-BDDF-429B-B01E-2185EBB750D1}" type="presParOf" srcId="{29ED3B50-6D9D-4FDC-91DC-EC04F085FB4F}" destId="{053E224C-057A-4E6B-82D9-8AA2BAFB4DC9}" srcOrd="0" destOrd="0" presId="urn:microsoft.com/office/officeart/2016/7/layout/ChevronBlockProcess"/>
    <dgm:cxn modelId="{A830CBE3-F3EA-4C56-B63A-14B892C01034}" type="presParOf" srcId="{053E224C-057A-4E6B-82D9-8AA2BAFB4DC9}" destId="{F38F2C8E-B4D2-40BA-ACE1-B891B9310F7B}" srcOrd="0" destOrd="0" presId="urn:microsoft.com/office/officeart/2016/7/layout/ChevronBlockProcess"/>
    <dgm:cxn modelId="{D0D96DC0-1783-44F2-93E6-DD05A1BF12A5}" type="presParOf" srcId="{053E224C-057A-4E6B-82D9-8AA2BAFB4DC9}" destId="{42C2B5C8-DC3D-4DF4-869A-8B24A6D6AF23}" srcOrd="1" destOrd="0" presId="urn:microsoft.com/office/officeart/2016/7/layout/ChevronBlockProcess"/>
    <dgm:cxn modelId="{DFF2BBEF-3F6F-4319-86CC-EAAD3D4551B5}" type="presParOf" srcId="{29ED3B50-6D9D-4FDC-91DC-EC04F085FB4F}" destId="{46AE967C-EABE-427B-938E-5E7B155A4AEA}" srcOrd="1" destOrd="0" presId="urn:microsoft.com/office/officeart/2016/7/layout/ChevronBlockProcess"/>
    <dgm:cxn modelId="{C8CDFCF2-641F-413F-83AA-5AF379102FD5}" type="presParOf" srcId="{29ED3B50-6D9D-4FDC-91DC-EC04F085FB4F}" destId="{465A91C9-F3F1-4B31-A700-A7D25DE13970}" srcOrd="2" destOrd="0" presId="urn:microsoft.com/office/officeart/2016/7/layout/ChevronBlockProcess"/>
    <dgm:cxn modelId="{B0EAA268-511C-4390-BE9E-174CEC1DD04D}" type="presParOf" srcId="{465A91C9-F3F1-4B31-A700-A7D25DE13970}" destId="{949A40F5-8C57-469E-9566-317EC857551F}" srcOrd="0" destOrd="0" presId="urn:microsoft.com/office/officeart/2016/7/layout/ChevronBlockProcess"/>
    <dgm:cxn modelId="{A68A1966-6412-45C9-BDCA-F31D80E119A4}" type="presParOf" srcId="{465A91C9-F3F1-4B31-A700-A7D25DE13970}" destId="{D3DB341C-2B6C-4172-B4B3-F475C77B9AA7}" srcOrd="1" destOrd="0" presId="urn:microsoft.com/office/officeart/2016/7/layout/ChevronBlockProcess"/>
    <dgm:cxn modelId="{9310F7D5-30EE-4116-84F4-AD29455A7329}" type="presParOf" srcId="{29ED3B50-6D9D-4FDC-91DC-EC04F085FB4F}" destId="{A8E62069-470A-4848-B580-DDA8C12345B8}" srcOrd="3" destOrd="0" presId="urn:microsoft.com/office/officeart/2016/7/layout/ChevronBlockProcess"/>
    <dgm:cxn modelId="{DC3E9579-2F84-498C-A1D9-49EE8D1E5270}" type="presParOf" srcId="{29ED3B50-6D9D-4FDC-91DC-EC04F085FB4F}" destId="{271A95C5-8859-4FD8-A317-CB8E5F39B022}" srcOrd="4" destOrd="0" presId="urn:microsoft.com/office/officeart/2016/7/layout/ChevronBlockProcess"/>
    <dgm:cxn modelId="{8E9FF963-58B3-4402-8FB9-B849FD9B4A2D}" type="presParOf" srcId="{271A95C5-8859-4FD8-A317-CB8E5F39B022}" destId="{30A25F7F-68EB-4EB2-8B9C-DB8230D7BCEC}" srcOrd="0" destOrd="0" presId="urn:microsoft.com/office/officeart/2016/7/layout/ChevronBlockProcess"/>
    <dgm:cxn modelId="{1551AB51-94CD-4063-89ED-CBE614DA6E7A}" type="presParOf" srcId="{271A95C5-8859-4FD8-A317-CB8E5F39B022}" destId="{AA956CAB-7581-47D5-AF53-E81947F73B6F}" srcOrd="1" destOrd="0" presId="urn:microsoft.com/office/officeart/2016/7/layout/ChevronBlockProcess"/>
    <dgm:cxn modelId="{E9026CF3-3645-41FC-8AB6-7C6800D79637}" type="presParOf" srcId="{29ED3B50-6D9D-4FDC-91DC-EC04F085FB4F}" destId="{55C6934A-DD9C-42B2-89D2-89F1EA57E4CA}" srcOrd="5" destOrd="0" presId="urn:microsoft.com/office/officeart/2016/7/layout/ChevronBlockProcess"/>
    <dgm:cxn modelId="{6D097147-014C-4A47-8C36-7D44E0B22A5A}" type="presParOf" srcId="{29ED3B50-6D9D-4FDC-91DC-EC04F085FB4F}" destId="{26E6268E-AB7F-4F1F-AE6E-3B8C56B4785F}" srcOrd="6" destOrd="0" presId="urn:microsoft.com/office/officeart/2016/7/layout/ChevronBlockProcess"/>
    <dgm:cxn modelId="{26958AB0-E7DB-4800-ABC8-DD5F0B59C118}" type="presParOf" srcId="{26E6268E-AB7F-4F1F-AE6E-3B8C56B4785F}" destId="{5DE01D67-A935-47D4-B64D-3AF6753F8D95}" srcOrd="0" destOrd="0" presId="urn:microsoft.com/office/officeart/2016/7/layout/ChevronBlockProcess"/>
    <dgm:cxn modelId="{48483040-AF1A-4EE1-9567-BC6342F0AE83}" type="presParOf" srcId="{26E6268E-AB7F-4F1F-AE6E-3B8C56B4785F}" destId="{600F2602-819A-4AD8-9F27-01E32729463A}"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F2C8E-B4D2-40BA-ACE1-B891B9310F7B}">
      <dsp:nvSpPr>
        <dsp:cNvPr id="0" name=""/>
        <dsp:cNvSpPr/>
      </dsp:nvSpPr>
      <dsp:spPr>
        <a:xfrm>
          <a:off x="4252" y="616610"/>
          <a:ext cx="1622887" cy="486866"/>
        </a:xfrm>
        <a:prstGeom prst="chevron">
          <a:avLst>
            <a:gd name="adj" fmla="val 3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0114" tIns="60114" rIns="60114" bIns="60114" numCol="1" spcCol="1270" anchor="ctr" anchorCtr="0">
          <a:noAutofit/>
        </a:bodyPr>
        <a:lstStyle/>
        <a:p>
          <a:pPr marL="0" lvl="0" indent="0" algn="ctr" defTabSz="889000">
            <a:lnSpc>
              <a:spcPct val="90000"/>
            </a:lnSpc>
            <a:spcBef>
              <a:spcPct val="0"/>
            </a:spcBef>
            <a:spcAft>
              <a:spcPct val="35000"/>
            </a:spcAft>
            <a:buNone/>
          </a:pPr>
          <a:r>
            <a:rPr lang="en-US" sz="2000" kern="1200"/>
            <a:t>Load</a:t>
          </a:r>
        </a:p>
      </dsp:txBody>
      <dsp:txXfrm>
        <a:off x="150312" y="616610"/>
        <a:ext cx="1330767" cy="486866"/>
      </dsp:txXfrm>
    </dsp:sp>
    <dsp:sp modelId="{42C2B5C8-DC3D-4DF4-869A-8B24A6D6AF23}">
      <dsp:nvSpPr>
        <dsp:cNvPr id="0" name=""/>
        <dsp:cNvSpPr/>
      </dsp:nvSpPr>
      <dsp:spPr>
        <a:xfrm>
          <a:off x="4252" y="1103476"/>
          <a:ext cx="1476827" cy="3367322"/>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02" tIns="116702" rIns="116702" bIns="233404" numCol="1" spcCol="1270" anchor="t" anchorCtr="0">
          <a:noAutofit/>
        </a:bodyPr>
        <a:lstStyle/>
        <a:p>
          <a:pPr marL="0" lvl="0" indent="0" algn="l" defTabSz="666750">
            <a:lnSpc>
              <a:spcPct val="90000"/>
            </a:lnSpc>
            <a:spcBef>
              <a:spcPct val="0"/>
            </a:spcBef>
            <a:spcAft>
              <a:spcPct val="35000"/>
            </a:spcAft>
            <a:buNone/>
          </a:pPr>
          <a:r>
            <a:rPr lang="en-US" sz="1500" kern="1200"/>
            <a:t>Load the image in PIL format.</a:t>
          </a:r>
        </a:p>
      </dsp:txBody>
      <dsp:txXfrm>
        <a:off x="4252" y="1103476"/>
        <a:ext cx="1476827" cy="3367322"/>
      </dsp:txXfrm>
    </dsp:sp>
    <dsp:sp modelId="{949A40F5-8C57-469E-9566-317EC857551F}">
      <dsp:nvSpPr>
        <dsp:cNvPr id="0" name=""/>
        <dsp:cNvSpPr/>
      </dsp:nvSpPr>
      <dsp:spPr>
        <a:xfrm>
          <a:off x="1595119" y="616610"/>
          <a:ext cx="1622887" cy="486866"/>
        </a:xfrm>
        <a:prstGeom prst="chevron">
          <a:avLst>
            <a:gd name="adj" fmla="val 30000"/>
          </a:avLst>
        </a:prstGeom>
        <a:gradFill rotWithShape="0">
          <a:gsLst>
            <a:gs pos="0">
              <a:schemeClr val="accent5">
                <a:hueOff val="775848"/>
                <a:satOff val="2585"/>
                <a:lumOff val="2941"/>
                <a:alphaOff val="0"/>
                <a:tint val="96000"/>
                <a:satMod val="100000"/>
                <a:lumMod val="104000"/>
              </a:schemeClr>
            </a:gs>
            <a:gs pos="78000">
              <a:schemeClr val="accent5">
                <a:hueOff val="775848"/>
                <a:satOff val="2585"/>
                <a:lumOff val="2941"/>
                <a:alphaOff val="0"/>
                <a:shade val="100000"/>
                <a:satMod val="110000"/>
                <a:lumMod val="100000"/>
              </a:schemeClr>
            </a:gs>
          </a:gsLst>
          <a:lin ang="5400000" scaled="0"/>
        </a:gradFill>
        <a:ln w="9525" cap="flat" cmpd="sng" algn="ctr">
          <a:solidFill>
            <a:schemeClr val="accent5">
              <a:hueOff val="775848"/>
              <a:satOff val="2585"/>
              <a:lumOff val="2941"/>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0114" tIns="60114" rIns="60114" bIns="60114" numCol="1" spcCol="1270" anchor="ctr" anchorCtr="0">
          <a:noAutofit/>
        </a:bodyPr>
        <a:lstStyle/>
        <a:p>
          <a:pPr marL="0" lvl="0" indent="0" algn="ctr" defTabSz="889000">
            <a:lnSpc>
              <a:spcPct val="90000"/>
            </a:lnSpc>
            <a:spcBef>
              <a:spcPct val="0"/>
            </a:spcBef>
            <a:spcAft>
              <a:spcPct val="35000"/>
            </a:spcAft>
            <a:buNone/>
          </a:pPr>
          <a:r>
            <a:rPr lang="en-US" sz="2000" kern="1200"/>
            <a:t>Convert</a:t>
          </a:r>
        </a:p>
      </dsp:txBody>
      <dsp:txXfrm>
        <a:off x="1741179" y="616610"/>
        <a:ext cx="1330767" cy="486866"/>
      </dsp:txXfrm>
    </dsp:sp>
    <dsp:sp modelId="{D3DB341C-2B6C-4172-B4B3-F475C77B9AA7}">
      <dsp:nvSpPr>
        <dsp:cNvPr id="0" name=""/>
        <dsp:cNvSpPr/>
      </dsp:nvSpPr>
      <dsp:spPr>
        <a:xfrm>
          <a:off x="1595119" y="1103476"/>
          <a:ext cx="1476827" cy="3367322"/>
        </a:xfrm>
        <a:prstGeom prst="rect">
          <a:avLst/>
        </a:prstGeom>
        <a:solidFill>
          <a:schemeClr val="accent5">
            <a:tint val="40000"/>
            <a:alpha val="90000"/>
            <a:hueOff val="1055460"/>
            <a:satOff val="4840"/>
            <a:lumOff val="605"/>
            <a:alphaOff val="0"/>
          </a:schemeClr>
        </a:solidFill>
        <a:ln w="9525" cap="flat" cmpd="sng" algn="ctr">
          <a:solidFill>
            <a:schemeClr val="accent5">
              <a:tint val="40000"/>
              <a:alpha val="90000"/>
              <a:hueOff val="1055460"/>
              <a:satOff val="4840"/>
              <a:lumOff val="6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02" tIns="116702" rIns="116702" bIns="233404" numCol="1" spcCol="1270" anchor="t" anchorCtr="0">
          <a:noAutofit/>
        </a:bodyPr>
        <a:lstStyle/>
        <a:p>
          <a:pPr marL="0" lvl="0" indent="0" algn="l" defTabSz="666750">
            <a:lnSpc>
              <a:spcPct val="90000"/>
            </a:lnSpc>
            <a:spcBef>
              <a:spcPct val="0"/>
            </a:spcBef>
            <a:spcAft>
              <a:spcPct val="35000"/>
            </a:spcAft>
            <a:buNone/>
          </a:pPr>
          <a:r>
            <a:rPr lang="en-US" sz="1500" kern="1200"/>
            <a:t>Convert into numpy array and expand the shape.</a:t>
          </a:r>
        </a:p>
      </dsp:txBody>
      <dsp:txXfrm>
        <a:off x="1595119" y="1103476"/>
        <a:ext cx="1476827" cy="3367322"/>
      </dsp:txXfrm>
    </dsp:sp>
    <dsp:sp modelId="{30A25F7F-68EB-4EB2-8B9C-DB8230D7BCEC}">
      <dsp:nvSpPr>
        <dsp:cNvPr id="0" name=""/>
        <dsp:cNvSpPr/>
      </dsp:nvSpPr>
      <dsp:spPr>
        <a:xfrm>
          <a:off x="3185987" y="616610"/>
          <a:ext cx="1622887" cy="486866"/>
        </a:xfrm>
        <a:prstGeom prst="chevron">
          <a:avLst>
            <a:gd name="adj" fmla="val 30000"/>
          </a:avLst>
        </a:prstGeom>
        <a:gradFill rotWithShape="0">
          <a:gsLst>
            <a:gs pos="0">
              <a:schemeClr val="accent5">
                <a:hueOff val="1551697"/>
                <a:satOff val="5170"/>
                <a:lumOff val="5882"/>
                <a:alphaOff val="0"/>
                <a:tint val="96000"/>
                <a:satMod val="100000"/>
                <a:lumMod val="104000"/>
              </a:schemeClr>
            </a:gs>
            <a:gs pos="78000">
              <a:schemeClr val="accent5">
                <a:hueOff val="1551697"/>
                <a:satOff val="5170"/>
                <a:lumOff val="5882"/>
                <a:alphaOff val="0"/>
                <a:shade val="100000"/>
                <a:satMod val="110000"/>
                <a:lumMod val="100000"/>
              </a:schemeClr>
            </a:gs>
          </a:gsLst>
          <a:lin ang="5400000" scaled="0"/>
        </a:gradFill>
        <a:ln w="9525" cap="flat" cmpd="sng" algn="ctr">
          <a:solidFill>
            <a:schemeClr val="accent5">
              <a:hueOff val="1551697"/>
              <a:satOff val="5170"/>
              <a:lumOff val="588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0114" tIns="60114" rIns="60114" bIns="60114" numCol="1" spcCol="1270" anchor="ctr" anchorCtr="0">
          <a:noAutofit/>
        </a:bodyPr>
        <a:lstStyle/>
        <a:p>
          <a:pPr marL="0" lvl="0" indent="0" algn="ctr" defTabSz="889000">
            <a:lnSpc>
              <a:spcPct val="90000"/>
            </a:lnSpc>
            <a:spcBef>
              <a:spcPct val="0"/>
            </a:spcBef>
            <a:spcAft>
              <a:spcPct val="35000"/>
            </a:spcAft>
            <a:buNone/>
          </a:pPr>
          <a:r>
            <a:rPr lang="en-US" sz="2000" kern="1200"/>
            <a:t>Generate</a:t>
          </a:r>
        </a:p>
      </dsp:txBody>
      <dsp:txXfrm>
        <a:off x="3332047" y="616610"/>
        <a:ext cx="1330767" cy="486866"/>
      </dsp:txXfrm>
    </dsp:sp>
    <dsp:sp modelId="{AA956CAB-7581-47D5-AF53-E81947F73B6F}">
      <dsp:nvSpPr>
        <dsp:cNvPr id="0" name=""/>
        <dsp:cNvSpPr/>
      </dsp:nvSpPr>
      <dsp:spPr>
        <a:xfrm>
          <a:off x="3185987" y="1103476"/>
          <a:ext cx="1476827" cy="3367322"/>
        </a:xfrm>
        <a:prstGeom prst="rect">
          <a:avLst/>
        </a:prstGeom>
        <a:solidFill>
          <a:schemeClr val="accent5">
            <a:tint val="40000"/>
            <a:alpha val="90000"/>
            <a:hueOff val="2110920"/>
            <a:satOff val="9681"/>
            <a:lumOff val="1211"/>
            <a:alphaOff val="0"/>
          </a:schemeClr>
        </a:solidFill>
        <a:ln w="9525" cap="flat" cmpd="sng" algn="ctr">
          <a:solidFill>
            <a:schemeClr val="accent5">
              <a:tint val="40000"/>
              <a:alpha val="90000"/>
              <a:hueOff val="2110920"/>
              <a:satOff val="9681"/>
              <a:lumOff val="12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02" tIns="116702" rIns="116702" bIns="233404" numCol="1" spcCol="1270" anchor="t" anchorCtr="0">
          <a:noAutofit/>
        </a:bodyPr>
        <a:lstStyle/>
        <a:p>
          <a:pPr marL="0" lvl="0" indent="0" algn="l" defTabSz="666750">
            <a:lnSpc>
              <a:spcPct val="90000"/>
            </a:lnSpc>
            <a:spcBef>
              <a:spcPct val="0"/>
            </a:spcBef>
            <a:spcAft>
              <a:spcPct val="35000"/>
            </a:spcAft>
            <a:buNone/>
          </a:pPr>
          <a:r>
            <a:rPr lang="en-US" sz="1500" kern="1200"/>
            <a:t>Generate predictions on input array. If result= 0 then label the prediction variable as “COVID-19” else label the prediction variable as “NORMAL” for result=1.</a:t>
          </a:r>
        </a:p>
      </dsp:txBody>
      <dsp:txXfrm>
        <a:off x="3185987" y="1103476"/>
        <a:ext cx="1476827" cy="3367322"/>
      </dsp:txXfrm>
    </dsp:sp>
    <dsp:sp modelId="{5DE01D67-A935-47D4-B64D-3AF6753F8D95}">
      <dsp:nvSpPr>
        <dsp:cNvPr id="0" name=""/>
        <dsp:cNvSpPr/>
      </dsp:nvSpPr>
      <dsp:spPr>
        <a:xfrm>
          <a:off x="4776854" y="616610"/>
          <a:ext cx="1622887" cy="486866"/>
        </a:xfrm>
        <a:prstGeom prst="chevron">
          <a:avLst>
            <a:gd name="adj" fmla="val 30000"/>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w="9525" cap="flat" cmpd="sng" algn="ctr">
          <a:solidFill>
            <a:schemeClr val="accent5">
              <a:hueOff val="2327545"/>
              <a:satOff val="7755"/>
              <a:lumOff val="8823"/>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60114" tIns="60114" rIns="60114" bIns="60114" numCol="1" spcCol="1270" anchor="ctr" anchorCtr="0">
          <a:noAutofit/>
        </a:bodyPr>
        <a:lstStyle/>
        <a:p>
          <a:pPr marL="0" lvl="0" indent="0" algn="ctr" defTabSz="889000">
            <a:lnSpc>
              <a:spcPct val="90000"/>
            </a:lnSpc>
            <a:spcBef>
              <a:spcPct val="0"/>
            </a:spcBef>
            <a:spcAft>
              <a:spcPct val="35000"/>
            </a:spcAft>
            <a:buNone/>
          </a:pPr>
          <a:r>
            <a:rPr lang="en-US" sz="2000" kern="1200"/>
            <a:t>Set</a:t>
          </a:r>
        </a:p>
      </dsp:txBody>
      <dsp:txXfrm>
        <a:off x="4922914" y="616610"/>
        <a:ext cx="1330767" cy="486866"/>
      </dsp:txXfrm>
    </dsp:sp>
    <dsp:sp modelId="{600F2602-819A-4AD8-9F27-01E32729463A}">
      <dsp:nvSpPr>
        <dsp:cNvPr id="0" name=""/>
        <dsp:cNvSpPr/>
      </dsp:nvSpPr>
      <dsp:spPr>
        <a:xfrm>
          <a:off x="4776854" y="1103476"/>
          <a:ext cx="1476827" cy="3367322"/>
        </a:xfrm>
        <a:prstGeom prst="rect">
          <a:avLst/>
        </a:prstGeom>
        <a:solidFill>
          <a:schemeClr val="accent5">
            <a:tint val="40000"/>
            <a:alpha val="90000"/>
            <a:hueOff val="3166380"/>
            <a:satOff val="14521"/>
            <a:lumOff val="1816"/>
            <a:alphaOff val="0"/>
          </a:schemeClr>
        </a:solidFill>
        <a:ln w="9525" cap="flat" cmpd="sng" algn="ctr">
          <a:solidFill>
            <a:schemeClr val="accent5">
              <a:tint val="40000"/>
              <a:alpha val="90000"/>
              <a:hueOff val="3166380"/>
              <a:satOff val="14521"/>
              <a:lumOff val="18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702" tIns="116702" rIns="116702" bIns="233404" numCol="1" spcCol="1270" anchor="t" anchorCtr="0">
          <a:noAutofit/>
        </a:bodyPr>
        <a:lstStyle/>
        <a:p>
          <a:pPr marL="0" lvl="0" indent="0" algn="l" defTabSz="666750">
            <a:lnSpc>
              <a:spcPct val="90000"/>
            </a:lnSpc>
            <a:spcBef>
              <a:spcPct val="0"/>
            </a:spcBef>
            <a:spcAft>
              <a:spcPct val="35000"/>
            </a:spcAft>
            <a:buNone/>
          </a:pPr>
          <a:r>
            <a:rPr lang="en-US" sz="1500" kern="1200"/>
            <a:t>Set the prediction variable as title on top of image for better visualization.</a:t>
          </a:r>
        </a:p>
      </dsp:txBody>
      <dsp:txXfrm>
        <a:off x="4776854" y="1103476"/>
        <a:ext cx="1476827" cy="3367322"/>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39A9F4E-A63F-4978-ACF3-DB987F2A4BE9}" type="datetimeFigureOut">
              <a:rPr lang="en-US" smtClean="0"/>
              <a:t>7/16/2020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48023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75876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16941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DB3AC0E-FD92-4A2B-906E-6A7EBA0A3BF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6532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599454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9A9F4E-A63F-4978-ACF3-DB987F2A4BE9}"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267436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9A9F4E-A63F-4978-ACF3-DB987F2A4BE9}"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456971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A9F4E-A63F-4978-ACF3-DB987F2A4BE9}"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89109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39A9F4E-A63F-4978-ACF3-DB987F2A4BE9}" type="datetimeFigureOut">
              <a:rPr lang="en-US" smtClean="0"/>
              <a:t>7/16/2020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95801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A9F4E-A63F-4978-ACF3-DB987F2A4BE9}"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53225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39A9F4E-A63F-4978-ACF3-DB987F2A4BE9}" type="datetimeFigureOut">
              <a:rPr lang="en-US" smtClean="0"/>
              <a:t>7/16/2020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34635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7913850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A9F4E-A63F-4978-ACF3-DB987F2A4BE9}"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10127533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9A9F4E-A63F-4978-ACF3-DB987F2A4BE9}"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421604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A9F4E-A63F-4978-ACF3-DB987F2A4BE9}"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82994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27145544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A9F4E-A63F-4978-ACF3-DB987F2A4BE9}"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3AC0E-FD92-4A2B-906E-6A7EBA0A3BF0}" type="slidenum">
              <a:rPr lang="en-US" smtClean="0"/>
              <a:t>‹#›</a:t>
            </a:fld>
            <a:endParaRPr lang="en-US"/>
          </a:p>
        </p:txBody>
      </p:sp>
    </p:spTree>
    <p:extLst>
      <p:ext uri="{BB962C8B-B14F-4D97-AF65-F5344CB8AC3E}">
        <p14:creationId xmlns:p14="http://schemas.microsoft.com/office/powerpoint/2010/main" val="338995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9A9F4E-A63F-4978-ACF3-DB987F2A4BE9}" type="datetimeFigureOut">
              <a:rPr lang="en-US" smtClean="0"/>
              <a:t>7/16/2020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B3AC0E-FD92-4A2B-906E-6A7EBA0A3BF0}" type="slidenum">
              <a:rPr lang="en-US" smtClean="0"/>
              <a:t>‹#›</a:t>
            </a:fld>
            <a:endParaRPr lang="en-US"/>
          </a:p>
        </p:txBody>
      </p:sp>
    </p:spTree>
    <p:extLst>
      <p:ext uri="{BB962C8B-B14F-4D97-AF65-F5344CB8AC3E}">
        <p14:creationId xmlns:p14="http://schemas.microsoft.com/office/powerpoint/2010/main" val="286009357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fectious_diseas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wikipedia.org/wiki/Wuhan" TargetMode="External"/><Relationship Id="rId4" Type="http://schemas.openxmlformats.org/officeDocument/2006/relationships/hyperlink" Target="https://en.wikipedia.org/wiki/Severe_acute_respiratory_syndrome_coronavirus_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5" name="Picture 24">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6" name="Rectangle 5">
            <a:extLst>
              <a:ext uri="{FF2B5EF4-FFF2-40B4-BE49-F238E27FC236}">
                <a16:creationId xmlns:a16="http://schemas.microsoft.com/office/drawing/2014/main" id="{160B671C-92D8-4A20-9890-B561EFCF654F}"/>
              </a:ext>
            </a:extLst>
          </p:cNvPr>
          <p:cNvSpPr/>
          <p:nvPr/>
        </p:nvSpPr>
        <p:spPr>
          <a:xfrm>
            <a:off x="4687410" y="1803405"/>
            <a:ext cx="6132990" cy="182509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100" b="1" cap="all" spc="0">
                <a:ln w="22225">
                  <a:solidFill>
                    <a:schemeClr val="accent2"/>
                  </a:solidFill>
                  <a:prstDash val="solid"/>
                </a:ln>
                <a:effectLst/>
                <a:latin typeface="+mj-lt"/>
                <a:ea typeface="+mj-ea"/>
                <a:cs typeface="+mj-cs"/>
              </a:rPr>
              <a:t>COVID-19 </a:t>
            </a:r>
          </a:p>
          <a:p>
            <a:pPr defTabSz="914400">
              <a:lnSpc>
                <a:spcPct val="90000"/>
              </a:lnSpc>
              <a:spcBef>
                <a:spcPct val="0"/>
              </a:spcBef>
              <a:spcAft>
                <a:spcPts val="600"/>
              </a:spcAft>
            </a:pPr>
            <a:r>
              <a:rPr lang="en-US" sz="5100" b="1" cap="all" spc="0">
                <a:ln w="22225">
                  <a:solidFill>
                    <a:schemeClr val="accent2"/>
                  </a:solidFill>
                  <a:prstDash val="solid"/>
                </a:ln>
                <a:effectLst/>
                <a:latin typeface="+mj-lt"/>
                <a:ea typeface="+mj-ea"/>
                <a:cs typeface="+mj-cs"/>
              </a:rPr>
              <a:t>DETECTION SYSTEM</a:t>
            </a:r>
          </a:p>
        </p:txBody>
      </p:sp>
      <p:pic>
        <p:nvPicPr>
          <p:cNvPr id="9" name="Content Placeholder 8">
            <a:extLst>
              <a:ext uri="{FF2B5EF4-FFF2-40B4-BE49-F238E27FC236}">
                <a16:creationId xmlns:a16="http://schemas.microsoft.com/office/drawing/2014/main" id="{EB8B4893-7454-4E8E-923A-BE16A1F87F3D}"/>
              </a:ext>
            </a:extLst>
          </p:cNvPr>
          <p:cNvPicPr>
            <a:picLocks/>
          </p:cNvPicPr>
          <p:nvPr/>
        </p:nvPicPr>
        <p:blipFill>
          <a:blip r:embed="rId4"/>
          <a:stretch>
            <a:fillRect/>
          </a:stretch>
        </p:blipFill>
        <p:spPr>
          <a:xfrm>
            <a:off x="1444752" y="2315660"/>
            <a:ext cx="2660904" cy="1632319"/>
          </a:xfrm>
          <a:prstGeom prst="rect">
            <a:avLst/>
          </a:prstGeom>
        </p:spPr>
      </p:pic>
    </p:spTree>
    <p:extLst>
      <p:ext uri="{BB962C8B-B14F-4D97-AF65-F5344CB8AC3E}">
        <p14:creationId xmlns:p14="http://schemas.microsoft.com/office/powerpoint/2010/main" val="1289552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Rectangle 15">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8" name="Picture 17">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109925D3-CDB2-4A70-BB8B-0F977BB19336}"/>
              </a:ext>
            </a:extLst>
          </p:cNvPr>
          <p:cNvSpPr>
            <a:spLocks noGrp="1"/>
          </p:cNvSpPr>
          <p:nvPr>
            <p:ph type="title"/>
          </p:nvPr>
        </p:nvSpPr>
        <p:spPr>
          <a:xfrm>
            <a:off x="656929" y="2051662"/>
            <a:ext cx="4110474" cy="2205028"/>
          </a:xfrm>
        </p:spPr>
        <p:txBody>
          <a:bodyPr>
            <a:normAutofit/>
          </a:bodyPr>
          <a:lstStyle/>
          <a:p>
            <a:pPr algn="l"/>
            <a:r>
              <a:rPr lang="en-US" sz="3600" dirty="0">
                <a:solidFill>
                  <a:schemeClr val="bg1"/>
                </a:solidFill>
              </a:rPr>
              <a:t>Fit model</a:t>
            </a:r>
          </a:p>
        </p:txBody>
      </p:sp>
      <p:pic>
        <p:nvPicPr>
          <p:cNvPr id="20" name="Picture 19">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pic>
        <p:nvPicPr>
          <p:cNvPr id="9" name="Picture 8">
            <a:extLst>
              <a:ext uri="{FF2B5EF4-FFF2-40B4-BE49-F238E27FC236}">
                <a16:creationId xmlns:a16="http://schemas.microsoft.com/office/drawing/2014/main" id="{5A0D7923-C637-4C13-97AC-0AE4750C62E6}"/>
              </a:ext>
            </a:extLst>
          </p:cNvPr>
          <p:cNvPicPr/>
          <p:nvPr/>
        </p:nvPicPr>
        <p:blipFill>
          <a:blip r:embed="rId4"/>
          <a:stretch>
            <a:fillRect/>
          </a:stretch>
        </p:blipFill>
        <p:spPr>
          <a:xfrm>
            <a:off x="4767403" y="370422"/>
            <a:ext cx="7293201" cy="2314324"/>
          </a:xfrm>
          <a:prstGeom prst="rect">
            <a:avLst/>
          </a:prstGeom>
        </p:spPr>
      </p:pic>
      <p:pic>
        <p:nvPicPr>
          <p:cNvPr id="15" name="Picture 14">
            <a:extLst>
              <a:ext uri="{FF2B5EF4-FFF2-40B4-BE49-F238E27FC236}">
                <a16:creationId xmlns:a16="http://schemas.microsoft.com/office/drawing/2014/main" id="{26FA9BF8-C604-4208-8AD2-6F2A7F1AD652}"/>
              </a:ext>
            </a:extLst>
          </p:cNvPr>
          <p:cNvPicPr/>
          <p:nvPr/>
        </p:nvPicPr>
        <p:blipFill>
          <a:blip r:embed="rId5"/>
          <a:stretch>
            <a:fillRect/>
          </a:stretch>
        </p:blipFill>
        <p:spPr>
          <a:xfrm>
            <a:off x="4767403" y="2684745"/>
            <a:ext cx="7293201" cy="4173255"/>
          </a:xfrm>
          <a:prstGeom prst="rect">
            <a:avLst/>
          </a:prstGeom>
        </p:spPr>
      </p:pic>
    </p:spTree>
    <p:extLst>
      <p:ext uri="{BB962C8B-B14F-4D97-AF65-F5344CB8AC3E}">
        <p14:creationId xmlns:p14="http://schemas.microsoft.com/office/powerpoint/2010/main" val="399546288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BD4870F-BB3E-4201-BBAC-26DA1B950B08}"/>
              </a:ext>
            </a:extLst>
          </p:cNvPr>
          <p:cNvSpPr>
            <a:spLocks noGrp="1"/>
          </p:cNvSpPr>
          <p:nvPr>
            <p:ph type="title"/>
          </p:nvPr>
        </p:nvSpPr>
        <p:spPr>
          <a:xfrm>
            <a:off x="184877" y="1096143"/>
            <a:ext cx="3306744" cy="5148371"/>
          </a:xfrm>
        </p:spPr>
        <p:txBody>
          <a:bodyPr>
            <a:normAutofit/>
          </a:bodyPr>
          <a:lstStyle/>
          <a:p>
            <a:r>
              <a:rPr lang="en-US" sz="3200" dirty="0"/>
              <a:t>CALCULATED METRICS</a:t>
            </a:r>
          </a:p>
        </p:txBody>
      </p:sp>
      <p:graphicFrame>
        <p:nvGraphicFramePr>
          <p:cNvPr id="4" name="Content Placeholder 3">
            <a:extLst>
              <a:ext uri="{FF2B5EF4-FFF2-40B4-BE49-F238E27FC236}">
                <a16:creationId xmlns:a16="http://schemas.microsoft.com/office/drawing/2014/main" id="{F7613710-8DAA-4B45-A51D-1C136C3AFB30}"/>
              </a:ext>
            </a:extLst>
          </p:cNvPr>
          <p:cNvGraphicFramePr>
            <a:graphicFrameLocks noGrp="1"/>
          </p:cNvGraphicFramePr>
          <p:nvPr>
            <p:ph idx="1"/>
            <p:extLst>
              <p:ext uri="{D42A27DB-BD31-4B8C-83A1-F6EECF244321}">
                <p14:modId xmlns:p14="http://schemas.microsoft.com/office/powerpoint/2010/main" val="883413635"/>
              </p:ext>
            </p:extLst>
          </p:nvPr>
        </p:nvGraphicFramePr>
        <p:xfrm>
          <a:off x="3989337" y="2512726"/>
          <a:ext cx="7704946" cy="1471746"/>
        </p:xfrm>
        <a:graphic>
          <a:graphicData uri="http://schemas.openxmlformats.org/drawingml/2006/table">
            <a:tbl>
              <a:tblPr firstRow="1" bandRow="1">
                <a:tableStyleId>{5C22544A-7EE6-4342-B048-85BDC9FD1C3A}</a:tableStyleId>
              </a:tblPr>
              <a:tblGrid>
                <a:gridCol w="1443066">
                  <a:extLst>
                    <a:ext uri="{9D8B030D-6E8A-4147-A177-3AD203B41FA5}">
                      <a16:colId xmlns:a16="http://schemas.microsoft.com/office/drawing/2014/main" val="2133175182"/>
                    </a:ext>
                  </a:extLst>
                </a:gridCol>
                <a:gridCol w="1562485">
                  <a:extLst>
                    <a:ext uri="{9D8B030D-6E8A-4147-A177-3AD203B41FA5}">
                      <a16:colId xmlns:a16="http://schemas.microsoft.com/office/drawing/2014/main" val="2583446679"/>
                    </a:ext>
                  </a:extLst>
                </a:gridCol>
                <a:gridCol w="1426345">
                  <a:extLst>
                    <a:ext uri="{9D8B030D-6E8A-4147-A177-3AD203B41FA5}">
                      <a16:colId xmlns:a16="http://schemas.microsoft.com/office/drawing/2014/main" val="1860142377"/>
                    </a:ext>
                  </a:extLst>
                </a:gridCol>
                <a:gridCol w="1636525">
                  <a:extLst>
                    <a:ext uri="{9D8B030D-6E8A-4147-A177-3AD203B41FA5}">
                      <a16:colId xmlns:a16="http://schemas.microsoft.com/office/drawing/2014/main" val="2274736422"/>
                    </a:ext>
                  </a:extLst>
                </a:gridCol>
                <a:gridCol w="1636525">
                  <a:extLst>
                    <a:ext uri="{9D8B030D-6E8A-4147-A177-3AD203B41FA5}">
                      <a16:colId xmlns:a16="http://schemas.microsoft.com/office/drawing/2014/main" val="3245908551"/>
                    </a:ext>
                  </a:extLst>
                </a:gridCol>
              </a:tblGrid>
              <a:tr h="1107020">
                <a:tc>
                  <a:txBody>
                    <a:bodyPr/>
                    <a:lstStyle/>
                    <a:p>
                      <a:pPr marL="0" marR="0">
                        <a:lnSpc>
                          <a:spcPct val="115000"/>
                        </a:lnSpc>
                        <a:spcBef>
                          <a:spcPts val="0"/>
                        </a:spcBef>
                        <a:spcAft>
                          <a:spcPts val="0"/>
                        </a:spcAft>
                      </a:pPr>
                      <a:r>
                        <a:rPr lang="en-IN" sz="1800">
                          <a:effectLst/>
                        </a:rPr>
                        <a:t>Network Model</a:t>
                      </a:r>
                      <a:endParaRPr lang="en-US" sz="1300">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800" dirty="0">
                          <a:effectLst/>
                        </a:rPr>
                        <a:t>Training Accuracy</a:t>
                      </a:r>
                      <a:endParaRPr lang="en-US" sz="1300" dirty="0">
                        <a:effectLst/>
                      </a:endParaRPr>
                    </a:p>
                    <a:p>
                      <a:pPr marL="0" marR="0">
                        <a:lnSpc>
                          <a:spcPct val="115000"/>
                        </a:lnSpc>
                        <a:spcBef>
                          <a:spcPts val="0"/>
                        </a:spcBef>
                        <a:spcAft>
                          <a:spcPts val="0"/>
                        </a:spcAft>
                      </a:pPr>
                      <a:r>
                        <a:rPr lang="en-IN" sz="1800" dirty="0">
                          <a:effectLst/>
                        </a:rPr>
                        <a:t>(%)</a:t>
                      </a:r>
                      <a:endParaRPr lang="en-US" sz="1300" dirty="0">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800" dirty="0">
                          <a:effectLst/>
                        </a:rPr>
                        <a:t>Training Loss</a:t>
                      </a:r>
                      <a:endParaRPr lang="en-US" sz="1300" dirty="0">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800">
                          <a:effectLst/>
                        </a:rPr>
                        <a:t>Validation Accuracy</a:t>
                      </a:r>
                      <a:endParaRPr lang="en-US" sz="1300">
                        <a:effectLst/>
                      </a:endParaRPr>
                    </a:p>
                    <a:p>
                      <a:pPr marL="0" marR="0">
                        <a:lnSpc>
                          <a:spcPct val="115000"/>
                        </a:lnSpc>
                        <a:spcBef>
                          <a:spcPts val="0"/>
                        </a:spcBef>
                        <a:spcAft>
                          <a:spcPts val="0"/>
                        </a:spcAft>
                      </a:pPr>
                      <a:r>
                        <a:rPr lang="en-IN" sz="1800">
                          <a:effectLst/>
                        </a:rPr>
                        <a:t>(%)</a:t>
                      </a:r>
                      <a:endParaRPr lang="en-US" sz="1300">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800">
                          <a:effectLst/>
                        </a:rPr>
                        <a:t>Validation Loss</a:t>
                      </a:r>
                      <a:endParaRPr lang="en-US" sz="1300">
                        <a:effectLst/>
                        <a:latin typeface="Calibri" panose="020F0502020204030204" pitchFamily="34" charset="0"/>
                        <a:ea typeface="Times New Roman" panose="02020603050405020304" pitchFamily="18" charset="0"/>
                      </a:endParaRPr>
                    </a:p>
                  </a:txBody>
                  <a:tcPr marL="119107" marR="119107" marT="59554" marB="59554" anchor="ctr"/>
                </a:tc>
                <a:extLst>
                  <a:ext uri="{0D108BD9-81ED-4DB2-BD59-A6C34878D82A}">
                    <a16:rowId xmlns:a16="http://schemas.microsoft.com/office/drawing/2014/main" val="1861082358"/>
                  </a:ext>
                </a:extLst>
              </a:tr>
              <a:tr h="334430">
                <a:tc>
                  <a:txBody>
                    <a:bodyPr/>
                    <a:lstStyle/>
                    <a:p>
                      <a:pPr marL="0" marR="0">
                        <a:lnSpc>
                          <a:spcPct val="115000"/>
                        </a:lnSpc>
                        <a:spcBef>
                          <a:spcPts val="0"/>
                        </a:spcBef>
                        <a:spcAft>
                          <a:spcPts val="0"/>
                        </a:spcAft>
                      </a:pPr>
                      <a:r>
                        <a:rPr lang="en-IN" sz="1500" b="1" dirty="0">
                          <a:effectLst/>
                        </a:rPr>
                        <a:t>CNN</a:t>
                      </a:r>
                      <a:endParaRPr lang="en-US" sz="1300" b="1" dirty="0">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500" b="1" dirty="0">
                          <a:effectLst/>
                        </a:rPr>
                        <a:t>94.38</a:t>
                      </a:r>
                      <a:endParaRPr lang="en-US" sz="1300" b="1" dirty="0">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500" b="1">
                          <a:effectLst/>
                        </a:rPr>
                        <a:t>0.1182</a:t>
                      </a:r>
                      <a:endParaRPr lang="en-US" sz="1300" b="1">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500" b="1">
                          <a:effectLst/>
                        </a:rPr>
                        <a:t>98.33</a:t>
                      </a:r>
                      <a:endParaRPr lang="en-US" sz="1300" b="1">
                        <a:effectLst/>
                        <a:latin typeface="Calibri" panose="020F0502020204030204" pitchFamily="34" charset="0"/>
                        <a:ea typeface="Times New Roman" panose="02020603050405020304" pitchFamily="18" charset="0"/>
                      </a:endParaRPr>
                    </a:p>
                  </a:txBody>
                  <a:tcPr marL="119107" marR="119107" marT="59554" marB="59554" anchor="ctr"/>
                </a:tc>
                <a:tc>
                  <a:txBody>
                    <a:bodyPr/>
                    <a:lstStyle/>
                    <a:p>
                      <a:pPr marL="0" marR="0">
                        <a:lnSpc>
                          <a:spcPct val="115000"/>
                        </a:lnSpc>
                        <a:spcBef>
                          <a:spcPts val="0"/>
                        </a:spcBef>
                        <a:spcAft>
                          <a:spcPts val="0"/>
                        </a:spcAft>
                      </a:pPr>
                      <a:r>
                        <a:rPr lang="en-IN" sz="1500" b="1" dirty="0">
                          <a:effectLst/>
                        </a:rPr>
                        <a:t>0.0038</a:t>
                      </a:r>
                      <a:endParaRPr lang="en-US" sz="1300" b="1" dirty="0">
                        <a:effectLst/>
                        <a:latin typeface="Calibri" panose="020F0502020204030204" pitchFamily="34" charset="0"/>
                        <a:ea typeface="Times New Roman" panose="02020603050405020304" pitchFamily="18" charset="0"/>
                      </a:endParaRPr>
                    </a:p>
                  </a:txBody>
                  <a:tcPr marL="119107" marR="119107" marT="59554" marB="59554" anchor="ctr"/>
                </a:tc>
                <a:extLst>
                  <a:ext uri="{0D108BD9-81ED-4DB2-BD59-A6C34878D82A}">
                    <a16:rowId xmlns:a16="http://schemas.microsoft.com/office/drawing/2014/main" val="4089895965"/>
                  </a:ext>
                </a:extLst>
              </a:tr>
            </a:tbl>
          </a:graphicData>
        </a:graphic>
      </p:graphicFrame>
    </p:spTree>
    <p:extLst>
      <p:ext uri="{BB962C8B-B14F-4D97-AF65-F5344CB8AC3E}">
        <p14:creationId xmlns:p14="http://schemas.microsoft.com/office/powerpoint/2010/main" val="401456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1139E16-9D1D-492E-96AC-1871770D5CF5}"/>
              </a:ext>
            </a:extLst>
          </p:cNvPr>
          <p:cNvSpPr>
            <a:spLocks noGrp="1"/>
          </p:cNvSpPr>
          <p:nvPr>
            <p:ph type="title"/>
          </p:nvPr>
        </p:nvSpPr>
        <p:spPr>
          <a:xfrm>
            <a:off x="0" y="2525409"/>
            <a:ext cx="4132465" cy="1807181"/>
          </a:xfrm>
        </p:spPr>
        <p:txBody>
          <a:bodyPr>
            <a:normAutofit/>
          </a:bodyPr>
          <a:lstStyle/>
          <a:p>
            <a:r>
              <a:rPr lang="en-US" sz="3200" dirty="0"/>
              <a:t>Plot ACCURACY</a:t>
            </a:r>
          </a:p>
        </p:txBody>
      </p:sp>
      <p:sp>
        <p:nvSpPr>
          <p:cNvPr id="15"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Users\suryateja.c\AppData\Local\Microsoft\Windows\INetCache\Content.MSO\D121F3CB.tmp">
            <a:extLst>
              <a:ext uri="{FF2B5EF4-FFF2-40B4-BE49-F238E27FC236}">
                <a16:creationId xmlns:a16="http://schemas.microsoft.com/office/drawing/2014/main" id="{F9D77389-B643-45FE-8FD9-C4B384BA8D8A}"/>
              </a:ext>
            </a:extLst>
          </p:cNvPr>
          <p:cNvPicPr>
            <a:picLocks/>
          </p:cNvPicPr>
          <p:nvPr/>
        </p:nvPicPr>
        <p:blipFill rotWithShape="1">
          <a:blip r:embed="rId3">
            <a:extLst>
              <a:ext uri="{28A0092B-C50C-407E-A947-70E740481C1C}">
                <a14:useLocalDpi xmlns:a14="http://schemas.microsoft.com/office/drawing/2010/main" val="0"/>
              </a:ext>
            </a:extLst>
          </a:blip>
          <a:srcRect l="4225"/>
          <a:stretch/>
        </p:blipFill>
        <p:spPr bwMode="auto">
          <a:xfrm>
            <a:off x="4955339" y="1336566"/>
            <a:ext cx="6127287" cy="4607567"/>
          </a:xfrm>
          <a:prstGeom prst="rect">
            <a:avLst/>
          </a:prstGeom>
          <a:noFill/>
        </p:spPr>
      </p:pic>
    </p:spTree>
    <p:extLst>
      <p:ext uri="{BB962C8B-B14F-4D97-AF65-F5344CB8AC3E}">
        <p14:creationId xmlns:p14="http://schemas.microsoft.com/office/powerpoint/2010/main" val="30329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1139E16-9D1D-492E-96AC-1871770D5CF5}"/>
              </a:ext>
            </a:extLst>
          </p:cNvPr>
          <p:cNvSpPr>
            <a:spLocks noGrp="1"/>
          </p:cNvSpPr>
          <p:nvPr>
            <p:ph type="title"/>
          </p:nvPr>
        </p:nvSpPr>
        <p:spPr>
          <a:xfrm>
            <a:off x="-795858" y="2525409"/>
            <a:ext cx="4132465" cy="1807181"/>
          </a:xfrm>
        </p:spPr>
        <p:txBody>
          <a:bodyPr>
            <a:normAutofit/>
          </a:bodyPr>
          <a:lstStyle/>
          <a:p>
            <a:r>
              <a:rPr lang="en-US" sz="3200" dirty="0"/>
              <a:t>Plot LOSS</a:t>
            </a:r>
          </a:p>
        </p:txBody>
      </p:sp>
      <p:sp>
        <p:nvSpPr>
          <p:cNvPr id="15"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Users\suryateja.c\AppData\Local\Microsoft\Windows\INetCache\Content.MSO\D4884B11.tmp">
            <a:extLst>
              <a:ext uri="{FF2B5EF4-FFF2-40B4-BE49-F238E27FC236}">
                <a16:creationId xmlns:a16="http://schemas.microsoft.com/office/drawing/2014/main" id="{D2547BCE-ABAE-42C1-8ADC-18CF84AC2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66870" y="1609182"/>
            <a:ext cx="6280879" cy="4062334"/>
          </a:xfrm>
          <a:prstGeom prst="rect">
            <a:avLst/>
          </a:prstGeom>
          <a:noFill/>
          <a:ln>
            <a:noFill/>
          </a:ln>
        </p:spPr>
      </p:pic>
    </p:spTree>
    <p:extLst>
      <p:ext uri="{BB962C8B-B14F-4D97-AF65-F5344CB8AC3E}">
        <p14:creationId xmlns:p14="http://schemas.microsoft.com/office/powerpoint/2010/main" val="125822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8EB911D-4BF8-45A8-9D62-A5A9FF1B0C75}"/>
              </a:ext>
            </a:extLst>
          </p:cNvPr>
          <p:cNvSpPr>
            <a:spLocks noGrp="1"/>
          </p:cNvSpPr>
          <p:nvPr>
            <p:ph type="title"/>
          </p:nvPr>
        </p:nvSpPr>
        <p:spPr>
          <a:xfrm>
            <a:off x="685800" y="1066163"/>
            <a:ext cx="3306744" cy="5148371"/>
          </a:xfrm>
        </p:spPr>
        <p:txBody>
          <a:bodyPr>
            <a:normAutofit/>
          </a:bodyPr>
          <a:lstStyle/>
          <a:p>
            <a:r>
              <a:rPr lang="en-US" sz="3200"/>
              <a:t>PREDICT TEST X-RAY IMAGES</a:t>
            </a:r>
          </a:p>
        </p:txBody>
      </p:sp>
      <p:graphicFrame>
        <p:nvGraphicFramePr>
          <p:cNvPr id="5" name="Content Placeholder 2">
            <a:extLst>
              <a:ext uri="{FF2B5EF4-FFF2-40B4-BE49-F238E27FC236}">
                <a16:creationId xmlns:a16="http://schemas.microsoft.com/office/drawing/2014/main" id="{5CD31331-F97B-4473-B9AD-70142118F031}"/>
              </a:ext>
            </a:extLst>
          </p:cNvPr>
          <p:cNvGraphicFramePr>
            <a:graphicFrameLocks noGrp="1"/>
          </p:cNvGraphicFramePr>
          <p:nvPr>
            <p:ph idx="1"/>
            <p:extLst>
              <p:ext uri="{D42A27DB-BD31-4B8C-83A1-F6EECF244321}">
                <p14:modId xmlns:p14="http://schemas.microsoft.com/office/powerpoint/2010/main" val="66718683"/>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427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4" name="Rectangle 13">
            <a:extLst>
              <a:ext uri="{FF2B5EF4-FFF2-40B4-BE49-F238E27FC236}">
                <a16:creationId xmlns:a16="http://schemas.microsoft.com/office/drawing/2014/main" id="{C8EB467E-92F8-4C37-AB39-1F709B6E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103" y="0"/>
            <a:ext cx="5445897"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0FCA5-EFC8-4827-ADBA-E91E9FAE54F1}"/>
              </a:ext>
            </a:extLst>
          </p:cNvPr>
          <p:cNvSpPr>
            <a:spLocks noGrp="1"/>
          </p:cNvSpPr>
          <p:nvPr>
            <p:ph type="title"/>
          </p:nvPr>
        </p:nvSpPr>
        <p:spPr>
          <a:xfrm>
            <a:off x="7091330" y="1329948"/>
            <a:ext cx="4755441" cy="3434065"/>
          </a:xfrm>
          <a:noFill/>
          <a:ln w="19050">
            <a:noFill/>
            <a:prstDash val="dash"/>
          </a:ln>
        </p:spPr>
        <p:txBody>
          <a:bodyPr vert="horz" lIns="91440" tIns="45720" rIns="91440" bIns="45720" rtlCol="0" anchor="b">
            <a:normAutofit/>
          </a:bodyPr>
          <a:lstStyle/>
          <a:p>
            <a:r>
              <a:rPr lang="en-US" sz="4800" dirty="0">
                <a:solidFill>
                  <a:schemeClr val="bg1"/>
                </a:solidFill>
              </a:rPr>
              <a:t>VISUALIZE PREDICT X-RAY IMAGES</a:t>
            </a:r>
            <a:br>
              <a:rPr lang="en-US" sz="4800" dirty="0">
                <a:solidFill>
                  <a:schemeClr val="bg1"/>
                </a:solidFill>
              </a:rPr>
            </a:br>
            <a:endParaRPr lang="en-US" sz="4800" dirty="0">
              <a:solidFill>
                <a:schemeClr val="bg1"/>
              </a:solidFill>
            </a:endParaRPr>
          </a:p>
        </p:txBody>
      </p:sp>
      <p:pic>
        <p:nvPicPr>
          <p:cNvPr id="16" name="Picture 15">
            <a:extLst>
              <a:ext uri="{FF2B5EF4-FFF2-40B4-BE49-F238E27FC236}">
                <a16:creationId xmlns:a16="http://schemas.microsoft.com/office/drawing/2014/main" id="{5FBC1FC1-1A8E-4E2F-8767-4A27F827F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8" name="Rectangle 17">
            <a:extLst>
              <a:ext uri="{FF2B5EF4-FFF2-40B4-BE49-F238E27FC236}">
                <a16:creationId xmlns:a16="http://schemas.microsoft.com/office/drawing/2014/main" id="{898EC202-A8D7-48E5-B77E-9F1371E45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4623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11">
            <a:extLst>
              <a:ext uri="{FF2B5EF4-FFF2-40B4-BE49-F238E27FC236}">
                <a16:creationId xmlns:a16="http://schemas.microsoft.com/office/drawing/2014/main" id="{1390C025-A9B7-459A-A7D1-D5DD690F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5459429"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sers\suryateja.c\AppData\Local\Microsoft\Windows\INetCache\Content.MSO\1D6115DD.tmp">
            <a:extLst>
              <a:ext uri="{FF2B5EF4-FFF2-40B4-BE49-F238E27FC236}">
                <a16:creationId xmlns:a16="http://schemas.microsoft.com/office/drawing/2014/main" id="{E8721011-7FA5-4BD6-ABD9-CAC891D4A809}"/>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128108" y="1329948"/>
            <a:ext cx="4166300" cy="4198104"/>
          </a:xfrm>
          <a:prstGeom prst="rect">
            <a:avLst/>
          </a:prstGeom>
          <a:noFill/>
        </p:spPr>
      </p:pic>
    </p:spTree>
    <p:extLst>
      <p:ext uri="{BB962C8B-B14F-4D97-AF65-F5344CB8AC3E}">
        <p14:creationId xmlns:p14="http://schemas.microsoft.com/office/powerpoint/2010/main" val="160996535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4D0FCA5-EFC8-4827-ADBA-E91E9FAE54F1}"/>
              </a:ext>
            </a:extLst>
          </p:cNvPr>
          <p:cNvSpPr>
            <a:spLocks noGrp="1"/>
          </p:cNvSpPr>
          <p:nvPr>
            <p:ph type="title"/>
          </p:nvPr>
        </p:nvSpPr>
        <p:spPr>
          <a:xfrm>
            <a:off x="8776530" y="1560259"/>
            <a:ext cx="3740301" cy="3446373"/>
          </a:xfrm>
          <a:noFill/>
          <a:ln w="19050">
            <a:noFill/>
            <a:prstDash val="dash"/>
          </a:ln>
        </p:spPr>
        <p:txBody>
          <a:bodyPr vert="horz" lIns="91440" tIns="45720" rIns="91440" bIns="45720" rtlCol="0" anchor="b">
            <a:normAutofit/>
          </a:bodyPr>
          <a:lstStyle/>
          <a:p>
            <a:pPr algn="l"/>
            <a:r>
              <a:rPr lang="en-US" sz="4800" dirty="0"/>
              <a:t>VISUALIZE PREDICT</a:t>
            </a:r>
            <a:br>
              <a:rPr lang="en-US" sz="4800" dirty="0"/>
            </a:br>
            <a:r>
              <a:rPr lang="en-US" sz="4800" dirty="0"/>
              <a:t> X-RAY IMAGES</a:t>
            </a:r>
            <a:br>
              <a:rPr lang="en-US" sz="4800" dirty="0"/>
            </a:br>
            <a:endParaRPr lang="en-US" sz="4800" dirty="0"/>
          </a:p>
        </p:txBody>
      </p:sp>
      <p:sp>
        <p:nvSpPr>
          <p:cNvPr id="29" name="Rectangle 28">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Users\suryateja.c\AppData\Local\Microsoft\Windows\INetCache\Content.MSO\EC6440F3.tmp">
            <a:extLst>
              <a:ext uri="{FF2B5EF4-FFF2-40B4-BE49-F238E27FC236}">
                <a16:creationId xmlns:a16="http://schemas.microsoft.com/office/drawing/2014/main" id="{98D1FBAB-9651-4EDF-BA72-AC61F0BCA475}"/>
              </a:ext>
            </a:extLst>
          </p:cNvPr>
          <p:cNvPicPr/>
          <p:nvPr/>
        </p:nvPicPr>
        <p:blipFill rotWithShape="1">
          <a:blip r:embed="rId4">
            <a:extLst>
              <a:ext uri="{28A0092B-C50C-407E-A947-70E740481C1C}">
                <a14:useLocalDpi xmlns:a14="http://schemas.microsoft.com/office/drawing/2010/main" val="0"/>
              </a:ext>
            </a:extLst>
          </a:blip>
          <a:srcRect t="1642" r="1" b="2928"/>
          <a:stretch/>
        </p:blipFill>
        <p:spPr bwMode="auto">
          <a:xfrm>
            <a:off x="1293000" y="1286928"/>
            <a:ext cx="5339490" cy="4284145"/>
          </a:xfrm>
          <a:prstGeom prst="rect">
            <a:avLst/>
          </a:prstGeom>
          <a:noFill/>
        </p:spPr>
      </p:pic>
    </p:spTree>
    <p:extLst>
      <p:ext uri="{BB962C8B-B14F-4D97-AF65-F5344CB8AC3E}">
        <p14:creationId xmlns:p14="http://schemas.microsoft.com/office/powerpoint/2010/main" val="80814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7" name="Picture 26">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64D0FCA5-EFC8-4827-ADBA-E91E9FAE54F1}"/>
              </a:ext>
            </a:extLst>
          </p:cNvPr>
          <p:cNvSpPr>
            <a:spLocks noGrp="1"/>
          </p:cNvSpPr>
          <p:nvPr>
            <p:ph type="title"/>
          </p:nvPr>
        </p:nvSpPr>
        <p:spPr>
          <a:xfrm>
            <a:off x="8776530" y="1560259"/>
            <a:ext cx="3740301" cy="3446373"/>
          </a:xfrm>
          <a:noFill/>
          <a:ln w="19050">
            <a:noFill/>
            <a:prstDash val="dash"/>
          </a:ln>
        </p:spPr>
        <p:txBody>
          <a:bodyPr vert="horz" lIns="91440" tIns="45720" rIns="91440" bIns="45720" rtlCol="0" anchor="b">
            <a:normAutofit/>
          </a:bodyPr>
          <a:lstStyle/>
          <a:p>
            <a:pPr algn="l"/>
            <a:r>
              <a:rPr lang="en-US" sz="4800" dirty="0"/>
              <a:t>VISUALIZE PREDICT</a:t>
            </a:r>
            <a:br>
              <a:rPr lang="en-US" sz="4800" dirty="0"/>
            </a:br>
            <a:r>
              <a:rPr lang="en-US" sz="4800" dirty="0"/>
              <a:t> X-RAY IMAGES</a:t>
            </a:r>
            <a:br>
              <a:rPr lang="en-US" sz="4800" dirty="0"/>
            </a:br>
            <a:endParaRPr lang="en-US" sz="4800" dirty="0"/>
          </a:p>
        </p:txBody>
      </p:sp>
      <p:sp>
        <p:nvSpPr>
          <p:cNvPr id="29" name="Rectangle 28">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Users\suryateja.c\AppData\Local\Microsoft\Windows\INetCache\Content.MSO\1FC79A79.tmp">
            <a:extLst>
              <a:ext uri="{FF2B5EF4-FFF2-40B4-BE49-F238E27FC236}">
                <a16:creationId xmlns:a16="http://schemas.microsoft.com/office/drawing/2014/main" id="{BDA063CA-6BB6-48BD-B2E6-8398C410F85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80344" y="1734217"/>
            <a:ext cx="4715656" cy="3827134"/>
          </a:xfrm>
          <a:prstGeom prst="rect">
            <a:avLst/>
          </a:prstGeom>
          <a:noFill/>
          <a:ln>
            <a:noFill/>
          </a:ln>
        </p:spPr>
      </p:pic>
    </p:spTree>
    <p:extLst>
      <p:ext uri="{BB962C8B-B14F-4D97-AF65-F5344CB8AC3E}">
        <p14:creationId xmlns:p14="http://schemas.microsoft.com/office/powerpoint/2010/main" val="83145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747584-75A4-4D95-8034-2FF77414D4CA}"/>
              </a:ext>
            </a:extLst>
          </p:cNvPr>
          <p:cNvSpPr/>
          <p:nvPr/>
        </p:nvSpPr>
        <p:spPr>
          <a:xfrm>
            <a:off x="4526502" y="2967335"/>
            <a:ext cx="3139000" cy="923330"/>
          </a:xfrm>
          <a:prstGeom prst="rect">
            <a:avLst/>
          </a:prstGeom>
          <a:noFill/>
        </p:spPr>
        <p:txBody>
          <a:bodyPr wrap="none" lIns="91440" tIns="45720" rIns="91440" bIns="45720">
            <a:prstTxWarp prst="textPlain">
              <a:avLst/>
            </a:prstTxWarp>
            <a:spAutoFit/>
          </a:bodyPr>
          <a:lstStyle/>
          <a:p>
            <a:pPr algn="ctr"/>
            <a:r>
              <a:rPr lang="en-US" sz="5400" dirty="0">
                <a:ln w="0"/>
                <a:effectLst>
                  <a:outerShdw blurRad="38100" dist="19050" dir="2700000" algn="tl" rotWithShape="0">
                    <a:schemeClr val="dk1">
                      <a:alpha val="40000"/>
                    </a:schemeClr>
                  </a:outerShdw>
                </a:effectLst>
              </a:rPr>
              <a:t>THANKS!!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2840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F939CD1-FA89-405F-8A1B-82FF28A321D5}"/>
              </a:ext>
            </a:extLst>
          </p:cNvPr>
          <p:cNvSpPr>
            <a:spLocks noGrp="1"/>
          </p:cNvSpPr>
          <p:nvPr>
            <p:ph type="title"/>
          </p:nvPr>
        </p:nvSpPr>
        <p:spPr>
          <a:xfrm>
            <a:off x="665922" y="987287"/>
            <a:ext cx="3548269" cy="4697896"/>
          </a:xfrm>
        </p:spPr>
        <p:txBody>
          <a:bodyPr>
            <a:normAutofit/>
          </a:bodyPr>
          <a:lstStyle/>
          <a:p>
            <a:r>
              <a:rPr lang="en-US" sz="3600" dirty="0"/>
              <a:t>INTRODUCTION</a:t>
            </a:r>
          </a:p>
        </p:txBody>
      </p:sp>
      <p:sp>
        <p:nvSpPr>
          <p:cNvPr id="3" name="Content Placeholder 2">
            <a:extLst>
              <a:ext uri="{FF2B5EF4-FFF2-40B4-BE49-F238E27FC236}">
                <a16:creationId xmlns:a16="http://schemas.microsoft.com/office/drawing/2014/main" id="{4D177190-FEF4-4409-9E19-189EF2E11D59}"/>
              </a:ext>
            </a:extLst>
          </p:cNvPr>
          <p:cNvSpPr>
            <a:spLocks noGrp="1"/>
          </p:cNvSpPr>
          <p:nvPr>
            <p:ph idx="1"/>
          </p:nvPr>
        </p:nvSpPr>
        <p:spPr>
          <a:xfrm>
            <a:off x="5057825" y="254834"/>
            <a:ext cx="6904326" cy="6385809"/>
          </a:xfrm>
        </p:spPr>
        <p:txBody>
          <a:bodyPr anchor="ctr">
            <a:normAutofit/>
          </a:bodyPr>
          <a:lstStyle/>
          <a:p>
            <a:r>
              <a:rPr lang="en-IN" sz="1600" dirty="0"/>
              <a:t>Coronavirus disease 2019 (</a:t>
            </a:r>
            <a:r>
              <a:rPr lang="en-IN" sz="1600" b="1" dirty="0"/>
              <a:t>COVID-19</a:t>
            </a:r>
            <a:r>
              <a:rPr lang="en-IN" sz="1600" dirty="0"/>
              <a:t>) is an </a:t>
            </a:r>
            <a:r>
              <a:rPr lang="en-IN" sz="1600" dirty="0">
                <a:hlinkClick r:id="rId3" tooltip="Infectious disease"/>
              </a:rPr>
              <a:t>infectious disease</a:t>
            </a:r>
            <a:r>
              <a:rPr lang="en-IN" sz="1600" dirty="0"/>
              <a:t> caused by </a:t>
            </a:r>
            <a:r>
              <a:rPr lang="en-IN" sz="1600" dirty="0">
                <a:hlinkClick r:id="rId4" tooltip="Severe acute respiratory syndrome coronavirus 2"/>
              </a:rPr>
              <a:t>severe acute respiratory syndrome coronavirus 2</a:t>
            </a:r>
            <a:r>
              <a:rPr lang="en-IN" sz="1600" dirty="0"/>
              <a:t> (SARS-CoV-2). It was first identified in December 2019 in </a:t>
            </a:r>
            <a:r>
              <a:rPr lang="en-IN" sz="1600" dirty="0">
                <a:hlinkClick r:id="rId5"/>
              </a:rPr>
              <a:t>Wuhan</a:t>
            </a:r>
            <a:r>
              <a:rPr lang="en-IN" sz="1600" dirty="0"/>
              <a:t>, China. It was declared as a Pandemic by WHO on March 11, 2020. COVID attacks respiratory system, causes severe illness. There is an ongoing increase in the number of cases day-by-day across the globe. To get protected from COVID one should wear masks, maintain social distance and sanitize thoroughly is essential.</a:t>
            </a:r>
            <a:endParaRPr lang="en-US" sz="1600" dirty="0"/>
          </a:p>
          <a:p>
            <a:r>
              <a:rPr lang="en-IN" sz="1600" dirty="0"/>
              <a:t>Tissues with sparse material, such as lungs which are full of air, do not absorb the X-rays and appear black in the image. Dense tissues such as bones absorb X-rays and appear white in the image. </a:t>
            </a:r>
            <a:endParaRPr lang="en-US" sz="1600" dirty="0"/>
          </a:p>
          <a:p>
            <a:r>
              <a:rPr lang="en-IN" sz="1600" dirty="0"/>
              <a:t>COVID-19 test kits are in short supply and they can't be manufactured fast enough, which is an unprecedented situation and there is a need to rely on other diagnosis measures like exploring X-ray images as doctors frequently use X-rays and CT scans to diagnose pneumonia, lung inflammation, and/or enlarged lymph nodes. Since COVID-19 attacks the epithelial cells that line our respiratory tract, we can go for X-rays to analyse the patient’s health. A drawback in it is that X-ray analysis requires a radiology expert and takes significant time for a patient which is precious when people are sick around the world. Therefore, developing an automated detection system is required to save medical professionals valuable time and assist radiological experts in making better </a:t>
            </a:r>
            <a:r>
              <a:rPr lang="en-IN" sz="1600"/>
              <a:t>clinical decisions.</a:t>
            </a:r>
            <a:endParaRPr lang="en-US" sz="1600" dirty="0"/>
          </a:p>
          <a:p>
            <a:endParaRPr lang="en-US" sz="1300" dirty="0"/>
          </a:p>
        </p:txBody>
      </p:sp>
    </p:spTree>
    <p:extLst>
      <p:ext uri="{BB962C8B-B14F-4D97-AF65-F5344CB8AC3E}">
        <p14:creationId xmlns:p14="http://schemas.microsoft.com/office/powerpoint/2010/main" val="366929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A83A8179-8A21-4EA3-962C-D20172422FE5}"/>
              </a:ext>
            </a:extLst>
          </p:cNvPr>
          <p:cNvSpPr>
            <a:spLocks noGrp="1"/>
          </p:cNvSpPr>
          <p:nvPr>
            <p:ph type="title"/>
          </p:nvPr>
        </p:nvSpPr>
        <p:spPr>
          <a:xfrm>
            <a:off x="-109929" y="462631"/>
            <a:ext cx="3548269" cy="4697896"/>
          </a:xfrm>
        </p:spPr>
        <p:txBody>
          <a:bodyPr>
            <a:normAutofit/>
          </a:bodyPr>
          <a:lstStyle/>
          <a:p>
            <a:r>
              <a:rPr lang="en-US" sz="3600" dirty="0"/>
              <a:t>abstract</a:t>
            </a:r>
          </a:p>
        </p:txBody>
      </p:sp>
      <p:sp>
        <p:nvSpPr>
          <p:cNvPr id="3" name="Content Placeholder 2">
            <a:extLst>
              <a:ext uri="{FF2B5EF4-FFF2-40B4-BE49-F238E27FC236}">
                <a16:creationId xmlns:a16="http://schemas.microsoft.com/office/drawing/2014/main" id="{B5577DB4-0257-44CA-8FC7-E7DB8BB506BA}"/>
              </a:ext>
            </a:extLst>
          </p:cNvPr>
          <p:cNvSpPr>
            <a:spLocks noGrp="1"/>
          </p:cNvSpPr>
          <p:nvPr>
            <p:ph idx="1"/>
          </p:nvPr>
        </p:nvSpPr>
        <p:spPr>
          <a:xfrm>
            <a:off x="4636008" y="104931"/>
            <a:ext cx="7446063" cy="4931764"/>
          </a:xfrm>
        </p:spPr>
        <p:txBody>
          <a:bodyPr anchor="ctr">
            <a:normAutofit/>
          </a:bodyPr>
          <a:lstStyle/>
          <a:p>
            <a:pPr marL="0" indent="0">
              <a:buNone/>
            </a:pPr>
            <a:r>
              <a:rPr lang="en-IN" sz="1800" dirty="0"/>
              <a:t>X-ray images are given in jpeg, jpg file formats. Folder structure contains Train and Test folders. Each folder is segregated into </a:t>
            </a:r>
            <a:r>
              <a:rPr lang="en-IN" sz="1800" dirty="0" err="1"/>
              <a:t>Covid</a:t>
            </a:r>
            <a:r>
              <a:rPr lang="en-IN" sz="1800" dirty="0"/>
              <a:t> and Normal folders as shown below. Train contains 224 images and Test contains 60 images.</a:t>
            </a:r>
          </a:p>
          <a:p>
            <a:pPr marL="0" indent="0">
              <a:buNone/>
            </a:pPr>
            <a:r>
              <a:rPr lang="en-IN" sz="1800" b="1" dirty="0"/>
              <a:t>Computer Vision</a:t>
            </a:r>
            <a:r>
              <a:rPr lang="en-IN" sz="1800" dirty="0"/>
              <a:t> plays a vital role in medical area like radiology and have used to automate analysis to detect COVID on given X-ray images and assist radiology experts to make better clinical decisions.</a:t>
            </a:r>
            <a:endParaRPr lang="en-US" sz="1800" dirty="0"/>
          </a:p>
          <a:p>
            <a:pPr marL="0" indent="0">
              <a:buNone/>
            </a:pPr>
            <a:r>
              <a:rPr lang="en-IN" sz="1800" dirty="0"/>
              <a:t>Using the given data sets we have built a Deep learning CNN model to detect COVID. </a:t>
            </a:r>
            <a:endParaRPr lang="en-US" sz="1800" dirty="0"/>
          </a:p>
          <a:p>
            <a:pPr marL="0" indent="0">
              <a:buNone/>
            </a:pPr>
            <a:endParaRPr lang="en-IN" sz="1800" b="1" dirty="0"/>
          </a:p>
          <a:p>
            <a:pPr marL="0" indent="0">
              <a:buNone/>
            </a:pPr>
            <a:r>
              <a:rPr lang="en-IN" sz="1800" b="1" dirty="0"/>
              <a:t>Keywords</a:t>
            </a:r>
            <a:r>
              <a:rPr lang="en-IN" sz="1800" dirty="0"/>
              <a:t>: COVID-19 Detection, Computer Vision, Deep Learning.</a:t>
            </a:r>
            <a:endParaRPr lang="en-US" sz="1800" dirty="0"/>
          </a:p>
          <a:p>
            <a:pPr marL="0" indent="0">
              <a:buNone/>
            </a:pPr>
            <a:endParaRPr lang="en-US" sz="1800" dirty="0"/>
          </a:p>
          <a:p>
            <a:pPr marL="0" indent="0">
              <a:buNone/>
            </a:pPr>
            <a:endParaRPr lang="en-US" sz="1800" dirty="0"/>
          </a:p>
        </p:txBody>
      </p:sp>
      <p:pic>
        <p:nvPicPr>
          <p:cNvPr id="11" name="Picture 10">
            <a:extLst>
              <a:ext uri="{FF2B5EF4-FFF2-40B4-BE49-F238E27FC236}">
                <a16:creationId xmlns:a16="http://schemas.microsoft.com/office/drawing/2014/main" id="{59C46794-58FC-484C-8B5D-76ECE1214FD5}"/>
              </a:ext>
            </a:extLst>
          </p:cNvPr>
          <p:cNvPicPr/>
          <p:nvPr/>
        </p:nvPicPr>
        <p:blipFill>
          <a:blip r:embed="rId3"/>
          <a:stretch>
            <a:fillRect/>
          </a:stretch>
        </p:blipFill>
        <p:spPr>
          <a:xfrm>
            <a:off x="6860296" y="4044379"/>
            <a:ext cx="3107415" cy="2596264"/>
          </a:xfrm>
          <a:prstGeom prst="rect">
            <a:avLst/>
          </a:prstGeom>
        </p:spPr>
      </p:pic>
    </p:spTree>
    <p:extLst>
      <p:ext uri="{BB962C8B-B14F-4D97-AF65-F5344CB8AC3E}">
        <p14:creationId xmlns:p14="http://schemas.microsoft.com/office/powerpoint/2010/main" val="228261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BA1A-A716-49F9-A881-515B94A07038}"/>
              </a:ext>
            </a:extLst>
          </p:cNvPr>
          <p:cNvSpPr>
            <a:spLocks noGrp="1"/>
          </p:cNvSpPr>
          <p:nvPr>
            <p:ph type="title"/>
          </p:nvPr>
        </p:nvSpPr>
        <p:spPr>
          <a:xfrm>
            <a:off x="122446" y="2249977"/>
            <a:ext cx="3521830" cy="4953741"/>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B99E6E68-1419-49F9-AEE2-D5404EB55815}"/>
              </a:ext>
            </a:extLst>
          </p:cNvPr>
          <p:cNvSpPr>
            <a:spLocks noGrp="1"/>
          </p:cNvSpPr>
          <p:nvPr>
            <p:ph idx="1"/>
          </p:nvPr>
        </p:nvSpPr>
        <p:spPr>
          <a:xfrm>
            <a:off x="4369223" y="680998"/>
            <a:ext cx="7463013" cy="2748002"/>
          </a:xfrm>
        </p:spPr>
        <p:txBody>
          <a:bodyPr>
            <a:normAutofit/>
          </a:bodyPr>
          <a:lstStyle/>
          <a:p>
            <a:pPr lvl="0"/>
            <a:r>
              <a:rPr lang="en-IN" dirty="0"/>
              <a:t>Initially a Convolutional Neural Network was build to train the images with pooling, dropout, flatten and dense layers.</a:t>
            </a:r>
            <a:endParaRPr lang="en-US" dirty="0"/>
          </a:p>
          <a:p>
            <a:r>
              <a:rPr lang="en-IN" dirty="0"/>
              <a:t>Secondly results were predicted as 0 and 1 for the given train images. {'</a:t>
            </a:r>
            <a:r>
              <a:rPr lang="en-IN" dirty="0" err="1"/>
              <a:t>Covid</a:t>
            </a:r>
            <a:r>
              <a:rPr lang="en-IN" dirty="0"/>
              <a:t>': 0, 'Normal': 1}</a:t>
            </a:r>
            <a:endParaRPr lang="en-US" dirty="0"/>
          </a:p>
          <a:p>
            <a:pPr lvl="0"/>
            <a:r>
              <a:rPr lang="en-IN" dirty="0"/>
              <a:t>Finally labelling on image were done as “COVID” or “NORMAL” based on the predicted classes.</a:t>
            </a:r>
            <a:endParaRPr lang="en-US" dirty="0"/>
          </a:p>
          <a:p>
            <a:pPr marL="0" indent="0">
              <a:buNone/>
            </a:pPr>
            <a:endParaRPr lang="en-US" dirty="0"/>
          </a:p>
        </p:txBody>
      </p:sp>
      <p:pic>
        <p:nvPicPr>
          <p:cNvPr id="2050" name="Picture 2" descr="Basic CNN architecture for classification and detection of COVID-19.">
            <a:extLst>
              <a:ext uri="{FF2B5EF4-FFF2-40B4-BE49-F238E27FC236}">
                <a16:creationId xmlns:a16="http://schemas.microsoft.com/office/drawing/2014/main" id="{15D8837C-40CC-4987-9A27-1F1E28395D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9223" y="3755247"/>
            <a:ext cx="7463013" cy="285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8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4D4C-E8C9-4FAB-AD5B-0A1A9185EBF5}"/>
              </a:ext>
            </a:extLst>
          </p:cNvPr>
          <p:cNvSpPr>
            <a:spLocks noGrp="1"/>
          </p:cNvSpPr>
          <p:nvPr>
            <p:ph type="title"/>
          </p:nvPr>
        </p:nvSpPr>
        <p:spPr>
          <a:xfrm>
            <a:off x="1259173" y="794353"/>
            <a:ext cx="10112115" cy="1293028"/>
          </a:xfrm>
        </p:spPr>
        <p:txBody>
          <a:bodyPr/>
          <a:lstStyle/>
          <a:p>
            <a:r>
              <a:rPr lang="en-US" dirty="0"/>
              <a:t>Preprocessing and augmentation</a:t>
            </a:r>
          </a:p>
        </p:txBody>
      </p:sp>
      <p:sp>
        <p:nvSpPr>
          <p:cNvPr id="3" name="Content Placeholder 2">
            <a:extLst>
              <a:ext uri="{FF2B5EF4-FFF2-40B4-BE49-F238E27FC236}">
                <a16:creationId xmlns:a16="http://schemas.microsoft.com/office/drawing/2014/main" id="{0C31A6D1-9836-4E6A-A898-263BF0432830}"/>
              </a:ext>
            </a:extLst>
          </p:cNvPr>
          <p:cNvSpPr>
            <a:spLocks noGrp="1"/>
          </p:cNvSpPr>
          <p:nvPr>
            <p:ph idx="1"/>
          </p:nvPr>
        </p:nvSpPr>
        <p:spPr>
          <a:xfrm>
            <a:off x="1783830" y="2194560"/>
            <a:ext cx="9923488" cy="4371132"/>
          </a:xfrm>
        </p:spPr>
        <p:txBody>
          <a:bodyPr>
            <a:normAutofit/>
          </a:bodyPr>
          <a:lstStyle/>
          <a:p>
            <a:pPr marL="0" indent="0">
              <a:buNone/>
            </a:pPr>
            <a:r>
              <a:rPr lang="en-IN" dirty="0"/>
              <a:t>Here first step in pre-processing was to,</a:t>
            </a:r>
            <a:endParaRPr lang="en-US" dirty="0"/>
          </a:p>
          <a:p>
            <a:pPr marL="914400" lvl="1" indent="-457200">
              <a:buFont typeface="+mj-lt"/>
              <a:buAutoNum type="arabicPeriod"/>
            </a:pPr>
            <a:r>
              <a:rPr lang="en-IN" dirty="0"/>
              <a:t>Generate batches of tensor image data with real-time data augmentation. The data will be looped over (in batches).</a:t>
            </a:r>
            <a:endParaRPr lang="en-US" dirty="0"/>
          </a:p>
          <a:p>
            <a:pPr marL="914400" lvl="1" indent="-457200">
              <a:buFont typeface="+mj-lt"/>
              <a:buAutoNum type="arabicPeriod"/>
            </a:pPr>
            <a:r>
              <a:rPr lang="en-IN" dirty="0"/>
              <a:t>Take the path to a directory &amp; generate batches of augmented data. </a:t>
            </a:r>
            <a:endParaRPr lang="en-US" dirty="0"/>
          </a:p>
          <a:p>
            <a:pPr marL="0" indent="0">
              <a:buNone/>
            </a:pPr>
            <a:endParaRPr lang="en-US" dirty="0"/>
          </a:p>
          <a:p>
            <a:pPr marL="0" indent="0">
              <a:buNone/>
            </a:pPr>
            <a:r>
              <a:rPr lang="en-IN" dirty="0"/>
              <a:t>While Augmentation was done as follows:</a:t>
            </a:r>
            <a:endParaRPr lang="en-US" dirty="0"/>
          </a:p>
          <a:p>
            <a:pPr marL="914400" lvl="1" indent="-457200" latinLnBrk="1">
              <a:buFont typeface="+mj-lt"/>
              <a:buAutoNum type="arabicPeriod"/>
            </a:pPr>
            <a:r>
              <a:rPr lang="en-IN" dirty="0"/>
              <a:t>For Training images were rotated to 15 degrees, rescaled to 1./255, sheared with intensity of 0.2,zoomed to 0.2,flipped horizontally, points outside the boundaries of the input are filled in the mode 'nearest', width and height shifted to 0.1</a:t>
            </a:r>
            <a:endParaRPr lang="en-US" dirty="0"/>
          </a:p>
          <a:p>
            <a:pPr marL="914400" lvl="1" indent="-457200" latinLnBrk="1">
              <a:buFont typeface="+mj-lt"/>
              <a:buAutoNum type="arabicPeriod"/>
            </a:pPr>
            <a:r>
              <a:rPr lang="en-IN" dirty="0"/>
              <a:t>Test images were rescaled to 1./255</a:t>
            </a:r>
            <a:endParaRPr lang="en-US" dirty="0"/>
          </a:p>
        </p:txBody>
      </p:sp>
    </p:spTree>
    <p:extLst>
      <p:ext uri="{BB962C8B-B14F-4D97-AF65-F5344CB8AC3E}">
        <p14:creationId xmlns:p14="http://schemas.microsoft.com/office/powerpoint/2010/main" val="383858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45BCE8E-DB10-4040-841E-533D904DDE3F}"/>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Summary of MODEL</a:t>
            </a:r>
          </a:p>
        </p:txBody>
      </p:sp>
      <p:pic>
        <p:nvPicPr>
          <p:cNvPr id="4" name="Content Placeholder 3">
            <a:extLst>
              <a:ext uri="{FF2B5EF4-FFF2-40B4-BE49-F238E27FC236}">
                <a16:creationId xmlns:a16="http://schemas.microsoft.com/office/drawing/2014/main" id="{88F89F2A-0900-42E8-835D-D0119E98F5A7}"/>
              </a:ext>
            </a:extLst>
          </p:cNvPr>
          <p:cNvPicPr>
            <a:picLocks/>
          </p:cNvPicPr>
          <p:nvPr/>
        </p:nvPicPr>
        <p:blipFill>
          <a:blip r:embed="rId4"/>
          <a:stretch>
            <a:fillRect/>
          </a:stretch>
        </p:blipFill>
        <p:spPr>
          <a:xfrm>
            <a:off x="6034986" y="941122"/>
            <a:ext cx="4201271" cy="5115048"/>
          </a:xfrm>
          <a:prstGeom prst="rect">
            <a:avLst/>
          </a:prstGeom>
        </p:spPr>
      </p:pic>
    </p:spTree>
    <p:extLst>
      <p:ext uri="{BB962C8B-B14F-4D97-AF65-F5344CB8AC3E}">
        <p14:creationId xmlns:p14="http://schemas.microsoft.com/office/powerpoint/2010/main" val="376162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66C7-4562-4508-B135-48D6AA28C50A}"/>
              </a:ext>
            </a:extLst>
          </p:cNvPr>
          <p:cNvSpPr>
            <a:spLocks noGrp="1"/>
          </p:cNvSpPr>
          <p:nvPr>
            <p:ph type="title"/>
          </p:nvPr>
        </p:nvSpPr>
        <p:spPr>
          <a:xfrm>
            <a:off x="257331" y="539741"/>
            <a:ext cx="8610600" cy="1293028"/>
          </a:xfrm>
        </p:spPr>
        <p:txBody>
          <a:bodyPr/>
          <a:lstStyle/>
          <a:p>
            <a:r>
              <a:rPr lang="en-US" dirty="0"/>
              <a:t>Model compilation</a:t>
            </a:r>
          </a:p>
        </p:txBody>
      </p:sp>
      <p:sp>
        <p:nvSpPr>
          <p:cNvPr id="3" name="Content Placeholder 2">
            <a:extLst>
              <a:ext uri="{FF2B5EF4-FFF2-40B4-BE49-F238E27FC236}">
                <a16:creationId xmlns:a16="http://schemas.microsoft.com/office/drawing/2014/main" id="{8993A4A7-9C60-445D-8EF3-5CF3B7BB81F2}"/>
              </a:ext>
            </a:extLst>
          </p:cNvPr>
          <p:cNvSpPr>
            <a:spLocks noGrp="1"/>
          </p:cNvSpPr>
          <p:nvPr>
            <p:ph idx="1"/>
          </p:nvPr>
        </p:nvSpPr>
        <p:spPr>
          <a:xfrm>
            <a:off x="685800" y="2913596"/>
            <a:ext cx="10820400" cy="3577146"/>
          </a:xfrm>
        </p:spPr>
        <p:txBody>
          <a:bodyPr/>
          <a:lstStyle/>
          <a:p>
            <a:endParaRPr lang="en-US" b="1" dirty="0"/>
          </a:p>
          <a:p>
            <a:r>
              <a:rPr lang="en-US" b="1" dirty="0"/>
              <a:t>Adam</a:t>
            </a:r>
            <a:r>
              <a:rPr lang="en-US" dirty="0"/>
              <a:t> is an optimization algorithm that can be used to update network weights iterative based in training data. Adam is a popular algorithm in the field of deep learning because it achieves good results faster.</a:t>
            </a:r>
          </a:p>
          <a:p>
            <a:r>
              <a:rPr lang="en-US" b="1" dirty="0"/>
              <a:t>Binary Cross Entropy</a:t>
            </a:r>
            <a:r>
              <a:rPr lang="en-US" dirty="0"/>
              <a:t> computes the cross-entropy loss between true labels and predicted labels. Use this cross-entropy loss when there are only two label classes (assumed to be 0 and 1).</a:t>
            </a:r>
          </a:p>
          <a:p>
            <a:r>
              <a:rPr lang="en-US" b="1" dirty="0"/>
              <a:t>Accuracy</a:t>
            </a:r>
            <a:r>
              <a:rPr lang="en-US" dirty="0"/>
              <a:t> measures how many observations, both positive and negative, were correctly classified.</a:t>
            </a:r>
          </a:p>
        </p:txBody>
      </p:sp>
      <p:pic>
        <p:nvPicPr>
          <p:cNvPr id="5" name="Picture 4">
            <a:extLst>
              <a:ext uri="{FF2B5EF4-FFF2-40B4-BE49-F238E27FC236}">
                <a16:creationId xmlns:a16="http://schemas.microsoft.com/office/drawing/2014/main" id="{44DD8496-736B-413B-9FA8-DA73C1BB2DF1}"/>
              </a:ext>
            </a:extLst>
          </p:cNvPr>
          <p:cNvPicPr/>
          <p:nvPr/>
        </p:nvPicPr>
        <p:blipFill>
          <a:blip r:embed="rId2"/>
          <a:stretch>
            <a:fillRect/>
          </a:stretch>
        </p:blipFill>
        <p:spPr>
          <a:xfrm>
            <a:off x="1499093" y="1867484"/>
            <a:ext cx="8610599" cy="650863"/>
          </a:xfrm>
          <a:prstGeom prst="rect">
            <a:avLst/>
          </a:prstGeom>
        </p:spPr>
      </p:pic>
    </p:spTree>
    <p:extLst>
      <p:ext uri="{BB962C8B-B14F-4D97-AF65-F5344CB8AC3E}">
        <p14:creationId xmlns:p14="http://schemas.microsoft.com/office/powerpoint/2010/main" val="49687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5AD8-1A07-4DA6-8C36-241D546A9702}"/>
              </a:ext>
            </a:extLst>
          </p:cNvPr>
          <p:cNvSpPr>
            <a:spLocks noGrp="1"/>
          </p:cNvSpPr>
          <p:nvPr>
            <p:ph type="title"/>
          </p:nvPr>
        </p:nvSpPr>
        <p:spPr>
          <a:xfrm>
            <a:off x="542170" y="1260627"/>
            <a:ext cx="3521830" cy="4953741"/>
          </a:xfrm>
        </p:spPr>
        <p:txBody>
          <a:bodyPr anchor="t">
            <a:normAutofit/>
          </a:bodyPr>
          <a:lstStyle/>
          <a:p>
            <a:r>
              <a:rPr lang="en-US" dirty="0"/>
              <a:t>CALL BACKS</a:t>
            </a:r>
          </a:p>
        </p:txBody>
      </p:sp>
      <p:sp>
        <p:nvSpPr>
          <p:cNvPr id="3" name="Content Placeholder 2">
            <a:extLst>
              <a:ext uri="{FF2B5EF4-FFF2-40B4-BE49-F238E27FC236}">
                <a16:creationId xmlns:a16="http://schemas.microsoft.com/office/drawing/2014/main" id="{33EF7119-A9E6-433E-8BEF-A4E41008D52D}"/>
              </a:ext>
            </a:extLst>
          </p:cNvPr>
          <p:cNvSpPr>
            <a:spLocks noGrp="1"/>
          </p:cNvSpPr>
          <p:nvPr>
            <p:ph idx="1"/>
          </p:nvPr>
        </p:nvSpPr>
        <p:spPr>
          <a:xfrm>
            <a:off x="6096000" y="1062863"/>
            <a:ext cx="5875123" cy="3750979"/>
          </a:xfrm>
        </p:spPr>
        <p:txBody>
          <a:bodyPr>
            <a:normAutofit/>
          </a:bodyPr>
          <a:lstStyle/>
          <a:p>
            <a:r>
              <a:rPr lang="en-US" dirty="0"/>
              <a:t>A callback is an object that can perform actions at various stages of training (e.g. at the start or end of an epoch, before or after a single batch, </a:t>
            </a:r>
            <a:r>
              <a:rPr lang="en-US" dirty="0" err="1"/>
              <a:t>etc</a:t>
            </a:r>
            <a:r>
              <a:rPr lang="en-US" dirty="0"/>
              <a:t>).</a:t>
            </a:r>
          </a:p>
          <a:p>
            <a:r>
              <a:rPr lang="en-US" b="1" dirty="0"/>
              <a:t>Early Stopping</a:t>
            </a:r>
            <a:r>
              <a:rPr lang="en-US" dirty="0"/>
              <a:t> stops training when a monitored metric has stopped improving</a:t>
            </a:r>
          </a:p>
          <a:p>
            <a:r>
              <a:rPr lang="en-US" b="1" dirty="0"/>
              <a:t>Model Checkpoint</a:t>
            </a:r>
            <a:r>
              <a:rPr lang="en-US" dirty="0"/>
              <a:t> save the Keras model or model weights at some frequency</a:t>
            </a:r>
          </a:p>
        </p:txBody>
      </p:sp>
      <p:pic>
        <p:nvPicPr>
          <p:cNvPr id="4" name="Picture 3">
            <a:extLst>
              <a:ext uri="{FF2B5EF4-FFF2-40B4-BE49-F238E27FC236}">
                <a16:creationId xmlns:a16="http://schemas.microsoft.com/office/drawing/2014/main" id="{2C87C3AD-A572-4195-99D0-8326FB5E0FD6}"/>
              </a:ext>
            </a:extLst>
          </p:cNvPr>
          <p:cNvPicPr/>
          <p:nvPr/>
        </p:nvPicPr>
        <p:blipFill>
          <a:blip r:embed="rId2"/>
          <a:stretch>
            <a:fillRect/>
          </a:stretch>
        </p:blipFill>
        <p:spPr>
          <a:xfrm>
            <a:off x="542171" y="4828820"/>
            <a:ext cx="11225108" cy="1736871"/>
          </a:xfrm>
          <a:prstGeom prst="rect">
            <a:avLst/>
          </a:prstGeom>
        </p:spPr>
      </p:pic>
    </p:spTree>
    <p:extLst>
      <p:ext uri="{BB962C8B-B14F-4D97-AF65-F5344CB8AC3E}">
        <p14:creationId xmlns:p14="http://schemas.microsoft.com/office/powerpoint/2010/main" val="356196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25D3-CDB2-4A70-BB8B-0F977BB19336}"/>
              </a:ext>
            </a:extLst>
          </p:cNvPr>
          <p:cNvSpPr>
            <a:spLocks noGrp="1"/>
          </p:cNvSpPr>
          <p:nvPr>
            <p:ph type="title"/>
          </p:nvPr>
        </p:nvSpPr>
        <p:spPr>
          <a:xfrm>
            <a:off x="0" y="1319035"/>
            <a:ext cx="3387777" cy="3515855"/>
          </a:xfrm>
        </p:spPr>
        <p:txBody>
          <a:bodyPr>
            <a:normAutofit/>
          </a:bodyPr>
          <a:lstStyle/>
          <a:p>
            <a:r>
              <a:rPr lang="en-US" dirty="0"/>
              <a:t>Fit model</a:t>
            </a:r>
          </a:p>
        </p:txBody>
      </p:sp>
      <p:sp>
        <p:nvSpPr>
          <p:cNvPr id="3" name="Content Placeholder 2">
            <a:extLst>
              <a:ext uri="{FF2B5EF4-FFF2-40B4-BE49-F238E27FC236}">
                <a16:creationId xmlns:a16="http://schemas.microsoft.com/office/drawing/2014/main" id="{B4379F65-1E3D-4B24-BD56-0EB886C76E24}"/>
              </a:ext>
            </a:extLst>
          </p:cNvPr>
          <p:cNvSpPr>
            <a:spLocks noGrp="1"/>
          </p:cNvSpPr>
          <p:nvPr>
            <p:ph idx="1"/>
          </p:nvPr>
        </p:nvSpPr>
        <p:spPr>
          <a:xfrm>
            <a:off x="5079076" y="733856"/>
            <a:ext cx="6703193" cy="3403429"/>
          </a:xfrm>
        </p:spPr>
        <p:txBody>
          <a:bodyPr>
            <a:normAutofit/>
          </a:bodyPr>
          <a:lstStyle/>
          <a:p>
            <a:pPr marL="0" indent="0">
              <a:buNone/>
            </a:pPr>
            <a:endParaRPr lang="en-IN" dirty="0"/>
          </a:p>
          <a:p>
            <a:pPr marL="0" indent="0">
              <a:buNone/>
            </a:pPr>
            <a:r>
              <a:rPr lang="en-IN" dirty="0"/>
              <a:t>Model had been fitted on data yielded batch-by-batch by a Python generator. (deprecated)</a:t>
            </a:r>
          </a:p>
          <a:p>
            <a:pPr marL="0" indent="0">
              <a:buNone/>
            </a:pPr>
            <a:endParaRPr lang="en-US" dirty="0"/>
          </a:p>
          <a:p>
            <a:pPr marL="0" indent="0">
              <a:buNone/>
            </a:pPr>
            <a:r>
              <a:rPr lang="en-IN" b="1" dirty="0"/>
              <a:t>Parameters</a:t>
            </a:r>
            <a:r>
              <a:rPr lang="en-IN" dirty="0"/>
              <a:t>: </a:t>
            </a:r>
            <a:endParaRPr lang="en-US" dirty="0"/>
          </a:p>
          <a:p>
            <a:pPr lvl="1"/>
            <a:r>
              <a:rPr lang="en-IN" dirty="0"/>
              <a:t>Number of Epochs=30</a:t>
            </a:r>
            <a:endParaRPr lang="en-US" dirty="0"/>
          </a:p>
          <a:p>
            <a:pPr lvl="1"/>
            <a:r>
              <a:rPr lang="en-IN" dirty="0"/>
              <a:t>Steps per epoch =10</a:t>
            </a:r>
            <a:endParaRPr lang="en-US" dirty="0"/>
          </a:p>
        </p:txBody>
      </p:sp>
      <p:pic>
        <p:nvPicPr>
          <p:cNvPr id="7" name="Picture 6">
            <a:extLst>
              <a:ext uri="{FF2B5EF4-FFF2-40B4-BE49-F238E27FC236}">
                <a16:creationId xmlns:a16="http://schemas.microsoft.com/office/drawing/2014/main" id="{028BADFB-7AA6-4120-8C5F-F8D6FCADCC8B}"/>
              </a:ext>
            </a:extLst>
          </p:cNvPr>
          <p:cNvPicPr>
            <a:picLocks noChangeAspect="1"/>
          </p:cNvPicPr>
          <p:nvPr/>
        </p:nvPicPr>
        <p:blipFill>
          <a:blip r:embed="rId2"/>
          <a:stretch>
            <a:fillRect/>
          </a:stretch>
        </p:blipFill>
        <p:spPr>
          <a:xfrm>
            <a:off x="1004341" y="4737454"/>
            <a:ext cx="10013429" cy="801511"/>
          </a:xfrm>
          <a:prstGeom prst="rect">
            <a:avLst/>
          </a:prstGeom>
        </p:spPr>
      </p:pic>
    </p:spTree>
    <p:extLst>
      <p:ext uri="{BB962C8B-B14F-4D97-AF65-F5344CB8AC3E}">
        <p14:creationId xmlns:p14="http://schemas.microsoft.com/office/powerpoint/2010/main" val="170216267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4</TotalTime>
  <Words>489</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PowerPoint Presentation</vt:lpstr>
      <vt:lpstr>INTRODUCTION</vt:lpstr>
      <vt:lpstr>abstract</vt:lpstr>
      <vt:lpstr>approach</vt:lpstr>
      <vt:lpstr>Preprocessing and augmentation</vt:lpstr>
      <vt:lpstr>Summary of MODEL</vt:lpstr>
      <vt:lpstr>Model compilation</vt:lpstr>
      <vt:lpstr>CALL BACKS</vt:lpstr>
      <vt:lpstr>Fit model</vt:lpstr>
      <vt:lpstr>Fit model</vt:lpstr>
      <vt:lpstr>CALCULATED METRICS</vt:lpstr>
      <vt:lpstr>Plot ACCURACY</vt:lpstr>
      <vt:lpstr>Plot LOSS</vt:lpstr>
      <vt:lpstr>PREDICT TEST X-RAY IMAGES</vt:lpstr>
      <vt:lpstr>VISUALIZE PREDICT X-RAY IMAGES </vt:lpstr>
      <vt:lpstr>VISUALIZE PREDICT  X-RAY IMAGES </vt:lpstr>
      <vt:lpstr>VISUALIZE PREDICT  X-RAY IMAGES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Teja Challapalli</dc:creator>
  <cp:lastModifiedBy>Surya Teja Challapalli</cp:lastModifiedBy>
  <cp:revision>4</cp:revision>
  <dcterms:created xsi:type="dcterms:W3CDTF">2020-07-15T14:53:58Z</dcterms:created>
  <dcterms:modified xsi:type="dcterms:W3CDTF">2020-07-15T19:07:14Z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suryateja.c@ad.infosys.com</vt:lpwstr>
  </property>
  <property fmtid="{D5CDD505-2E9C-101B-9397-08002B2CF9AE}" pid="5" name="MSIP_Label_be4b3411-284d-4d31-bd4f-bc13ef7f1fd6_SetDate">
    <vt:lpwstr>2020-07-15T14:55:22.5711033Z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5c729adc-ade6-495f-a771-31860f269f8b</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suryateja.c@ad.infosys.com</vt:lpwstr>
  </property>
  <property fmtid="{D5CDD505-2E9C-101B-9397-08002B2CF9AE}" pid="13" name="MSIP_Label_a0819fa7-4367-4500-ba88-dd630d977609_SetDate">
    <vt:lpwstr>2020-07-15T14:55:22.5711033Z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5c729adc-ade6-495f-a771-31860f269f8b</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