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7C7D7-6350-4BC1-B4B7-E521C7B4F822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81A922-B67D-4018-9704-95F90205CE94}">
      <dgm:prSet/>
      <dgm:spPr/>
      <dgm:t>
        <a:bodyPr/>
        <a:lstStyle/>
        <a:p>
          <a:r>
            <a:rPr lang="en-US"/>
            <a:t>Load</a:t>
          </a:r>
        </a:p>
      </dgm:t>
    </dgm:pt>
    <dgm:pt modelId="{507FFADB-8099-4C54-8E76-2CA5F1126779}" type="parTrans" cxnId="{0052A12C-2053-4B0E-8998-A967FC9615C1}">
      <dgm:prSet/>
      <dgm:spPr/>
      <dgm:t>
        <a:bodyPr/>
        <a:lstStyle/>
        <a:p>
          <a:endParaRPr lang="en-US"/>
        </a:p>
      </dgm:t>
    </dgm:pt>
    <dgm:pt modelId="{8CDF62F3-B336-49E8-B052-3105BAA41766}" type="sibTrans" cxnId="{0052A12C-2053-4B0E-8998-A967FC9615C1}">
      <dgm:prSet/>
      <dgm:spPr/>
      <dgm:t>
        <a:bodyPr/>
        <a:lstStyle/>
        <a:p>
          <a:endParaRPr lang="en-US"/>
        </a:p>
      </dgm:t>
    </dgm:pt>
    <dgm:pt modelId="{0FFBE741-041F-4E27-812E-6ACB1D05DAD1}">
      <dgm:prSet/>
      <dgm:spPr/>
      <dgm:t>
        <a:bodyPr/>
        <a:lstStyle/>
        <a:p>
          <a:r>
            <a:rPr lang="en-US"/>
            <a:t>Load the image in PIL format.</a:t>
          </a:r>
        </a:p>
      </dgm:t>
    </dgm:pt>
    <dgm:pt modelId="{2412B493-8450-43D2-BD3B-2ECC79684B85}" type="parTrans" cxnId="{EF2E5851-65A2-4852-A6A9-03FFDF77DEC7}">
      <dgm:prSet/>
      <dgm:spPr/>
      <dgm:t>
        <a:bodyPr/>
        <a:lstStyle/>
        <a:p>
          <a:endParaRPr lang="en-US"/>
        </a:p>
      </dgm:t>
    </dgm:pt>
    <dgm:pt modelId="{734B99EB-A2F0-413E-B3EC-68B0147E62B7}" type="sibTrans" cxnId="{EF2E5851-65A2-4852-A6A9-03FFDF77DEC7}">
      <dgm:prSet/>
      <dgm:spPr/>
      <dgm:t>
        <a:bodyPr/>
        <a:lstStyle/>
        <a:p>
          <a:endParaRPr lang="en-US"/>
        </a:p>
      </dgm:t>
    </dgm:pt>
    <dgm:pt modelId="{99830156-563F-42FD-8809-EF4DE7229F74}">
      <dgm:prSet/>
      <dgm:spPr/>
      <dgm:t>
        <a:bodyPr/>
        <a:lstStyle/>
        <a:p>
          <a:r>
            <a:rPr lang="en-US"/>
            <a:t>Convert</a:t>
          </a:r>
        </a:p>
      </dgm:t>
    </dgm:pt>
    <dgm:pt modelId="{3D7CFF70-4458-420A-82CB-946BB180F0E3}" type="parTrans" cxnId="{F9C68546-1FA8-4B50-9F36-EBDCB7DEF263}">
      <dgm:prSet/>
      <dgm:spPr/>
      <dgm:t>
        <a:bodyPr/>
        <a:lstStyle/>
        <a:p>
          <a:endParaRPr lang="en-US"/>
        </a:p>
      </dgm:t>
    </dgm:pt>
    <dgm:pt modelId="{12DCD0F6-5B5D-4911-AD5D-7FC9B4360C2F}" type="sibTrans" cxnId="{F9C68546-1FA8-4B50-9F36-EBDCB7DEF263}">
      <dgm:prSet/>
      <dgm:spPr/>
      <dgm:t>
        <a:bodyPr/>
        <a:lstStyle/>
        <a:p>
          <a:endParaRPr lang="en-US"/>
        </a:p>
      </dgm:t>
    </dgm:pt>
    <dgm:pt modelId="{DE635867-382C-4365-A288-72C6991CA965}">
      <dgm:prSet/>
      <dgm:spPr/>
      <dgm:t>
        <a:bodyPr/>
        <a:lstStyle/>
        <a:p>
          <a:r>
            <a:rPr lang="en-US"/>
            <a:t>Convert into numpy array and expand the shape.</a:t>
          </a:r>
        </a:p>
      </dgm:t>
    </dgm:pt>
    <dgm:pt modelId="{707321B7-AD92-44D6-9171-579270356A94}" type="parTrans" cxnId="{DB5EB598-22FF-48DA-8783-B3A919B266F0}">
      <dgm:prSet/>
      <dgm:spPr/>
      <dgm:t>
        <a:bodyPr/>
        <a:lstStyle/>
        <a:p>
          <a:endParaRPr lang="en-US"/>
        </a:p>
      </dgm:t>
    </dgm:pt>
    <dgm:pt modelId="{C95D82DF-3A0A-4823-AA2A-58BEDC6B0A9B}" type="sibTrans" cxnId="{DB5EB598-22FF-48DA-8783-B3A919B266F0}">
      <dgm:prSet/>
      <dgm:spPr/>
      <dgm:t>
        <a:bodyPr/>
        <a:lstStyle/>
        <a:p>
          <a:endParaRPr lang="en-US"/>
        </a:p>
      </dgm:t>
    </dgm:pt>
    <dgm:pt modelId="{9C68DA33-E1C2-4855-A872-5BECB76F955E}">
      <dgm:prSet/>
      <dgm:spPr/>
      <dgm:t>
        <a:bodyPr/>
        <a:lstStyle/>
        <a:p>
          <a:r>
            <a:rPr lang="en-US"/>
            <a:t>Generate</a:t>
          </a:r>
        </a:p>
      </dgm:t>
    </dgm:pt>
    <dgm:pt modelId="{79B5CE85-AF5E-4D15-8870-9DD5B17446D6}" type="parTrans" cxnId="{71DE48A1-ABD6-4741-870C-28E528955584}">
      <dgm:prSet/>
      <dgm:spPr/>
      <dgm:t>
        <a:bodyPr/>
        <a:lstStyle/>
        <a:p>
          <a:endParaRPr lang="en-US"/>
        </a:p>
      </dgm:t>
    </dgm:pt>
    <dgm:pt modelId="{27A4DF44-7E1B-4307-82F0-190C9C0FA3CC}" type="sibTrans" cxnId="{71DE48A1-ABD6-4741-870C-28E528955584}">
      <dgm:prSet/>
      <dgm:spPr/>
      <dgm:t>
        <a:bodyPr/>
        <a:lstStyle/>
        <a:p>
          <a:endParaRPr lang="en-US"/>
        </a:p>
      </dgm:t>
    </dgm:pt>
    <dgm:pt modelId="{544C5BE7-B1C7-44B9-98BB-EDAC2745D97D}">
      <dgm:prSet/>
      <dgm:spPr/>
      <dgm:t>
        <a:bodyPr/>
        <a:lstStyle/>
        <a:p>
          <a:r>
            <a:rPr lang="en-US"/>
            <a:t>Generate predictions on input array. If result= 0 then label the prediction variable as “COVID-19” else label the prediction variable as “NORMAL” for result=1.</a:t>
          </a:r>
        </a:p>
      </dgm:t>
    </dgm:pt>
    <dgm:pt modelId="{3C81876B-EEEA-4809-91BB-4F43F0C50985}" type="parTrans" cxnId="{E0258665-0B79-43AA-8558-D2A4A0EF9B89}">
      <dgm:prSet/>
      <dgm:spPr/>
      <dgm:t>
        <a:bodyPr/>
        <a:lstStyle/>
        <a:p>
          <a:endParaRPr lang="en-US"/>
        </a:p>
      </dgm:t>
    </dgm:pt>
    <dgm:pt modelId="{3BF4DB58-61E0-499C-8172-9F8928E80510}" type="sibTrans" cxnId="{E0258665-0B79-43AA-8558-D2A4A0EF9B89}">
      <dgm:prSet/>
      <dgm:spPr/>
      <dgm:t>
        <a:bodyPr/>
        <a:lstStyle/>
        <a:p>
          <a:endParaRPr lang="en-US"/>
        </a:p>
      </dgm:t>
    </dgm:pt>
    <dgm:pt modelId="{E0D93A26-E91F-4579-AA75-02F3AB2B4705}">
      <dgm:prSet/>
      <dgm:spPr/>
      <dgm:t>
        <a:bodyPr/>
        <a:lstStyle/>
        <a:p>
          <a:r>
            <a:rPr lang="en-US"/>
            <a:t>Set</a:t>
          </a:r>
        </a:p>
      </dgm:t>
    </dgm:pt>
    <dgm:pt modelId="{F1690A70-573E-4B5A-81E8-922FD6BF200F}" type="parTrans" cxnId="{03B38013-B017-4324-B350-30930A2631CD}">
      <dgm:prSet/>
      <dgm:spPr/>
      <dgm:t>
        <a:bodyPr/>
        <a:lstStyle/>
        <a:p>
          <a:endParaRPr lang="en-US"/>
        </a:p>
      </dgm:t>
    </dgm:pt>
    <dgm:pt modelId="{67B438BA-8501-4AD7-83E3-7E76CE3A761B}" type="sibTrans" cxnId="{03B38013-B017-4324-B350-30930A2631CD}">
      <dgm:prSet/>
      <dgm:spPr/>
      <dgm:t>
        <a:bodyPr/>
        <a:lstStyle/>
        <a:p>
          <a:endParaRPr lang="en-US"/>
        </a:p>
      </dgm:t>
    </dgm:pt>
    <dgm:pt modelId="{2E20E50D-E2FC-4975-823B-B6669AF4C31C}">
      <dgm:prSet/>
      <dgm:spPr/>
      <dgm:t>
        <a:bodyPr/>
        <a:lstStyle/>
        <a:p>
          <a:r>
            <a:rPr lang="en-US"/>
            <a:t>Set the prediction variable as title on top of image for better visualization.</a:t>
          </a:r>
        </a:p>
      </dgm:t>
    </dgm:pt>
    <dgm:pt modelId="{50A8ACC8-A8E5-4275-83DE-36E5C697480F}" type="parTrans" cxnId="{FF7D08E2-9058-429E-915F-8A6D07F61EB7}">
      <dgm:prSet/>
      <dgm:spPr/>
      <dgm:t>
        <a:bodyPr/>
        <a:lstStyle/>
        <a:p>
          <a:endParaRPr lang="en-US"/>
        </a:p>
      </dgm:t>
    </dgm:pt>
    <dgm:pt modelId="{F74C0FD9-BA66-4EC1-B731-2651EDF99D69}" type="sibTrans" cxnId="{FF7D08E2-9058-429E-915F-8A6D07F61EB7}">
      <dgm:prSet/>
      <dgm:spPr/>
      <dgm:t>
        <a:bodyPr/>
        <a:lstStyle/>
        <a:p>
          <a:endParaRPr lang="en-US"/>
        </a:p>
      </dgm:t>
    </dgm:pt>
    <dgm:pt modelId="{29ED3B50-6D9D-4FDC-91DC-EC04F085FB4F}" type="pres">
      <dgm:prSet presAssocID="{3997C7D7-6350-4BC1-B4B7-E521C7B4F822}" presName="Name0" presStyleCnt="0">
        <dgm:presLayoutVars>
          <dgm:dir/>
          <dgm:animLvl val="lvl"/>
          <dgm:resizeHandles val="exact"/>
        </dgm:presLayoutVars>
      </dgm:prSet>
      <dgm:spPr/>
    </dgm:pt>
    <dgm:pt modelId="{053E224C-057A-4E6B-82D9-8AA2BAFB4DC9}" type="pres">
      <dgm:prSet presAssocID="{1081A922-B67D-4018-9704-95F90205CE94}" presName="composite" presStyleCnt="0"/>
      <dgm:spPr/>
    </dgm:pt>
    <dgm:pt modelId="{F38F2C8E-B4D2-40BA-ACE1-B891B9310F7B}" type="pres">
      <dgm:prSet presAssocID="{1081A922-B67D-4018-9704-95F90205CE94}" presName="parTx" presStyleLbl="alignNode1" presStyleIdx="0" presStyleCnt="4">
        <dgm:presLayoutVars>
          <dgm:chMax val="0"/>
          <dgm:chPref val="0"/>
        </dgm:presLayoutVars>
      </dgm:prSet>
      <dgm:spPr/>
    </dgm:pt>
    <dgm:pt modelId="{42C2B5C8-DC3D-4DF4-869A-8B24A6D6AF23}" type="pres">
      <dgm:prSet presAssocID="{1081A922-B67D-4018-9704-95F90205CE94}" presName="desTx" presStyleLbl="alignAccFollowNode1" presStyleIdx="0" presStyleCnt="4">
        <dgm:presLayoutVars/>
      </dgm:prSet>
      <dgm:spPr/>
    </dgm:pt>
    <dgm:pt modelId="{46AE967C-EABE-427B-938E-5E7B155A4AEA}" type="pres">
      <dgm:prSet presAssocID="{8CDF62F3-B336-49E8-B052-3105BAA41766}" presName="space" presStyleCnt="0"/>
      <dgm:spPr/>
    </dgm:pt>
    <dgm:pt modelId="{465A91C9-F3F1-4B31-A700-A7D25DE13970}" type="pres">
      <dgm:prSet presAssocID="{99830156-563F-42FD-8809-EF4DE7229F74}" presName="composite" presStyleCnt="0"/>
      <dgm:spPr/>
    </dgm:pt>
    <dgm:pt modelId="{949A40F5-8C57-469E-9566-317EC857551F}" type="pres">
      <dgm:prSet presAssocID="{99830156-563F-42FD-8809-EF4DE7229F74}" presName="parTx" presStyleLbl="alignNode1" presStyleIdx="1" presStyleCnt="4">
        <dgm:presLayoutVars>
          <dgm:chMax val="0"/>
          <dgm:chPref val="0"/>
        </dgm:presLayoutVars>
      </dgm:prSet>
      <dgm:spPr/>
    </dgm:pt>
    <dgm:pt modelId="{D3DB341C-2B6C-4172-B4B3-F475C77B9AA7}" type="pres">
      <dgm:prSet presAssocID="{99830156-563F-42FD-8809-EF4DE7229F74}" presName="desTx" presStyleLbl="alignAccFollowNode1" presStyleIdx="1" presStyleCnt="4">
        <dgm:presLayoutVars/>
      </dgm:prSet>
      <dgm:spPr/>
    </dgm:pt>
    <dgm:pt modelId="{A8E62069-470A-4848-B580-DDA8C12345B8}" type="pres">
      <dgm:prSet presAssocID="{12DCD0F6-5B5D-4911-AD5D-7FC9B4360C2F}" presName="space" presStyleCnt="0"/>
      <dgm:spPr/>
    </dgm:pt>
    <dgm:pt modelId="{271A95C5-8859-4FD8-A317-CB8E5F39B022}" type="pres">
      <dgm:prSet presAssocID="{9C68DA33-E1C2-4855-A872-5BECB76F955E}" presName="composite" presStyleCnt="0"/>
      <dgm:spPr/>
    </dgm:pt>
    <dgm:pt modelId="{30A25F7F-68EB-4EB2-8B9C-DB8230D7BCEC}" type="pres">
      <dgm:prSet presAssocID="{9C68DA33-E1C2-4855-A872-5BECB76F955E}" presName="parTx" presStyleLbl="alignNode1" presStyleIdx="2" presStyleCnt="4">
        <dgm:presLayoutVars>
          <dgm:chMax val="0"/>
          <dgm:chPref val="0"/>
        </dgm:presLayoutVars>
      </dgm:prSet>
      <dgm:spPr/>
    </dgm:pt>
    <dgm:pt modelId="{AA956CAB-7581-47D5-AF53-E81947F73B6F}" type="pres">
      <dgm:prSet presAssocID="{9C68DA33-E1C2-4855-A872-5BECB76F955E}" presName="desTx" presStyleLbl="alignAccFollowNode1" presStyleIdx="2" presStyleCnt="4">
        <dgm:presLayoutVars/>
      </dgm:prSet>
      <dgm:spPr/>
    </dgm:pt>
    <dgm:pt modelId="{55C6934A-DD9C-42B2-89D2-89F1EA57E4CA}" type="pres">
      <dgm:prSet presAssocID="{27A4DF44-7E1B-4307-82F0-190C9C0FA3CC}" presName="space" presStyleCnt="0"/>
      <dgm:spPr/>
    </dgm:pt>
    <dgm:pt modelId="{26E6268E-AB7F-4F1F-AE6E-3B8C56B4785F}" type="pres">
      <dgm:prSet presAssocID="{E0D93A26-E91F-4579-AA75-02F3AB2B4705}" presName="composite" presStyleCnt="0"/>
      <dgm:spPr/>
    </dgm:pt>
    <dgm:pt modelId="{5DE01D67-A935-47D4-B64D-3AF6753F8D95}" type="pres">
      <dgm:prSet presAssocID="{E0D93A26-E91F-4579-AA75-02F3AB2B4705}" presName="parTx" presStyleLbl="alignNode1" presStyleIdx="3" presStyleCnt="4">
        <dgm:presLayoutVars>
          <dgm:chMax val="0"/>
          <dgm:chPref val="0"/>
        </dgm:presLayoutVars>
      </dgm:prSet>
      <dgm:spPr/>
    </dgm:pt>
    <dgm:pt modelId="{600F2602-819A-4AD8-9F27-01E32729463A}" type="pres">
      <dgm:prSet presAssocID="{E0D93A26-E91F-4579-AA75-02F3AB2B4705}" presName="desTx" presStyleLbl="alignAccFollowNode1" presStyleIdx="3" presStyleCnt="4">
        <dgm:presLayoutVars/>
      </dgm:prSet>
      <dgm:spPr/>
    </dgm:pt>
  </dgm:ptLst>
  <dgm:cxnLst>
    <dgm:cxn modelId="{F58A8C0F-FE54-479D-A581-A9CDE7EA49B8}" type="presOf" srcId="{E0D93A26-E91F-4579-AA75-02F3AB2B4705}" destId="{5DE01D67-A935-47D4-B64D-3AF6753F8D95}" srcOrd="0" destOrd="0" presId="urn:microsoft.com/office/officeart/2016/7/layout/ChevronBlockProcess"/>
    <dgm:cxn modelId="{03B38013-B017-4324-B350-30930A2631CD}" srcId="{3997C7D7-6350-4BC1-B4B7-E521C7B4F822}" destId="{E0D93A26-E91F-4579-AA75-02F3AB2B4705}" srcOrd="3" destOrd="0" parTransId="{F1690A70-573E-4B5A-81E8-922FD6BF200F}" sibTransId="{67B438BA-8501-4AD7-83E3-7E76CE3A761B}"/>
    <dgm:cxn modelId="{C315CD23-2C78-4BE9-93FA-B012EB0AAD3A}" type="presOf" srcId="{2E20E50D-E2FC-4975-823B-B6669AF4C31C}" destId="{600F2602-819A-4AD8-9F27-01E32729463A}" srcOrd="0" destOrd="0" presId="urn:microsoft.com/office/officeart/2016/7/layout/ChevronBlockProcess"/>
    <dgm:cxn modelId="{0052A12C-2053-4B0E-8998-A967FC9615C1}" srcId="{3997C7D7-6350-4BC1-B4B7-E521C7B4F822}" destId="{1081A922-B67D-4018-9704-95F90205CE94}" srcOrd="0" destOrd="0" parTransId="{507FFADB-8099-4C54-8E76-2CA5F1126779}" sibTransId="{8CDF62F3-B336-49E8-B052-3105BAA41766}"/>
    <dgm:cxn modelId="{E0258665-0B79-43AA-8558-D2A4A0EF9B89}" srcId="{9C68DA33-E1C2-4855-A872-5BECB76F955E}" destId="{544C5BE7-B1C7-44B9-98BB-EDAC2745D97D}" srcOrd="0" destOrd="0" parTransId="{3C81876B-EEEA-4809-91BB-4F43F0C50985}" sibTransId="{3BF4DB58-61E0-499C-8172-9F8928E80510}"/>
    <dgm:cxn modelId="{F9C68546-1FA8-4B50-9F36-EBDCB7DEF263}" srcId="{3997C7D7-6350-4BC1-B4B7-E521C7B4F822}" destId="{99830156-563F-42FD-8809-EF4DE7229F74}" srcOrd="1" destOrd="0" parTransId="{3D7CFF70-4458-420A-82CB-946BB180F0E3}" sibTransId="{12DCD0F6-5B5D-4911-AD5D-7FC9B4360C2F}"/>
    <dgm:cxn modelId="{EF2E5851-65A2-4852-A6A9-03FFDF77DEC7}" srcId="{1081A922-B67D-4018-9704-95F90205CE94}" destId="{0FFBE741-041F-4E27-812E-6ACB1D05DAD1}" srcOrd="0" destOrd="0" parTransId="{2412B493-8450-43D2-BD3B-2ECC79684B85}" sibTransId="{734B99EB-A2F0-413E-B3EC-68B0147E62B7}"/>
    <dgm:cxn modelId="{014EA587-78F9-4227-8953-AB911B6E561C}" type="presOf" srcId="{544C5BE7-B1C7-44B9-98BB-EDAC2745D97D}" destId="{AA956CAB-7581-47D5-AF53-E81947F73B6F}" srcOrd="0" destOrd="0" presId="urn:microsoft.com/office/officeart/2016/7/layout/ChevronBlockProcess"/>
    <dgm:cxn modelId="{F799298B-B547-40B8-B23F-17494ABA09E6}" type="presOf" srcId="{3997C7D7-6350-4BC1-B4B7-E521C7B4F822}" destId="{29ED3B50-6D9D-4FDC-91DC-EC04F085FB4F}" srcOrd="0" destOrd="0" presId="urn:microsoft.com/office/officeart/2016/7/layout/ChevronBlockProcess"/>
    <dgm:cxn modelId="{9BCF738B-37D1-4AD4-8DD8-91BE22603D89}" type="presOf" srcId="{DE635867-382C-4365-A288-72C6991CA965}" destId="{D3DB341C-2B6C-4172-B4B3-F475C77B9AA7}" srcOrd="0" destOrd="0" presId="urn:microsoft.com/office/officeart/2016/7/layout/ChevronBlockProcess"/>
    <dgm:cxn modelId="{DB5EB598-22FF-48DA-8783-B3A919B266F0}" srcId="{99830156-563F-42FD-8809-EF4DE7229F74}" destId="{DE635867-382C-4365-A288-72C6991CA965}" srcOrd="0" destOrd="0" parTransId="{707321B7-AD92-44D6-9171-579270356A94}" sibTransId="{C95D82DF-3A0A-4823-AA2A-58BEDC6B0A9B}"/>
    <dgm:cxn modelId="{71DE48A1-ABD6-4741-870C-28E528955584}" srcId="{3997C7D7-6350-4BC1-B4B7-E521C7B4F822}" destId="{9C68DA33-E1C2-4855-A872-5BECB76F955E}" srcOrd="2" destOrd="0" parTransId="{79B5CE85-AF5E-4D15-8870-9DD5B17446D6}" sibTransId="{27A4DF44-7E1B-4307-82F0-190C9C0FA3CC}"/>
    <dgm:cxn modelId="{147B58A9-6F3B-486C-9B17-D5A39311ECBA}" type="presOf" srcId="{0FFBE741-041F-4E27-812E-6ACB1D05DAD1}" destId="{42C2B5C8-DC3D-4DF4-869A-8B24A6D6AF23}" srcOrd="0" destOrd="0" presId="urn:microsoft.com/office/officeart/2016/7/layout/ChevronBlockProcess"/>
    <dgm:cxn modelId="{BB643BD2-D64B-49D4-9857-CCC6C9E746C3}" type="presOf" srcId="{9C68DA33-E1C2-4855-A872-5BECB76F955E}" destId="{30A25F7F-68EB-4EB2-8B9C-DB8230D7BCEC}" srcOrd="0" destOrd="0" presId="urn:microsoft.com/office/officeart/2016/7/layout/ChevronBlockProcess"/>
    <dgm:cxn modelId="{FF7D08E2-9058-429E-915F-8A6D07F61EB7}" srcId="{E0D93A26-E91F-4579-AA75-02F3AB2B4705}" destId="{2E20E50D-E2FC-4975-823B-B6669AF4C31C}" srcOrd="0" destOrd="0" parTransId="{50A8ACC8-A8E5-4275-83DE-36E5C697480F}" sibTransId="{F74C0FD9-BA66-4EC1-B731-2651EDF99D69}"/>
    <dgm:cxn modelId="{8C24F6E8-C220-4984-BEF7-798DE0067F2B}" type="presOf" srcId="{1081A922-B67D-4018-9704-95F90205CE94}" destId="{F38F2C8E-B4D2-40BA-ACE1-B891B9310F7B}" srcOrd="0" destOrd="0" presId="urn:microsoft.com/office/officeart/2016/7/layout/ChevronBlockProcess"/>
    <dgm:cxn modelId="{C25267EE-3CBA-4A01-9C93-479210587F66}" type="presOf" srcId="{99830156-563F-42FD-8809-EF4DE7229F74}" destId="{949A40F5-8C57-469E-9566-317EC857551F}" srcOrd="0" destOrd="0" presId="urn:microsoft.com/office/officeart/2016/7/layout/ChevronBlockProcess"/>
    <dgm:cxn modelId="{F083D0F0-BDDF-429B-B01E-2185EBB750D1}" type="presParOf" srcId="{29ED3B50-6D9D-4FDC-91DC-EC04F085FB4F}" destId="{053E224C-057A-4E6B-82D9-8AA2BAFB4DC9}" srcOrd="0" destOrd="0" presId="urn:microsoft.com/office/officeart/2016/7/layout/ChevronBlockProcess"/>
    <dgm:cxn modelId="{A830CBE3-F3EA-4C56-B63A-14B892C01034}" type="presParOf" srcId="{053E224C-057A-4E6B-82D9-8AA2BAFB4DC9}" destId="{F38F2C8E-B4D2-40BA-ACE1-B891B9310F7B}" srcOrd="0" destOrd="0" presId="urn:microsoft.com/office/officeart/2016/7/layout/ChevronBlockProcess"/>
    <dgm:cxn modelId="{D0D96DC0-1783-44F2-93E6-DD05A1BF12A5}" type="presParOf" srcId="{053E224C-057A-4E6B-82D9-8AA2BAFB4DC9}" destId="{42C2B5C8-DC3D-4DF4-869A-8B24A6D6AF23}" srcOrd="1" destOrd="0" presId="urn:microsoft.com/office/officeart/2016/7/layout/ChevronBlockProcess"/>
    <dgm:cxn modelId="{DFF2BBEF-3F6F-4319-86CC-EAAD3D4551B5}" type="presParOf" srcId="{29ED3B50-6D9D-4FDC-91DC-EC04F085FB4F}" destId="{46AE967C-EABE-427B-938E-5E7B155A4AEA}" srcOrd="1" destOrd="0" presId="urn:microsoft.com/office/officeart/2016/7/layout/ChevronBlockProcess"/>
    <dgm:cxn modelId="{C8CDFCF2-641F-413F-83AA-5AF379102FD5}" type="presParOf" srcId="{29ED3B50-6D9D-4FDC-91DC-EC04F085FB4F}" destId="{465A91C9-F3F1-4B31-A700-A7D25DE13970}" srcOrd="2" destOrd="0" presId="urn:microsoft.com/office/officeart/2016/7/layout/ChevronBlockProcess"/>
    <dgm:cxn modelId="{B0EAA268-511C-4390-BE9E-174CEC1DD04D}" type="presParOf" srcId="{465A91C9-F3F1-4B31-A700-A7D25DE13970}" destId="{949A40F5-8C57-469E-9566-317EC857551F}" srcOrd="0" destOrd="0" presId="urn:microsoft.com/office/officeart/2016/7/layout/ChevronBlockProcess"/>
    <dgm:cxn modelId="{A68A1966-6412-45C9-BDCA-F31D80E119A4}" type="presParOf" srcId="{465A91C9-F3F1-4B31-A700-A7D25DE13970}" destId="{D3DB341C-2B6C-4172-B4B3-F475C77B9AA7}" srcOrd="1" destOrd="0" presId="urn:microsoft.com/office/officeart/2016/7/layout/ChevronBlockProcess"/>
    <dgm:cxn modelId="{9310F7D5-30EE-4116-84F4-AD29455A7329}" type="presParOf" srcId="{29ED3B50-6D9D-4FDC-91DC-EC04F085FB4F}" destId="{A8E62069-470A-4848-B580-DDA8C12345B8}" srcOrd="3" destOrd="0" presId="urn:microsoft.com/office/officeart/2016/7/layout/ChevronBlockProcess"/>
    <dgm:cxn modelId="{DC3E9579-2F84-498C-A1D9-49EE8D1E5270}" type="presParOf" srcId="{29ED3B50-6D9D-4FDC-91DC-EC04F085FB4F}" destId="{271A95C5-8859-4FD8-A317-CB8E5F39B022}" srcOrd="4" destOrd="0" presId="urn:microsoft.com/office/officeart/2016/7/layout/ChevronBlockProcess"/>
    <dgm:cxn modelId="{8E9FF963-58B3-4402-8FB9-B849FD9B4A2D}" type="presParOf" srcId="{271A95C5-8859-4FD8-A317-CB8E5F39B022}" destId="{30A25F7F-68EB-4EB2-8B9C-DB8230D7BCEC}" srcOrd="0" destOrd="0" presId="urn:microsoft.com/office/officeart/2016/7/layout/ChevronBlockProcess"/>
    <dgm:cxn modelId="{1551AB51-94CD-4063-89ED-CBE614DA6E7A}" type="presParOf" srcId="{271A95C5-8859-4FD8-A317-CB8E5F39B022}" destId="{AA956CAB-7581-47D5-AF53-E81947F73B6F}" srcOrd="1" destOrd="0" presId="urn:microsoft.com/office/officeart/2016/7/layout/ChevronBlockProcess"/>
    <dgm:cxn modelId="{E9026CF3-3645-41FC-8AB6-7C6800D79637}" type="presParOf" srcId="{29ED3B50-6D9D-4FDC-91DC-EC04F085FB4F}" destId="{55C6934A-DD9C-42B2-89D2-89F1EA57E4CA}" srcOrd="5" destOrd="0" presId="urn:microsoft.com/office/officeart/2016/7/layout/ChevronBlockProcess"/>
    <dgm:cxn modelId="{6D097147-014C-4A47-8C36-7D44E0B22A5A}" type="presParOf" srcId="{29ED3B50-6D9D-4FDC-91DC-EC04F085FB4F}" destId="{26E6268E-AB7F-4F1F-AE6E-3B8C56B4785F}" srcOrd="6" destOrd="0" presId="urn:microsoft.com/office/officeart/2016/7/layout/ChevronBlockProcess"/>
    <dgm:cxn modelId="{26958AB0-E7DB-4800-ABC8-DD5F0B59C118}" type="presParOf" srcId="{26E6268E-AB7F-4F1F-AE6E-3B8C56B4785F}" destId="{5DE01D67-A935-47D4-B64D-3AF6753F8D95}" srcOrd="0" destOrd="0" presId="urn:microsoft.com/office/officeart/2016/7/layout/ChevronBlockProcess"/>
    <dgm:cxn modelId="{48483040-AF1A-4EE1-9567-BC6342F0AE83}" type="presParOf" srcId="{26E6268E-AB7F-4F1F-AE6E-3B8C56B4785F}" destId="{600F2602-819A-4AD8-9F27-01E32729463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F2C8E-B4D2-40BA-ACE1-B891B9310F7B}">
      <dsp:nvSpPr>
        <dsp:cNvPr id="0" name=""/>
        <dsp:cNvSpPr/>
      </dsp:nvSpPr>
      <dsp:spPr>
        <a:xfrm>
          <a:off x="4252" y="616610"/>
          <a:ext cx="1622887" cy="48686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Load</a:t>
          </a:r>
        </a:p>
      </dsp:txBody>
      <dsp:txXfrm>
        <a:off x="150312" y="616610"/>
        <a:ext cx="1330767" cy="486866"/>
      </dsp:txXfrm>
    </dsp:sp>
    <dsp:sp modelId="{42C2B5C8-DC3D-4DF4-869A-8B24A6D6AF23}">
      <dsp:nvSpPr>
        <dsp:cNvPr id="0" name=""/>
        <dsp:cNvSpPr/>
      </dsp:nvSpPr>
      <dsp:spPr>
        <a:xfrm>
          <a:off x="4252" y="1103476"/>
          <a:ext cx="1476827" cy="33673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02" tIns="116702" rIns="116702" bIns="2334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 the image in PIL format.</a:t>
          </a:r>
        </a:p>
      </dsp:txBody>
      <dsp:txXfrm>
        <a:off x="4252" y="1103476"/>
        <a:ext cx="1476827" cy="3367322"/>
      </dsp:txXfrm>
    </dsp:sp>
    <dsp:sp modelId="{949A40F5-8C57-469E-9566-317EC857551F}">
      <dsp:nvSpPr>
        <dsp:cNvPr id="0" name=""/>
        <dsp:cNvSpPr/>
      </dsp:nvSpPr>
      <dsp:spPr>
        <a:xfrm>
          <a:off x="1595119" y="616610"/>
          <a:ext cx="1622887" cy="48686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775848"/>
                <a:satOff val="2585"/>
                <a:lumOff val="2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775848"/>
                <a:satOff val="2585"/>
                <a:lumOff val="2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Convert</a:t>
          </a:r>
        </a:p>
      </dsp:txBody>
      <dsp:txXfrm>
        <a:off x="1741179" y="616610"/>
        <a:ext cx="1330767" cy="486866"/>
      </dsp:txXfrm>
    </dsp:sp>
    <dsp:sp modelId="{D3DB341C-2B6C-4172-B4B3-F475C77B9AA7}">
      <dsp:nvSpPr>
        <dsp:cNvPr id="0" name=""/>
        <dsp:cNvSpPr/>
      </dsp:nvSpPr>
      <dsp:spPr>
        <a:xfrm>
          <a:off x="1595119" y="1103476"/>
          <a:ext cx="1476827" cy="3367322"/>
        </a:xfrm>
        <a:prstGeom prst="rect">
          <a:avLst/>
        </a:prstGeom>
        <a:solidFill>
          <a:schemeClr val="accent5">
            <a:tint val="40000"/>
            <a:alpha val="90000"/>
            <a:hueOff val="1055460"/>
            <a:satOff val="4840"/>
            <a:lumOff val="60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055460"/>
              <a:satOff val="4840"/>
              <a:lumOff val="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02" tIns="116702" rIns="116702" bIns="2334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into numpy array and expand the shape.</a:t>
          </a:r>
        </a:p>
      </dsp:txBody>
      <dsp:txXfrm>
        <a:off x="1595119" y="1103476"/>
        <a:ext cx="1476827" cy="3367322"/>
      </dsp:txXfrm>
    </dsp:sp>
    <dsp:sp modelId="{30A25F7F-68EB-4EB2-8B9C-DB8230D7BCEC}">
      <dsp:nvSpPr>
        <dsp:cNvPr id="0" name=""/>
        <dsp:cNvSpPr/>
      </dsp:nvSpPr>
      <dsp:spPr>
        <a:xfrm>
          <a:off x="3185987" y="616610"/>
          <a:ext cx="1622887" cy="48686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1551697"/>
                <a:satOff val="5170"/>
                <a:lumOff val="5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551697"/>
                <a:satOff val="5170"/>
                <a:lumOff val="5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</a:t>
          </a:r>
        </a:p>
      </dsp:txBody>
      <dsp:txXfrm>
        <a:off x="3332047" y="616610"/>
        <a:ext cx="1330767" cy="486866"/>
      </dsp:txXfrm>
    </dsp:sp>
    <dsp:sp modelId="{AA956CAB-7581-47D5-AF53-E81947F73B6F}">
      <dsp:nvSpPr>
        <dsp:cNvPr id="0" name=""/>
        <dsp:cNvSpPr/>
      </dsp:nvSpPr>
      <dsp:spPr>
        <a:xfrm>
          <a:off x="3185987" y="1103476"/>
          <a:ext cx="1476827" cy="3367322"/>
        </a:xfrm>
        <a:prstGeom prst="rect">
          <a:avLst/>
        </a:prstGeom>
        <a:solidFill>
          <a:schemeClr val="accent5">
            <a:tint val="40000"/>
            <a:alpha val="90000"/>
            <a:hueOff val="2110920"/>
            <a:satOff val="9681"/>
            <a:lumOff val="1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2110920"/>
              <a:satOff val="9681"/>
              <a:lumOff val="1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02" tIns="116702" rIns="116702" bIns="2334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Generate predictions on input array. If result= 0 then label the prediction variable as “COVID-19” else label the prediction variable as “NORMAL” for result=1.</a:t>
          </a:r>
        </a:p>
      </dsp:txBody>
      <dsp:txXfrm>
        <a:off x="3185987" y="1103476"/>
        <a:ext cx="1476827" cy="3367322"/>
      </dsp:txXfrm>
    </dsp:sp>
    <dsp:sp modelId="{5DE01D67-A935-47D4-B64D-3AF6753F8D95}">
      <dsp:nvSpPr>
        <dsp:cNvPr id="0" name=""/>
        <dsp:cNvSpPr/>
      </dsp:nvSpPr>
      <dsp:spPr>
        <a:xfrm>
          <a:off x="4776854" y="616610"/>
          <a:ext cx="1622887" cy="48686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</a:t>
          </a:r>
        </a:p>
      </dsp:txBody>
      <dsp:txXfrm>
        <a:off x="4922914" y="616610"/>
        <a:ext cx="1330767" cy="486866"/>
      </dsp:txXfrm>
    </dsp:sp>
    <dsp:sp modelId="{600F2602-819A-4AD8-9F27-01E32729463A}">
      <dsp:nvSpPr>
        <dsp:cNvPr id="0" name=""/>
        <dsp:cNvSpPr/>
      </dsp:nvSpPr>
      <dsp:spPr>
        <a:xfrm>
          <a:off x="4776854" y="1103476"/>
          <a:ext cx="1476827" cy="3367322"/>
        </a:xfrm>
        <a:prstGeom prst="rect">
          <a:avLst/>
        </a:prstGeom>
        <a:solidFill>
          <a:schemeClr val="accent5">
            <a:tint val="40000"/>
            <a:alpha val="90000"/>
            <a:hueOff val="3166380"/>
            <a:satOff val="14521"/>
            <a:lumOff val="181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3166380"/>
              <a:satOff val="14521"/>
              <a:lumOff val="18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02" tIns="116702" rIns="116702" bIns="2334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the prediction variable as title on top of image for better visualization.</a:t>
          </a:r>
        </a:p>
      </dsp:txBody>
      <dsp:txXfrm>
        <a:off x="4776854" y="1103476"/>
        <a:ext cx="1476827" cy="336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1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53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5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5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9F4E-A63F-4978-ACF3-DB987F2A4BE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AC0E-FD92-4A2B-906E-6A7EBA0A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ectious_dis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uhan" TargetMode="External"/><Relationship Id="rId4" Type="http://schemas.openxmlformats.org/officeDocument/2006/relationships/hyperlink" Target="https://en.wikipedia.org/wiki/Severe_acute_respiratory_syndrome_coronavirus_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0B671C-92D8-4A20-9890-B561EFCF654F}"/>
              </a:ext>
            </a:extLst>
          </p:cNvPr>
          <p:cNvSpPr/>
          <p:nvPr/>
        </p:nvSpPr>
        <p:spPr>
          <a:xfrm>
            <a:off x="4687410" y="1803405"/>
            <a:ext cx="613299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all" spc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COVID-19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all" spc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DETECTION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8B4893-7454-4E8E-923A-BE16A1F87F3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44752" y="2315660"/>
            <a:ext cx="2660904" cy="16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5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925D3-CDB2-4A70-BB8B-0F977BB1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29" y="2051662"/>
            <a:ext cx="4110474" cy="220502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Fit model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D7923-C637-4C13-97AC-0AE4750C62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67403" y="370422"/>
            <a:ext cx="7293201" cy="2314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FA9BF8-C604-4208-8AD2-6F2A7F1AD65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67403" y="2684745"/>
            <a:ext cx="7293201" cy="41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2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4870F-BB3E-4201-BBAC-26DA1B95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7" y="109614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CALCULATED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13710-8DAA-4B45-A51D-1C136C3AF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13635"/>
              </p:ext>
            </p:extLst>
          </p:nvPr>
        </p:nvGraphicFramePr>
        <p:xfrm>
          <a:off x="3989337" y="2512726"/>
          <a:ext cx="7704946" cy="147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66">
                  <a:extLst>
                    <a:ext uri="{9D8B030D-6E8A-4147-A177-3AD203B41FA5}">
                      <a16:colId xmlns:a16="http://schemas.microsoft.com/office/drawing/2014/main" val="2133175182"/>
                    </a:ext>
                  </a:extLst>
                </a:gridCol>
                <a:gridCol w="1562485">
                  <a:extLst>
                    <a:ext uri="{9D8B030D-6E8A-4147-A177-3AD203B41FA5}">
                      <a16:colId xmlns:a16="http://schemas.microsoft.com/office/drawing/2014/main" val="2583446679"/>
                    </a:ext>
                  </a:extLst>
                </a:gridCol>
                <a:gridCol w="1426345">
                  <a:extLst>
                    <a:ext uri="{9D8B030D-6E8A-4147-A177-3AD203B41FA5}">
                      <a16:colId xmlns:a16="http://schemas.microsoft.com/office/drawing/2014/main" val="1860142377"/>
                    </a:ext>
                  </a:extLst>
                </a:gridCol>
                <a:gridCol w="1636525">
                  <a:extLst>
                    <a:ext uri="{9D8B030D-6E8A-4147-A177-3AD203B41FA5}">
                      <a16:colId xmlns:a16="http://schemas.microsoft.com/office/drawing/2014/main" val="2274736422"/>
                    </a:ext>
                  </a:extLst>
                </a:gridCol>
                <a:gridCol w="1636525">
                  <a:extLst>
                    <a:ext uri="{9D8B030D-6E8A-4147-A177-3AD203B41FA5}">
                      <a16:colId xmlns:a16="http://schemas.microsoft.com/office/drawing/2014/main" val="3245908551"/>
                    </a:ext>
                  </a:extLst>
                </a:gridCol>
              </a:tblGrid>
              <a:tr h="1107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Network Model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Training Accuracy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(%)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Training Loss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Validation Accuracy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(%)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Validation Loss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extLst>
                  <a:ext uri="{0D108BD9-81ED-4DB2-BD59-A6C34878D82A}">
                    <a16:rowId xmlns:a16="http://schemas.microsoft.com/office/drawing/2014/main" val="1861082358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</a:rPr>
                        <a:t>CNN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</a:rPr>
                        <a:t>94.38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>
                          <a:effectLst/>
                        </a:rPr>
                        <a:t>0.1182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>
                          <a:effectLst/>
                        </a:rPr>
                        <a:t>98.33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</a:rPr>
                        <a:t>0.0038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9107" marR="119107" marT="59554" marB="59554" anchor="ctr"/>
                </a:tc>
                <a:extLst>
                  <a:ext uri="{0D108BD9-81ED-4DB2-BD59-A6C34878D82A}">
                    <a16:rowId xmlns:a16="http://schemas.microsoft.com/office/drawing/2014/main" val="408989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5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9E16-9D1D-492E-96AC-1871770D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5409"/>
            <a:ext cx="4132465" cy="1807181"/>
          </a:xfrm>
        </p:spPr>
        <p:txBody>
          <a:bodyPr>
            <a:normAutofit/>
          </a:bodyPr>
          <a:lstStyle/>
          <a:p>
            <a:r>
              <a:rPr lang="en-US" sz="3200" dirty="0"/>
              <a:t>Plot ACCURACY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:\Users\suryateja.c\AppData\Local\Microsoft\Windows\INetCache\Content.MSO\D121F3CB.tmp">
            <a:extLst>
              <a:ext uri="{FF2B5EF4-FFF2-40B4-BE49-F238E27FC236}">
                <a16:creationId xmlns:a16="http://schemas.microsoft.com/office/drawing/2014/main" id="{F9D77389-B643-45FE-8FD9-C4B384BA8D8A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/>
          <a:stretch/>
        </p:blipFill>
        <p:spPr bwMode="auto">
          <a:xfrm>
            <a:off x="4955339" y="1336566"/>
            <a:ext cx="6127287" cy="4607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2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9E16-9D1D-492E-96AC-1871770D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858" y="2525409"/>
            <a:ext cx="4132465" cy="1807181"/>
          </a:xfrm>
        </p:spPr>
        <p:txBody>
          <a:bodyPr>
            <a:normAutofit/>
          </a:bodyPr>
          <a:lstStyle/>
          <a:p>
            <a:r>
              <a:rPr lang="en-US" sz="3200" dirty="0"/>
              <a:t>Plot LOSS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suryateja.c\AppData\Local\Microsoft\Windows\INetCache\Content.MSO\D4884B11.tmp">
            <a:extLst>
              <a:ext uri="{FF2B5EF4-FFF2-40B4-BE49-F238E27FC236}">
                <a16:creationId xmlns:a16="http://schemas.microsoft.com/office/drawing/2014/main" id="{D2547BCE-ABAE-42C1-8ADC-18CF84AC2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70" y="1609182"/>
            <a:ext cx="6280879" cy="4062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22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B911D-4BF8-45A8-9D62-A5A9FF1B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PREDICT TEST X-RAY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31331-F97B-4473-B9AD-70142118F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8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27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B467E-92F8-4C37-AB39-1F709B6E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103" y="0"/>
            <a:ext cx="5445897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0FCA5-EFC8-4827-ADBA-E91E9FAE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330" y="1329948"/>
            <a:ext cx="4755441" cy="34340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VISUALIZE PREDICT X-RAY IMAGES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BC1FC1-1A8E-4E2F-8767-4A27F827F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8EC202-A8D7-48E5-B77E-9F1371E45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ounded Rectangle 11">
            <a:extLst>
              <a:ext uri="{FF2B5EF4-FFF2-40B4-BE49-F238E27FC236}">
                <a16:creationId xmlns:a16="http://schemas.microsoft.com/office/drawing/2014/main" id="{1390C025-A9B7-459A-A7D1-D5DD690F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5459429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suryateja.c\AppData\Local\Microsoft\Windows\INetCache\Content.MSO\1D6115DD.tmp">
            <a:extLst>
              <a:ext uri="{FF2B5EF4-FFF2-40B4-BE49-F238E27FC236}">
                <a16:creationId xmlns:a16="http://schemas.microsoft.com/office/drawing/2014/main" id="{E8721011-7FA5-4BD6-ABD9-CAC891D4A8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108" y="1329948"/>
            <a:ext cx="4166300" cy="4198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996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0FCA5-EFC8-4827-ADBA-E91E9FAE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530" y="1560259"/>
            <a:ext cx="374030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VISUALIZE PREDICT</a:t>
            </a:r>
            <a:br>
              <a:rPr lang="en-US" sz="4800" dirty="0"/>
            </a:br>
            <a:r>
              <a:rPr lang="en-US" sz="4800" dirty="0"/>
              <a:t> X-RAY IMAGES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432301-4726-4BC7-A053-C83570C6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F533E5-9750-4E88-96EA-897A0D70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F41BBC71-7D18-4156-8DE4-06F1CB298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:\Users\suryateja.c\AppData\Local\Microsoft\Windows\INetCache\Content.MSO\EC6440F3.tmp">
            <a:extLst>
              <a:ext uri="{FF2B5EF4-FFF2-40B4-BE49-F238E27FC236}">
                <a16:creationId xmlns:a16="http://schemas.microsoft.com/office/drawing/2014/main" id="{98D1FBAB-9651-4EDF-BA72-AC61F0BCA47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" r="1" b="2928"/>
          <a:stretch/>
        </p:blipFill>
        <p:spPr bwMode="auto">
          <a:xfrm>
            <a:off x="1293000" y="1286928"/>
            <a:ext cx="5339490" cy="4284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14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0FCA5-EFC8-4827-ADBA-E91E9FAE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530" y="1560259"/>
            <a:ext cx="374030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VISUALIZE PREDICT</a:t>
            </a:r>
            <a:br>
              <a:rPr lang="en-US" sz="4800" dirty="0"/>
            </a:br>
            <a:r>
              <a:rPr lang="en-US" sz="4800" dirty="0"/>
              <a:t> X-RAY IMAGES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432301-4726-4BC7-A053-C83570C6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F533E5-9750-4E88-96EA-897A0D70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F41BBC71-7D18-4156-8DE4-06F1CB298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uryateja.c\AppData\Local\Microsoft\Windows\INetCache\Content.MSO\1FC79A79.tmp">
            <a:extLst>
              <a:ext uri="{FF2B5EF4-FFF2-40B4-BE49-F238E27FC236}">
                <a16:creationId xmlns:a16="http://schemas.microsoft.com/office/drawing/2014/main" id="{BDA063CA-6BB6-48BD-B2E6-8398C410F8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44" y="1734217"/>
            <a:ext cx="4715656" cy="3827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45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747584-75A4-4D95-8034-2FF77414D4CA}"/>
              </a:ext>
            </a:extLst>
          </p:cNvPr>
          <p:cNvSpPr/>
          <p:nvPr/>
        </p:nvSpPr>
        <p:spPr>
          <a:xfrm>
            <a:off x="4526502" y="2967335"/>
            <a:ext cx="3139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40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39CD1-FA89-405F-8A1B-82FF28A3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7190-FEF4-4409-9E19-189EF2E1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254834"/>
            <a:ext cx="6904326" cy="6385809"/>
          </a:xfrm>
        </p:spPr>
        <p:txBody>
          <a:bodyPr anchor="ctr">
            <a:normAutofit/>
          </a:bodyPr>
          <a:lstStyle/>
          <a:p>
            <a:r>
              <a:rPr lang="en-IN" sz="1600" dirty="0"/>
              <a:t>Coronavirus disease 2019 (</a:t>
            </a:r>
            <a:r>
              <a:rPr lang="en-IN" sz="1600" b="1" dirty="0"/>
              <a:t>COVID-19</a:t>
            </a:r>
            <a:r>
              <a:rPr lang="en-IN" sz="1600" dirty="0"/>
              <a:t>) is an </a:t>
            </a:r>
            <a:r>
              <a:rPr lang="en-IN" sz="1600" dirty="0">
                <a:hlinkClick r:id="rId3" tooltip="Infectious disease"/>
              </a:rPr>
              <a:t>infectious disease</a:t>
            </a:r>
            <a:r>
              <a:rPr lang="en-IN" sz="1600" dirty="0"/>
              <a:t> caused by </a:t>
            </a:r>
            <a:r>
              <a:rPr lang="en-IN" sz="1600" dirty="0">
                <a:hlinkClick r:id="rId4" tooltip="Severe acute respiratory syndrome coronavirus 2"/>
              </a:rPr>
              <a:t>severe acute respiratory syndrome coronavirus 2</a:t>
            </a:r>
            <a:r>
              <a:rPr lang="en-IN" sz="1600" dirty="0"/>
              <a:t> (SARS-CoV-2). It was first identified in December 2019 in </a:t>
            </a:r>
            <a:r>
              <a:rPr lang="en-IN" sz="1600" dirty="0">
                <a:hlinkClick r:id="rId5"/>
              </a:rPr>
              <a:t>Wuhan</a:t>
            </a:r>
            <a:r>
              <a:rPr lang="en-IN" sz="1600" dirty="0"/>
              <a:t>, China. It was declared as a Pandemic by WHO on March 11, 2020. COVID attacks respiratory system, causes severe illness. There is an ongoing increase in the number of cases day-by-day across the globe. To get protected from COVID one should wear masks, maintain social distance and sanitize thoroughly is essential.</a:t>
            </a:r>
            <a:endParaRPr lang="en-US" sz="1600" dirty="0"/>
          </a:p>
          <a:p>
            <a:r>
              <a:rPr lang="en-IN" sz="1600" dirty="0"/>
              <a:t>Tissues with sparse material, such as lungs which are full of air, do not absorb the X-rays and appear black in the image. Dense tissues such as bones absorb X-rays and appear white in the image. </a:t>
            </a:r>
            <a:endParaRPr lang="en-US" sz="1600" dirty="0"/>
          </a:p>
          <a:p>
            <a:r>
              <a:rPr lang="en-IN" sz="1600" dirty="0"/>
              <a:t>COVID-19 test kits are in short supply and they can't be manufactured fast enough, which was an unprecedented situation and there was a need to rely on other diagnosis measures like exploring X-ray images as doctors frequently use X-rays and CT scans to diagnose pneumonia, lung inflammation, and/or enlarged lymph nodes. Since COVID-19 attacks the epithelial cells that line our respiratory tract, we can go for X-rays to analyse the patient’s health. A drawback in it is that X-ray analysis requires a radiology expert and takes significant time which is precious when people are sick around the world. Therefore, developing an automated analysis system is required to save medical professionals valuable time.</a:t>
            </a:r>
            <a:endParaRPr lang="en-US" sz="16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692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A8179-8A21-4EA3-962C-D2017242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29" y="462631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7DB4-0257-44CA-8FC7-E7DB8BB5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931"/>
            <a:ext cx="7446063" cy="49317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/>
              <a:t>X-ray images are given in jpeg, jpg file formats. Folder structure contains Train and Test folders. Each folder is segregated into </a:t>
            </a:r>
            <a:r>
              <a:rPr lang="en-IN" sz="1800" dirty="0" err="1"/>
              <a:t>Covid</a:t>
            </a:r>
            <a:r>
              <a:rPr lang="en-IN" sz="1800" dirty="0"/>
              <a:t> and Normal folders as shown below. Train contains 224 images and Test contains 60 images.</a:t>
            </a:r>
          </a:p>
          <a:p>
            <a:pPr marL="0" indent="0">
              <a:buNone/>
            </a:pPr>
            <a:r>
              <a:rPr lang="en-IN" sz="1800" b="1" dirty="0"/>
              <a:t>Computer Vision</a:t>
            </a:r>
            <a:r>
              <a:rPr lang="en-IN" sz="1800" dirty="0"/>
              <a:t> plays a vital role in medical area like radiology and have used to automate analysis to detect COVID on given X-ray images and assist radiology experts to make better clinical decisions.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Using the given data sets we have built a Deep learning CNN model to detect COVID. </a:t>
            </a:r>
            <a:endParaRPr lang="en-US" sz="1800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Keywords</a:t>
            </a:r>
            <a:r>
              <a:rPr lang="en-IN" sz="1800" dirty="0"/>
              <a:t>: COVID-19 Detection, Computer Vision, Deep Learning.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C46794-58FC-484C-8B5D-76ECE1214F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0296" y="4044379"/>
            <a:ext cx="3107415" cy="25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BA1A-A716-49F9-A881-515B94A0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6" y="224997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6E68-1419-49F9-AEE2-D5404EB5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23" y="680998"/>
            <a:ext cx="7463013" cy="2748002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Initially a Convolutional Neural Network was build to train the images with pooling, dropout, flatten and dense layers.</a:t>
            </a:r>
            <a:endParaRPr lang="en-US" dirty="0"/>
          </a:p>
          <a:p>
            <a:r>
              <a:rPr lang="en-IN" dirty="0"/>
              <a:t>Secondly results were predicted as 0 and 1 for the given train images. {'</a:t>
            </a:r>
            <a:r>
              <a:rPr lang="en-IN" dirty="0" err="1"/>
              <a:t>Covid</a:t>
            </a:r>
            <a:r>
              <a:rPr lang="en-IN" dirty="0"/>
              <a:t>': 0, 'Normal': 1}</a:t>
            </a:r>
            <a:endParaRPr lang="en-US" dirty="0"/>
          </a:p>
          <a:p>
            <a:pPr lvl="0"/>
            <a:r>
              <a:rPr lang="en-IN" dirty="0"/>
              <a:t>Finally labelling on image were done as “COVID” or “NORMAL” based on the predicted classes.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Basic CNN architecture for classification and detection of COVID-19.">
            <a:extLst>
              <a:ext uri="{FF2B5EF4-FFF2-40B4-BE49-F238E27FC236}">
                <a16:creationId xmlns:a16="http://schemas.microsoft.com/office/drawing/2014/main" id="{15D8837C-40CC-4987-9A27-1F1E2839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9223" y="3755247"/>
            <a:ext cx="7463013" cy="28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8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4D4C-E8C9-4FAB-AD5B-0A1A9185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73" y="794353"/>
            <a:ext cx="10112115" cy="1293028"/>
          </a:xfrm>
        </p:spPr>
        <p:txBody>
          <a:bodyPr/>
          <a:lstStyle/>
          <a:p>
            <a:r>
              <a:rPr lang="en-US" dirty="0"/>
              <a:t>Preprocessing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A6D1-9836-4E6A-A898-263BF043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830" y="2194560"/>
            <a:ext cx="9923488" cy="437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Here first step in pre-processing was to,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Generate batches of tensor image data with real-time data augmentation. The data will be looped over (in batches).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Take the path to a directory &amp; generate batches of augmented data.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While Augmentation was done as follows:</a:t>
            </a:r>
            <a:endParaRPr lang="en-US" dirty="0"/>
          </a:p>
          <a:p>
            <a:pPr marL="914400" lvl="1" indent="-457200" latinLnBrk="1">
              <a:buFont typeface="+mj-lt"/>
              <a:buAutoNum type="arabicPeriod"/>
            </a:pPr>
            <a:r>
              <a:rPr lang="en-IN" dirty="0"/>
              <a:t>For Training images were rotated to 15 degrees, rescaled to 1./255, sheared with intensity of 0.2,zoomed to 0.2,flipped horizontally, points outside the boundaries of the input are filled in the mode 'nearest', width and height shifted to 0.1</a:t>
            </a:r>
            <a:endParaRPr lang="en-US" dirty="0"/>
          </a:p>
          <a:p>
            <a:pPr marL="914400" lvl="1" indent="-457200" latinLnBrk="1">
              <a:buFont typeface="+mj-lt"/>
              <a:buAutoNum type="arabicPeriod"/>
            </a:pPr>
            <a:r>
              <a:rPr lang="en-IN" dirty="0"/>
              <a:t>Test images were rescaled to 1./255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8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BCE8E-DB10-4040-841E-533D904D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Summary of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89F2A-0900-42E8-835D-D0119E98F5A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34986" y="941122"/>
            <a:ext cx="4201271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66C7-4562-4508-B135-48D6AA28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31" y="539741"/>
            <a:ext cx="8610600" cy="1293028"/>
          </a:xfrm>
        </p:spPr>
        <p:txBody>
          <a:bodyPr/>
          <a:lstStyle/>
          <a:p>
            <a:r>
              <a:rPr lang="en-US" dirty="0"/>
              <a:t>Model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A4A7-9C60-445D-8EF3-5CF3B7BB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13596"/>
            <a:ext cx="10820400" cy="3577146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Adam</a:t>
            </a:r>
            <a:r>
              <a:rPr lang="en-US" dirty="0"/>
              <a:t> is an optimization algorithm that can be used to update network weights iterative based in training data. Adam is a popular algorithm in the field of deep learning because it achieves good results faster.</a:t>
            </a:r>
          </a:p>
          <a:p>
            <a:r>
              <a:rPr lang="en-US" b="1" dirty="0"/>
              <a:t>Binary Cross Entropy</a:t>
            </a:r>
            <a:r>
              <a:rPr lang="en-US" dirty="0"/>
              <a:t> computes the cross-entropy loss between true labels and predicted labels. Use this cross-entropy loss when there are only two label classes (assumed to be 0 and 1).</a:t>
            </a:r>
          </a:p>
          <a:p>
            <a:r>
              <a:rPr lang="en-US" b="1" dirty="0"/>
              <a:t>Accuracy</a:t>
            </a:r>
            <a:r>
              <a:rPr lang="en-US" dirty="0"/>
              <a:t> measures how many observations, both positive and negative, were correctly classified.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D8496-736B-413B-9FA8-DA73C1BB2D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9093" y="1867484"/>
            <a:ext cx="8610599" cy="6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AD8-1A07-4DA6-8C36-241D546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/>
              <a:t>CALL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7119-A9E6-433E-8BEF-A4E41008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62863"/>
            <a:ext cx="5875123" cy="3750979"/>
          </a:xfrm>
        </p:spPr>
        <p:txBody>
          <a:bodyPr>
            <a:normAutofit/>
          </a:bodyPr>
          <a:lstStyle/>
          <a:p>
            <a:r>
              <a:rPr lang="en-US" dirty="0"/>
              <a:t>A callback is an object that can perform actions at various stages of training (e.g. at the start or end of an epoch, before or after a single batch,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dirty="0"/>
              <a:t>Early Stopping</a:t>
            </a:r>
            <a:r>
              <a:rPr lang="en-US" dirty="0"/>
              <a:t> stops training when a monitored metric has stopped improving</a:t>
            </a:r>
          </a:p>
          <a:p>
            <a:r>
              <a:rPr lang="en-US" b="1" dirty="0"/>
              <a:t>Model Checkpoint</a:t>
            </a:r>
            <a:r>
              <a:rPr lang="en-US" dirty="0"/>
              <a:t> save the Keras model or model weights at some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7C3AD-A572-4195-99D0-8326FB5E0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171" y="4828820"/>
            <a:ext cx="11225108" cy="17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25D3-CDB2-4A70-BB8B-0F977BB1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9035"/>
            <a:ext cx="3387777" cy="3515855"/>
          </a:xfrm>
        </p:spPr>
        <p:txBody>
          <a:bodyPr>
            <a:normAutofit/>
          </a:bodyPr>
          <a:lstStyle/>
          <a:p>
            <a:r>
              <a:rPr lang="en-US" dirty="0"/>
              <a:t>Fit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9F65-1E3D-4B24-BD56-0EB886C7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076" y="733856"/>
            <a:ext cx="6703193" cy="34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Model had been fitted on data yielded batch-by-batch by a Python generator. (deprecated)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Parameters</a:t>
            </a:r>
            <a:r>
              <a:rPr lang="en-IN" dirty="0"/>
              <a:t>: </a:t>
            </a:r>
            <a:endParaRPr lang="en-US" dirty="0"/>
          </a:p>
          <a:p>
            <a:pPr lvl="1"/>
            <a:r>
              <a:rPr lang="en-IN" dirty="0"/>
              <a:t>Number of Epochs=30</a:t>
            </a:r>
            <a:endParaRPr lang="en-US" dirty="0"/>
          </a:p>
          <a:p>
            <a:pPr lvl="1"/>
            <a:r>
              <a:rPr lang="en-IN" dirty="0"/>
              <a:t>Steps per epoch =10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BADFB-7AA6-4120-8C5F-F8D6FCAD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1" y="4737454"/>
            <a:ext cx="10013429" cy="8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2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489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PowerPoint Presentation</vt:lpstr>
      <vt:lpstr>INTRODUCTION</vt:lpstr>
      <vt:lpstr>abstract</vt:lpstr>
      <vt:lpstr>approach</vt:lpstr>
      <vt:lpstr>Preprocessing and augmentation</vt:lpstr>
      <vt:lpstr>Summary of MODEL</vt:lpstr>
      <vt:lpstr>Model compilation</vt:lpstr>
      <vt:lpstr>CALL BACKS</vt:lpstr>
      <vt:lpstr>Fit model</vt:lpstr>
      <vt:lpstr>Fit model</vt:lpstr>
      <vt:lpstr>CALCULATED METRICS</vt:lpstr>
      <vt:lpstr>Plot ACCURACY</vt:lpstr>
      <vt:lpstr>Plot LOSS</vt:lpstr>
      <vt:lpstr>PREDICT TEST X-RAY IMAGES</vt:lpstr>
      <vt:lpstr>VISUALIZE PREDICT X-RAY IMAGES </vt:lpstr>
      <vt:lpstr>VISUALIZE PREDICT  X-RAY IMAGES </vt:lpstr>
      <vt:lpstr>VISUALIZE PREDICT  X-RAY IMAGES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Teja Challapalli</dc:creator>
  <cp:lastModifiedBy>Surya Teja Challapalli</cp:lastModifiedBy>
  <cp:revision>1</cp:revision>
  <dcterms:created xsi:type="dcterms:W3CDTF">2020-07-15T14:53:58Z</dcterms:created>
  <dcterms:modified xsi:type="dcterms:W3CDTF">2020-07-15T14:56:48Z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suryateja.c@ad.infosys.com</vt:lpwstr>
  </property>
  <property fmtid="{D5CDD505-2E9C-101B-9397-08002B2CF9AE}" pid="5" name="MSIP_Label_be4b3411-284d-4d31-bd4f-bc13ef7f1fd6_SetDate">
    <vt:lpwstr>2020-07-15T14:55:22.5711033Z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5c729adc-ade6-495f-a771-31860f269f8b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suryateja.c@ad.infosys.com</vt:lpwstr>
  </property>
  <property fmtid="{D5CDD505-2E9C-101B-9397-08002B2CF9AE}" pid="13" name="MSIP_Label_a0819fa7-4367-4500-ba88-dd630d977609_SetDate">
    <vt:lpwstr>2020-07-15T14:55:22.5711033Z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5c729adc-ade6-495f-a771-31860f269f8b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