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86" r:id="rId4"/>
    <p:sldId id="275" r:id="rId5"/>
    <p:sldId id="276" r:id="rId6"/>
    <p:sldId id="274" r:id="rId7"/>
    <p:sldId id="259" r:id="rId8"/>
    <p:sldId id="260" r:id="rId9"/>
    <p:sldId id="278" r:id="rId10"/>
    <p:sldId id="277" r:id="rId11"/>
    <p:sldId id="282" r:id="rId12"/>
    <p:sldId id="280" r:id="rId13"/>
    <p:sldId id="281" r:id="rId14"/>
    <p:sldId id="285"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E3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39A9F4E-A63F-4978-ACF3-DB987F2A4BE9}" type="datetimeFigureOut">
              <a:rPr lang="en-US" smtClean="0"/>
              <a:t>7/24/2020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9DB3AC0E-FD92-4A2B-906E-6A7EBA0A3BF0}" type="slidenum">
              <a:rPr lang="en-US" smtClean="0"/>
              <a:t>‹#›</a:t>
            </a:fld>
            <a:endParaRPr lang="en-US"/>
          </a:p>
        </p:txBody>
      </p:sp>
    </p:spTree>
    <p:extLst>
      <p:ext uri="{BB962C8B-B14F-4D97-AF65-F5344CB8AC3E}">
        <p14:creationId xmlns:p14="http://schemas.microsoft.com/office/powerpoint/2010/main" val="35489398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9A9F4E-A63F-4978-ACF3-DB987F2A4BE9}"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3AC0E-FD92-4A2B-906E-6A7EBA0A3BF0}" type="slidenum">
              <a:rPr lang="en-US" smtClean="0"/>
              <a:t>‹#›</a:t>
            </a:fld>
            <a:endParaRPr lang="en-US"/>
          </a:p>
        </p:txBody>
      </p:sp>
    </p:spTree>
    <p:extLst>
      <p:ext uri="{BB962C8B-B14F-4D97-AF65-F5344CB8AC3E}">
        <p14:creationId xmlns:p14="http://schemas.microsoft.com/office/powerpoint/2010/main" val="45595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9A9F4E-A63F-4978-ACF3-DB987F2A4BE9}"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3AC0E-FD92-4A2B-906E-6A7EBA0A3BF0}" type="slidenum">
              <a:rPr lang="en-US" smtClean="0"/>
              <a:t>‹#›</a:t>
            </a:fld>
            <a:endParaRPr lang="en-US"/>
          </a:p>
        </p:txBody>
      </p:sp>
    </p:spTree>
    <p:extLst>
      <p:ext uri="{BB962C8B-B14F-4D97-AF65-F5344CB8AC3E}">
        <p14:creationId xmlns:p14="http://schemas.microsoft.com/office/powerpoint/2010/main" val="267789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9A9F4E-A63F-4978-ACF3-DB987F2A4BE9}"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3AC0E-FD92-4A2B-906E-6A7EBA0A3BF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44390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9A9F4E-A63F-4978-ACF3-DB987F2A4BE9}"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3AC0E-FD92-4A2B-906E-6A7EBA0A3BF0}" type="slidenum">
              <a:rPr lang="en-US" smtClean="0"/>
              <a:t>‹#›</a:t>
            </a:fld>
            <a:endParaRPr lang="en-US"/>
          </a:p>
        </p:txBody>
      </p:sp>
    </p:spTree>
    <p:extLst>
      <p:ext uri="{BB962C8B-B14F-4D97-AF65-F5344CB8AC3E}">
        <p14:creationId xmlns:p14="http://schemas.microsoft.com/office/powerpoint/2010/main" val="1754869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39A9F4E-A63F-4978-ACF3-DB987F2A4BE9}" type="datetimeFigureOut">
              <a:rPr lang="en-US" smtClean="0"/>
              <a:t>7/24/2020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B3AC0E-FD92-4A2B-906E-6A7EBA0A3BF0}" type="slidenum">
              <a:rPr lang="en-US" smtClean="0"/>
              <a:t>‹#›</a:t>
            </a:fld>
            <a:endParaRPr lang="en-US"/>
          </a:p>
        </p:txBody>
      </p:sp>
    </p:spTree>
    <p:extLst>
      <p:ext uri="{BB962C8B-B14F-4D97-AF65-F5344CB8AC3E}">
        <p14:creationId xmlns:p14="http://schemas.microsoft.com/office/powerpoint/2010/main" val="4227466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39A9F4E-A63F-4978-ACF3-DB987F2A4BE9}" type="datetimeFigureOut">
              <a:rPr lang="en-US" smtClean="0"/>
              <a:t>7/24/2020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B3AC0E-FD92-4A2B-906E-6A7EBA0A3BF0}" type="slidenum">
              <a:rPr lang="en-US" smtClean="0"/>
              <a:t>‹#›</a:t>
            </a:fld>
            <a:endParaRPr lang="en-US"/>
          </a:p>
        </p:txBody>
      </p:sp>
    </p:spTree>
    <p:extLst>
      <p:ext uri="{BB962C8B-B14F-4D97-AF65-F5344CB8AC3E}">
        <p14:creationId xmlns:p14="http://schemas.microsoft.com/office/powerpoint/2010/main" val="1389406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A9F4E-A63F-4978-ACF3-DB987F2A4BE9}"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3AC0E-FD92-4A2B-906E-6A7EBA0A3BF0}" type="slidenum">
              <a:rPr lang="en-US" smtClean="0"/>
              <a:t>‹#›</a:t>
            </a:fld>
            <a:endParaRPr lang="en-US"/>
          </a:p>
        </p:txBody>
      </p:sp>
    </p:spTree>
    <p:extLst>
      <p:ext uri="{BB962C8B-B14F-4D97-AF65-F5344CB8AC3E}">
        <p14:creationId xmlns:p14="http://schemas.microsoft.com/office/powerpoint/2010/main" val="2474802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A9F4E-A63F-4978-ACF3-DB987F2A4BE9}"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3AC0E-FD92-4A2B-906E-6A7EBA0A3BF0}" type="slidenum">
              <a:rPr lang="en-US" smtClean="0"/>
              <a:t>‹#›</a:t>
            </a:fld>
            <a:endParaRPr lang="en-US"/>
          </a:p>
        </p:txBody>
      </p:sp>
    </p:spTree>
    <p:extLst>
      <p:ext uri="{BB962C8B-B14F-4D97-AF65-F5344CB8AC3E}">
        <p14:creationId xmlns:p14="http://schemas.microsoft.com/office/powerpoint/2010/main" val="3566278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A9F4E-A63F-4978-ACF3-DB987F2A4BE9}"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3AC0E-FD92-4A2B-906E-6A7EBA0A3BF0}" type="slidenum">
              <a:rPr lang="en-US" smtClean="0"/>
              <a:t>‹#›</a:t>
            </a:fld>
            <a:endParaRPr lang="en-US"/>
          </a:p>
        </p:txBody>
      </p:sp>
    </p:spTree>
    <p:extLst>
      <p:ext uri="{BB962C8B-B14F-4D97-AF65-F5344CB8AC3E}">
        <p14:creationId xmlns:p14="http://schemas.microsoft.com/office/powerpoint/2010/main" val="3446926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9A9F4E-A63F-4978-ACF3-DB987F2A4BE9}"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3AC0E-FD92-4A2B-906E-6A7EBA0A3BF0}" type="slidenum">
              <a:rPr lang="en-US" smtClean="0"/>
              <a:t>‹#›</a:t>
            </a:fld>
            <a:endParaRPr lang="en-US"/>
          </a:p>
        </p:txBody>
      </p:sp>
    </p:spTree>
    <p:extLst>
      <p:ext uri="{BB962C8B-B14F-4D97-AF65-F5344CB8AC3E}">
        <p14:creationId xmlns:p14="http://schemas.microsoft.com/office/powerpoint/2010/main" val="2374584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9A9F4E-A63F-4978-ACF3-DB987F2A4BE9}"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3AC0E-FD92-4A2B-906E-6A7EBA0A3BF0}" type="slidenum">
              <a:rPr lang="en-US" smtClean="0"/>
              <a:t>‹#›</a:t>
            </a:fld>
            <a:endParaRPr lang="en-US"/>
          </a:p>
        </p:txBody>
      </p:sp>
    </p:spTree>
    <p:extLst>
      <p:ext uri="{BB962C8B-B14F-4D97-AF65-F5344CB8AC3E}">
        <p14:creationId xmlns:p14="http://schemas.microsoft.com/office/powerpoint/2010/main" val="4067765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9A9F4E-A63F-4978-ACF3-DB987F2A4BE9}" type="datetimeFigureOut">
              <a:rPr lang="en-US" smtClean="0"/>
              <a:t>7/24/2020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B3AC0E-FD92-4A2B-906E-6A7EBA0A3BF0}" type="slidenum">
              <a:rPr lang="en-US" smtClean="0"/>
              <a:t>‹#›</a:t>
            </a:fld>
            <a:endParaRPr lang="en-US"/>
          </a:p>
        </p:txBody>
      </p:sp>
    </p:spTree>
    <p:extLst>
      <p:ext uri="{BB962C8B-B14F-4D97-AF65-F5344CB8AC3E}">
        <p14:creationId xmlns:p14="http://schemas.microsoft.com/office/powerpoint/2010/main" val="3045025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9A9F4E-A63F-4978-ACF3-DB987F2A4BE9}" type="datetimeFigureOut">
              <a:rPr lang="en-US" smtClean="0"/>
              <a:t>7/24/2020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B3AC0E-FD92-4A2B-906E-6A7EBA0A3BF0}" type="slidenum">
              <a:rPr lang="en-US" smtClean="0"/>
              <a:t>‹#›</a:t>
            </a:fld>
            <a:endParaRPr lang="en-US"/>
          </a:p>
        </p:txBody>
      </p:sp>
    </p:spTree>
    <p:extLst>
      <p:ext uri="{BB962C8B-B14F-4D97-AF65-F5344CB8AC3E}">
        <p14:creationId xmlns:p14="http://schemas.microsoft.com/office/powerpoint/2010/main" val="104650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9A9F4E-A63F-4978-ACF3-DB987F2A4BE9}" type="datetimeFigureOut">
              <a:rPr lang="en-US" smtClean="0"/>
              <a:t>7/24/2020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B3AC0E-FD92-4A2B-906E-6A7EBA0A3BF0}" type="slidenum">
              <a:rPr lang="en-US" smtClean="0"/>
              <a:t>‹#›</a:t>
            </a:fld>
            <a:endParaRPr lang="en-US"/>
          </a:p>
        </p:txBody>
      </p:sp>
    </p:spTree>
    <p:extLst>
      <p:ext uri="{BB962C8B-B14F-4D97-AF65-F5344CB8AC3E}">
        <p14:creationId xmlns:p14="http://schemas.microsoft.com/office/powerpoint/2010/main" val="225444487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9A9F4E-A63F-4978-ACF3-DB987F2A4BE9}"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3AC0E-FD92-4A2B-906E-6A7EBA0A3BF0}" type="slidenum">
              <a:rPr lang="en-US" smtClean="0"/>
              <a:t>‹#›</a:t>
            </a:fld>
            <a:endParaRPr lang="en-US"/>
          </a:p>
        </p:txBody>
      </p:sp>
    </p:spTree>
    <p:extLst>
      <p:ext uri="{BB962C8B-B14F-4D97-AF65-F5344CB8AC3E}">
        <p14:creationId xmlns:p14="http://schemas.microsoft.com/office/powerpoint/2010/main" val="1126760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9A9F4E-A63F-4978-ACF3-DB987F2A4BE9}"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3AC0E-FD92-4A2B-906E-6A7EBA0A3BF0}" type="slidenum">
              <a:rPr lang="en-US" smtClean="0"/>
              <a:t>‹#›</a:t>
            </a:fld>
            <a:endParaRPr lang="en-US"/>
          </a:p>
        </p:txBody>
      </p:sp>
    </p:spTree>
    <p:extLst>
      <p:ext uri="{BB962C8B-B14F-4D97-AF65-F5344CB8AC3E}">
        <p14:creationId xmlns:p14="http://schemas.microsoft.com/office/powerpoint/2010/main" val="3554484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39A9F4E-A63F-4978-ACF3-DB987F2A4BE9}" type="datetimeFigureOut">
              <a:rPr lang="en-US" smtClean="0"/>
              <a:t>7/24/2020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B3AC0E-FD92-4A2B-906E-6A7EBA0A3BF0}" type="slidenum">
              <a:rPr lang="en-US" smtClean="0"/>
              <a:t>‹#›</a:t>
            </a:fld>
            <a:endParaRPr lang="en-US"/>
          </a:p>
        </p:txBody>
      </p:sp>
    </p:spTree>
    <p:extLst>
      <p:ext uri="{BB962C8B-B14F-4D97-AF65-F5344CB8AC3E}">
        <p14:creationId xmlns:p14="http://schemas.microsoft.com/office/powerpoint/2010/main" val="145982067"/>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nfygit.ad.infosys.com/ghack2020/summarizer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6" name="Rectangle 5">
            <a:extLst>
              <a:ext uri="{FF2B5EF4-FFF2-40B4-BE49-F238E27FC236}">
                <a16:creationId xmlns:a16="http://schemas.microsoft.com/office/drawing/2014/main" id="{160B671C-92D8-4A20-9890-B561EFCF654F}"/>
              </a:ext>
            </a:extLst>
          </p:cNvPr>
          <p:cNvSpPr/>
          <p:nvPr/>
        </p:nvSpPr>
        <p:spPr>
          <a:xfrm>
            <a:off x="2012158" y="3540448"/>
            <a:ext cx="9482136" cy="1530028"/>
          </a:xfrm>
          <a:prstGeom prst="rect">
            <a:avLst/>
          </a:prstGeom>
        </p:spPr>
        <p:txBody>
          <a:bodyPr vert="horz" lIns="91440" tIns="45720" rIns="91440" bIns="45720" rtlCol="0" anchor="b">
            <a:noAutofit/>
          </a:bodyPr>
          <a:lstStyle/>
          <a:p>
            <a:pPr defTabSz="914400">
              <a:lnSpc>
                <a:spcPct val="90000"/>
              </a:lnSpc>
              <a:spcBef>
                <a:spcPct val="0"/>
              </a:spcBef>
              <a:spcAft>
                <a:spcPts val="600"/>
              </a:spcAft>
            </a:pPr>
            <a:r>
              <a:rPr lang="en-US" sz="4000" b="1" cap="all" spc="0" dirty="0">
                <a:ln w="22225">
                  <a:solidFill>
                    <a:schemeClr val="accent2"/>
                  </a:solidFill>
                  <a:prstDash val="solid"/>
                </a:ln>
                <a:latin typeface="+mj-lt"/>
                <a:ea typeface="+mj-ea"/>
                <a:cs typeface="+mj-cs"/>
              </a:rPr>
              <a:t>Document summarization using Natural language processing</a:t>
            </a:r>
          </a:p>
        </p:txBody>
      </p:sp>
      <p:pic>
        <p:nvPicPr>
          <p:cNvPr id="2" name="Picture 1">
            <a:extLst>
              <a:ext uri="{FF2B5EF4-FFF2-40B4-BE49-F238E27FC236}">
                <a16:creationId xmlns:a16="http://schemas.microsoft.com/office/drawing/2014/main" id="{FE7C6C74-9A52-4182-80B1-A730154251E8}"/>
              </a:ext>
            </a:extLst>
          </p:cNvPr>
          <p:cNvPicPr>
            <a:picLocks noChangeAspect="1"/>
          </p:cNvPicPr>
          <p:nvPr/>
        </p:nvPicPr>
        <p:blipFill>
          <a:blip r:embed="rId4"/>
          <a:stretch>
            <a:fillRect/>
          </a:stretch>
        </p:blipFill>
        <p:spPr>
          <a:xfrm rot="21600000">
            <a:off x="1157433" y="308973"/>
            <a:ext cx="5190771" cy="28938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3" name="Picture 2">
            <a:extLst>
              <a:ext uri="{FF2B5EF4-FFF2-40B4-BE49-F238E27FC236}">
                <a16:creationId xmlns:a16="http://schemas.microsoft.com/office/drawing/2014/main" id="{AE5D02C1-E49A-4D44-A7B1-1DFBEE405479}"/>
              </a:ext>
            </a:extLst>
          </p:cNvPr>
          <p:cNvPicPr>
            <a:picLocks noChangeAspect="1"/>
          </p:cNvPicPr>
          <p:nvPr/>
        </p:nvPicPr>
        <p:blipFill>
          <a:blip r:embed="rId5"/>
          <a:stretch>
            <a:fillRect/>
          </a:stretch>
        </p:blipFill>
        <p:spPr>
          <a:xfrm>
            <a:off x="6581566" y="308970"/>
            <a:ext cx="4743659" cy="2893810"/>
          </a:xfrm>
          <a:prstGeom prst="rect">
            <a:avLst/>
          </a:prstGeom>
        </p:spPr>
      </p:pic>
    </p:spTree>
    <p:extLst>
      <p:ext uri="{BB962C8B-B14F-4D97-AF65-F5344CB8AC3E}">
        <p14:creationId xmlns:p14="http://schemas.microsoft.com/office/powerpoint/2010/main" val="128955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randombar(horizontal)">
                                      <p:cBhvr>
                                        <p:cTn id="16" dur="500"/>
                                        <p:tgtEl>
                                          <p:spTgt spid="2"/>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E534D4C-E8C9-4FAB-AD5B-0A1A9185EBF5}"/>
              </a:ext>
            </a:extLst>
          </p:cNvPr>
          <p:cNvSpPr>
            <a:spLocks noGrp="1"/>
          </p:cNvSpPr>
          <p:nvPr>
            <p:ph type="title"/>
          </p:nvPr>
        </p:nvSpPr>
        <p:spPr>
          <a:xfrm>
            <a:off x="1141412" y="1082673"/>
            <a:ext cx="3193805" cy="4708528"/>
          </a:xfrm>
        </p:spPr>
        <p:txBody>
          <a:bodyPr>
            <a:normAutofit/>
          </a:bodyPr>
          <a:lstStyle/>
          <a:p>
            <a:pPr algn="r"/>
            <a:r>
              <a:rPr lang="en-US" sz="4000" dirty="0"/>
              <a:t>PLOT FOR Authors vs articles</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2050" name="Picture 2">
            <a:extLst>
              <a:ext uri="{FF2B5EF4-FFF2-40B4-BE49-F238E27FC236}">
                <a16:creationId xmlns:a16="http://schemas.microsoft.com/office/drawing/2014/main" id="{E40A439A-0129-41D3-B9F9-3263C572AA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7517" y="1139824"/>
            <a:ext cx="6352371" cy="4202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6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par>
                                <p:cTn id="14" presetID="14" presetClass="entr" presetSubtype="10"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randombar(horizontal)">
                                      <p:cBhvr>
                                        <p:cTn id="16" dur="500"/>
                                        <p:tgtEl>
                                          <p:spTgt spid="39"/>
                                        </p:tgtEl>
                                      </p:cBhvr>
                                    </p:animEffect>
                                  </p:childTnLst>
                                </p:cTn>
                              </p:par>
                              <p:par>
                                <p:cTn id="17" presetID="14" presetClass="entr" presetSubtype="1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randombar(horizontal)">
                                      <p:cBhvr>
                                        <p:cTn id="19" dur="500"/>
                                        <p:tgtEl>
                                          <p:spTgt spid="41"/>
                                        </p:tgtEl>
                                      </p:cBhvr>
                                    </p:animEffect>
                                  </p:childTnLst>
                                </p:cTn>
                              </p:par>
                              <p:par>
                                <p:cTn id="20" presetID="14" presetClass="entr" presetSubtype="10" fill="hold" nodeType="with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randombar(horizontal)">
                                      <p:cBhvr>
                                        <p:cTn id="2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E534D4C-E8C9-4FAB-AD5B-0A1A9185EBF5}"/>
              </a:ext>
            </a:extLst>
          </p:cNvPr>
          <p:cNvSpPr>
            <a:spLocks noGrp="1"/>
          </p:cNvSpPr>
          <p:nvPr>
            <p:ph type="title"/>
          </p:nvPr>
        </p:nvSpPr>
        <p:spPr>
          <a:xfrm>
            <a:off x="1141412" y="1082673"/>
            <a:ext cx="3193805" cy="4708528"/>
          </a:xfrm>
        </p:spPr>
        <p:txBody>
          <a:bodyPr>
            <a:normAutofit/>
          </a:bodyPr>
          <a:lstStyle/>
          <a:p>
            <a:pPr algn="r"/>
            <a:r>
              <a:rPr lang="en-US" sz="4000" dirty="0"/>
              <a:t>Generate summaries</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3" name="Picture 2">
            <a:extLst>
              <a:ext uri="{FF2B5EF4-FFF2-40B4-BE49-F238E27FC236}">
                <a16:creationId xmlns:a16="http://schemas.microsoft.com/office/drawing/2014/main" id="{D9F93516-A0FE-44E3-9659-1545D19AA212}"/>
              </a:ext>
            </a:extLst>
          </p:cNvPr>
          <p:cNvPicPr>
            <a:picLocks noChangeAspect="1"/>
          </p:cNvPicPr>
          <p:nvPr/>
        </p:nvPicPr>
        <p:blipFill>
          <a:blip r:embed="rId2"/>
          <a:stretch>
            <a:fillRect/>
          </a:stretch>
        </p:blipFill>
        <p:spPr>
          <a:xfrm>
            <a:off x="4973376" y="1382714"/>
            <a:ext cx="6510598" cy="3863974"/>
          </a:xfrm>
          <a:prstGeom prst="rect">
            <a:avLst/>
          </a:prstGeom>
        </p:spPr>
      </p:pic>
    </p:spTree>
    <p:extLst>
      <p:ext uri="{BB962C8B-B14F-4D97-AF65-F5344CB8AC3E}">
        <p14:creationId xmlns:p14="http://schemas.microsoft.com/office/powerpoint/2010/main" val="109901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par>
                                <p:cTn id="14" presetID="14" presetClass="entr" presetSubtype="10"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randombar(horizontal)">
                                      <p:cBhvr>
                                        <p:cTn id="16" dur="500"/>
                                        <p:tgtEl>
                                          <p:spTgt spid="39"/>
                                        </p:tgtEl>
                                      </p:cBhvr>
                                    </p:animEffect>
                                  </p:childTnLst>
                                </p:cTn>
                              </p:par>
                              <p:par>
                                <p:cTn id="17" presetID="14" presetClass="entr" presetSubtype="1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randombar(horizontal)">
                                      <p:cBhvr>
                                        <p:cTn id="19" dur="500"/>
                                        <p:tgtEl>
                                          <p:spTgt spid="41"/>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E534D4C-E8C9-4FAB-AD5B-0A1A9185EBF5}"/>
              </a:ext>
            </a:extLst>
          </p:cNvPr>
          <p:cNvSpPr>
            <a:spLocks noGrp="1"/>
          </p:cNvSpPr>
          <p:nvPr>
            <p:ph type="title"/>
          </p:nvPr>
        </p:nvSpPr>
        <p:spPr>
          <a:xfrm>
            <a:off x="1141412" y="1082673"/>
            <a:ext cx="3544627" cy="4708528"/>
          </a:xfrm>
        </p:spPr>
        <p:txBody>
          <a:bodyPr>
            <a:normAutofit/>
          </a:bodyPr>
          <a:lstStyle/>
          <a:p>
            <a:pPr algn="r"/>
            <a:r>
              <a:rPr lang="en-US" sz="4000" dirty="0"/>
              <a:t>Word cloud art of article on trump</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4098" name="Picture 2">
            <a:extLst>
              <a:ext uri="{FF2B5EF4-FFF2-40B4-BE49-F238E27FC236}">
                <a16:creationId xmlns:a16="http://schemas.microsoft.com/office/drawing/2014/main" id="{EEA03E24-B704-4E77-87FB-424335B8A6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3376" y="1382713"/>
            <a:ext cx="646297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75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par>
                                <p:cTn id="14" presetID="14" presetClass="entr" presetSubtype="10"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randombar(horizontal)">
                                      <p:cBhvr>
                                        <p:cTn id="16" dur="500"/>
                                        <p:tgtEl>
                                          <p:spTgt spid="39"/>
                                        </p:tgtEl>
                                      </p:cBhvr>
                                    </p:animEffect>
                                  </p:childTnLst>
                                </p:cTn>
                              </p:par>
                              <p:par>
                                <p:cTn id="17" presetID="14" presetClass="entr" presetSubtype="1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randombar(horizontal)">
                                      <p:cBhvr>
                                        <p:cTn id="19" dur="500"/>
                                        <p:tgtEl>
                                          <p:spTgt spid="41"/>
                                        </p:tgtEl>
                                      </p:cBhvr>
                                    </p:animEffect>
                                  </p:childTnLst>
                                </p:cTn>
                              </p:par>
                              <p:par>
                                <p:cTn id="20" presetID="14" presetClass="entr" presetSubtype="10" fill="hold" nodeType="with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randombar(horizontal)">
                                      <p:cBhvr>
                                        <p:cTn id="2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E534D4C-E8C9-4FAB-AD5B-0A1A9185EBF5}"/>
              </a:ext>
            </a:extLst>
          </p:cNvPr>
          <p:cNvSpPr>
            <a:spLocks noGrp="1"/>
          </p:cNvSpPr>
          <p:nvPr>
            <p:ph type="title"/>
          </p:nvPr>
        </p:nvSpPr>
        <p:spPr>
          <a:xfrm>
            <a:off x="1141412" y="1082673"/>
            <a:ext cx="3544627" cy="4708528"/>
          </a:xfrm>
        </p:spPr>
        <p:txBody>
          <a:bodyPr>
            <a:normAutofit/>
          </a:bodyPr>
          <a:lstStyle/>
          <a:p>
            <a:pPr algn="r"/>
            <a:r>
              <a:rPr lang="en-US" sz="4000" dirty="0"/>
              <a:t>Search for request and find similar articles using </a:t>
            </a:r>
            <a:r>
              <a:rPr lang="en-US" sz="4000" dirty="0" err="1"/>
              <a:t>tf-idf</a:t>
            </a:r>
            <a:endParaRPr lang="en-US" sz="4000" dirty="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3" name="Picture 2">
            <a:extLst>
              <a:ext uri="{FF2B5EF4-FFF2-40B4-BE49-F238E27FC236}">
                <a16:creationId xmlns:a16="http://schemas.microsoft.com/office/drawing/2014/main" id="{1D6D16D2-94E6-426D-8DFE-0D8B40C69A2D}"/>
              </a:ext>
            </a:extLst>
          </p:cNvPr>
          <p:cNvPicPr>
            <a:picLocks noChangeAspect="1"/>
          </p:cNvPicPr>
          <p:nvPr/>
        </p:nvPicPr>
        <p:blipFill>
          <a:blip r:embed="rId2"/>
          <a:stretch>
            <a:fillRect/>
          </a:stretch>
        </p:blipFill>
        <p:spPr>
          <a:xfrm>
            <a:off x="5024176" y="1382713"/>
            <a:ext cx="6507424" cy="2166937"/>
          </a:xfrm>
          <a:prstGeom prst="rect">
            <a:avLst/>
          </a:prstGeom>
        </p:spPr>
      </p:pic>
      <p:pic>
        <p:nvPicPr>
          <p:cNvPr id="4" name="Picture 3">
            <a:extLst>
              <a:ext uri="{FF2B5EF4-FFF2-40B4-BE49-F238E27FC236}">
                <a16:creationId xmlns:a16="http://schemas.microsoft.com/office/drawing/2014/main" id="{1E493815-721E-4B56-B173-CD8964291FDF}"/>
              </a:ext>
            </a:extLst>
          </p:cNvPr>
          <p:cNvPicPr>
            <a:picLocks noChangeAspect="1"/>
          </p:cNvPicPr>
          <p:nvPr/>
        </p:nvPicPr>
        <p:blipFill>
          <a:blip r:embed="rId3"/>
          <a:stretch>
            <a:fillRect/>
          </a:stretch>
        </p:blipFill>
        <p:spPr>
          <a:xfrm>
            <a:off x="5024175" y="3713956"/>
            <a:ext cx="6497899" cy="2228850"/>
          </a:xfrm>
          <a:prstGeom prst="rect">
            <a:avLst/>
          </a:prstGeom>
        </p:spPr>
      </p:pic>
    </p:spTree>
    <p:extLst>
      <p:ext uri="{BB962C8B-B14F-4D97-AF65-F5344CB8AC3E}">
        <p14:creationId xmlns:p14="http://schemas.microsoft.com/office/powerpoint/2010/main" val="98868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par>
                                <p:cTn id="14" presetID="14" presetClass="entr" presetSubtype="10"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randombar(horizontal)">
                                      <p:cBhvr>
                                        <p:cTn id="16" dur="500"/>
                                        <p:tgtEl>
                                          <p:spTgt spid="39"/>
                                        </p:tgtEl>
                                      </p:cBhvr>
                                    </p:animEffect>
                                  </p:childTnLst>
                                </p:cTn>
                              </p:par>
                              <p:par>
                                <p:cTn id="17" presetID="14" presetClass="entr" presetSubtype="1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randombar(horizontal)">
                                      <p:cBhvr>
                                        <p:cTn id="19" dur="500"/>
                                        <p:tgtEl>
                                          <p:spTgt spid="41"/>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par>
                                <p:cTn id="23" presetID="14" presetClass="entr" presetSubtype="1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randombar(horizont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E534D4C-E8C9-4FAB-AD5B-0A1A9185EBF5}"/>
              </a:ext>
            </a:extLst>
          </p:cNvPr>
          <p:cNvSpPr>
            <a:spLocks noGrp="1"/>
          </p:cNvSpPr>
          <p:nvPr>
            <p:ph type="title"/>
          </p:nvPr>
        </p:nvSpPr>
        <p:spPr>
          <a:xfrm>
            <a:off x="1141412" y="1082673"/>
            <a:ext cx="3544627" cy="4708528"/>
          </a:xfrm>
        </p:spPr>
        <p:txBody>
          <a:bodyPr>
            <a:normAutofit/>
          </a:bodyPr>
          <a:lstStyle/>
          <a:p>
            <a:pPr algn="r"/>
            <a:r>
              <a:rPr lang="en-US" sz="4000" dirty="0"/>
              <a:t>Cluster bag of words and predict closer cluster using k-means</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52" name="Picture 51">
            <a:extLst>
              <a:ext uri="{FF2B5EF4-FFF2-40B4-BE49-F238E27FC236}">
                <a16:creationId xmlns:a16="http://schemas.microsoft.com/office/drawing/2014/main" id="{EE2DBC40-873F-41D2-BA82-9348B6DFE313}"/>
              </a:ext>
            </a:extLst>
          </p:cNvPr>
          <p:cNvPicPr>
            <a:picLocks noChangeAspect="1"/>
          </p:cNvPicPr>
          <p:nvPr/>
        </p:nvPicPr>
        <p:blipFill>
          <a:blip r:embed="rId2"/>
          <a:stretch>
            <a:fillRect/>
          </a:stretch>
        </p:blipFill>
        <p:spPr>
          <a:xfrm>
            <a:off x="4843209" y="758782"/>
            <a:ext cx="6521703" cy="2670218"/>
          </a:xfrm>
          <a:prstGeom prst="rect">
            <a:avLst/>
          </a:prstGeom>
        </p:spPr>
      </p:pic>
      <p:pic>
        <p:nvPicPr>
          <p:cNvPr id="53" name="Picture 52">
            <a:extLst>
              <a:ext uri="{FF2B5EF4-FFF2-40B4-BE49-F238E27FC236}">
                <a16:creationId xmlns:a16="http://schemas.microsoft.com/office/drawing/2014/main" id="{F4E10EA0-660C-4F1B-9FED-496B52ED229E}"/>
              </a:ext>
            </a:extLst>
          </p:cNvPr>
          <p:cNvPicPr>
            <a:picLocks noChangeAspect="1"/>
          </p:cNvPicPr>
          <p:nvPr/>
        </p:nvPicPr>
        <p:blipFill>
          <a:blip r:embed="rId3"/>
          <a:stretch>
            <a:fillRect/>
          </a:stretch>
        </p:blipFill>
        <p:spPr>
          <a:xfrm>
            <a:off x="4843208" y="3696168"/>
            <a:ext cx="6769353" cy="1550520"/>
          </a:xfrm>
          <a:prstGeom prst="rect">
            <a:avLst/>
          </a:prstGeom>
        </p:spPr>
      </p:pic>
    </p:spTree>
    <p:extLst>
      <p:ext uri="{BB962C8B-B14F-4D97-AF65-F5344CB8AC3E}">
        <p14:creationId xmlns:p14="http://schemas.microsoft.com/office/powerpoint/2010/main" val="422614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par>
                                <p:cTn id="14" presetID="14" presetClass="entr" presetSubtype="10"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randombar(horizontal)">
                                      <p:cBhvr>
                                        <p:cTn id="16" dur="500"/>
                                        <p:tgtEl>
                                          <p:spTgt spid="39"/>
                                        </p:tgtEl>
                                      </p:cBhvr>
                                    </p:animEffect>
                                  </p:childTnLst>
                                </p:cTn>
                              </p:par>
                              <p:par>
                                <p:cTn id="17" presetID="14" presetClass="entr" presetSubtype="1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randombar(horizontal)">
                                      <p:cBhvr>
                                        <p:cTn id="19" dur="500"/>
                                        <p:tgtEl>
                                          <p:spTgt spid="41"/>
                                        </p:tgtEl>
                                      </p:cBhvr>
                                    </p:animEffect>
                                  </p:childTnLst>
                                </p:cTn>
                              </p:par>
                              <p:par>
                                <p:cTn id="20" presetID="14" presetClass="entr" presetSubtype="10" fill="hold"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randombar(horizontal)">
                                      <p:cBhvr>
                                        <p:cTn id="22" dur="500"/>
                                        <p:tgtEl>
                                          <p:spTgt spid="52"/>
                                        </p:tgtEl>
                                      </p:cBhvr>
                                    </p:animEffect>
                                  </p:childTnLst>
                                </p:cTn>
                              </p:par>
                              <p:par>
                                <p:cTn id="23" presetID="14" presetClass="entr" presetSubtype="1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randombar(horizontal)">
                                      <p:cBhvr>
                                        <p:cTn id="2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747584-75A4-4D95-8034-2FF77414D4CA}"/>
              </a:ext>
            </a:extLst>
          </p:cNvPr>
          <p:cNvSpPr/>
          <p:nvPr/>
        </p:nvSpPr>
        <p:spPr>
          <a:xfrm>
            <a:off x="4526502" y="2967335"/>
            <a:ext cx="3139000" cy="923330"/>
          </a:xfrm>
          <a:prstGeom prst="rect">
            <a:avLst/>
          </a:prstGeom>
          <a:noFill/>
        </p:spPr>
        <p:txBody>
          <a:bodyPr wrap="none" lIns="91440" tIns="45720" rIns="91440" bIns="45720">
            <a:prstTxWarp prst="textPlain">
              <a:avLst/>
            </a:prstTxWarp>
            <a:spAutoFit/>
          </a:bodyPr>
          <a:lstStyle/>
          <a:p>
            <a:pPr algn="ctr"/>
            <a:r>
              <a:rPr lang="en-US" sz="5400" dirty="0">
                <a:ln w="0"/>
                <a:effectLst>
                  <a:outerShdw blurRad="38100" dist="19050" dir="2700000" algn="tl" rotWithShape="0">
                    <a:schemeClr val="dk1">
                      <a:alpha val="40000"/>
                    </a:schemeClr>
                  </a:outerShdw>
                </a:effectLst>
              </a:rPr>
              <a:t>THANKS!!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2840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4"/>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5F939CD1-FA89-405F-8A1B-82FF28A321D5}"/>
              </a:ext>
            </a:extLst>
          </p:cNvPr>
          <p:cNvSpPr>
            <a:spLocks noGrp="1"/>
          </p:cNvSpPr>
          <p:nvPr>
            <p:ph type="title"/>
          </p:nvPr>
        </p:nvSpPr>
        <p:spPr>
          <a:xfrm>
            <a:off x="690563" y="924984"/>
            <a:ext cx="3543576" cy="4708528"/>
          </a:xfrm>
        </p:spPr>
        <p:txBody>
          <a:bodyPr>
            <a:normAutofit/>
          </a:bodyPr>
          <a:lstStyle/>
          <a:p>
            <a:pPr algn="r"/>
            <a:r>
              <a:rPr lang="en-US" sz="4000" dirty="0"/>
              <a:t>Team DETAILS</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52" name="Content Placeholder 2">
            <a:extLst>
              <a:ext uri="{FF2B5EF4-FFF2-40B4-BE49-F238E27FC236}">
                <a16:creationId xmlns:a16="http://schemas.microsoft.com/office/drawing/2014/main" id="{9422222E-EAA7-4D62-86B4-90E0800DAD7E}"/>
              </a:ext>
            </a:extLst>
          </p:cNvPr>
          <p:cNvSpPr>
            <a:spLocks noGrp="1"/>
          </p:cNvSpPr>
          <p:nvPr>
            <p:ph idx="1"/>
          </p:nvPr>
        </p:nvSpPr>
        <p:spPr>
          <a:xfrm>
            <a:off x="4877605" y="853282"/>
            <a:ext cx="6333849" cy="1392238"/>
          </a:xfrm>
        </p:spPr>
        <p:txBody>
          <a:bodyPr anchor="ctr">
            <a:normAutofit/>
          </a:bodyPr>
          <a:lstStyle/>
          <a:p>
            <a:pPr marL="0" indent="0">
              <a:buNone/>
            </a:pPr>
            <a:r>
              <a:rPr lang="en-US" sz="3200" dirty="0"/>
              <a:t>TEAM NAME: </a:t>
            </a:r>
            <a:r>
              <a:rPr lang="en-US" sz="3200" b="1" dirty="0"/>
              <a:t>SUMMARIZERS</a:t>
            </a:r>
          </a:p>
        </p:txBody>
      </p:sp>
      <p:sp>
        <p:nvSpPr>
          <p:cNvPr id="53" name="Content Placeholder 2">
            <a:extLst>
              <a:ext uri="{FF2B5EF4-FFF2-40B4-BE49-F238E27FC236}">
                <a16:creationId xmlns:a16="http://schemas.microsoft.com/office/drawing/2014/main" id="{3B0CBE95-34E9-444C-9E4D-D7DD532AED5F}"/>
              </a:ext>
            </a:extLst>
          </p:cNvPr>
          <p:cNvSpPr txBox="1">
            <a:spLocks/>
          </p:cNvSpPr>
          <p:nvPr/>
        </p:nvSpPr>
        <p:spPr>
          <a:xfrm>
            <a:off x="4910414" y="1990726"/>
            <a:ext cx="6333849" cy="3578225"/>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dirty="0"/>
              <a:t>TEAM</a:t>
            </a:r>
            <a:r>
              <a:rPr lang="en-US" sz="2000" dirty="0"/>
              <a:t>:</a:t>
            </a:r>
          </a:p>
          <a:p>
            <a:r>
              <a:rPr lang="en-US" sz="2000" dirty="0"/>
              <a:t>SURYA TEJA CHALLAPALLI</a:t>
            </a:r>
          </a:p>
          <a:p>
            <a:r>
              <a:rPr lang="en-US" sz="2000" dirty="0"/>
              <a:t>AKHIL KANIKE</a:t>
            </a:r>
          </a:p>
          <a:p>
            <a:r>
              <a:rPr lang="en-US" sz="2000" dirty="0"/>
              <a:t>IMTIAZ AHMED</a:t>
            </a:r>
          </a:p>
          <a:p>
            <a:pPr marL="0" indent="0">
              <a:buNone/>
            </a:pPr>
            <a:endParaRPr lang="en-US" sz="2000" dirty="0"/>
          </a:p>
          <a:p>
            <a:pPr marL="0" indent="0">
              <a:buNone/>
            </a:pPr>
            <a:r>
              <a:rPr lang="en-US" sz="2000" b="1" dirty="0"/>
              <a:t>MENTOR</a:t>
            </a:r>
            <a:r>
              <a:rPr lang="en-US" sz="2000" dirty="0"/>
              <a:t>:</a:t>
            </a:r>
          </a:p>
          <a:p>
            <a:pPr marL="0" indent="0">
              <a:buNone/>
            </a:pPr>
            <a:r>
              <a:rPr lang="en-US" sz="2000" dirty="0"/>
              <a:t>MURALIDHAR KONIJETI</a:t>
            </a:r>
          </a:p>
          <a:p>
            <a:endParaRPr lang="en-US" dirty="0"/>
          </a:p>
        </p:txBody>
      </p:sp>
    </p:spTree>
    <p:extLst>
      <p:ext uri="{BB962C8B-B14F-4D97-AF65-F5344CB8AC3E}">
        <p14:creationId xmlns:p14="http://schemas.microsoft.com/office/powerpoint/2010/main" val="366929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par>
                                <p:cTn id="14" presetID="16" presetClass="entr" presetSubtype="21"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barn(inVertical)">
                                      <p:cBhvr>
                                        <p:cTn id="16" dur="500"/>
                                        <p:tgtEl>
                                          <p:spTgt spid="39"/>
                                        </p:tgtEl>
                                      </p:cBhvr>
                                    </p:animEffect>
                                  </p:childTnLst>
                                </p:cTn>
                              </p:par>
                              <p:par>
                                <p:cTn id="17" presetID="16" presetClass="entr" presetSubtype="21"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barn(inVertical)">
                                      <p:cBhvr>
                                        <p:cTn id="19" dur="500"/>
                                        <p:tgtEl>
                                          <p:spTgt spid="4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52">
                                            <p:txEl>
                                              <p:pRg st="0" end="0"/>
                                            </p:txEl>
                                          </p:spTgt>
                                        </p:tgtEl>
                                        <p:attrNameLst>
                                          <p:attrName>style.visibility</p:attrName>
                                        </p:attrNameLst>
                                      </p:cBhvr>
                                      <p:to>
                                        <p:strVal val="visible"/>
                                      </p:to>
                                    </p:set>
                                    <p:animEffect transition="in" filter="barn(inVertical)">
                                      <p:cBhvr>
                                        <p:cTn id="22" dur="500"/>
                                        <p:tgtEl>
                                          <p:spTgt spid="52">
                                            <p:txEl>
                                              <p:pRg st="0" end="0"/>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barn(inVertical)">
                                      <p:cBhvr>
                                        <p:cTn id="2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52" grpId="0" build="p"/>
      <p:bldP spid="5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5F939CD1-FA89-405F-8A1B-82FF28A321D5}"/>
              </a:ext>
            </a:extLst>
          </p:cNvPr>
          <p:cNvSpPr>
            <a:spLocks noGrp="1"/>
          </p:cNvSpPr>
          <p:nvPr>
            <p:ph type="title"/>
          </p:nvPr>
        </p:nvSpPr>
        <p:spPr>
          <a:xfrm>
            <a:off x="889380" y="1107978"/>
            <a:ext cx="3543576" cy="4708528"/>
          </a:xfrm>
        </p:spPr>
        <p:txBody>
          <a:bodyPr>
            <a:normAutofit/>
          </a:bodyPr>
          <a:lstStyle/>
          <a:p>
            <a:pPr algn="r"/>
            <a:r>
              <a:rPr lang="en-US" sz="4000" dirty="0"/>
              <a:t>INTRODUCTION</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D177190-FEF4-4409-9E19-189EF2E11D59}"/>
              </a:ext>
            </a:extLst>
          </p:cNvPr>
          <p:cNvSpPr>
            <a:spLocks noGrp="1"/>
          </p:cNvSpPr>
          <p:nvPr>
            <p:ph idx="1"/>
          </p:nvPr>
        </p:nvSpPr>
        <p:spPr>
          <a:xfrm>
            <a:off x="5297763" y="1082673"/>
            <a:ext cx="6333849" cy="4708528"/>
          </a:xfrm>
        </p:spPr>
        <p:txBody>
          <a:bodyPr anchor="ctr">
            <a:normAutofit/>
          </a:bodyPr>
          <a:lstStyle/>
          <a:p>
            <a:pPr marL="0" indent="0">
              <a:buNone/>
            </a:pPr>
            <a:r>
              <a:rPr lang="en-US" dirty="0"/>
              <a:t>“I don’t want a full detail, just give me a summary of the context !!”</a:t>
            </a:r>
          </a:p>
          <a:p>
            <a:pPr marL="0" indent="0">
              <a:buNone/>
            </a:pPr>
            <a:r>
              <a:rPr lang="en-US" dirty="0"/>
              <a:t>We may often found ourselves in this situation when we have no time to read the long paragraphs. Manually converting the detail to a summarized version is time taking, since it requires a lot of analysis to do. This is where "</a:t>
            </a:r>
            <a:r>
              <a:rPr lang="en-US" b="1" dirty="0"/>
              <a:t>Document/Text Summarization</a:t>
            </a:r>
            <a:r>
              <a:rPr lang="en-US" dirty="0"/>
              <a:t>" comes into picture and avoids manual intervention.</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6034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par>
                                <p:cTn id="14" presetID="14" presetClass="entr" presetSubtype="10"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randombar(horizontal)">
                                      <p:cBhvr>
                                        <p:cTn id="16" dur="500"/>
                                        <p:tgtEl>
                                          <p:spTgt spid="39"/>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4" dur="500"/>
                                        <p:tgtEl>
                                          <p:spTgt spid="3">
                                            <p:txEl>
                                              <p:pRg st="1" end="1"/>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randombar(horizontal)">
                                      <p:cBhvr>
                                        <p:cTn id="2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5F939CD1-FA89-405F-8A1B-82FF28A321D5}"/>
              </a:ext>
            </a:extLst>
          </p:cNvPr>
          <p:cNvSpPr>
            <a:spLocks noGrp="1"/>
          </p:cNvSpPr>
          <p:nvPr>
            <p:ph type="title"/>
          </p:nvPr>
        </p:nvSpPr>
        <p:spPr>
          <a:xfrm>
            <a:off x="636057" y="982660"/>
            <a:ext cx="3543576" cy="4708528"/>
          </a:xfrm>
        </p:spPr>
        <p:txBody>
          <a:bodyPr>
            <a:normAutofit/>
          </a:bodyPr>
          <a:lstStyle/>
          <a:p>
            <a:pPr algn="r"/>
            <a:r>
              <a:rPr lang="en-US" sz="4000" dirty="0"/>
              <a:t>abstract</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D177190-FEF4-4409-9E19-189EF2E11D59}"/>
              </a:ext>
            </a:extLst>
          </p:cNvPr>
          <p:cNvSpPr>
            <a:spLocks noGrp="1"/>
          </p:cNvSpPr>
          <p:nvPr>
            <p:ph idx="1"/>
          </p:nvPr>
        </p:nvSpPr>
        <p:spPr>
          <a:xfrm>
            <a:off x="5297763" y="239151"/>
            <a:ext cx="6333849" cy="6356912"/>
          </a:xfrm>
        </p:spPr>
        <p:txBody>
          <a:bodyPr anchor="ctr">
            <a:noAutofit/>
          </a:bodyPr>
          <a:lstStyle/>
          <a:p>
            <a:pPr marL="0" indent="0">
              <a:buNone/>
            </a:pPr>
            <a:r>
              <a:rPr lang="en-US" dirty="0"/>
              <a:t>The datasets we have used here are different news articles published by New York Times, Breitbart, CNN, Business Insider, The Atlantic, Fox News, Talking Points Memo, Buzzfeed News, National Review, New York Post, The Guardian, NPR, Reuters, Vox, and The Washington Post., </a:t>
            </a:r>
          </a:p>
          <a:p>
            <a:pPr marL="0" indent="0">
              <a:buNone/>
            </a:pPr>
            <a:r>
              <a:rPr lang="en-US" dirty="0"/>
              <a:t>Given 3 CSV documents articles1, articles2, articles3.</a:t>
            </a:r>
          </a:p>
          <a:p>
            <a:r>
              <a:rPr lang="en-US" dirty="0"/>
              <a:t>articles1.csv - 50,000 news articles (1-50,000)</a:t>
            </a:r>
          </a:p>
          <a:p>
            <a:r>
              <a:rPr lang="en-US" dirty="0"/>
              <a:t>articles2.csv - 49,999 news articles (50,001-100,00)</a:t>
            </a:r>
          </a:p>
          <a:p>
            <a:r>
              <a:rPr lang="en-US" dirty="0"/>
              <a:t>articles3.csv - Articles 100,001+</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44961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par>
                                <p:cTn id="14" presetID="14" presetClass="entr" presetSubtype="10"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randombar(horizontal)">
                                      <p:cBhvr>
                                        <p:cTn id="16" dur="500"/>
                                        <p:tgtEl>
                                          <p:spTgt spid="39"/>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4" dur="5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9" dur="500"/>
                                        <p:tgtEl>
                                          <p:spTgt spid="3">
                                            <p:txEl>
                                              <p:pRg st="4" end="4"/>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randombar(horizontal)">
                                      <p:cBhvr>
                                        <p:cTn id="4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5F939CD1-FA89-405F-8A1B-82FF28A321D5}"/>
              </a:ext>
            </a:extLst>
          </p:cNvPr>
          <p:cNvSpPr>
            <a:spLocks noGrp="1"/>
          </p:cNvSpPr>
          <p:nvPr>
            <p:ph type="title"/>
          </p:nvPr>
        </p:nvSpPr>
        <p:spPr>
          <a:xfrm>
            <a:off x="636057" y="1038930"/>
            <a:ext cx="3543576" cy="4708528"/>
          </a:xfrm>
        </p:spPr>
        <p:txBody>
          <a:bodyPr>
            <a:normAutofit/>
          </a:bodyPr>
          <a:lstStyle/>
          <a:p>
            <a:pPr algn="r"/>
            <a:r>
              <a:rPr lang="en-US" sz="4000" dirty="0"/>
              <a:t>objective</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D177190-FEF4-4409-9E19-189EF2E11D59}"/>
              </a:ext>
            </a:extLst>
          </p:cNvPr>
          <p:cNvSpPr>
            <a:spLocks noGrp="1"/>
          </p:cNvSpPr>
          <p:nvPr>
            <p:ph idx="1"/>
          </p:nvPr>
        </p:nvSpPr>
        <p:spPr>
          <a:xfrm>
            <a:off x="5297763" y="239151"/>
            <a:ext cx="6333849" cy="6356912"/>
          </a:xfrm>
        </p:spPr>
        <p:txBody>
          <a:bodyPr anchor="ctr">
            <a:noAutofit/>
          </a:bodyPr>
          <a:lstStyle/>
          <a:p>
            <a:pPr marL="0" indent="0">
              <a:buNone/>
            </a:pPr>
            <a:r>
              <a:rPr lang="en-US" dirty="0"/>
              <a:t>Our goal is to design a system which can generate summary for large text and plot word cloud art using Deep Learning/NLP techniques.</a:t>
            </a:r>
          </a:p>
          <a:p>
            <a:pPr marL="0" indent="0">
              <a:buNone/>
            </a:pPr>
            <a:endParaRPr lang="en-US" dirty="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96962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par>
                                <p:cTn id="14" presetID="14" presetClass="entr" presetSubtype="10"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randombar(horizontal)">
                                      <p:cBhvr>
                                        <p:cTn id="16" dur="500"/>
                                        <p:tgtEl>
                                          <p:spTgt spid="39"/>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randombar(horizontal)">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E79AA19A-D2E5-47F2-AF0A-1AF60D42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1" name="Picture 2">
            <a:extLst>
              <a:ext uri="{FF2B5EF4-FFF2-40B4-BE49-F238E27FC236}">
                <a16:creationId xmlns:a16="http://schemas.microsoft.com/office/drawing/2014/main" id="{91A1E618-D29E-4367-8C34-500E34D05B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783" y="0"/>
            <a:ext cx="12188952" cy="6858000"/>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grpSp>
        <p:nvGrpSpPr>
          <p:cNvPr id="63" name="Group 62">
            <a:extLst>
              <a:ext uri="{FF2B5EF4-FFF2-40B4-BE49-F238E27FC236}">
                <a16:creationId xmlns:a16="http://schemas.microsoft.com/office/drawing/2014/main" id="{81F2BFD0-D896-4BA3-BA8F-0C866BD024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64" name="Rectangle 5">
              <a:extLst>
                <a:ext uri="{FF2B5EF4-FFF2-40B4-BE49-F238E27FC236}">
                  <a16:creationId xmlns:a16="http://schemas.microsoft.com/office/drawing/2014/main" id="{E768552D-D282-4F68-A829-290A4E83179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5" name="Freeform 6">
              <a:extLst>
                <a:ext uri="{FF2B5EF4-FFF2-40B4-BE49-F238E27FC236}">
                  <a16:creationId xmlns:a16="http://schemas.microsoft.com/office/drawing/2014/main" id="{B24AFF31-9CD5-4E66-92F8-23BBAA24FB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7">
              <a:extLst>
                <a:ext uri="{FF2B5EF4-FFF2-40B4-BE49-F238E27FC236}">
                  <a16:creationId xmlns:a16="http://schemas.microsoft.com/office/drawing/2014/main" id="{2267C9D4-1770-45DD-AAFC-481CD7F9AA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8">
              <a:extLst>
                <a:ext uri="{FF2B5EF4-FFF2-40B4-BE49-F238E27FC236}">
                  <a16:creationId xmlns:a16="http://schemas.microsoft.com/office/drawing/2014/main" id="{10DD6E0B-EC58-4D78-8125-AD2172CD2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9">
              <a:extLst>
                <a:ext uri="{FF2B5EF4-FFF2-40B4-BE49-F238E27FC236}">
                  <a16:creationId xmlns:a16="http://schemas.microsoft.com/office/drawing/2014/main" id="{23D6129D-742B-422D-A589-6692C16715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10">
              <a:extLst>
                <a:ext uri="{FF2B5EF4-FFF2-40B4-BE49-F238E27FC236}">
                  <a16:creationId xmlns:a16="http://schemas.microsoft.com/office/drawing/2014/main" id="{9EA94B27-F456-4ED8-8882-77632BDA0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11">
              <a:extLst>
                <a:ext uri="{FF2B5EF4-FFF2-40B4-BE49-F238E27FC236}">
                  <a16:creationId xmlns:a16="http://schemas.microsoft.com/office/drawing/2014/main" id="{5B7F96AD-560C-44A0-A513-B06758743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12">
              <a:extLst>
                <a:ext uri="{FF2B5EF4-FFF2-40B4-BE49-F238E27FC236}">
                  <a16:creationId xmlns:a16="http://schemas.microsoft.com/office/drawing/2014/main" id="{86701218-3235-4E29-9935-1315B5CCAA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13">
              <a:extLst>
                <a:ext uri="{FF2B5EF4-FFF2-40B4-BE49-F238E27FC236}">
                  <a16:creationId xmlns:a16="http://schemas.microsoft.com/office/drawing/2014/main" id="{046B7BE0-D335-42EA-9893-4FA7654F1F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3" name="Freeform 14">
              <a:extLst>
                <a:ext uri="{FF2B5EF4-FFF2-40B4-BE49-F238E27FC236}">
                  <a16:creationId xmlns:a16="http://schemas.microsoft.com/office/drawing/2014/main" id="{1CE912BA-808B-403C-B26F-8083A682E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Freeform 15">
              <a:extLst>
                <a:ext uri="{FF2B5EF4-FFF2-40B4-BE49-F238E27FC236}">
                  <a16:creationId xmlns:a16="http://schemas.microsoft.com/office/drawing/2014/main" id="{D974F65A-298C-4395-B461-99B9B49A07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5" name="Line 16">
              <a:extLst>
                <a:ext uri="{FF2B5EF4-FFF2-40B4-BE49-F238E27FC236}">
                  <a16:creationId xmlns:a16="http://schemas.microsoft.com/office/drawing/2014/main" id="{700B2930-989F-49DC-B909-8150145AD09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6" name="Freeform 17">
              <a:extLst>
                <a:ext uri="{FF2B5EF4-FFF2-40B4-BE49-F238E27FC236}">
                  <a16:creationId xmlns:a16="http://schemas.microsoft.com/office/drawing/2014/main" id="{795CB5A4-5145-4F55-95D0-6FB820C84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7" name="Freeform 18">
              <a:extLst>
                <a:ext uri="{FF2B5EF4-FFF2-40B4-BE49-F238E27FC236}">
                  <a16:creationId xmlns:a16="http://schemas.microsoft.com/office/drawing/2014/main" id="{54BB8F48-D800-442A-A603-979FE924B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8" name="Freeform 19">
              <a:extLst>
                <a:ext uri="{FF2B5EF4-FFF2-40B4-BE49-F238E27FC236}">
                  <a16:creationId xmlns:a16="http://schemas.microsoft.com/office/drawing/2014/main" id="{6E863078-201C-4DC0-8D49-077300CE5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9" name="Freeform 20">
              <a:extLst>
                <a:ext uri="{FF2B5EF4-FFF2-40B4-BE49-F238E27FC236}">
                  <a16:creationId xmlns:a16="http://schemas.microsoft.com/office/drawing/2014/main" id="{6A07EBB6-75B0-4867-9AAF-7A645F4148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0" name="Rectangle 21">
              <a:extLst>
                <a:ext uri="{FF2B5EF4-FFF2-40B4-BE49-F238E27FC236}">
                  <a16:creationId xmlns:a16="http://schemas.microsoft.com/office/drawing/2014/main" id="{FA40A456-C685-468E-802E-FC9DF586AFD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81" name="Freeform 22">
              <a:extLst>
                <a:ext uri="{FF2B5EF4-FFF2-40B4-BE49-F238E27FC236}">
                  <a16:creationId xmlns:a16="http://schemas.microsoft.com/office/drawing/2014/main" id="{F101202F-1B2A-414C-83B7-9327E599C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2" name="Freeform 23">
              <a:extLst>
                <a:ext uri="{FF2B5EF4-FFF2-40B4-BE49-F238E27FC236}">
                  <a16:creationId xmlns:a16="http://schemas.microsoft.com/office/drawing/2014/main" id="{4CC9B21F-B169-47E9-9B97-3BB645B29C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3" name="Freeform 24">
              <a:extLst>
                <a:ext uri="{FF2B5EF4-FFF2-40B4-BE49-F238E27FC236}">
                  <a16:creationId xmlns:a16="http://schemas.microsoft.com/office/drawing/2014/main" id="{BC5FF733-2B71-4734-AD6A-5B35D99A3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4" name="Freeform 25">
              <a:extLst>
                <a:ext uri="{FF2B5EF4-FFF2-40B4-BE49-F238E27FC236}">
                  <a16:creationId xmlns:a16="http://schemas.microsoft.com/office/drawing/2014/main" id="{0BCEB342-9AFC-4DCB-B92F-E08DC9594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5" name="Freeform 26">
              <a:extLst>
                <a:ext uri="{FF2B5EF4-FFF2-40B4-BE49-F238E27FC236}">
                  <a16:creationId xmlns:a16="http://schemas.microsoft.com/office/drawing/2014/main" id="{3B9B4933-5C48-49CF-9C6A-A29413150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6" name="Freeform 27">
              <a:extLst>
                <a:ext uri="{FF2B5EF4-FFF2-40B4-BE49-F238E27FC236}">
                  <a16:creationId xmlns:a16="http://schemas.microsoft.com/office/drawing/2014/main" id="{404FC76C-600A-482C-8386-F77ACBCC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7" name="Freeform 28">
              <a:extLst>
                <a:ext uri="{FF2B5EF4-FFF2-40B4-BE49-F238E27FC236}">
                  <a16:creationId xmlns:a16="http://schemas.microsoft.com/office/drawing/2014/main" id="{E8C5D50B-A590-4AAE-A748-113B62DADA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8" name="Freeform 29">
              <a:extLst>
                <a:ext uri="{FF2B5EF4-FFF2-40B4-BE49-F238E27FC236}">
                  <a16:creationId xmlns:a16="http://schemas.microsoft.com/office/drawing/2014/main" id="{6C045F21-7031-4278-BFEE-A9E856ADA9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9" name="Freeform 30">
              <a:extLst>
                <a:ext uri="{FF2B5EF4-FFF2-40B4-BE49-F238E27FC236}">
                  <a16:creationId xmlns:a16="http://schemas.microsoft.com/office/drawing/2014/main" id="{20EE11A6-3412-4362-8A81-592A15F2A1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0" name="Freeform 31">
              <a:extLst>
                <a:ext uri="{FF2B5EF4-FFF2-40B4-BE49-F238E27FC236}">
                  <a16:creationId xmlns:a16="http://schemas.microsoft.com/office/drawing/2014/main" id="{A376EBB9-93F5-4B6F-95B3-C36B6C851E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B9EDE52-F494-4ECF-9003-45B2DED4E9B5}"/>
              </a:ext>
            </a:extLst>
          </p:cNvPr>
          <p:cNvSpPr>
            <a:spLocks noGrp="1"/>
          </p:cNvSpPr>
          <p:nvPr>
            <p:ph type="title"/>
          </p:nvPr>
        </p:nvSpPr>
        <p:spPr>
          <a:xfrm>
            <a:off x="853330" y="1254035"/>
            <a:ext cx="2926190" cy="4002222"/>
          </a:xfrm>
        </p:spPr>
        <p:txBody>
          <a:bodyPr>
            <a:normAutofit/>
          </a:bodyPr>
          <a:lstStyle/>
          <a:p>
            <a:r>
              <a:rPr lang="en-US" sz="4000" dirty="0">
                <a:solidFill>
                  <a:srgbClr val="FFFFFF"/>
                </a:solidFill>
              </a:rPr>
              <a:t>Solution approach</a:t>
            </a:r>
          </a:p>
        </p:txBody>
      </p:sp>
      <p:sp useBgFill="1">
        <p:nvSpPr>
          <p:cNvPr id="92" name="Round Diagonal Corner Rectangle 6">
            <a:extLst>
              <a:ext uri="{FF2B5EF4-FFF2-40B4-BE49-F238E27FC236}">
                <a16:creationId xmlns:a16="http://schemas.microsoft.com/office/drawing/2014/main" id="{092ADBCF-B973-4C52-B740-4963E95B3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3FDD94EF-2C73-4E4C-8332-A75D8AC6BE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95" name="Freeform 32">
              <a:extLst>
                <a:ext uri="{FF2B5EF4-FFF2-40B4-BE49-F238E27FC236}">
                  <a16:creationId xmlns:a16="http://schemas.microsoft.com/office/drawing/2014/main" id="{16EF4FCE-B4BF-485E-B545-95827107AD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6" name="Freeform 33">
              <a:extLst>
                <a:ext uri="{FF2B5EF4-FFF2-40B4-BE49-F238E27FC236}">
                  <a16:creationId xmlns:a16="http://schemas.microsoft.com/office/drawing/2014/main" id="{C2DD2F29-32E6-486A-A295-CB29680AD9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7" name="Freeform 34">
              <a:extLst>
                <a:ext uri="{FF2B5EF4-FFF2-40B4-BE49-F238E27FC236}">
                  <a16:creationId xmlns:a16="http://schemas.microsoft.com/office/drawing/2014/main" id="{B1A76276-E7B7-4550-9AFF-0A2E9EAEA4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8" name="Freeform 35">
              <a:extLst>
                <a:ext uri="{FF2B5EF4-FFF2-40B4-BE49-F238E27FC236}">
                  <a16:creationId xmlns:a16="http://schemas.microsoft.com/office/drawing/2014/main" id="{EAFC4E0E-3390-457C-BCC9-A2479C10F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9" name="Freeform 36">
              <a:extLst>
                <a:ext uri="{FF2B5EF4-FFF2-40B4-BE49-F238E27FC236}">
                  <a16:creationId xmlns:a16="http://schemas.microsoft.com/office/drawing/2014/main" id="{D0E59BF7-C450-4448-B71A-80ECD878D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0" name="Freeform 37">
              <a:extLst>
                <a:ext uri="{FF2B5EF4-FFF2-40B4-BE49-F238E27FC236}">
                  <a16:creationId xmlns:a16="http://schemas.microsoft.com/office/drawing/2014/main" id="{BAB182A0-0A27-42D3-A9D0-56E8B7F4A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1" name="Freeform 38">
              <a:extLst>
                <a:ext uri="{FF2B5EF4-FFF2-40B4-BE49-F238E27FC236}">
                  <a16:creationId xmlns:a16="http://schemas.microsoft.com/office/drawing/2014/main" id="{4C9A08D9-525C-448E-A071-78226848F4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2" name="Freeform 39">
              <a:extLst>
                <a:ext uri="{FF2B5EF4-FFF2-40B4-BE49-F238E27FC236}">
                  <a16:creationId xmlns:a16="http://schemas.microsoft.com/office/drawing/2014/main" id="{E7818D96-423C-499F-A080-00EF0B9D4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3" name="Freeform 40">
              <a:extLst>
                <a:ext uri="{FF2B5EF4-FFF2-40B4-BE49-F238E27FC236}">
                  <a16:creationId xmlns:a16="http://schemas.microsoft.com/office/drawing/2014/main" id="{059B8971-2367-46BA-8FCC-D001A6C369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4" name="Rectangle 41">
              <a:extLst>
                <a:ext uri="{FF2B5EF4-FFF2-40B4-BE49-F238E27FC236}">
                  <a16:creationId xmlns:a16="http://schemas.microsoft.com/office/drawing/2014/main" id="{E4DF0A08-11EF-495A-980F-2ED66FBB81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grpSp>
      <p:graphicFrame>
        <p:nvGraphicFramePr>
          <p:cNvPr id="4" name="Table 4">
            <a:extLst>
              <a:ext uri="{FF2B5EF4-FFF2-40B4-BE49-F238E27FC236}">
                <a16:creationId xmlns:a16="http://schemas.microsoft.com/office/drawing/2014/main" id="{4FDB1612-367A-4362-8785-E0FBB27B4DE4}"/>
              </a:ext>
            </a:extLst>
          </p:cNvPr>
          <p:cNvGraphicFramePr>
            <a:graphicFrameLocks noGrp="1"/>
          </p:cNvGraphicFramePr>
          <p:nvPr>
            <p:ph idx="1"/>
            <p:extLst>
              <p:ext uri="{D42A27DB-BD31-4B8C-83A1-F6EECF244321}">
                <p14:modId xmlns:p14="http://schemas.microsoft.com/office/powerpoint/2010/main" val="1060010613"/>
              </p:ext>
            </p:extLst>
          </p:nvPr>
        </p:nvGraphicFramePr>
        <p:xfrm>
          <a:off x="4423954" y="1739280"/>
          <a:ext cx="6296298" cy="3031732"/>
        </p:xfrm>
        <a:graphic>
          <a:graphicData uri="http://schemas.openxmlformats.org/drawingml/2006/table">
            <a:tbl>
              <a:tblPr firstRow="1" bandRow="1">
                <a:noFill/>
                <a:tableStyleId>{5C22544A-7EE6-4342-B048-85BDC9FD1C3A}</a:tableStyleId>
              </a:tblPr>
              <a:tblGrid>
                <a:gridCol w="3636834">
                  <a:extLst>
                    <a:ext uri="{9D8B030D-6E8A-4147-A177-3AD203B41FA5}">
                      <a16:colId xmlns:a16="http://schemas.microsoft.com/office/drawing/2014/main" val="2962935598"/>
                    </a:ext>
                  </a:extLst>
                </a:gridCol>
                <a:gridCol w="2659464">
                  <a:extLst>
                    <a:ext uri="{9D8B030D-6E8A-4147-A177-3AD203B41FA5}">
                      <a16:colId xmlns:a16="http://schemas.microsoft.com/office/drawing/2014/main" val="1014179550"/>
                    </a:ext>
                  </a:extLst>
                </a:gridCol>
              </a:tblGrid>
              <a:tr h="956506">
                <a:tc>
                  <a:txBody>
                    <a:bodyPr/>
                    <a:lstStyle/>
                    <a:p>
                      <a:r>
                        <a:rPr lang="en-US" sz="1500" b="1">
                          <a:solidFill>
                            <a:srgbClr val="FFFFFF"/>
                          </a:solidFill>
                        </a:rPr>
                        <a:t>Solution</a:t>
                      </a:r>
                    </a:p>
                  </a:txBody>
                  <a:tcPr marL="209760" marR="125856" marT="125856" marB="125856">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1500" b="1">
                          <a:solidFill>
                            <a:srgbClr val="FFFFFF"/>
                          </a:solidFill>
                        </a:rPr>
                        <a:t>Tools &amp; Deep Learning Libraries</a:t>
                      </a:r>
                    </a:p>
                  </a:txBody>
                  <a:tcPr marL="209760" marR="125856" marT="125856" marB="125856">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1889587551"/>
                  </a:ext>
                </a:extLst>
              </a:tr>
              <a:tr h="2075226">
                <a:tc>
                  <a:txBody>
                    <a:bodyPr/>
                    <a:lstStyle/>
                    <a:p>
                      <a:r>
                        <a:rPr lang="en-US" sz="1500">
                          <a:solidFill>
                            <a:schemeClr val="tx1">
                              <a:lumMod val="85000"/>
                              <a:lumOff val="15000"/>
                            </a:schemeClr>
                          </a:solidFill>
                        </a:rPr>
                        <a:t>Document/Text Summarization</a:t>
                      </a:r>
                    </a:p>
                    <a:p>
                      <a:r>
                        <a:rPr lang="en-US" sz="1500">
                          <a:solidFill>
                            <a:schemeClr val="tx1">
                              <a:lumMod val="85000"/>
                              <a:lumOff val="15000"/>
                            </a:schemeClr>
                          </a:solidFill>
                          <a:hlinkClick r:id="rId3">
                            <a:extLst>
                              <a:ext uri="{A12FA001-AC4F-418D-AE19-62706E023703}">
                                <ahyp:hlinkClr xmlns:ahyp="http://schemas.microsoft.com/office/drawing/2018/hyperlinkcolor" val="tx"/>
                              </a:ext>
                            </a:extLst>
                          </a:hlinkClick>
                        </a:rPr>
                        <a:t>https://infygit.ad.infosys.com/ghack2020/summarizers</a:t>
                      </a:r>
                      <a:endParaRPr lang="en-US" sz="1500">
                        <a:solidFill>
                          <a:schemeClr val="tx1">
                            <a:lumMod val="85000"/>
                            <a:lumOff val="15000"/>
                          </a:schemeClr>
                        </a:solidFill>
                      </a:endParaRPr>
                    </a:p>
                  </a:txBody>
                  <a:tcPr marL="209760" marR="125856" marT="125856" marB="125856">
                    <a:lnL w="38100" cap="flat" cmpd="sng" algn="ctr">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r>
                        <a:rPr lang="en-US" sz="1500" dirty="0">
                          <a:solidFill>
                            <a:schemeClr val="tx1">
                              <a:lumMod val="85000"/>
                              <a:lumOff val="15000"/>
                            </a:schemeClr>
                          </a:solidFill>
                        </a:rPr>
                        <a:t>Python, Jupyter Notebook, Google Colab/Amazon Sage Maker, nltk, TF-IDF, K-Means Clustering</a:t>
                      </a:r>
                    </a:p>
                  </a:txBody>
                  <a:tcPr marL="209760" marR="125856" marT="125856" marB="125856">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2423015673"/>
                  </a:ext>
                </a:extLst>
              </a:tr>
            </a:tbl>
          </a:graphicData>
        </a:graphic>
      </p:graphicFrame>
    </p:spTree>
    <p:extLst>
      <p:ext uri="{BB962C8B-B14F-4D97-AF65-F5344CB8AC3E}">
        <p14:creationId xmlns:p14="http://schemas.microsoft.com/office/powerpoint/2010/main" val="1037099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par>
                                <p:cTn id="8" presetID="14" presetClass="entr" presetSubtype="10" fill="hold"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randombar(horizontal)">
                                      <p:cBhvr>
                                        <p:cTn id="10" dur="500"/>
                                        <p:tgtEl>
                                          <p:spTgt spid="61"/>
                                        </p:tgtEl>
                                      </p:cBhvr>
                                    </p:animEffect>
                                  </p:childTnLst>
                                </p:cTn>
                              </p:par>
                              <p:par>
                                <p:cTn id="11" presetID="14" presetClass="entr" presetSubtype="10"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randombar(horizontal)">
                                      <p:cBhvr>
                                        <p:cTn id="13" dur="500"/>
                                        <p:tgtEl>
                                          <p:spTgt spid="63"/>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randombar(horizontal)">
                                      <p:cBhvr>
                                        <p:cTn id="16" dur="500"/>
                                        <p:tgtEl>
                                          <p:spTgt spid="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92"/>
                                        </p:tgtEl>
                                        <p:attrNameLst>
                                          <p:attrName>style.visibility</p:attrName>
                                        </p:attrNameLst>
                                      </p:cBhvr>
                                      <p:to>
                                        <p:strVal val="visible"/>
                                      </p:to>
                                    </p:set>
                                    <p:animEffect transition="in" filter="randombar(horizontal)">
                                      <p:cBhvr>
                                        <p:cTn id="19" dur="500"/>
                                        <p:tgtEl>
                                          <p:spTgt spid="92"/>
                                        </p:tgtEl>
                                      </p:cBhvr>
                                    </p:animEffect>
                                  </p:childTnLst>
                                </p:cTn>
                              </p:par>
                              <p:par>
                                <p:cTn id="20" presetID="14" presetClass="entr" presetSubtype="10" fill="hold" nodeType="with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randombar(horizontal)">
                                      <p:cBhvr>
                                        <p:cTn id="22" dur="500"/>
                                        <p:tgtEl>
                                          <p:spTgt spid="94"/>
                                        </p:tgtEl>
                                      </p:cBhvr>
                                    </p:animEffect>
                                  </p:childTnLst>
                                </p:cTn>
                              </p:par>
                              <p:par>
                                <p:cTn id="23" presetID="14" presetClass="entr" presetSubtype="1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randombar(horizont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2" grpId="0"/>
      <p:bldP spid="9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83FBA1A-A716-49F9-A881-515B94A07038}"/>
              </a:ext>
            </a:extLst>
          </p:cNvPr>
          <p:cNvSpPr>
            <a:spLocks noGrp="1"/>
          </p:cNvSpPr>
          <p:nvPr>
            <p:ph type="title"/>
          </p:nvPr>
        </p:nvSpPr>
        <p:spPr>
          <a:xfrm>
            <a:off x="1230314" y="361156"/>
            <a:ext cx="10401298" cy="1274763"/>
          </a:xfrm>
        </p:spPr>
        <p:txBody>
          <a:bodyPr>
            <a:normAutofit/>
          </a:bodyPr>
          <a:lstStyle/>
          <a:p>
            <a:r>
              <a:rPr lang="en-US" sz="4000" dirty="0"/>
              <a:t>abstractive Summarization methods</a:t>
            </a:r>
          </a:p>
        </p:txBody>
      </p:sp>
      <p:sp>
        <p:nvSpPr>
          <p:cNvPr id="3" name="Content Placeholder 2">
            <a:extLst>
              <a:ext uri="{FF2B5EF4-FFF2-40B4-BE49-F238E27FC236}">
                <a16:creationId xmlns:a16="http://schemas.microsoft.com/office/drawing/2014/main" id="{B99E6E68-1419-49F9-AEE2-D5404EB55815}"/>
              </a:ext>
            </a:extLst>
          </p:cNvPr>
          <p:cNvSpPr>
            <a:spLocks noGrp="1"/>
          </p:cNvSpPr>
          <p:nvPr>
            <p:ph idx="1"/>
          </p:nvPr>
        </p:nvSpPr>
        <p:spPr>
          <a:xfrm>
            <a:off x="1155700" y="1884616"/>
            <a:ext cx="5526136" cy="4336795"/>
          </a:xfrm>
        </p:spPr>
        <p:txBody>
          <a:bodyPr>
            <a:normAutofit/>
          </a:bodyPr>
          <a:lstStyle/>
          <a:p>
            <a:pPr marL="457200" indent="-457200">
              <a:lnSpc>
                <a:spcPct val="110000"/>
              </a:lnSpc>
              <a:buFont typeface="+mj-lt"/>
              <a:buAutoNum type="arabicPeriod"/>
            </a:pPr>
            <a:r>
              <a:rPr lang="en-US" dirty="0"/>
              <a:t>Read Document</a:t>
            </a:r>
          </a:p>
          <a:p>
            <a:pPr marL="457200" indent="-457200">
              <a:lnSpc>
                <a:spcPct val="110000"/>
              </a:lnSpc>
              <a:buFont typeface="+mj-lt"/>
              <a:buAutoNum type="arabicPeriod"/>
            </a:pPr>
            <a:r>
              <a:rPr lang="en-US" dirty="0"/>
              <a:t>Preprocessing or Cleaning</a:t>
            </a:r>
          </a:p>
          <a:p>
            <a:pPr marL="457200" indent="-457200">
              <a:lnSpc>
                <a:spcPct val="110000"/>
              </a:lnSpc>
              <a:buFont typeface="+mj-lt"/>
              <a:buAutoNum type="arabicPeriod"/>
            </a:pPr>
            <a:r>
              <a:rPr lang="en-US" dirty="0"/>
              <a:t>Generate Summaries and plot Word Cloud Art on articles</a:t>
            </a:r>
          </a:p>
          <a:p>
            <a:pPr marL="457200" indent="-457200">
              <a:lnSpc>
                <a:spcPct val="110000"/>
              </a:lnSpc>
              <a:buFont typeface="+mj-lt"/>
              <a:buAutoNum type="arabicPeriod"/>
            </a:pPr>
            <a:r>
              <a:rPr lang="en-US" dirty="0"/>
              <a:t>Searching requests and finding similar articles using TF-IDF algorithm</a:t>
            </a:r>
          </a:p>
          <a:p>
            <a:pPr marL="457200" indent="-457200">
              <a:lnSpc>
                <a:spcPct val="110000"/>
              </a:lnSpc>
              <a:buFont typeface="+mj-lt"/>
              <a:buAutoNum type="arabicPeriod"/>
            </a:pPr>
            <a:r>
              <a:rPr lang="en-US" dirty="0"/>
              <a:t>Cluster Bag of Words and predict closest cluster for the passed sentence using K-Means algorithm.</a:t>
            </a:r>
          </a:p>
        </p:txBody>
      </p:sp>
      <p:grpSp>
        <p:nvGrpSpPr>
          <p:cNvPr id="75" name="Group 7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7FFAF324-AD01-4F9C-BD9F-65F2B45F77BC}"/>
              </a:ext>
            </a:extLst>
          </p:cNvPr>
          <p:cNvPicPr>
            <a:picLocks noChangeAspect="1"/>
          </p:cNvPicPr>
          <p:nvPr/>
        </p:nvPicPr>
        <p:blipFill>
          <a:blip r:embed="rId4"/>
          <a:stretch>
            <a:fillRect/>
          </a:stretch>
        </p:blipFill>
        <p:spPr>
          <a:xfrm>
            <a:off x="7499399" y="1924722"/>
            <a:ext cx="4175076" cy="4338858"/>
          </a:xfrm>
          <a:prstGeom prst="rect">
            <a:avLst/>
          </a:prstGeom>
        </p:spPr>
      </p:pic>
    </p:spTree>
    <p:extLst>
      <p:ext uri="{BB962C8B-B14F-4D97-AF65-F5344CB8AC3E}">
        <p14:creationId xmlns:p14="http://schemas.microsoft.com/office/powerpoint/2010/main" val="217608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randombar(horizontal)">
                                      <p:cBhvr>
                                        <p:cTn id="7" dur="500"/>
                                        <p:tgtEl>
                                          <p:spTgt spid="71"/>
                                        </p:tgtEl>
                                      </p:cBhvr>
                                    </p:animEffect>
                                  </p:childTnLst>
                                </p:cTn>
                              </p:par>
                              <p:par>
                                <p:cTn id="8" presetID="14" presetClass="entr" presetSubtype="10" fill="hold"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randombar(horizontal)">
                                      <p:cBhvr>
                                        <p:cTn id="10" dur="500"/>
                                        <p:tgtEl>
                                          <p:spTgt spid="7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6" dur="500"/>
                                        <p:tgtEl>
                                          <p:spTgt spid="3">
                                            <p:txEl>
                                              <p:pRg st="4" end="4"/>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75"/>
                                        </p:tgtEl>
                                        <p:attrNameLst>
                                          <p:attrName>style.visibility</p:attrName>
                                        </p:attrNameLst>
                                      </p:cBhvr>
                                      <p:to>
                                        <p:strVal val="visible"/>
                                      </p:to>
                                    </p:set>
                                    <p:animEffect transition="in" filter="randombar(horizontal)">
                                      <p:cBhvr>
                                        <p:cTn id="39" dur="500"/>
                                        <p:tgtEl>
                                          <p:spTgt spid="75"/>
                                        </p:tgtEl>
                                      </p:cBhvr>
                                    </p:animEffect>
                                  </p:childTnLst>
                                </p:cTn>
                              </p:par>
                              <p:par>
                                <p:cTn id="40" presetID="14" presetClass="entr" presetSubtype="10" fill="hold"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randombar(horizontal)">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E534D4C-E8C9-4FAB-AD5B-0A1A9185EBF5}"/>
              </a:ext>
            </a:extLst>
          </p:cNvPr>
          <p:cNvSpPr>
            <a:spLocks noGrp="1"/>
          </p:cNvSpPr>
          <p:nvPr>
            <p:ph type="title"/>
          </p:nvPr>
        </p:nvSpPr>
        <p:spPr>
          <a:xfrm>
            <a:off x="1141412" y="1082673"/>
            <a:ext cx="3282167" cy="4708528"/>
          </a:xfrm>
        </p:spPr>
        <p:txBody>
          <a:bodyPr>
            <a:normAutofit/>
          </a:bodyPr>
          <a:lstStyle/>
          <a:p>
            <a:pPr algn="r"/>
            <a:r>
              <a:rPr lang="en-US" sz="4000" dirty="0"/>
              <a:t>Distribution plot for articles across years</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6" name="Picture 5">
            <a:extLst>
              <a:ext uri="{FF2B5EF4-FFF2-40B4-BE49-F238E27FC236}">
                <a16:creationId xmlns:a16="http://schemas.microsoft.com/office/drawing/2014/main" id="{1E1C7C18-EC0E-49FB-A71C-CC85754CA17E}"/>
              </a:ext>
            </a:extLst>
          </p:cNvPr>
          <p:cNvPicPr>
            <a:picLocks noChangeAspect="1"/>
          </p:cNvPicPr>
          <p:nvPr/>
        </p:nvPicPr>
        <p:blipFill>
          <a:blip r:embed="rId2"/>
          <a:stretch>
            <a:fillRect/>
          </a:stretch>
        </p:blipFill>
        <p:spPr>
          <a:xfrm>
            <a:off x="5069692" y="987425"/>
            <a:ext cx="6414283" cy="4259263"/>
          </a:xfrm>
          <a:prstGeom prst="rect">
            <a:avLst/>
          </a:prstGeom>
        </p:spPr>
      </p:pic>
    </p:spTree>
    <p:extLst>
      <p:ext uri="{BB962C8B-B14F-4D97-AF65-F5344CB8AC3E}">
        <p14:creationId xmlns:p14="http://schemas.microsoft.com/office/powerpoint/2010/main" val="383858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par>
                                <p:cTn id="14" presetID="14" presetClass="entr" presetSubtype="10"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randombar(horizontal)">
                                      <p:cBhvr>
                                        <p:cTn id="16" dur="500"/>
                                        <p:tgtEl>
                                          <p:spTgt spid="39"/>
                                        </p:tgtEl>
                                      </p:cBhvr>
                                    </p:animEffect>
                                  </p:childTnLst>
                                </p:cTn>
                              </p:par>
                              <p:par>
                                <p:cTn id="17" presetID="14" presetClass="entr" presetSubtype="1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randombar(horizontal)">
                                      <p:cBhvr>
                                        <p:cTn id="19" dur="500"/>
                                        <p:tgtEl>
                                          <p:spTgt spid="41"/>
                                        </p:tgtEl>
                                      </p:cBhvr>
                                    </p:animEffect>
                                  </p:childTnLst>
                                </p:cTn>
                              </p:par>
                              <p:par>
                                <p:cTn id="20" presetID="14" presetClass="entr" presetSubtype="1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E534D4C-E8C9-4FAB-AD5B-0A1A9185EBF5}"/>
              </a:ext>
            </a:extLst>
          </p:cNvPr>
          <p:cNvSpPr>
            <a:spLocks noGrp="1"/>
          </p:cNvSpPr>
          <p:nvPr>
            <p:ph type="title"/>
          </p:nvPr>
        </p:nvSpPr>
        <p:spPr>
          <a:xfrm>
            <a:off x="1141412" y="1082673"/>
            <a:ext cx="3282167" cy="4708528"/>
          </a:xfrm>
        </p:spPr>
        <p:txBody>
          <a:bodyPr>
            <a:normAutofit/>
          </a:bodyPr>
          <a:lstStyle/>
          <a:p>
            <a:pPr algn="r"/>
            <a:r>
              <a:rPr lang="en-US" sz="4000" dirty="0"/>
              <a:t>Distribution plot for publications</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3074" name="Picture 2">
            <a:extLst>
              <a:ext uri="{FF2B5EF4-FFF2-40B4-BE49-F238E27FC236}">
                <a16:creationId xmlns:a16="http://schemas.microsoft.com/office/drawing/2014/main" id="{B1DE5C43-B713-4090-9F76-0BD799E848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9225" y="838201"/>
            <a:ext cx="611505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89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par>
                                <p:cTn id="14" presetID="14" presetClass="entr" presetSubtype="10"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randombar(horizontal)">
                                      <p:cBhvr>
                                        <p:cTn id="16" dur="500"/>
                                        <p:tgtEl>
                                          <p:spTgt spid="39"/>
                                        </p:tgtEl>
                                      </p:cBhvr>
                                    </p:animEffect>
                                  </p:childTnLst>
                                </p:cTn>
                              </p:par>
                              <p:par>
                                <p:cTn id="17" presetID="14" presetClass="entr" presetSubtype="1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randombar(horizontal)">
                                      <p:cBhvr>
                                        <p:cTn id="19" dur="500"/>
                                        <p:tgtEl>
                                          <p:spTgt spid="41"/>
                                        </p:tgtEl>
                                      </p:cBhvr>
                                    </p:animEffect>
                                  </p:childTnLst>
                                </p:cTn>
                              </p:par>
                              <p:par>
                                <p:cTn id="20" presetID="14" presetClass="entr" presetSubtype="10" fill="hold" nodeType="withEffect">
                                  <p:stCondLst>
                                    <p:cond delay="0"/>
                                  </p:stCondLst>
                                  <p:childTnLst>
                                    <p:set>
                                      <p:cBhvr>
                                        <p:cTn id="21" dur="1" fill="hold">
                                          <p:stCondLst>
                                            <p:cond delay="0"/>
                                          </p:stCondLst>
                                        </p:cTn>
                                        <p:tgtEl>
                                          <p:spTgt spid="3074"/>
                                        </p:tgtEl>
                                        <p:attrNameLst>
                                          <p:attrName>style.visibility</p:attrName>
                                        </p:attrNameLst>
                                      </p:cBhvr>
                                      <p:to>
                                        <p:strVal val="visible"/>
                                      </p:to>
                                    </p:set>
                                    <p:animEffect transition="in" filter="randombar(horizontal)">
                                      <p:cBhvr>
                                        <p:cTn id="2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22</TotalTime>
  <Words>353</Words>
  <Application>Microsoft Office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Tw Cen MT</vt:lpstr>
      <vt:lpstr>Circuit</vt:lpstr>
      <vt:lpstr>PowerPoint Presentation</vt:lpstr>
      <vt:lpstr>Team DETAILS</vt:lpstr>
      <vt:lpstr>INTRODUCTION</vt:lpstr>
      <vt:lpstr>abstract</vt:lpstr>
      <vt:lpstr>objective</vt:lpstr>
      <vt:lpstr>Solution approach</vt:lpstr>
      <vt:lpstr>abstractive Summarization methods</vt:lpstr>
      <vt:lpstr>Distribution plot for articles across years</vt:lpstr>
      <vt:lpstr>Distribution plot for publications</vt:lpstr>
      <vt:lpstr>PLOT FOR Authors vs articles</vt:lpstr>
      <vt:lpstr>Generate summaries</vt:lpstr>
      <vt:lpstr>Word cloud art of article on trump</vt:lpstr>
      <vt:lpstr>Search for request and find similar articles using tf-idf</vt:lpstr>
      <vt:lpstr>Cluster bag of words and predict closer cluster using k-means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 Teja Challapalli</dc:creator>
  <cp:lastModifiedBy>Surya Teja Challapalli</cp:lastModifiedBy>
  <cp:revision>5</cp:revision>
  <dcterms:created xsi:type="dcterms:W3CDTF">2020-07-24T15:03:49Z</dcterms:created>
  <dcterms:modified xsi:type="dcterms:W3CDTF">2020-07-24T15:26:12Z</dcterms:modified>
</cp:coreProperties>
</file>