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0" r:id="rId3"/>
    <p:sldId id="268" r:id="rId4"/>
    <p:sldId id="265" r:id="rId5"/>
    <p:sldId id="262" r:id="rId6"/>
    <p:sldId id="261" r:id="rId7"/>
    <p:sldId id="257" r:id="rId8"/>
    <p:sldId id="258" r:id="rId9"/>
    <p:sldId id="259" r:id="rId10"/>
    <p:sldId id="266" r:id="rId11"/>
    <p:sldId id="267" r:id="rId12"/>
    <p:sldId id="264"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4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B1DC2E1-4C29-49D5-9C44-39D0F45E88F8}" type="datetimeFigureOut">
              <a:rPr lang="en-US" smtClean="0"/>
              <a:t>7/2/2022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1857796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DC2E1-4C29-49D5-9C44-39D0F45E88F8}"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2600986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DC2E1-4C29-49D5-9C44-39D0F45E88F8}"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3970358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DC2E1-4C29-49D5-9C44-39D0F45E88F8}"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2B967-24CB-4CA8-B9A4-085F9CF5740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5189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DC2E1-4C29-49D5-9C44-39D0F45E88F8}"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3767007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B1DC2E1-4C29-49D5-9C44-39D0F45E88F8}" type="datetimeFigureOut">
              <a:rPr lang="en-US" smtClean="0"/>
              <a:t>7/2/2022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1719667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B1DC2E1-4C29-49D5-9C44-39D0F45E88F8}" type="datetimeFigureOut">
              <a:rPr lang="en-US" smtClean="0"/>
              <a:t>7/2/2022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3064596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1DC2E1-4C29-49D5-9C44-39D0F45E88F8}"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2490517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1DC2E1-4C29-49D5-9C44-39D0F45E88F8}"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3279167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1DC2E1-4C29-49D5-9C44-39D0F45E88F8}"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1453011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1DC2E1-4C29-49D5-9C44-39D0F45E88F8}"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265181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1DC2E1-4C29-49D5-9C44-39D0F45E88F8}"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765479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1DC2E1-4C29-49D5-9C44-39D0F45E88F8}" type="datetimeFigureOut">
              <a:rPr lang="en-US" smtClean="0"/>
              <a:t>7/2/2022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2125280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1DC2E1-4C29-49D5-9C44-39D0F45E88F8}" type="datetimeFigureOut">
              <a:rPr lang="en-US" smtClean="0"/>
              <a:t>7/2/2022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3219447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DC2E1-4C29-49D5-9C44-39D0F45E88F8}" type="datetimeFigureOut">
              <a:rPr lang="en-US" smtClean="0"/>
              <a:t>7/2/2022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239174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DC2E1-4C29-49D5-9C44-39D0F45E88F8}"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3310282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DC2E1-4C29-49D5-9C44-39D0F45E88F8}"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764088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1DC2E1-4C29-49D5-9C44-39D0F45E88F8}" type="datetimeFigureOut">
              <a:rPr lang="en-US" smtClean="0"/>
              <a:t>7/2/2022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B2B967-24CB-4CA8-B9A4-085F9CF57400}" type="slidenum">
              <a:rPr lang="en-US" smtClean="0"/>
              <a:t>‹#›</a:t>
            </a:fld>
            <a:endParaRPr lang="en-US"/>
          </a:p>
        </p:txBody>
      </p:sp>
    </p:spTree>
    <p:extLst>
      <p:ext uri="{BB962C8B-B14F-4D97-AF65-F5344CB8AC3E}">
        <p14:creationId xmlns:p14="http://schemas.microsoft.com/office/powerpoint/2010/main" val="230640407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eb.powerva.microsoft.com/environments/Default-7f16c8b3-f0ef-45a1-aa81-9d5c90cb8ba5/bots/fe4f43ee-81ec-46c2-aefc-e7ad26779934/publish"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eb.powerva.microsoft.com/environments/Default-7f16c8b3-f0ef-45a1-aa81-9d5c90cb8ba5/bots/fe4f43ee-81ec-46c2-aefc-e7ad26779934/canvas"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2003" y="146183"/>
            <a:ext cx="10515600" cy="1325563"/>
          </a:xfrm>
        </p:spPr>
        <p:txBody>
          <a:bodyPr>
            <a:normAutofit fontScale="90000"/>
          </a:bodyPr>
          <a:lstStyle/>
          <a:p>
            <a:r>
              <a:rPr lang="en-US" sz="6700" b="1" dirty="0" smtClean="0"/>
              <a:t>INSURE-YOU</a:t>
            </a:r>
            <a:r>
              <a:rPr lang="en-US" sz="4400" dirty="0" smtClean="0"/>
              <a:t/>
            </a:r>
            <a:br>
              <a:rPr lang="en-US" sz="4400" dirty="0" smtClean="0"/>
            </a:br>
            <a:r>
              <a:rPr lang="en-US" sz="2800" dirty="0" smtClean="0"/>
              <a:t>THE </a:t>
            </a:r>
            <a:r>
              <a:rPr lang="en-US" sz="2800" dirty="0" smtClean="0"/>
              <a:t>INSURANCE </a:t>
            </a:r>
            <a:r>
              <a:rPr lang="en-US" sz="2800" dirty="0" smtClean="0"/>
              <a:t>CHATBOT</a:t>
            </a:r>
            <a:endParaRPr lang="en-US" b="1" dirty="0"/>
          </a:p>
        </p:txBody>
      </p:sp>
      <p:pic>
        <p:nvPicPr>
          <p:cNvPr id="7" name="Picture 6"/>
          <p:cNvPicPr>
            <a:picLocks noChangeAspect="1"/>
          </p:cNvPicPr>
          <p:nvPr/>
        </p:nvPicPr>
        <p:blipFill>
          <a:blip r:embed="rId2"/>
          <a:stretch>
            <a:fillRect/>
          </a:stretch>
        </p:blipFill>
        <p:spPr>
          <a:xfrm>
            <a:off x="3272307" y="2253803"/>
            <a:ext cx="4024850" cy="4460247"/>
          </a:xfrm>
          <a:prstGeom prst="rect">
            <a:avLst/>
          </a:prstGeom>
        </p:spPr>
      </p:pic>
    </p:spTree>
    <p:extLst>
      <p:ext uri="{BB962C8B-B14F-4D97-AF65-F5344CB8AC3E}">
        <p14:creationId xmlns:p14="http://schemas.microsoft.com/office/powerpoint/2010/main" val="259101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1982" y="-114947"/>
            <a:ext cx="13311389" cy="1325563"/>
          </a:xfrm>
        </p:spPr>
        <p:txBody>
          <a:bodyPr>
            <a:normAutofit/>
          </a:bodyPr>
          <a:lstStyle/>
          <a:p>
            <a:r>
              <a:rPr lang="en-US" dirty="0" smtClean="0"/>
              <a:t>				</a:t>
            </a:r>
            <a:r>
              <a:rPr lang="en-US" sz="5400" b="1" dirty="0" smtClean="0"/>
              <a:t>BOT PERFORMANCE ANALYTICS</a:t>
            </a:r>
            <a:endParaRPr lang="en-US" b="1" dirty="0"/>
          </a:p>
        </p:txBody>
      </p:sp>
      <p:pic>
        <p:nvPicPr>
          <p:cNvPr id="3" name="Picture 2"/>
          <p:cNvPicPr>
            <a:picLocks noChangeAspect="1"/>
          </p:cNvPicPr>
          <p:nvPr/>
        </p:nvPicPr>
        <p:blipFill>
          <a:blip r:embed="rId2"/>
          <a:stretch>
            <a:fillRect/>
          </a:stretch>
        </p:blipFill>
        <p:spPr>
          <a:xfrm>
            <a:off x="1352281" y="1107584"/>
            <a:ext cx="9401578" cy="5779496"/>
          </a:xfrm>
          <a:prstGeom prst="rect">
            <a:avLst/>
          </a:prstGeom>
        </p:spPr>
      </p:pic>
    </p:spTree>
    <p:extLst>
      <p:ext uri="{BB962C8B-B14F-4D97-AF65-F5344CB8AC3E}">
        <p14:creationId xmlns:p14="http://schemas.microsoft.com/office/powerpoint/2010/main" val="3447596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29" y="-198660"/>
            <a:ext cx="13059175" cy="1325563"/>
          </a:xfrm>
        </p:spPr>
        <p:txBody>
          <a:bodyPr>
            <a:normAutofit/>
          </a:bodyPr>
          <a:lstStyle/>
          <a:p>
            <a:r>
              <a:rPr lang="en-US" dirty="0" smtClean="0"/>
              <a:t>				</a:t>
            </a:r>
            <a:r>
              <a:rPr lang="en-US" sz="4800" b="1" dirty="0" smtClean="0"/>
              <a:t>KEY PERFORMANCE INDICATORS</a:t>
            </a:r>
            <a:endParaRPr lang="en-US" b="1" dirty="0"/>
          </a:p>
        </p:txBody>
      </p:sp>
      <p:sp>
        <p:nvSpPr>
          <p:cNvPr id="4" name="Content Placeholder 2"/>
          <p:cNvSpPr>
            <a:spLocks noGrp="1"/>
          </p:cNvSpPr>
          <p:nvPr>
            <p:ph idx="1"/>
          </p:nvPr>
        </p:nvSpPr>
        <p:spPr>
          <a:xfrm>
            <a:off x="1402784" y="1262131"/>
            <a:ext cx="8355049" cy="4610635"/>
          </a:xfrm>
        </p:spPr>
        <p:txBody>
          <a:bodyPr>
            <a:normAutofit/>
          </a:bodyPr>
          <a:lstStyle/>
          <a:p>
            <a:pPr marL="0" indent="0">
              <a:buNone/>
            </a:pPr>
            <a:r>
              <a:rPr lang="en-US" dirty="0" smtClean="0"/>
              <a:t>	</a:t>
            </a:r>
            <a:endParaRPr lang="en-US" dirty="0"/>
          </a:p>
        </p:txBody>
      </p:sp>
      <p:pic>
        <p:nvPicPr>
          <p:cNvPr id="10" name="Picture 9"/>
          <p:cNvPicPr>
            <a:picLocks noChangeAspect="1"/>
          </p:cNvPicPr>
          <p:nvPr/>
        </p:nvPicPr>
        <p:blipFill>
          <a:blip r:embed="rId2"/>
          <a:stretch>
            <a:fillRect/>
          </a:stretch>
        </p:blipFill>
        <p:spPr>
          <a:xfrm>
            <a:off x="1786742" y="991675"/>
            <a:ext cx="7447410" cy="5833999"/>
          </a:xfrm>
          <a:prstGeom prst="rect">
            <a:avLst/>
          </a:prstGeom>
        </p:spPr>
      </p:pic>
    </p:spTree>
    <p:extLst>
      <p:ext uri="{BB962C8B-B14F-4D97-AF65-F5344CB8AC3E}">
        <p14:creationId xmlns:p14="http://schemas.microsoft.com/office/powerpoint/2010/main" val="35852179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6700" y="137225"/>
            <a:ext cx="12087895" cy="1325563"/>
          </a:xfrm>
        </p:spPr>
        <p:txBody>
          <a:bodyPr>
            <a:normAutofit/>
          </a:bodyPr>
          <a:lstStyle/>
          <a:p>
            <a:r>
              <a:rPr lang="en-US" sz="6600" b="1" dirty="0" smtClean="0"/>
              <a:t>END CREDITS</a:t>
            </a:r>
            <a:endParaRPr lang="en-US" sz="6600" b="1" dirty="0"/>
          </a:p>
        </p:txBody>
      </p:sp>
      <p:sp>
        <p:nvSpPr>
          <p:cNvPr id="4" name="Title 1"/>
          <p:cNvSpPr txBox="1">
            <a:spLocks/>
          </p:cNvSpPr>
          <p:nvPr/>
        </p:nvSpPr>
        <p:spPr>
          <a:xfrm>
            <a:off x="1789090" y="2686207"/>
            <a:ext cx="9145073" cy="126760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p>
        </p:txBody>
      </p:sp>
      <p:sp>
        <p:nvSpPr>
          <p:cNvPr id="5" name="Content Placeholder 2"/>
          <p:cNvSpPr>
            <a:spLocks noGrp="1"/>
          </p:cNvSpPr>
          <p:nvPr>
            <p:ph idx="1"/>
          </p:nvPr>
        </p:nvSpPr>
        <p:spPr>
          <a:xfrm>
            <a:off x="1087778" y="1725769"/>
            <a:ext cx="11196987" cy="5132231"/>
          </a:xfrm>
        </p:spPr>
        <p:txBody>
          <a:bodyPr>
            <a:normAutofit/>
          </a:bodyPr>
          <a:lstStyle/>
          <a:p>
            <a:pPr marL="0" indent="0">
              <a:buNone/>
            </a:pPr>
            <a:r>
              <a:rPr lang="en-US" b="1" dirty="0" smtClean="0"/>
              <a:t>AUTHOR</a:t>
            </a:r>
            <a:r>
              <a:rPr lang="en-US" dirty="0" smtClean="0"/>
              <a:t>: SURYA TEJA CHALLAPALLI</a:t>
            </a:r>
          </a:p>
          <a:p>
            <a:pPr marL="0" indent="0">
              <a:buNone/>
            </a:pPr>
            <a:r>
              <a:rPr lang="en-US" b="1" dirty="0" smtClean="0"/>
              <a:t>BOT NAME</a:t>
            </a:r>
            <a:r>
              <a:rPr lang="en-US" dirty="0" smtClean="0"/>
              <a:t>: INSURE-YOU (INSURANCE BOT)</a:t>
            </a:r>
          </a:p>
          <a:p>
            <a:pPr marL="0" indent="0">
              <a:buNone/>
            </a:pPr>
            <a:r>
              <a:rPr lang="en-US" b="1" dirty="0"/>
              <a:t>BOT FUNCTIONALITY</a:t>
            </a:r>
            <a:r>
              <a:rPr lang="en-US" dirty="0"/>
              <a:t>: INSURANCE INFORMATIVE SERVICES, USER ONBOARDING, BOT ANALYTICS, PRODUCT </a:t>
            </a:r>
            <a:r>
              <a:rPr lang="en-US" dirty="0" smtClean="0"/>
              <a:t>RECOMMENDATION</a:t>
            </a:r>
          </a:p>
          <a:p>
            <a:pPr marL="0" indent="0">
              <a:buNone/>
            </a:pPr>
            <a:r>
              <a:rPr lang="en-US" b="1" dirty="0" smtClean="0"/>
              <a:t>TECHNOLOGY USED</a:t>
            </a:r>
            <a:r>
              <a:rPr lang="en-US" dirty="0" smtClean="0"/>
              <a:t>: AZURE BOT SERVICE, VIRTUAL AGENT</a:t>
            </a:r>
          </a:p>
          <a:p>
            <a:pPr marL="0" indent="0">
              <a:buNone/>
            </a:pPr>
            <a:r>
              <a:rPr lang="en-US" b="1" dirty="0"/>
              <a:t>TECHNOLOGY STACK</a:t>
            </a:r>
            <a:r>
              <a:rPr lang="en-US" dirty="0"/>
              <a:t>: NLP, </a:t>
            </a:r>
            <a:r>
              <a:rPr lang="en-US" dirty="0" smtClean="0"/>
              <a:t>REGEX, KEYWORD </a:t>
            </a:r>
            <a:r>
              <a:rPr lang="en-US" dirty="0"/>
              <a:t>EXTRACTION, </a:t>
            </a:r>
            <a:r>
              <a:rPr lang="en-US" dirty="0" smtClean="0"/>
              <a:t>DIALOGFLOW</a:t>
            </a:r>
          </a:p>
        </p:txBody>
      </p:sp>
    </p:spTree>
    <p:extLst>
      <p:ext uri="{BB962C8B-B14F-4D97-AF65-F5344CB8AC3E}">
        <p14:creationId xmlns:p14="http://schemas.microsoft.com/office/powerpoint/2010/main" val="21329809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89090" y="2686207"/>
            <a:ext cx="9145073" cy="126760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p>
        </p:txBody>
      </p:sp>
      <p:sp>
        <p:nvSpPr>
          <p:cNvPr id="6" name="Rectangle 5"/>
          <p:cNvSpPr/>
          <p:nvPr/>
        </p:nvSpPr>
        <p:spPr>
          <a:xfrm>
            <a:off x="2972033" y="2572270"/>
            <a:ext cx="4703776" cy="1107996"/>
          </a:xfrm>
          <a:prstGeom prst="rect">
            <a:avLst/>
          </a:prstGeom>
          <a:noFill/>
        </p:spPr>
        <p:txBody>
          <a:bodyPr wrap="square" lIns="91440" tIns="45720" rIns="91440" bIns="45720">
            <a:spAutoFit/>
          </a:bodyPr>
          <a:lstStyle/>
          <a:p>
            <a:pPr algn="ctr"/>
            <a:r>
              <a:rPr lang="en-US" sz="6600" b="0" cap="none" spc="0" dirty="0" smtClean="0">
                <a:ln w="0"/>
                <a:effectLst>
                  <a:reflection blurRad="6350" stA="53000" endA="300" endPos="35500" dir="5400000" sy="-90000" algn="bl" rotWithShape="0"/>
                </a:effectLst>
              </a:rPr>
              <a:t>THANKS</a:t>
            </a:r>
            <a:endParaRPr lang="en-US" sz="6600" b="0" cap="none" spc="0" dirty="0">
              <a:ln w="0"/>
              <a:effectLst>
                <a:reflection blurRad="6350" stA="53000" endA="300" endPos="35500" dir="5400000" sy="-90000" algn="bl" rotWithShape="0"/>
              </a:effectLst>
            </a:endParaRPr>
          </a:p>
        </p:txBody>
      </p:sp>
    </p:spTree>
    <p:extLst>
      <p:ext uri="{BB962C8B-B14F-4D97-AF65-F5344CB8AC3E}">
        <p14:creationId xmlns:p14="http://schemas.microsoft.com/office/powerpoint/2010/main" val="152409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6574" y="0"/>
            <a:ext cx="9905998" cy="1478570"/>
          </a:xfrm>
        </p:spPr>
        <p:txBody>
          <a:bodyPr>
            <a:normAutofit/>
          </a:bodyPr>
          <a:lstStyle/>
          <a:p>
            <a:r>
              <a:rPr lang="en-US" sz="4400" b="1" dirty="0" smtClean="0"/>
              <a:t>AZURE BOT SERVICES</a:t>
            </a:r>
            <a:endParaRPr lang="en-US" b="1" dirty="0"/>
          </a:p>
        </p:txBody>
      </p:sp>
      <p:sp>
        <p:nvSpPr>
          <p:cNvPr id="3" name="Content Placeholder 2"/>
          <p:cNvSpPr>
            <a:spLocks noGrp="1"/>
          </p:cNvSpPr>
          <p:nvPr>
            <p:ph idx="1"/>
          </p:nvPr>
        </p:nvSpPr>
        <p:spPr>
          <a:xfrm>
            <a:off x="1574563" y="2060620"/>
            <a:ext cx="8355049" cy="4610635"/>
          </a:xfrm>
        </p:spPr>
        <p:txBody>
          <a:bodyPr>
            <a:normAutofit/>
          </a:bodyPr>
          <a:lstStyle/>
          <a:p>
            <a:r>
              <a:rPr lang="en-US" sz="3000" b="1" dirty="0"/>
              <a:t>Build bots quickly and easily</a:t>
            </a:r>
          </a:p>
          <a:p>
            <a:r>
              <a:rPr lang="en-US" sz="3000" b="1" dirty="0" smtClean="0"/>
              <a:t>Deploy </a:t>
            </a:r>
            <a:r>
              <a:rPr lang="en-US" sz="3000" b="1" dirty="0"/>
              <a:t>across channels and languages</a:t>
            </a:r>
          </a:p>
          <a:p>
            <a:r>
              <a:rPr lang="en-US" sz="3000" b="1" dirty="0" smtClean="0"/>
              <a:t>Scale </a:t>
            </a:r>
            <a:r>
              <a:rPr lang="en-US" sz="3000" b="1" dirty="0"/>
              <a:t>securely with centralized management</a:t>
            </a:r>
          </a:p>
          <a:p>
            <a:r>
              <a:rPr lang="en-US" sz="3200" b="1" dirty="0" smtClean="0"/>
              <a:t>Improve </a:t>
            </a:r>
            <a:r>
              <a:rPr lang="en-US" sz="3200" b="1" dirty="0"/>
              <a:t>your bots over time</a:t>
            </a:r>
          </a:p>
          <a:p>
            <a:pPr marL="0" indent="0">
              <a:buNone/>
            </a:pPr>
            <a:r>
              <a:rPr lang="en-US" dirty="0" smtClean="0"/>
              <a:t>	</a:t>
            </a:r>
            <a:endParaRPr lang="en-US" dirty="0"/>
          </a:p>
        </p:txBody>
      </p:sp>
    </p:spTree>
    <p:extLst>
      <p:ext uri="{BB962C8B-B14F-4D97-AF65-F5344CB8AC3E}">
        <p14:creationId xmlns:p14="http://schemas.microsoft.com/office/powerpoint/2010/main" val="2770476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3244" y="90152"/>
            <a:ext cx="9905998" cy="1478570"/>
          </a:xfrm>
        </p:spPr>
        <p:txBody>
          <a:bodyPr>
            <a:normAutofit/>
          </a:bodyPr>
          <a:lstStyle/>
          <a:p>
            <a:r>
              <a:rPr lang="en-US" sz="6000" b="1" dirty="0" smtClean="0"/>
              <a:t>BOT CREATION</a:t>
            </a:r>
            <a:endParaRPr lang="en-US" sz="4800" b="1" dirty="0"/>
          </a:p>
        </p:txBody>
      </p:sp>
      <p:pic>
        <p:nvPicPr>
          <p:cNvPr id="3074" name="Picture 2" descr="New bot icon in title b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4848" y="2714942"/>
            <a:ext cx="3514725"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237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0371" y="-206062"/>
            <a:ext cx="9905998" cy="1478570"/>
          </a:xfrm>
        </p:spPr>
        <p:txBody>
          <a:bodyPr>
            <a:normAutofit/>
          </a:bodyPr>
          <a:lstStyle/>
          <a:p>
            <a:r>
              <a:rPr lang="en-US" sz="5400" b="1" dirty="0" smtClean="0"/>
              <a:t>entities</a:t>
            </a:r>
            <a:endParaRPr lang="en-US" sz="4400" b="1" dirty="0"/>
          </a:p>
        </p:txBody>
      </p:sp>
      <p:sp>
        <p:nvSpPr>
          <p:cNvPr id="3" name="Content Placeholder 2"/>
          <p:cNvSpPr>
            <a:spLocks noGrp="1"/>
          </p:cNvSpPr>
          <p:nvPr>
            <p:ph idx="1"/>
          </p:nvPr>
        </p:nvSpPr>
        <p:spPr>
          <a:xfrm>
            <a:off x="930619" y="1171978"/>
            <a:ext cx="3311453" cy="5132231"/>
          </a:xfrm>
        </p:spPr>
        <p:txBody>
          <a:bodyPr>
            <a:normAutofit/>
          </a:bodyPr>
          <a:lstStyle/>
          <a:p>
            <a:pPr marL="0" indent="0">
              <a:buNone/>
            </a:pPr>
            <a:r>
              <a:rPr lang="en-US" sz="2000" dirty="0"/>
              <a:t>An entity can be viewed as an information unit that represents a certain type of a real-world subject, like a phone number, zip code, city, or even a person's name</a:t>
            </a:r>
            <a:r>
              <a:rPr lang="en-US" sz="2000" dirty="0" smtClean="0"/>
              <a:t>.</a:t>
            </a:r>
          </a:p>
          <a:p>
            <a:pPr marL="0" indent="0">
              <a:buNone/>
            </a:pPr>
            <a:endParaRPr lang="en-US" sz="2000" dirty="0"/>
          </a:p>
          <a:p>
            <a:pPr marL="0" indent="0">
              <a:buNone/>
            </a:pPr>
            <a:r>
              <a:rPr lang="en-US" sz="2000" dirty="0" smtClean="0"/>
              <a:t>Types of Entities:</a:t>
            </a:r>
          </a:p>
          <a:p>
            <a:pPr lvl="1"/>
            <a:r>
              <a:rPr lang="en-US" dirty="0" smtClean="0"/>
              <a:t>Pre-built</a:t>
            </a:r>
          </a:p>
          <a:p>
            <a:pPr lvl="1"/>
            <a:r>
              <a:rPr lang="en-US" dirty="0" smtClean="0"/>
              <a:t>Regex</a:t>
            </a:r>
            <a:endParaRPr lang="en-US" dirty="0"/>
          </a:p>
        </p:txBody>
      </p:sp>
      <p:pic>
        <p:nvPicPr>
          <p:cNvPr id="4" name="Picture 3"/>
          <p:cNvPicPr>
            <a:picLocks noChangeAspect="1"/>
          </p:cNvPicPr>
          <p:nvPr/>
        </p:nvPicPr>
        <p:blipFill>
          <a:blip r:embed="rId2"/>
          <a:stretch>
            <a:fillRect/>
          </a:stretch>
        </p:blipFill>
        <p:spPr>
          <a:xfrm>
            <a:off x="4293588" y="1171978"/>
            <a:ext cx="7117095" cy="5198076"/>
          </a:xfrm>
          <a:prstGeom prst="rect">
            <a:avLst/>
          </a:prstGeom>
        </p:spPr>
      </p:pic>
    </p:spTree>
    <p:extLst>
      <p:ext uri="{BB962C8B-B14F-4D97-AF65-F5344CB8AC3E}">
        <p14:creationId xmlns:p14="http://schemas.microsoft.com/office/powerpoint/2010/main" val="1360878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0174" y="-132366"/>
            <a:ext cx="8596668" cy="1320800"/>
          </a:xfrm>
        </p:spPr>
        <p:txBody>
          <a:bodyPr>
            <a:normAutofit/>
          </a:bodyPr>
          <a:lstStyle/>
          <a:p>
            <a:r>
              <a:rPr lang="en-US" sz="5400" b="1" dirty="0" smtClean="0"/>
              <a:t>TOPICs</a:t>
            </a:r>
            <a:endParaRPr lang="en-US" sz="4400" b="1" dirty="0"/>
          </a:p>
        </p:txBody>
      </p:sp>
      <p:pic>
        <p:nvPicPr>
          <p:cNvPr id="3" name="Picture 2"/>
          <p:cNvPicPr>
            <a:picLocks noChangeAspect="1"/>
          </p:cNvPicPr>
          <p:nvPr/>
        </p:nvPicPr>
        <p:blipFill>
          <a:blip r:embed="rId2"/>
          <a:stretch>
            <a:fillRect/>
          </a:stretch>
        </p:blipFill>
        <p:spPr>
          <a:xfrm>
            <a:off x="7094512" y="1056068"/>
            <a:ext cx="4135543" cy="5633793"/>
          </a:xfrm>
          <a:prstGeom prst="rect">
            <a:avLst/>
          </a:prstGeom>
        </p:spPr>
      </p:pic>
      <p:sp>
        <p:nvSpPr>
          <p:cNvPr id="6" name="Content Placeholder 2"/>
          <p:cNvSpPr>
            <a:spLocks noGrp="1"/>
          </p:cNvSpPr>
          <p:nvPr>
            <p:ph idx="1"/>
          </p:nvPr>
        </p:nvSpPr>
        <p:spPr>
          <a:xfrm>
            <a:off x="1105836" y="1188434"/>
            <a:ext cx="5988676" cy="5633793"/>
          </a:xfrm>
        </p:spPr>
        <p:txBody>
          <a:bodyPr>
            <a:normAutofit fontScale="70000" lnSpcReduction="20000"/>
          </a:bodyPr>
          <a:lstStyle/>
          <a:p>
            <a:pPr marL="0" indent="0">
              <a:buNone/>
            </a:pPr>
            <a:r>
              <a:rPr lang="en-US" sz="3000" dirty="0" smtClean="0"/>
              <a:t>A </a:t>
            </a:r>
            <a:r>
              <a:rPr lang="en-US" sz="3000" dirty="0"/>
              <a:t>topic defines a how a bot conversation plays out.</a:t>
            </a:r>
            <a:endParaRPr lang="en-US" sz="3000" dirty="0"/>
          </a:p>
          <a:p>
            <a:pPr marL="0" indent="0">
              <a:buNone/>
            </a:pPr>
            <a:r>
              <a:rPr lang="en-US" sz="3000" dirty="0" smtClean="0"/>
              <a:t>Topic components:</a:t>
            </a:r>
          </a:p>
          <a:p>
            <a:r>
              <a:rPr lang="en-US" sz="3000" dirty="0" smtClean="0"/>
              <a:t>Trigger phrases</a:t>
            </a:r>
            <a:endParaRPr lang="en-US" sz="3000" dirty="0"/>
          </a:p>
          <a:p>
            <a:r>
              <a:rPr lang="en-US" sz="3000" dirty="0" smtClean="0"/>
              <a:t>Conversation </a:t>
            </a:r>
            <a:r>
              <a:rPr lang="en-US" sz="3000" dirty="0"/>
              <a:t>nodes.</a:t>
            </a:r>
          </a:p>
          <a:p>
            <a:pPr marL="0" indent="0">
              <a:buNone/>
            </a:pPr>
            <a:endParaRPr lang="en-US" sz="3000" dirty="0" smtClean="0"/>
          </a:p>
          <a:p>
            <a:pPr marL="0" indent="0">
              <a:buNone/>
            </a:pPr>
            <a:r>
              <a:rPr lang="en-US" sz="3000" dirty="0" smtClean="0"/>
              <a:t>Topic </a:t>
            </a:r>
            <a:r>
              <a:rPr lang="en-US" sz="3000" dirty="0" smtClean="0"/>
              <a:t>takes Phrases/Keywords as Input and shows the relevant output defined by </a:t>
            </a:r>
            <a:r>
              <a:rPr lang="en-US" sz="3000" dirty="0" smtClean="0"/>
              <a:t>business</a:t>
            </a:r>
            <a:r>
              <a:rPr lang="en-US" sz="3000" dirty="0" smtClean="0"/>
              <a:t>.</a:t>
            </a:r>
            <a:endParaRPr lang="en-US" sz="3000" dirty="0" smtClean="0"/>
          </a:p>
          <a:p>
            <a:pPr marL="0" indent="0">
              <a:buNone/>
            </a:pPr>
            <a:endParaRPr lang="en-US" sz="3000" dirty="0"/>
          </a:p>
          <a:p>
            <a:pPr marL="0" indent="0">
              <a:buNone/>
            </a:pPr>
            <a:r>
              <a:rPr lang="en-US" sz="3000" dirty="0" smtClean="0"/>
              <a:t>For </a:t>
            </a:r>
            <a:r>
              <a:rPr lang="en-US" sz="3000" dirty="0" err="1" smtClean="0"/>
              <a:t>eg</a:t>
            </a:r>
            <a:r>
              <a:rPr lang="en-US" sz="3000" dirty="0" smtClean="0"/>
              <a:t>.,</a:t>
            </a:r>
            <a:r>
              <a:rPr lang="en-US" sz="3000" dirty="0"/>
              <a:t> </a:t>
            </a:r>
            <a:r>
              <a:rPr lang="en-US" sz="3000" dirty="0" smtClean="0"/>
              <a:t>Topic: Insurance Filing docs, requires phrases such as “prerequisite documents” that user in general give in chat, the bot will understand these phrases and will generate the business output that satisfies the user </a:t>
            </a:r>
            <a:r>
              <a:rPr lang="en-US" sz="3000" dirty="0" err="1" smtClean="0"/>
              <a:t>ie</a:t>
            </a:r>
            <a:r>
              <a:rPr lang="en-US" sz="3000" dirty="0" smtClean="0"/>
              <a:t>., List of proof documents in this case.</a:t>
            </a:r>
            <a:endParaRPr lang="en-US" sz="3200" dirty="0"/>
          </a:p>
          <a:p>
            <a:pPr marL="0" indent="0">
              <a:buNone/>
            </a:pPr>
            <a:r>
              <a:rPr lang="en-US" dirty="0" smtClean="0"/>
              <a:t>	</a:t>
            </a:r>
            <a:endParaRPr lang="en-US" dirty="0"/>
          </a:p>
        </p:txBody>
      </p:sp>
    </p:spTree>
    <p:extLst>
      <p:ext uri="{BB962C8B-B14F-4D97-AF65-F5344CB8AC3E}">
        <p14:creationId xmlns:p14="http://schemas.microsoft.com/office/powerpoint/2010/main" val="3127813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321" y="0"/>
            <a:ext cx="8596668" cy="1320800"/>
          </a:xfrm>
        </p:spPr>
        <p:txBody>
          <a:bodyPr>
            <a:normAutofit/>
          </a:bodyPr>
          <a:lstStyle/>
          <a:p>
            <a:r>
              <a:rPr lang="en-US" sz="4400" b="1" dirty="0" smtClean="0"/>
              <a:t>TOPICS list created</a:t>
            </a:r>
            <a:endParaRPr lang="en-US" b="1" dirty="0"/>
          </a:p>
        </p:txBody>
      </p:sp>
      <p:pic>
        <p:nvPicPr>
          <p:cNvPr id="5" name="Picture 4"/>
          <p:cNvPicPr>
            <a:picLocks noChangeAspect="1"/>
          </p:cNvPicPr>
          <p:nvPr/>
        </p:nvPicPr>
        <p:blipFill>
          <a:blip r:embed="rId2"/>
          <a:stretch>
            <a:fillRect/>
          </a:stretch>
        </p:blipFill>
        <p:spPr>
          <a:xfrm>
            <a:off x="1136983" y="1544034"/>
            <a:ext cx="9944052" cy="4584501"/>
          </a:xfrm>
          <a:prstGeom prst="rect">
            <a:avLst/>
          </a:prstGeom>
        </p:spPr>
      </p:pic>
    </p:spTree>
    <p:extLst>
      <p:ext uri="{BB962C8B-B14F-4D97-AF65-F5344CB8AC3E}">
        <p14:creationId xmlns:p14="http://schemas.microsoft.com/office/powerpoint/2010/main" val="695003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16" y="777250"/>
            <a:ext cx="10515600" cy="1325563"/>
          </a:xfrm>
        </p:spPr>
        <p:txBody>
          <a:bodyPr/>
          <a:lstStyle/>
          <a:p>
            <a:r>
              <a:rPr lang="en-US" b="1" dirty="0" smtClean="0"/>
              <a:t>DIALOG FLOW TESTING SAMPLE OUTPUT</a:t>
            </a:r>
            <a:endParaRPr lang="en-US" b="1" dirty="0"/>
          </a:p>
        </p:txBody>
      </p:sp>
      <p:graphicFrame>
        <p:nvGraphicFramePr>
          <p:cNvPr id="3" name="Object 2"/>
          <p:cNvGraphicFramePr>
            <a:graphicFrameLocks noChangeAspect="1"/>
          </p:cNvGraphicFramePr>
          <p:nvPr>
            <p:extLst>
              <p:ext uri="{D42A27DB-BD31-4B8C-83A1-F6EECF244321}">
                <p14:modId xmlns:p14="http://schemas.microsoft.com/office/powerpoint/2010/main" val="1660811285"/>
              </p:ext>
            </p:extLst>
          </p:nvPr>
        </p:nvGraphicFramePr>
        <p:xfrm>
          <a:off x="3178933" y="3111982"/>
          <a:ext cx="1998373" cy="1686127"/>
        </p:xfrm>
        <a:graphic>
          <a:graphicData uri="http://schemas.openxmlformats.org/presentationml/2006/ole">
            <mc:AlternateContent xmlns:mc="http://schemas.openxmlformats.org/markup-compatibility/2006">
              <mc:Choice xmlns:v="urn:schemas-microsoft-com:vml" Requires="v">
                <p:oleObj spid="_x0000_s1321"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3178933" y="3111982"/>
                        <a:ext cx="1998373" cy="1686127"/>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184545099"/>
              </p:ext>
            </p:extLst>
          </p:nvPr>
        </p:nvGraphicFramePr>
        <p:xfrm>
          <a:off x="6501684" y="3111982"/>
          <a:ext cx="1573369" cy="1327530"/>
        </p:xfrm>
        <a:graphic>
          <a:graphicData uri="http://schemas.openxmlformats.org/presentationml/2006/ole">
            <mc:AlternateContent xmlns:mc="http://schemas.openxmlformats.org/markup-compatibility/2006">
              <mc:Choice xmlns:v="urn:schemas-microsoft-com:vml" Requires="v">
                <p:oleObj spid="_x0000_s1322" name="Packager Shell Object" showAsIcon="1" r:id="rId5" imgW="914400" imgH="771480" progId="Package">
                  <p:embed/>
                </p:oleObj>
              </mc:Choice>
              <mc:Fallback>
                <p:oleObj name="Packager Shell Object" showAsIcon="1" r:id="rId5" imgW="914400" imgH="771480" progId="Package">
                  <p:embed/>
                  <p:pic>
                    <p:nvPicPr>
                      <p:cNvPr id="0" name=""/>
                      <p:cNvPicPr/>
                      <p:nvPr/>
                    </p:nvPicPr>
                    <p:blipFill>
                      <a:blip r:embed="rId6"/>
                      <a:stretch>
                        <a:fillRect/>
                      </a:stretch>
                    </p:blipFill>
                    <p:spPr>
                      <a:xfrm>
                        <a:off x="6501684" y="3111982"/>
                        <a:ext cx="1573369" cy="1327530"/>
                      </a:xfrm>
                      <a:prstGeom prst="rect">
                        <a:avLst/>
                      </a:prstGeom>
                    </p:spPr>
                  </p:pic>
                </p:oleObj>
              </mc:Fallback>
            </mc:AlternateContent>
          </a:graphicData>
        </a:graphic>
      </p:graphicFrame>
    </p:spTree>
    <p:extLst>
      <p:ext uri="{BB962C8B-B14F-4D97-AF65-F5344CB8AC3E}">
        <p14:creationId xmlns:p14="http://schemas.microsoft.com/office/powerpoint/2010/main" val="2662729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5185" y="0"/>
            <a:ext cx="10515600" cy="1325563"/>
          </a:xfrm>
        </p:spPr>
        <p:txBody>
          <a:bodyPr>
            <a:normAutofit/>
          </a:bodyPr>
          <a:lstStyle/>
          <a:p>
            <a:r>
              <a:rPr lang="en-US" sz="5400" b="1" dirty="0" smtClean="0"/>
              <a:t>PUBLISH BOT</a:t>
            </a:r>
            <a:endParaRPr lang="en-US" sz="5400" b="1" dirty="0"/>
          </a:p>
        </p:txBody>
      </p:sp>
      <p:sp>
        <p:nvSpPr>
          <p:cNvPr id="5" name="Title 1"/>
          <p:cNvSpPr txBox="1">
            <a:spLocks/>
          </p:cNvSpPr>
          <p:nvPr/>
        </p:nvSpPr>
        <p:spPr>
          <a:xfrm>
            <a:off x="1434919" y="5770919"/>
            <a:ext cx="9318940" cy="941798"/>
          </a:xfrm>
          <a:prstGeom prst="rect">
            <a:avLst/>
          </a:prstGeom>
        </p:spPr>
        <p:txBody>
          <a:bodyPr vert="horz" lIns="91440" tIns="45720" rIns="91440" bIns="45720" rtlCol="0" anchor="t">
            <a:normAutofit fontScale="6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hlinkClick r:id="rId2"/>
              </a:rPr>
              <a:t>https://</a:t>
            </a:r>
            <a:r>
              <a:rPr lang="en-US" dirty="0" smtClean="0">
                <a:hlinkClick r:id="rId2"/>
              </a:rPr>
              <a:t>web.powerva.microsoft.com/environments/Default-7f16c8b3-f0ef-45a1-aa81-9d5c90cb8ba5/bots/fe4f43ee-81ec-46c2-aefc-e7ad26779934/publish</a:t>
            </a:r>
            <a:endParaRPr lang="en-US" dirty="0" smtClean="0"/>
          </a:p>
          <a:p>
            <a:endParaRPr lang="en-US" b="1" dirty="0"/>
          </a:p>
        </p:txBody>
      </p:sp>
      <p:pic>
        <p:nvPicPr>
          <p:cNvPr id="3" name="Picture 2"/>
          <p:cNvPicPr>
            <a:picLocks noChangeAspect="1"/>
          </p:cNvPicPr>
          <p:nvPr/>
        </p:nvPicPr>
        <p:blipFill>
          <a:blip r:embed="rId3"/>
          <a:stretch>
            <a:fillRect/>
          </a:stretch>
        </p:blipFill>
        <p:spPr>
          <a:xfrm>
            <a:off x="1788486" y="1477702"/>
            <a:ext cx="7445666" cy="3692167"/>
          </a:xfrm>
          <a:prstGeom prst="rect">
            <a:avLst/>
          </a:prstGeom>
        </p:spPr>
      </p:pic>
    </p:spTree>
    <p:extLst>
      <p:ext uri="{BB962C8B-B14F-4D97-AF65-F5344CB8AC3E}">
        <p14:creationId xmlns:p14="http://schemas.microsoft.com/office/powerpoint/2010/main" val="2399979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527" y="0"/>
            <a:ext cx="12087895" cy="1325563"/>
          </a:xfrm>
        </p:spPr>
        <p:txBody>
          <a:bodyPr>
            <a:normAutofit/>
          </a:bodyPr>
          <a:lstStyle/>
          <a:p>
            <a:r>
              <a:rPr lang="en-US" sz="5400" b="1" dirty="0"/>
              <a:t>INSURE-YOU BOT WEBSITE</a:t>
            </a:r>
          </a:p>
        </p:txBody>
      </p:sp>
      <p:pic>
        <p:nvPicPr>
          <p:cNvPr id="5" name="Picture 4"/>
          <p:cNvPicPr>
            <a:picLocks noChangeAspect="1"/>
          </p:cNvPicPr>
          <p:nvPr/>
        </p:nvPicPr>
        <p:blipFill>
          <a:blip r:embed="rId2"/>
          <a:stretch>
            <a:fillRect/>
          </a:stretch>
        </p:blipFill>
        <p:spPr>
          <a:xfrm>
            <a:off x="1557269" y="1325563"/>
            <a:ext cx="7973097" cy="4080074"/>
          </a:xfrm>
          <a:prstGeom prst="rect">
            <a:avLst/>
          </a:prstGeom>
        </p:spPr>
      </p:pic>
      <p:sp>
        <p:nvSpPr>
          <p:cNvPr id="4" name="Title 1"/>
          <p:cNvSpPr txBox="1">
            <a:spLocks/>
          </p:cNvSpPr>
          <p:nvPr/>
        </p:nvSpPr>
        <p:spPr>
          <a:xfrm>
            <a:off x="1557269" y="5575591"/>
            <a:ext cx="9145073" cy="1267608"/>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hlinkClick r:id="rId3"/>
              </a:rPr>
              <a:t>https://</a:t>
            </a:r>
            <a:r>
              <a:rPr lang="en-US" dirty="0" smtClean="0">
                <a:hlinkClick r:id="rId3"/>
              </a:rPr>
              <a:t>web.powerva.microsoft.com/environments/Default-7f16c8b3-f0ef-45a1-aa81-9d5c90cb8ba5/bots/fe4f43ee-81ec-46c2-aefc-e7ad26779934/canvas</a:t>
            </a:r>
            <a:endParaRPr lang="en-US" dirty="0" smtClean="0"/>
          </a:p>
          <a:p>
            <a:endParaRPr lang="en-US" b="1" dirty="0"/>
          </a:p>
        </p:txBody>
      </p:sp>
    </p:spTree>
    <p:extLst>
      <p:ext uri="{BB962C8B-B14F-4D97-AF65-F5344CB8AC3E}">
        <p14:creationId xmlns:p14="http://schemas.microsoft.com/office/powerpoint/2010/main" val="12027970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371</TotalTime>
  <Words>223</Words>
  <Application>Microsoft Office PowerPoint</Application>
  <PresentationFormat>Widescreen</PresentationFormat>
  <Paragraphs>40</Paragraphs>
  <Slides>13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8" baseType="lpstr">
      <vt:lpstr>Arial</vt:lpstr>
      <vt:lpstr>Trebuchet MS</vt:lpstr>
      <vt:lpstr>Tw Cen MT</vt:lpstr>
      <vt:lpstr>Circuit</vt:lpstr>
      <vt:lpstr>Packager Shell Object</vt:lpstr>
      <vt:lpstr>INSURE-YOU THE INSURANCE CHATBOT</vt:lpstr>
      <vt:lpstr>AZURE BOT SERVICES</vt:lpstr>
      <vt:lpstr>BOT CREATION</vt:lpstr>
      <vt:lpstr>entities</vt:lpstr>
      <vt:lpstr>TOPICs</vt:lpstr>
      <vt:lpstr>TOPICS list created</vt:lpstr>
      <vt:lpstr>DIALOG FLOW TESTING SAMPLE OUTPUT</vt:lpstr>
      <vt:lpstr>PUBLISH BOT</vt:lpstr>
      <vt:lpstr>INSURE-YOU BOT WEBSITE</vt:lpstr>
      <vt:lpstr>    BOT PERFORMANCE ANALYTICS</vt:lpstr>
      <vt:lpstr>    KEY PERFORMANCE INDICATORS</vt:lpstr>
      <vt:lpstr>END CREDITS</vt:lpstr>
      <vt:lpstr>PowerPoint Presentation</vt:lpstr>
    </vt:vector>
  </TitlesOfParts>
  <Company>Sitel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Insure-You</dc:title>
  <dc:creator>Challapalli Surya Teja</dc:creator>
  <cp:lastModifiedBy>Challapalli Surya Teja</cp:lastModifiedBy>
  <cp:revision>32</cp:revision>
  <dcterms:created xsi:type="dcterms:W3CDTF">2022-07-01T22:34:49Z</dcterms:created>
  <dcterms:modified xsi:type="dcterms:W3CDTF">2022-07-02T13:42:39Z</dcterms:modified>
</cp:coreProperties>
</file>