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2" r:id="rId4"/>
    <p:sldId id="276" r:id="rId5"/>
    <p:sldId id="260" r:id="rId6"/>
    <p:sldId id="257" r:id="rId7"/>
    <p:sldId id="268" r:id="rId8"/>
    <p:sldId id="265" r:id="rId9"/>
    <p:sldId id="262" r:id="rId10"/>
    <p:sldId id="261" r:id="rId11"/>
    <p:sldId id="277" r:id="rId12"/>
    <p:sldId id="258" r:id="rId13"/>
    <p:sldId id="259" r:id="rId14"/>
    <p:sldId id="266" r:id="rId15"/>
    <p:sldId id="267" r:id="rId16"/>
    <p:sldId id="270" r:id="rId17"/>
    <p:sldId id="278" r:id="rId18"/>
    <p:sldId id="274" r:id="rId19"/>
    <p:sldId id="264"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85779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0098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97035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1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76700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71966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06459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49051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791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4530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5181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547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DC2E1-4C29-49D5-9C44-39D0F45E88F8}"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12528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1DC2E1-4C29-49D5-9C44-39D0F45E88F8}"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1944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DC2E1-4C29-49D5-9C44-39D0F45E88F8}"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3917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3102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408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1DC2E1-4C29-49D5-9C44-39D0F45E88F8}" type="datetimeFigureOut">
              <a:rPr lang="en-US" smtClean="0"/>
              <a:t>7/3/2022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2B967-24CB-4CA8-B9A4-085F9CF57400}" type="slidenum">
              <a:rPr lang="en-US" smtClean="0"/>
              <a:t>‹#›</a:t>
            </a:fld>
            <a:endParaRPr lang="en-US"/>
          </a:p>
        </p:txBody>
      </p:sp>
    </p:spTree>
    <p:extLst>
      <p:ext uri="{BB962C8B-B14F-4D97-AF65-F5344CB8AC3E}">
        <p14:creationId xmlns:p14="http://schemas.microsoft.com/office/powerpoint/2010/main" val="23064040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eb.powerva.microsoft.com/environments/Default-7f16c8b3-f0ef-45a1-aa81-9d5c90cb8ba5/bots/fe4f43ee-81ec-46c2-aefc-e7ad26779934/publis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eb.powerva.microsoft.com/environments/Default-7f16c8b3-f0ef-45a1-aa81-9d5c90cb8ba5/bots/fe4f43ee-81ec-46c2-aefc-e7ad26779934/canva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355" y="0"/>
            <a:ext cx="9039896" cy="1708375"/>
          </a:xfrm>
        </p:spPr>
        <p:txBody>
          <a:bodyPr>
            <a:normAutofit/>
          </a:bodyPr>
          <a:lstStyle/>
          <a:p>
            <a:r>
              <a:rPr lang="en-US" sz="7300" b="1" dirty="0" smtClean="0"/>
              <a:t>		INSURE-YOU</a:t>
            </a:r>
            <a:r>
              <a:rPr lang="en-US" b="1" dirty="0"/>
              <a:t/>
            </a:r>
            <a:br>
              <a:rPr lang="en-US" b="1" dirty="0"/>
            </a:br>
            <a:r>
              <a:rPr lang="en-US" b="1" dirty="0" smtClean="0"/>
              <a:t>	A SMART BOT FOR INSURANCE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55" y="2240924"/>
            <a:ext cx="9336110" cy="4463960"/>
          </a:xfrm>
          <a:prstGeom prst="rect">
            <a:avLst/>
          </a:prstGeom>
        </p:spPr>
      </p:pic>
    </p:spTree>
    <p:extLst>
      <p:ext uri="{BB962C8B-B14F-4D97-AF65-F5344CB8AC3E}">
        <p14:creationId xmlns:p14="http://schemas.microsoft.com/office/powerpoint/2010/main" val="2591014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321" y="0"/>
            <a:ext cx="8596668" cy="1320800"/>
          </a:xfrm>
        </p:spPr>
        <p:txBody>
          <a:bodyPr>
            <a:normAutofit/>
          </a:bodyPr>
          <a:lstStyle/>
          <a:p>
            <a:r>
              <a:rPr lang="en-US" sz="4400" b="1" dirty="0" smtClean="0"/>
              <a:t>TOPICS list created</a:t>
            </a:r>
            <a:endParaRPr lang="en-US" b="1" dirty="0"/>
          </a:p>
        </p:txBody>
      </p:sp>
      <p:pic>
        <p:nvPicPr>
          <p:cNvPr id="3" name="Picture 2"/>
          <p:cNvPicPr>
            <a:picLocks noChangeAspect="1"/>
          </p:cNvPicPr>
          <p:nvPr/>
        </p:nvPicPr>
        <p:blipFill>
          <a:blip r:embed="rId2"/>
          <a:stretch>
            <a:fillRect/>
          </a:stretch>
        </p:blipFill>
        <p:spPr>
          <a:xfrm>
            <a:off x="1111070" y="1320799"/>
            <a:ext cx="10223239" cy="4680755"/>
          </a:xfrm>
          <a:prstGeom prst="rect">
            <a:avLst/>
          </a:prstGeom>
        </p:spPr>
      </p:pic>
    </p:spTree>
    <p:extLst>
      <p:ext uri="{BB962C8B-B14F-4D97-AF65-F5344CB8AC3E}">
        <p14:creationId xmlns:p14="http://schemas.microsoft.com/office/powerpoint/2010/main" val="695003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071" y="12879"/>
            <a:ext cx="8596668" cy="1320800"/>
          </a:xfrm>
        </p:spPr>
        <p:txBody>
          <a:bodyPr>
            <a:normAutofit/>
          </a:bodyPr>
          <a:lstStyle/>
          <a:p>
            <a:r>
              <a:rPr lang="en-US" sz="4800" b="1" dirty="0" smtClean="0"/>
              <a:t>BOT FUNCTIONAL testing</a:t>
            </a:r>
            <a:endParaRPr lang="en-US" sz="4000" b="1" dirty="0"/>
          </a:p>
        </p:txBody>
      </p:sp>
      <p:pic>
        <p:nvPicPr>
          <p:cNvPr id="4" name="Picture 3"/>
          <p:cNvPicPr>
            <a:picLocks noChangeAspect="1"/>
          </p:cNvPicPr>
          <p:nvPr/>
        </p:nvPicPr>
        <p:blipFill>
          <a:blip r:embed="rId2"/>
          <a:stretch>
            <a:fillRect/>
          </a:stretch>
        </p:blipFill>
        <p:spPr>
          <a:xfrm>
            <a:off x="3124321" y="1320800"/>
            <a:ext cx="3409950" cy="5419725"/>
          </a:xfrm>
          <a:prstGeom prst="rect">
            <a:avLst/>
          </a:prstGeom>
        </p:spPr>
      </p:pic>
    </p:spTree>
    <p:extLst>
      <p:ext uri="{BB962C8B-B14F-4D97-AF65-F5344CB8AC3E}">
        <p14:creationId xmlns:p14="http://schemas.microsoft.com/office/powerpoint/2010/main" val="109143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185" y="0"/>
            <a:ext cx="10515600" cy="1325563"/>
          </a:xfrm>
        </p:spPr>
        <p:txBody>
          <a:bodyPr>
            <a:normAutofit/>
          </a:bodyPr>
          <a:lstStyle/>
          <a:p>
            <a:r>
              <a:rPr lang="en-US" sz="5400" b="1" dirty="0" smtClean="0"/>
              <a:t>PUBLISH BOT</a:t>
            </a:r>
            <a:endParaRPr lang="en-US" sz="5400" b="1" dirty="0"/>
          </a:p>
        </p:txBody>
      </p:sp>
      <p:sp>
        <p:nvSpPr>
          <p:cNvPr id="5" name="Title 1"/>
          <p:cNvSpPr txBox="1">
            <a:spLocks/>
          </p:cNvSpPr>
          <p:nvPr/>
        </p:nvSpPr>
        <p:spPr>
          <a:xfrm>
            <a:off x="1434919" y="5770919"/>
            <a:ext cx="9318940" cy="941798"/>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2"/>
              </a:rPr>
              <a:t>https://</a:t>
            </a:r>
            <a:r>
              <a:rPr lang="en-US" dirty="0" smtClean="0">
                <a:hlinkClick r:id="rId2"/>
              </a:rPr>
              <a:t>web.powerva.microsoft.com/environments/Default-7f16c8b3-f0ef-45a1-aa81-9d5c90cb8ba5/bots/fe4f43ee-81ec-46c2-aefc-e7ad26779934/publish</a:t>
            </a:r>
            <a:endParaRPr lang="en-US" dirty="0" smtClean="0"/>
          </a:p>
          <a:p>
            <a:endParaRPr lang="en-US" b="1" dirty="0"/>
          </a:p>
        </p:txBody>
      </p:sp>
      <p:pic>
        <p:nvPicPr>
          <p:cNvPr id="3" name="Picture 2"/>
          <p:cNvPicPr>
            <a:picLocks noChangeAspect="1"/>
          </p:cNvPicPr>
          <p:nvPr/>
        </p:nvPicPr>
        <p:blipFill>
          <a:blip r:embed="rId3"/>
          <a:stretch>
            <a:fillRect/>
          </a:stretch>
        </p:blipFill>
        <p:spPr>
          <a:xfrm>
            <a:off x="1788486" y="1477702"/>
            <a:ext cx="7445666" cy="3692167"/>
          </a:xfrm>
          <a:prstGeom prst="rect">
            <a:avLst/>
          </a:prstGeom>
        </p:spPr>
      </p:pic>
    </p:spTree>
    <p:extLst>
      <p:ext uri="{BB962C8B-B14F-4D97-AF65-F5344CB8AC3E}">
        <p14:creationId xmlns:p14="http://schemas.microsoft.com/office/powerpoint/2010/main" val="239997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0"/>
            <a:ext cx="12087895" cy="1325563"/>
          </a:xfrm>
        </p:spPr>
        <p:txBody>
          <a:bodyPr>
            <a:normAutofit/>
          </a:bodyPr>
          <a:lstStyle/>
          <a:p>
            <a:r>
              <a:rPr lang="en-US" sz="5400" b="1" dirty="0"/>
              <a:t>INSURE-YOU BOT WEBSITE</a:t>
            </a:r>
          </a:p>
        </p:txBody>
      </p:sp>
      <p:pic>
        <p:nvPicPr>
          <p:cNvPr id="5" name="Picture 4"/>
          <p:cNvPicPr>
            <a:picLocks noChangeAspect="1"/>
          </p:cNvPicPr>
          <p:nvPr/>
        </p:nvPicPr>
        <p:blipFill>
          <a:blip r:embed="rId2"/>
          <a:stretch>
            <a:fillRect/>
          </a:stretch>
        </p:blipFill>
        <p:spPr>
          <a:xfrm>
            <a:off x="1557269" y="1325563"/>
            <a:ext cx="7973097" cy="4080074"/>
          </a:xfrm>
          <a:prstGeom prst="rect">
            <a:avLst/>
          </a:prstGeom>
        </p:spPr>
      </p:pic>
      <p:sp>
        <p:nvSpPr>
          <p:cNvPr id="4" name="Title 1"/>
          <p:cNvSpPr txBox="1">
            <a:spLocks/>
          </p:cNvSpPr>
          <p:nvPr/>
        </p:nvSpPr>
        <p:spPr>
          <a:xfrm>
            <a:off x="1557269" y="5575591"/>
            <a:ext cx="9145073" cy="126760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3"/>
              </a:rPr>
              <a:t>https://</a:t>
            </a:r>
            <a:r>
              <a:rPr lang="en-US" dirty="0" smtClean="0">
                <a:hlinkClick r:id="rId3"/>
              </a:rPr>
              <a:t>web.powerva.microsoft.com/environments/Default-7f16c8b3-f0ef-45a1-aa81-9d5c90cb8ba5/bots/fe4f43ee-81ec-46c2-aefc-e7ad26779934/canvas</a:t>
            </a:r>
            <a:endParaRPr lang="en-US" dirty="0" smtClean="0"/>
          </a:p>
          <a:p>
            <a:endParaRPr lang="en-US" b="1" dirty="0"/>
          </a:p>
        </p:txBody>
      </p:sp>
    </p:spTree>
    <p:extLst>
      <p:ext uri="{BB962C8B-B14F-4D97-AF65-F5344CB8AC3E}">
        <p14:creationId xmlns:p14="http://schemas.microsoft.com/office/powerpoint/2010/main" val="1202797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469" y="0"/>
            <a:ext cx="13311389" cy="1325563"/>
          </a:xfrm>
        </p:spPr>
        <p:txBody>
          <a:bodyPr>
            <a:normAutofit/>
          </a:bodyPr>
          <a:lstStyle/>
          <a:p>
            <a:r>
              <a:rPr lang="en-US" dirty="0" smtClean="0"/>
              <a:t>				</a:t>
            </a:r>
            <a:r>
              <a:rPr lang="en-US" sz="5400" b="1" dirty="0" smtClean="0"/>
              <a:t>BOT PERFORMANCE ANALYTICS</a:t>
            </a:r>
            <a:endParaRPr lang="en-US" b="1" dirty="0"/>
          </a:p>
        </p:txBody>
      </p:sp>
      <p:pic>
        <p:nvPicPr>
          <p:cNvPr id="3" name="Picture 2"/>
          <p:cNvPicPr>
            <a:picLocks noChangeAspect="1"/>
          </p:cNvPicPr>
          <p:nvPr/>
        </p:nvPicPr>
        <p:blipFill>
          <a:blip r:embed="rId2"/>
          <a:stretch>
            <a:fillRect/>
          </a:stretch>
        </p:blipFill>
        <p:spPr>
          <a:xfrm>
            <a:off x="1352281" y="1107584"/>
            <a:ext cx="9401578" cy="5779496"/>
          </a:xfrm>
          <a:prstGeom prst="rect">
            <a:avLst/>
          </a:prstGeom>
        </p:spPr>
      </p:pic>
    </p:spTree>
    <p:extLst>
      <p:ext uri="{BB962C8B-B14F-4D97-AF65-F5344CB8AC3E}">
        <p14:creationId xmlns:p14="http://schemas.microsoft.com/office/powerpoint/2010/main" val="3447596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2" y="-127826"/>
            <a:ext cx="13059175" cy="1325563"/>
          </a:xfrm>
        </p:spPr>
        <p:txBody>
          <a:bodyPr>
            <a:normAutofit/>
          </a:bodyPr>
          <a:lstStyle/>
          <a:p>
            <a:r>
              <a:rPr lang="en-US" dirty="0" smtClean="0"/>
              <a:t>				</a:t>
            </a:r>
            <a:r>
              <a:rPr lang="en-US" sz="4800" b="1" dirty="0" smtClean="0"/>
              <a:t>BOT MONITORING METRICS</a:t>
            </a:r>
            <a:endParaRPr lang="en-US" b="1" dirty="0"/>
          </a:p>
        </p:txBody>
      </p:sp>
      <p:sp>
        <p:nvSpPr>
          <p:cNvPr id="4" name="Content Placeholder 2"/>
          <p:cNvSpPr>
            <a:spLocks noGrp="1"/>
          </p:cNvSpPr>
          <p:nvPr>
            <p:ph idx="1"/>
          </p:nvPr>
        </p:nvSpPr>
        <p:spPr>
          <a:xfrm>
            <a:off x="1402784" y="1262131"/>
            <a:ext cx="8355049" cy="4610635"/>
          </a:xfrm>
        </p:spPr>
        <p:txBody>
          <a:bodyPr>
            <a:normAutofit/>
          </a:bodyPr>
          <a:lstStyle/>
          <a:p>
            <a:pPr marL="0" indent="0">
              <a:buNone/>
            </a:pPr>
            <a:r>
              <a:rPr lang="en-US" dirty="0" smtClean="0"/>
              <a:t>	</a:t>
            </a:r>
            <a:endParaRPr lang="en-US" dirty="0"/>
          </a:p>
        </p:txBody>
      </p:sp>
      <p:pic>
        <p:nvPicPr>
          <p:cNvPr id="10" name="Picture 9"/>
          <p:cNvPicPr>
            <a:picLocks noChangeAspect="1"/>
          </p:cNvPicPr>
          <p:nvPr/>
        </p:nvPicPr>
        <p:blipFill>
          <a:blip r:embed="rId2"/>
          <a:stretch>
            <a:fillRect/>
          </a:stretch>
        </p:blipFill>
        <p:spPr>
          <a:xfrm>
            <a:off x="2250381" y="1197737"/>
            <a:ext cx="6996650" cy="5480892"/>
          </a:xfrm>
          <a:prstGeom prst="rect">
            <a:avLst/>
          </a:prstGeom>
        </p:spPr>
      </p:pic>
    </p:spTree>
    <p:extLst>
      <p:ext uri="{BB962C8B-B14F-4D97-AF65-F5344CB8AC3E}">
        <p14:creationId xmlns:p14="http://schemas.microsoft.com/office/powerpoint/2010/main" val="3585217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7" y="1"/>
            <a:ext cx="10663707" cy="1236372"/>
          </a:xfrm>
        </p:spPr>
        <p:txBody>
          <a:bodyPr>
            <a:noAutofit/>
          </a:bodyPr>
          <a:lstStyle/>
          <a:p>
            <a:r>
              <a:rPr lang="en-US" sz="4400" b="1" dirty="0" smtClean="0"/>
              <a:t>VIRTUAL AGENT power bi INTEGRATION</a:t>
            </a:r>
            <a:endParaRPr lang="en-US" sz="4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683" y="1369388"/>
            <a:ext cx="10011307" cy="5005654"/>
          </a:xfrm>
          <a:prstGeom prst="rect">
            <a:avLst/>
          </a:prstGeom>
        </p:spPr>
      </p:pic>
    </p:spTree>
    <p:extLst>
      <p:ext uri="{BB962C8B-B14F-4D97-AF65-F5344CB8AC3E}">
        <p14:creationId xmlns:p14="http://schemas.microsoft.com/office/powerpoint/2010/main" val="2631241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83" y="12879"/>
            <a:ext cx="10663707" cy="1236372"/>
          </a:xfrm>
        </p:spPr>
        <p:txBody>
          <a:bodyPr>
            <a:noAutofit/>
          </a:bodyPr>
          <a:lstStyle/>
          <a:p>
            <a:r>
              <a:rPr lang="en-US" sz="5400" b="1" dirty="0" smtClean="0"/>
              <a:t>DASHBOARD PINNING</a:t>
            </a:r>
            <a:endParaRPr lang="en-US" sz="5400" b="1" dirty="0"/>
          </a:p>
        </p:txBody>
      </p:sp>
      <p:pic>
        <p:nvPicPr>
          <p:cNvPr id="3" name="Picture 2"/>
          <p:cNvPicPr>
            <a:picLocks noChangeAspect="1"/>
          </p:cNvPicPr>
          <p:nvPr/>
        </p:nvPicPr>
        <p:blipFill>
          <a:blip r:embed="rId2"/>
          <a:stretch>
            <a:fillRect/>
          </a:stretch>
        </p:blipFill>
        <p:spPr>
          <a:xfrm>
            <a:off x="1378039" y="1249251"/>
            <a:ext cx="9955114" cy="5228822"/>
          </a:xfrm>
          <a:prstGeom prst="rect">
            <a:avLst/>
          </a:prstGeom>
        </p:spPr>
      </p:pic>
    </p:spTree>
    <p:extLst>
      <p:ext uri="{BB962C8B-B14F-4D97-AF65-F5344CB8AC3E}">
        <p14:creationId xmlns:p14="http://schemas.microsoft.com/office/powerpoint/2010/main" val="3061409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287" y="0"/>
            <a:ext cx="10612191" cy="1325563"/>
          </a:xfrm>
        </p:spPr>
        <p:txBody>
          <a:bodyPr>
            <a:normAutofit/>
          </a:bodyPr>
          <a:lstStyle/>
          <a:p>
            <a:r>
              <a:rPr lang="en-US" sz="5400" b="1" dirty="0" smtClean="0"/>
              <a:t>INSURE-YOU PRODUCT</a:t>
            </a:r>
            <a:endParaRPr lang="en-US" sz="5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609" y="1518746"/>
            <a:ext cx="10072324" cy="4663113"/>
          </a:xfrm>
          <a:prstGeom prst="rect">
            <a:avLst/>
          </a:prstGeom>
        </p:spPr>
      </p:pic>
    </p:spTree>
    <p:extLst>
      <p:ext uri="{BB962C8B-B14F-4D97-AF65-F5344CB8AC3E}">
        <p14:creationId xmlns:p14="http://schemas.microsoft.com/office/powerpoint/2010/main" val="290829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700" y="137225"/>
            <a:ext cx="12087895" cy="1325563"/>
          </a:xfrm>
        </p:spPr>
        <p:txBody>
          <a:bodyPr>
            <a:normAutofit/>
          </a:bodyPr>
          <a:lstStyle/>
          <a:p>
            <a:r>
              <a:rPr lang="en-US" sz="6600" b="1" dirty="0" smtClean="0"/>
              <a:t>END CREDITS</a:t>
            </a:r>
            <a:endParaRPr lang="en-US" sz="6600" b="1" dirty="0"/>
          </a:p>
        </p:txBody>
      </p:sp>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5" name="Content Placeholder 2"/>
          <p:cNvSpPr>
            <a:spLocks noGrp="1"/>
          </p:cNvSpPr>
          <p:nvPr>
            <p:ph idx="1"/>
          </p:nvPr>
        </p:nvSpPr>
        <p:spPr>
          <a:xfrm>
            <a:off x="1220301" y="1619752"/>
            <a:ext cx="9911526" cy="4873813"/>
          </a:xfrm>
        </p:spPr>
        <p:txBody>
          <a:bodyPr>
            <a:normAutofit fontScale="92500"/>
          </a:bodyPr>
          <a:lstStyle/>
          <a:p>
            <a:pPr marL="0" indent="0">
              <a:buNone/>
            </a:pPr>
            <a:r>
              <a:rPr lang="en-US" b="1" dirty="0" smtClean="0"/>
              <a:t>AUTHOR</a:t>
            </a:r>
            <a:r>
              <a:rPr lang="en-US" dirty="0" smtClean="0"/>
              <a:t>: SURYA TEJA CHALLAPALLI</a:t>
            </a:r>
          </a:p>
          <a:p>
            <a:pPr marL="0" indent="0">
              <a:buNone/>
            </a:pPr>
            <a:r>
              <a:rPr lang="en-US" b="1" dirty="0" smtClean="0"/>
              <a:t>BOT NAME</a:t>
            </a:r>
            <a:r>
              <a:rPr lang="en-US" dirty="0" smtClean="0"/>
              <a:t>: INSURE-YOU</a:t>
            </a:r>
          </a:p>
          <a:p>
            <a:pPr marL="0" indent="0">
              <a:buNone/>
            </a:pPr>
            <a:r>
              <a:rPr lang="en-US" b="1" dirty="0" smtClean="0"/>
              <a:t>VERSION</a:t>
            </a:r>
            <a:r>
              <a:rPr lang="en-US" dirty="0" smtClean="0"/>
              <a:t>:</a:t>
            </a:r>
            <a:r>
              <a:rPr lang="en-US" b="1" dirty="0" smtClean="0"/>
              <a:t> </a:t>
            </a:r>
            <a:r>
              <a:rPr lang="en-US" dirty="0" smtClean="0"/>
              <a:t>1.0</a:t>
            </a:r>
          </a:p>
          <a:p>
            <a:pPr marL="0" indent="0">
              <a:buNone/>
            </a:pPr>
            <a:r>
              <a:rPr lang="en-US" b="1" dirty="0"/>
              <a:t>BOT FUNCTIONALITY</a:t>
            </a:r>
            <a:r>
              <a:rPr lang="en-US" dirty="0"/>
              <a:t>: INSURANCE INFORMATIVE SERVICES, USER ONBOARDING, BOT ANALYTICS, PRODUCT </a:t>
            </a:r>
            <a:r>
              <a:rPr lang="en-US" dirty="0" smtClean="0"/>
              <a:t>RECOMMENDATION, DATA INSIGHTS</a:t>
            </a:r>
          </a:p>
          <a:p>
            <a:pPr marL="0" indent="0">
              <a:buNone/>
            </a:pPr>
            <a:r>
              <a:rPr lang="en-US" b="1" dirty="0" smtClean="0"/>
              <a:t>TOOLS </a:t>
            </a:r>
            <a:r>
              <a:rPr lang="en-US" b="1" dirty="0" smtClean="0"/>
              <a:t>USED</a:t>
            </a:r>
            <a:r>
              <a:rPr lang="en-US" dirty="0" smtClean="0"/>
              <a:t>: MICROSOFT AZURE BOT SERVICE, VIRTUAL AGENT, POWER BI,  Q &amp; </a:t>
            </a:r>
            <a:r>
              <a:rPr lang="en-US" dirty="0" smtClean="0"/>
              <a:t>A, GIT</a:t>
            </a:r>
            <a:endParaRPr lang="en-US" dirty="0" smtClean="0"/>
          </a:p>
          <a:p>
            <a:pPr marL="0" indent="0">
              <a:buNone/>
            </a:pPr>
            <a:r>
              <a:rPr lang="en-US" b="1" dirty="0"/>
              <a:t>TECHNOLOGY STACK</a:t>
            </a:r>
            <a:r>
              <a:rPr lang="en-US" dirty="0"/>
              <a:t>: </a:t>
            </a:r>
            <a:r>
              <a:rPr lang="en-US" dirty="0" smtClean="0"/>
              <a:t>NATURAL LANGUAGE PROCESSING, REGEX, KEYWORD </a:t>
            </a:r>
            <a:r>
              <a:rPr lang="en-US" dirty="0"/>
              <a:t>EXTRACTION, </a:t>
            </a:r>
            <a:r>
              <a:rPr lang="en-US" dirty="0" smtClean="0"/>
              <a:t>DIALOGFLOW, DATA VISUALIZATION, </a:t>
            </a:r>
            <a:r>
              <a:rPr lang="en-US" dirty="0" smtClean="0"/>
              <a:t>BUSINESS INTELLIGENCE &amp; ANALYTICS, BOT ANALYTICS, DEVOPS.</a:t>
            </a:r>
            <a:endParaRPr lang="en-US" dirty="0" smtClean="0"/>
          </a:p>
        </p:txBody>
      </p:sp>
    </p:spTree>
    <p:extLst>
      <p:ext uri="{BB962C8B-B14F-4D97-AF65-F5344CB8AC3E}">
        <p14:creationId xmlns:p14="http://schemas.microsoft.com/office/powerpoint/2010/main" val="21329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938" y="0"/>
            <a:ext cx="9039896" cy="1708375"/>
          </a:xfrm>
        </p:spPr>
        <p:txBody>
          <a:bodyPr>
            <a:normAutofit/>
          </a:bodyPr>
          <a:lstStyle/>
          <a:p>
            <a:r>
              <a:rPr lang="en-US" sz="7300" b="1" dirty="0" smtClean="0"/>
              <a:t>INTRODUCTION</a:t>
            </a:r>
            <a:endParaRPr lang="en-US" b="1" dirty="0"/>
          </a:p>
        </p:txBody>
      </p:sp>
      <p:sp>
        <p:nvSpPr>
          <p:cNvPr id="4" name="Content Placeholder 2"/>
          <p:cNvSpPr>
            <a:spLocks noGrp="1"/>
          </p:cNvSpPr>
          <p:nvPr>
            <p:ph idx="1"/>
          </p:nvPr>
        </p:nvSpPr>
        <p:spPr>
          <a:xfrm>
            <a:off x="1249252" y="1412161"/>
            <a:ext cx="10393251" cy="1781800"/>
          </a:xfrm>
        </p:spPr>
        <p:txBody>
          <a:bodyPr>
            <a:normAutofit/>
          </a:bodyPr>
          <a:lstStyle/>
          <a:p>
            <a:pPr marL="0" indent="0">
              <a:buNone/>
            </a:pPr>
            <a:r>
              <a:rPr lang="en-US" sz="2000" b="1" dirty="0" smtClean="0"/>
              <a:t>Insure-You</a:t>
            </a:r>
            <a:r>
              <a:rPr lang="en-US" sz="2000" dirty="0" smtClean="0"/>
              <a:t> is a powerful Chatbot with </a:t>
            </a:r>
            <a:r>
              <a:rPr lang="en-US" sz="2000" b="1" dirty="0">
                <a:solidFill>
                  <a:srgbClr val="FFFF00"/>
                </a:solidFill>
              </a:rPr>
              <a:t>A</a:t>
            </a:r>
            <a:r>
              <a:rPr lang="en-US" sz="2000" b="1" dirty="0" smtClean="0">
                <a:solidFill>
                  <a:srgbClr val="FFFF00"/>
                </a:solidFill>
              </a:rPr>
              <a:t>ugmented </a:t>
            </a:r>
            <a:r>
              <a:rPr lang="en-US" sz="2000" b="1" dirty="0">
                <a:solidFill>
                  <a:srgbClr val="FFFF00"/>
                </a:solidFill>
              </a:rPr>
              <a:t>I</a:t>
            </a:r>
            <a:r>
              <a:rPr lang="en-US" sz="2000" b="1" dirty="0" smtClean="0">
                <a:solidFill>
                  <a:srgbClr val="FFFF00"/>
                </a:solidFill>
              </a:rPr>
              <a:t>ntelligence</a:t>
            </a:r>
            <a:r>
              <a:rPr lang="en-US" sz="2000" dirty="0" smtClean="0"/>
              <a:t>, initially developed using </a:t>
            </a:r>
            <a:r>
              <a:rPr lang="en-US" sz="2000" b="1" dirty="0" smtClean="0">
                <a:solidFill>
                  <a:srgbClr val="FFFF00"/>
                </a:solidFill>
              </a:rPr>
              <a:t>Azure IOT services </a:t>
            </a:r>
            <a:r>
              <a:rPr lang="en-US" sz="2000" dirty="0" smtClean="0"/>
              <a:t>and later has been integrated to </a:t>
            </a:r>
            <a:r>
              <a:rPr lang="en-US" sz="2000" dirty="0" smtClean="0">
                <a:solidFill>
                  <a:srgbClr val="FFFF00"/>
                </a:solidFill>
              </a:rPr>
              <a:t>Power-BI tool </a:t>
            </a:r>
            <a:r>
              <a:rPr lang="en-US" sz="2000" dirty="0"/>
              <a:t>with </a:t>
            </a:r>
            <a:r>
              <a:rPr lang="en-US" sz="2000" b="1" dirty="0">
                <a:solidFill>
                  <a:srgbClr val="FFFF00"/>
                </a:solidFill>
              </a:rPr>
              <a:t>Q &amp; A utility</a:t>
            </a:r>
            <a:r>
              <a:rPr lang="en-US" sz="2000" dirty="0" smtClean="0"/>
              <a:t>. It was developed in order to achieve the objective of </a:t>
            </a:r>
            <a:r>
              <a:rPr lang="en-US" sz="2000" dirty="0"/>
              <a:t>being </a:t>
            </a:r>
            <a:r>
              <a:rPr lang="en-US" sz="2000" dirty="0" smtClean="0"/>
              <a:t>informative towards the user and being a bot </a:t>
            </a:r>
            <a:r>
              <a:rPr lang="en-US" sz="2000" dirty="0"/>
              <a:t>that </a:t>
            </a:r>
            <a:r>
              <a:rPr lang="en-US" sz="2000" dirty="0" smtClean="0"/>
              <a:t>can infer insights out of any </a:t>
            </a:r>
            <a:r>
              <a:rPr lang="en-US" sz="2000" dirty="0"/>
              <a:t>given specific Insurance dataset</a:t>
            </a:r>
            <a:r>
              <a:rPr lang="en-US" dirty="0" smtClean="0"/>
              <a:t>. </a:t>
            </a:r>
            <a:r>
              <a:rPr lang="en-US" sz="2000" dirty="0"/>
              <a:t>Following are some </a:t>
            </a:r>
            <a:r>
              <a:rPr lang="en-US" sz="2000" dirty="0" smtClean="0"/>
              <a:t>of the capabilities </a:t>
            </a:r>
            <a:r>
              <a:rPr lang="en-US" sz="2000" dirty="0"/>
              <a:t>of our </a:t>
            </a:r>
            <a:r>
              <a:rPr lang="en-US" sz="2000" dirty="0" smtClean="0"/>
              <a:t>bot,</a:t>
            </a:r>
          </a:p>
        </p:txBody>
      </p:sp>
      <p:sp>
        <p:nvSpPr>
          <p:cNvPr id="5" name="Content Placeholder 2"/>
          <p:cNvSpPr txBox="1">
            <a:spLocks/>
          </p:cNvSpPr>
          <p:nvPr/>
        </p:nvSpPr>
        <p:spPr>
          <a:xfrm>
            <a:off x="334851" y="3361387"/>
            <a:ext cx="11050073" cy="5374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2"/>
            <a:r>
              <a:rPr lang="en-US" sz="1600" dirty="0" smtClean="0"/>
              <a:t>Able to answer few FAQ’s on Insurance domain knowledge based on the user defined keywords and also it can provide the Wikipedia page link of Insurance knowledge base.</a:t>
            </a:r>
          </a:p>
          <a:p>
            <a:pPr lvl="2"/>
            <a:r>
              <a:rPr lang="en-US" sz="1600" dirty="0" smtClean="0"/>
              <a:t>Able to recommend certain insurance products based on the category that user falls in terms of age level.</a:t>
            </a:r>
          </a:p>
          <a:p>
            <a:pPr lvl="2"/>
            <a:r>
              <a:rPr lang="en-US" sz="1600" dirty="0" smtClean="0"/>
              <a:t>Able to redirect user to organization link where he/she starts filing application on his own and then redirects the user to policy executive/agents for further process. </a:t>
            </a:r>
          </a:p>
          <a:p>
            <a:pPr lvl="2"/>
            <a:r>
              <a:rPr lang="en-US" sz="1600" dirty="0" smtClean="0"/>
              <a:t>Also it can provide some general information like how many days the application process will take, what are the documents customer care will request to process the application, additional available insurance products, insurance companies with which the organization tie up.</a:t>
            </a:r>
          </a:p>
          <a:p>
            <a:pPr lvl="2"/>
            <a:r>
              <a:rPr lang="en-US" sz="1600" dirty="0" smtClean="0"/>
              <a:t>Able  to aggregate the data and show the results , visualize the raw data/aggregate results to user in different charts like bar, scatter, pie, geographical map, word cloud, tree map etc.,</a:t>
            </a:r>
            <a:endParaRPr lang="en-US" sz="1600" dirty="0"/>
          </a:p>
        </p:txBody>
      </p:sp>
    </p:spTree>
    <p:extLst>
      <p:ext uri="{BB962C8B-B14F-4D97-AF65-F5344CB8AC3E}">
        <p14:creationId xmlns:p14="http://schemas.microsoft.com/office/powerpoint/2010/main" val="304902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6" name="Rectangle 5"/>
          <p:cNvSpPr/>
          <p:nvPr/>
        </p:nvSpPr>
        <p:spPr>
          <a:xfrm>
            <a:off x="2972033" y="2572270"/>
            <a:ext cx="4703776" cy="1107996"/>
          </a:xfrm>
          <a:prstGeom prst="rect">
            <a:avLst/>
          </a:prstGeom>
          <a:noFill/>
        </p:spPr>
        <p:txBody>
          <a:bodyPr wrap="square" lIns="91440" tIns="45720" rIns="91440" bIns="45720">
            <a:spAutoFit/>
          </a:bodyPr>
          <a:lstStyle/>
          <a:p>
            <a:pPr algn="ctr"/>
            <a:r>
              <a:rPr lang="en-US" sz="6600" b="0" cap="none" spc="0" dirty="0" smtClean="0">
                <a:ln w="0"/>
                <a:effectLst>
                  <a:reflection blurRad="6350" stA="53000" endA="300" endPos="35500" dir="5400000" sy="-90000" algn="bl" rotWithShape="0"/>
                </a:effectLst>
              </a:rPr>
              <a:t>THANKS</a:t>
            </a:r>
            <a:endParaRPr lang="en-US" sz="66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15240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77" y="0"/>
            <a:ext cx="9905998" cy="996518"/>
          </a:xfrm>
        </p:spPr>
        <p:txBody>
          <a:bodyPr>
            <a:normAutofit/>
          </a:bodyPr>
          <a:lstStyle/>
          <a:p>
            <a:r>
              <a:rPr lang="en-US" sz="4800" b="1" dirty="0" smtClean="0"/>
              <a:t>POWERBI - q &amp; a</a:t>
            </a:r>
            <a:endParaRPr lang="en-US" sz="4000" b="1" dirty="0"/>
          </a:p>
        </p:txBody>
      </p:sp>
      <p:sp>
        <p:nvSpPr>
          <p:cNvPr id="3" name="Content Placeholder 2"/>
          <p:cNvSpPr>
            <a:spLocks noGrp="1"/>
          </p:cNvSpPr>
          <p:nvPr>
            <p:ph idx="1"/>
          </p:nvPr>
        </p:nvSpPr>
        <p:spPr>
          <a:xfrm>
            <a:off x="1083019" y="2653048"/>
            <a:ext cx="3183796" cy="4108359"/>
          </a:xfrm>
        </p:spPr>
        <p:txBody>
          <a:bodyPr>
            <a:normAutofit/>
          </a:bodyPr>
          <a:lstStyle/>
          <a:p>
            <a:r>
              <a:rPr lang="en-US" sz="1800" b="1" dirty="0" smtClean="0">
                <a:solidFill>
                  <a:srgbClr val="FFFF00"/>
                </a:solidFill>
              </a:rPr>
              <a:t>Autocomplete</a:t>
            </a:r>
          </a:p>
          <a:p>
            <a:r>
              <a:rPr lang="en-US" sz="1800" b="1" dirty="0">
                <a:solidFill>
                  <a:srgbClr val="FFFF00"/>
                </a:solidFill>
              </a:rPr>
              <a:t>Red/Blue/Orange </a:t>
            </a:r>
            <a:r>
              <a:rPr lang="en-US" sz="1800" b="1" dirty="0" smtClean="0">
                <a:solidFill>
                  <a:srgbClr val="FFFF00"/>
                </a:solidFill>
              </a:rPr>
              <a:t>underlines</a:t>
            </a:r>
            <a:endParaRPr lang="en-US" sz="1800" b="1" dirty="0">
              <a:solidFill>
                <a:srgbClr val="FFFF00"/>
              </a:solidFill>
            </a:endParaRPr>
          </a:p>
          <a:p>
            <a:r>
              <a:rPr lang="en-US" sz="1800" b="1" dirty="0" smtClean="0">
                <a:solidFill>
                  <a:srgbClr val="FFFF00"/>
                </a:solidFill>
              </a:rPr>
              <a:t>Suggestions for some customer FAQ’s</a:t>
            </a:r>
          </a:p>
          <a:p>
            <a:r>
              <a:rPr lang="en-US" sz="1800" b="1" dirty="0" smtClean="0">
                <a:solidFill>
                  <a:srgbClr val="FFFF00"/>
                </a:solidFill>
              </a:rPr>
              <a:t>Pinned Utility to any existing Report/Dashboard</a:t>
            </a:r>
          </a:p>
          <a:p>
            <a:r>
              <a:rPr lang="en-US" sz="1800" b="1" dirty="0" smtClean="0">
                <a:solidFill>
                  <a:srgbClr val="FFFF00"/>
                </a:solidFill>
              </a:rPr>
              <a:t>Form Report/Visualization from data points.</a:t>
            </a:r>
          </a:p>
          <a:p>
            <a:pPr marL="0" indent="0">
              <a:buNone/>
            </a:pPr>
            <a:endParaRPr lang="en-US" b="1" dirty="0"/>
          </a:p>
          <a:p>
            <a:endParaRPr lang="en-US" dirty="0" smtClean="0"/>
          </a:p>
          <a:p>
            <a:endParaRPr lang="en-US" dirty="0"/>
          </a:p>
        </p:txBody>
      </p:sp>
      <p:sp>
        <p:nvSpPr>
          <p:cNvPr id="5" name="Content Placeholder 2"/>
          <p:cNvSpPr txBox="1">
            <a:spLocks/>
          </p:cNvSpPr>
          <p:nvPr/>
        </p:nvSpPr>
        <p:spPr>
          <a:xfrm>
            <a:off x="1083018" y="996518"/>
            <a:ext cx="10598119" cy="1656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Q&amp;A utility has an inbuilt NLP (Natural Language Processing) feature that is capable of extracting the user intent out of his/her question on the data points and ends up with the visualization results on face front where any user can gain insights out the visuals. </a:t>
            </a:r>
          </a:p>
          <a:p>
            <a:pPr marL="0" indent="0">
              <a:buFont typeface="Arial" panose="020B0604020202020204" pitchFamily="34" charset="0"/>
              <a:buNone/>
            </a:pPr>
            <a:r>
              <a:rPr lang="en-US" sz="2000" dirty="0" smtClean="0"/>
              <a:t>Below are some of the advanced features available in Q &amp; A utility.</a:t>
            </a:r>
          </a:p>
          <a:p>
            <a:endParaRPr lang="en-US" dirty="0"/>
          </a:p>
        </p:txBody>
      </p:sp>
      <p:pic>
        <p:nvPicPr>
          <p:cNvPr id="6" name="Picture 5"/>
          <p:cNvPicPr>
            <a:picLocks noChangeAspect="1"/>
          </p:cNvPicPr>
          <p:nvPr/>
        </p:nvPicPr>
        <p:blipFill>
          <a:blip r:embed="rId2"/>
          <a:stretch>
            <a:fillRect/>
          </a:stretch>
        </p:blipFill>
        <p:spPr>
          <a:xfrm>
            <a:off x="4266815" y="2781838"/>
            <a:ext cx="7088563" cy="3296990"/>
          </a:xfrm>
          <a:prstGeom prst="rect">
            <a:avLst/>
          </a:prstGeom>
        </p:spPr>
      </p:pic>
    </p:spTree>
    <p:extLst>
      <p:ext uri="{BB962C8B-B14F-4D97-AF65-F5344CB8AC3E}">
        <p14:creationId xmlns:p14="http://schemas.microsoft.com/office/powerpoint/2010/main" val="2806992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77" y="0"/>
            <a:ext cx="9905998" cy="996518"/>
          </a:xfrm>
        </p:spPr>
        <p:txBody>
          <a:bodyPr>
            <a:normAutofit/>
          </a:bodyPr>
          <a:lstStyle/>
          <a:p>
            <a:r>
              <a:rPr lang="en-US" sz="4800" b="1" dirty="0" smtClean="0"/>
              <a:t>q &amp; a VISUALS</a:t>
            </a:r>
            <a:endParaRPr lang="en-US" sz="4000" b="1" dirty="0"/>
          </a:p>
        </p:txBody>
      </p:sp>
      <p:sp>
        <p:nvSpPr>
          <p:cNvPr id="5" name="Content Placeholder 2"/>
          <p:cNvSpPr txBox="1">
            <a:spLocks/>
          </p:cNvSpPr>
          <p:nvPr/>
        </p:nvSpPr>
        <p:spPr>
          <a:xfrm>
            <a:off x="1121655" y="1052878"/>
            <a:ext cx="9657962" cy="8837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err="1" smtClean="0"/>
              <a:t>Eg</a:t>
            </a:r>
            <a:r>
              <a:rPr lang="en-US" sz="2800" dirty="0" smtClean="0"/>
              <a:t>., User text is “</a:t>
            </a:r>
            <a:r>
              <a:rPr lang="en-US" sz="2800" b="1" dirty="0" smtClean="0">
                <a:solidFill>
                  <a:srgbClr val="FFFF00"/>
                </a:solidFill>
              </a:rPr>
              <a:t>show states in map</a:t>
            </a:r>
            <a:r>
              <a:rPr lang="en-US" sz="2800" dirty="0" smtClean="0"/>
              <a:t>”</a:t>
            </a:r>
          </a:p>
          <a:p>
            <a:endParaRPr lang="en-US" dirty="0"/>
          </a:p>
        </p:txBody>
      </p:sp>
      <p:pic>
        <p:nvPicPr>
          <p:cNvPr id="7" name="Picture 6"/>
          <p:cNvPicPr>
            <a:picLocks noChangeAspect="1"/>
          </p:cNvPicPr>
          <p:nvPr/>
        </p:nvPicPr>
        <p:blipFill>
          <a:blip r:embed="rId2"/>
          <a:stretch>
            <a:fillRect/>
          </a:stretch>
        </p:blipFill>
        <p:spPr>
          <a:xfrm>
            <a:off x="1226712" y="1683943"/>
            <a:ext cx="9424116" cy="5141334"/>
          </a:xfrm>
          <a:prstGeom prst="rect">
            <a:avLst/>
          </a:prstGeom>
        </p:spPr>
      </p:pic>
    </p:spTree>
    <p:extLst>
      <p:ext uri="{BB962C8B-B14F-4D97-AF65-F5344CB8AC3E}">
        <p14:creationId xmlns:p14="http://schemas.microsoft.com/office/powerpoint/2010/main" val="889272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574" y="0"/>
            <a:ext cx="9905998" cy="1478570"/>
          </a:xfrm>
        </p:spPr>
        <p:txBody>
          <a:bodyPr>
            <a:normAutofit/>
          </a:bodyPr>
          <a:lstStyle/>
          <a:p>
            <a:r>
              <a:rPr lang="en-US" sz="4400" b="1" dirty="0" smtClean="0"/>
              <a:t>AZURE BOT SERVICES</a:t>
            </a:r>
            <a:endParaRPr lang="en-US" b="1" dirty="0"/>
          </a:p>
        </p:txBody>
      </p:sp>
      <p:sp>
        <p:nvSpPr>
          <p:cNvPr id="3" name="Content Placeholder 2"/>
          <p:cNvSpPr>
            <a:spLocks noGrp="1"/>
          </p:cNvSpPr>
          <p:nvPr>
            <p:ph idx="1"/>
          </p:nvPr>
        </p:nvSpPr>
        <p:spPr>
          <a:xfrm>
            <a:off x="1175319" y="3464417"/>
            <a:ext cx="10209606" cy="3889418"/>
          </a:xfrm>
        </p:spPr>
        <p:txBody>
          <a:bodyPr>
            <a:normAutofit/>
          </a:bodyPr>
          <a:lstStyle/>
          <a:p>
            <a:r>
              <a:rPr lang="en-US" b="1" dirty="0">
                <a:solidFill>
                  <a:srgbClr val="FFFF00"/>
                </a:solidFill>
              </a:rPr>
              <a:t>Build bots quickly and </a:t>
            </a:r>
            <a:r>
              <a:rPr lang="en-US" b="1" dirty="0" smtClean="0">
                <a:solidFill>
                  <a:srgbClr val="FFFF00"/>
                </a:solidFill>
              </a:rPr>
              <a:t>easily</a:t>
            </a:r>
          </a:p>
          <a:p>
            <a:r>
              <a:rPr lang="en-US" b="1" dirty="0" smtClean="0">
                <a:solidFill>
                  <a:srgbClr val="FFFF00"/>
                </a:solidFill>
              </a:rPr>
              <a:t>No code needed</a:t>
            </a:r>
            <a:endParaRPr lang="en-US" b="1" dirty="0">
              <a:solidFill>
                <a:srgbClr val="FFFF00"/>
              </a:solidFill>
            </a:endParaRPr>
          </a:p>
          <a:p>
            <a:r>
              <a:rPr lang="en-US" b="1" dirty="0" smtClean="0">
                <a:solidFill>
                  <a:srgbClr val="FFFF00"/>
                </a:solidFill>
              </a:rPr>
              <a:t>Deploy </a:t>
            </a:r>
            <a:r>
              <a:rPr lang="en-US" b="1" dirty="0">
                <a:solidFill>
                  <a:srgbClr val="FFFF00"/>
                </a:solidFill>
              </a:rPr>
              <a:t>across </a:t>
            </a:r>
            <a:r>
              <a:rPr lang="en-US" b="1" dirty="0" smtClean="0">
                <a:solidFill>
                  <a:srgbClr val="FFFF00"/>
                </a:solidFill>
              </a:rPr>
              <a:t>channels</a:t>
            </a:r>
            <a:endParaRPr lang="en-US" b="1" dirty="0">
              <a:solidFill>
                <a:srgbClr val="FFFF00"/>
              </a:solidFill>
            </a:endParaRPr>
          </a:p>
          <a:p>
            <a:r>
              <a:rPr lang="en-US" b="1" dirty="0" smtClean="0">
                <a:solidFill>
                  <a:srgbClr val="FFFF00"/>
                </a:solidFill>
              </a:rPr>
              <a:t>Scale </a:t>
            </a:r>
            <a:r>
              <a:rPr lang="en-US" b="1" dirty="0">
                <a:solidFill>
                  <a:srgbClr val="FFFF00"/>
                </a:solidFill>
              </a:rPr>
              <a:t>securely with centralized management</a:t>
            </a:r>
          </a:p>
          <a:p>
            <a:r>
              <a:rPr lang="en-US" b="1" dirty="0" smtClean="0">
                <a:solidFill>
                  <a:srgbClr val="FFFF00"/>
                </a:solidFill>
              </a:rPr>
              <a:t>Improve </a:t>
            </a:r>
            <a:r>
              <a:rPr lang="en-US" b="1" dirty="0">
                <a:solidFill>
                  <a:srgbClr val="FFFF00"/>
                </a:solidFill>
              </a:rPr>
              <a:t>your bots over </a:t>
            </a:r>
            <a:r>
              <a:rPr lang="en-US" b="1" dirty="0" smtClean="0">
                <a:solidFill>
                  <a:srgbClr val="FFFF00"/>
                </a:solidFill>
              </a:rPr>
              <a:t>time by monitoring performance</a:t>
            </a:r>
            <a:endParaRPr lang="en-US" b="1" dirty="0">
              <a:solidFill>
                <a:srgbClr val="FFFF00"/>
              </a:solidFill>
            </a:endParaRPr>
          </a:p>
          <a:p>
            <a:pPr marL="0" indent="0">
              <a:buNone/>
            </a:pPr>
            <a:r>
              <a:rPr lang="en-US" dirty="0" smtClean="0"/>
              <a:t>	</a:t>
            </a:r>
            <a:endParaRPr lang="en-US" dirty="0"/>
          </a:p>
        </p:txBody>
      </p:sp>
      <p:sp>
        <p:nvSpPr>
          <p:cNvPr id="4" name="Content Placeholder 2"/>
          <p:cNvSpPr txBox="1">
            <a:spLocks/>
          </p:cNvSpPr>
          <p:nvPr/>
        </p:nvSpPr>
        <p:spPr>
          <a:xfrm>
            <a:off x="1175319" y="1370006"/>
            <a:ext cx="10119454" cy="1733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Azure Bot Service provides an integrated development environment for bot building. Its integration with </a:t>
            </a:r>
            <a:r>
              <a:rPr lang="en-US" dirty="0">
                <a:solidFill>
                  <a:srgbClr val="FFFF00"/>
                </a:solidFill>
              </a:rPr>
              <a:t>Power Virtual Agents</a:t>
            </a:r>
            <a:r>
              <a:rPr lang="en-US" dirty="0"/>
              <a:t>, a fully hosted low-code platform, enables developers of all technical abilities build conversational AI </a:t>
            </a:r>
            <a:r>
              <a:rPr lang="en-US" dirty="0" smtClean="0"/>
              <a:t>bots.</a:t>
            </a:r>
            <a:endParaRPr lang="en-US" sz="2800" dirty="0"/>
          </a:p>
        </p:txBody>
      </p:sp>
    </p:spTree>
    <p:extLst>
      <p:ext uri="{BB962C8B-B14F-4D97-AF65-F5344CB8AC3E}">
        <p14:creationId xmlns:p14="http://schemas.microsoft.com/office/powerpoint/2010/main" val="2770476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048" y="107549"/>
            <a:ext cx="10515600" cy="1325563"/>
          </a:xfrm>
        </p:spPr>
        <p:txBody>
          <a:bodyPr>
            <a:normAutofit/>
          </a:bodyPr>
          <a:lstStyle/>
          <a:p>
            <a:r>
              <a:rPr lang="en-US" sz="4800" b="1" dirty="0" smtClean="0"/>
              <a:t>DIALOG FLOW</a:t>
            </a:r>
            <a:endParaRPr lang="en-US" sz="48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2560685274"/>
              </p:ext>
            </p:extLst>
          </p:nvPr>
        </p:nvGraphicFramePr>
        <p:xfrm>
          <a:off x="831755" y="3269864"/>
          <a:ext cx="1998373" cy="1686127"/>
        </p:xfrm>
        <a:graphic>
          <a:graphicData uri="http://schemas.openxmlformats.org/presentationml/2006/ole">
            <mc:AlternateContent xmlns:mc="http://schemas.openxmlformats.org/markup-compatibility/2006">
              <mc:Choice xmlns:v="urn:schemas-microsoft-com:vml" Requires="v">
                <p:oleObj spid="_x0000_s1797"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831755" y="3269864"/>
                        <a:ext cx="1998373" cy="168612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56082021"/>
              </p:ext>
            </p:extLst>
          </p:nvPr>
        </p:nvGraphicFramePr>
        <p:xfrm>
          <a:off x="1044256" y="4775687"/>
          <a:ext cx="1573369" cy="1327530"/>
        </p:xfrm>
        <a:graphic>
          <a:graphicData uri="http://schemas.openxmlformats.org/presentationml/2006/ole">
            <mc:AlternateContent xmlns:mc="http://schemas.openxmlformats.org/markup-compatibility/2006">
              <mc:Choice xmlns:v="urn:schemas-microsoft-com:vml" Requires="v">
                <p:oleObj spid="_x0000_s1798"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1044256" y="4775687"/>
                        <a:ext cx="1573369" cy="1327530"/>
                      </a:xfrm>
                      <a:prstGeom prst="rect">
                        <a:avLst/>
                      </a:prstGeom>
                    </p:spPr>
                  </p:pic>
                </p:oleObj>
              </mc:Fallback>
            </mc:AlternateContent>
          </a:graphicData>
        </a:graphic>
      </p:graphicFrame>
      <p:sp>
        <p:nvSpPr>
          <p:cNvPr id="5" name="Content Placeholder 2"/>
          <p:cNvSpPr txBox="1">
            <a:spLocks/>
          </p:cNvSpPr>
          <p:nvPr/>
        </p:nvSpPr>
        <p:spPr>
          <a:xfrm>
            <a:off x="1175319" y="1370006"/>
            <a:ext cx="10119454" cy="1733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smtClean="0">
                <a:solidFill>
                  <a:srgbClr val="FFFF00"/>
                </a:solidFill>
              </a:rPr>
              <a:t>Dialog-flow</a:t>
            </a:r>
            <a:r>
              <a:rPr lang="en-US" dirty="0" smtClean="0"/>
              <a:t> </a:t>
            </a:r>
            <a:r>
              <a:rPr lang="en-US" dirty="0"/>
              <a:t>is a natural language understanding platform that makes it easy to design and integrate a conversational user interface into your mobile app, web application, device, bot, interactive voice response system, and so on.</a:t>
            </a:r>
            <a:endParaRPr lang="en-US" sz="2800" dirty="0"/>
          </a:p>
        </p:txBody>
      </p:sp>
      <p:pic>
        <p:nvPicPr>
          <p:cNvPr id="6" name="Picture 5"/>
          <p:cNvPicPr>
            <a:picLocks noChangeAspect="1"/>
          </p:cNvPicPr>
          <p:nvPr/>
        </p:nvPicPr>
        <p:blipFill>
          <a:blip r:embed="rId7"/>
          <a:stretch>
            <a:fillRect/>
          </a:stretch>
        </p:blipFill>
        <p:spPr>
          <a:xfrm>
            <a:off x="3066434" y="3186836"/>
            <a:ext cx="8228339" cy="2750325"/>
          </a:xfrm>
          <a:prstGeom prst="rect">
            <a:avLst/>
          </a:prstGeom>
        </p:spPr>
      </p:pic>
    </p:spTree>
    <p:extLst>
      <p:ext uri="{BB962C8B-B14F-4D97-AF65-F5344CB8AC3E}">
        <p14:creationId xmlns:p14="http://schemas.microsoft.com/office/powerpoint/2010/main" val="266272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2" y="141668"/>
            <a:ext cx="10583771" cy="1478570"/>
          </a:xfrm>
        </p:spPr>
        <p:txBody>
          <a:bodyPr>
            <a:normAutofit fontScale="90000"/>
          </a:bodyPr>
          <a:lstStyle/>
          <a:p>
            <a:r>
              <a:rPr lang="en-US" sz="6000" b="1" dirty="0" smtClean="0"/>
              <a:t>BOT CREATION (VIRTUAL AGENT)</a:t>
            </a:r>
            <a:endParaRPr lang="en-US" sz="4800" b="1" dirty="0"/>
          </a:p>
        </p:txBody>
      </p:sp>
      <p:pic>
        <p:nvPicPr>
          <p:cNvPr id="3074" name="Picture 2" descr="New bot icon in title 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848" y="2714942"/>
            <a:ext cx="35147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3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371" y="-206062"/>
            <a:ext cx="9905998" cy="1478570"/>
          </a:xfrm>
        </p:spPr>
        <p:txBody>
          <a:bodyPr>
            <a:normAutofit/>
          </a:bodyPr>
          <a:lstStyle/>
          <a:p>
            <a:r>
              <a:rPr lang="en-US" sz="5400" b="1" dirty="0" smtClean="0"/>
              <a:t>entities</a:t>
            </a:r>
            <a:endParaRPr lang="en-US" sz="4400" b="1" dirty="0"/>
          </a:p>
        </p:txBody>
      </p:sp>
      <p:sp>
        <p:nvSpPr>
          <p:cNvPr id="3" name="Content Placeholder 2"/>
          <p:cNvSpPr>
            <a:spLocks noGrp="1"/>
          </p:cNvSpPr>
          <p:nvPr>
            <p:ph idx="1"/>
          </p:nvPr>
        </p:nvSpPr>
        <p:spPr>
          <a:xfrm>
            <a:off x="930619" y="1171978"/>
            <a:ext cx="3311453" cy="5132231"/>
          </a:xfrm>
        </p:spPr>
        <p:txBody>
          <a:bodyPr>
            <a:normAutofit/>
          </a:bodyPr>
          <a:lstStyle/>
          <a:p>
            <a:pPr marL="0" indent="0">
              <a:buNone/>
            </a:pPr>
            <a:r>
              <a:rPr lang="en-US" sz="2000" dirty="0"/>
              <a:t>An entity can be viewed as an information unit that represents a certain type of a real-world subject, like a phone number, zip code, city, or even a person's name</a:t>
            </a:r>
            <a:r>
              <a:rPr lang="en-US" sz="2000" dirty="0" smtClean="0"/>
              <a:t>.</a:t>
            </a:r>
          </a:p>
          <a:p>
            <a:pPr marL="0" indent="0">
              <a:buNone/>
            </a:pPr>
            <a:endParaRPr lang="en-US" sz="2000" dirty="0"/>
          </a:p>
          <a:p>
            <a:pPr marL="0" indent="0">
              <a:buNone/>
            </a:pPr>
            <a:r>
              <a:rPr lang="en-US" sz="2000" dirty="0" smtClean="0"/>
              <a:t>Types of Entities:</a:t>
            </a:r>
          </a:p>
          <a:p>
            <a:pPr lvl="1"/>
            <a:r>
              <a:rPr lang="en-US" dirty="0" smtClean="0"/>
              <a:t>Pre-built</a:t>
            </a:r>
          </a:p>
          <a:p>
            <a:pPr lvl="1"/>
            <a:r>
              <a:rPr lang="en-US" dirty="0" smtClean="0"/>
              <a:t>Regex</a:t>
            </a:r>
            <a:endParaRPr lang="en-US" dirty="0"/>
          </a:p>
        </p:txBody>
      </p:sp>
      <p:pic>
        <p:nvPicPr>
          <p:cNvPr id="4" name="Picture 3"/>
          <p:cNvPicPr>
            <a:picLocks noChangeAspect="1"/>
          </p:cNvPicPr>
          <p:nvPr/>
        </p:nvPicPr>
        <p:blipFill>
          <a:blip r:embed="rId2"/>
          <a:stretch>
            <a:fillRect/>
          </a:stretch>
        </p:blipFill>
        <p:spPr>
          <a:xfrm>
            <a:off x="4293588" y="1171978"/>
            <a:ext cx="7117095" cy="5198076"/>
          </a:xfrm>
          <a:prstGeom prst="rect">
            <a:avLst/>
          </a:prstGeom>
        </p:spPr>
      </p:pic>
    </p:spTree>
    <p:extLst>
      <p:ext uri="{BB962C8B-B14F-4D97-AF65-F5344CB8AC3E}">
        <p14:creationId xmlns:p14="http://schemas.microsoft.com/office/powerpoint/2010/main" val="136087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174" y="-132366"/>
            <a:ext cx="8596668" cy="1320800"/>
          </a:xfrm>
        </p:spPr>
        <p:txBody>
          <a:bodyPr>
            <a:normAutofit/>
          </a:bodyPr>
          <a:lstStyle/>
          <a:p>
            <a:r>
              <a:rPr lang="en-US" sz="5400" b="1" dirty="0" smtClean="0"/>
              <a:t>TOPICs</a:t>
            </a:r>
            <a:endParaRPr lang="en-US" sz="4400" b="1" dirty="0"/>
          </a:p>
        </p:txBody>
      </p:sp>
      <p:pic>
        <p:nvPicPr>
          <p:cNvPr id="3" name="Picture 2"/>
          <p:cNvPicPr>
            <a:picLocks noChangeAspect="1"/>
          </p:cNvPicPr>
          <p:nvPr/>
        </p:nvPicPr>
        <p:blipFill>
          <a:blip r:embed="rId2"/>
          <a:stretch>
            <a:fillRect/>
          </a:stretch>
        </p:blipFill>
        <p:spPr>
          <a:xfrm>
            <a:off x="7094512" y="1056068"/>
            <a:ext cx="4135543" cy="5633793"/>
          </a:xfrm>
          <a:prstGeom prst="rect">
            <a:avLst/>
          </a:prstGeom>
        </p:spPr>
      </p:pic>
      <p:sp>
        <p:nvSpPr>
          <p:cNvPr id="6" name="Content Placeholder 2"/>
          <p:cNvSpPr>
            <a:spLocks noGrp="1"/>
          </p:cNvSpPr>
          <p:nvPr>
            <p:ph idx="1"/>
          </p:nvPr>
        </p:nvSpPr>
        <p:spPr>
          <a:xfrm>
            <a:off x="1105836" y="1188434"/>
            <a:ext cx="5988676" cy="5633793"/>
          </a:xfrm>
        </p:spPr>
        <p:txBody>
          <a:bodyPr>
            <a:normAutofit fontScale="70000" lnSpcReduction="20000"/>
          </a:bodyPr>
          <a:lstStyle/>
          <a:p>
            <a:pPr marL="0" indent="0">
              <a:buNone/>
            </a:pPr>
            <a:r>
              <a:rPr lang="en-US" sz="3000" dirty="0" smtClean="0"/>
              <a:t>A </a:t>
            </a:r>
            <a:r>
              <a:rPr lang="en-US" sz="3000" dirty="0"/>
              <a:t>topic defines a how a bot conversation plays out.</a:t>
            </a:r>
          </a:p>
          <a:p>
            <a:pPr marL="0" indent="0">
              <a:buNone/>
            </a:pPr>
            <a:r>
              <a:rPr lang="en-US" sz="3000" dirty="0" smtClean="0"/>
              <a:t>Topic components:</a:t>
            </a:r>
          </a:p>
          <a:p>
            <a:r>
              <a:rPr lang="en-US" sz="3000" dirty="0" smtClean="0"/>
              <a:t>Trigger phrases</a:t>
            </a:r>
            <a:endParaRPr lang="en-US" sz="3000" dirty="0"/>
          </a:p>
          <a:p>
            <a:r>
              <a:rPr lang="en-US" sz="3000" dirty="0" smtClean="0"/>
              <a:t>Conversation </a:t>
            </a:r>
            <a:r>
              <a:rPr lang="en-US" sz="3000" dirty="0"/>
              <a:t>nodes.</a:t>
            </a:r>
          </a:p>
          <a:p>
            <a:pPr marL="0" indent="0">
              <a:buNone/>
            </a:pPr>
            <a:endParaRPr lang="en-US" sz="3000" dirty="0" smtClean="0"/>
          </a:p>
          <a:p>
            <a:pPr marL="0" indent="0">
              <a:buNone/>
            </a:pPr>
            <a:r>
              <a:rPr lang="en-US" sz="3000" dirty="0" smtClean="0"/>
              <a:t>Topic takes Phrases/Keywords as Input and shows the relevant output defined by business.</a:t>
            </a:r>
          </a:p>
          <a:p>
            <a:pPr marL="0" indent="0">
              <a:buNone/>
            </a:pPr>
            <a:endParaRPr lang="en-US" sz="3000" dirty="0"/>
          </a:p>
          <a:p>
            <a:pPr marL="0" indent="0">
              <a:buNone/>
            </a:pPr>
            <a:r>
              <a:rPr lang="en-US" sz="3000" dirty="0" smtClean="0"/>
              <a:t>For </a:t>
            </a:r>
            <a:r>
              <a:rPr lang="en-US" sz="3000" dirty="0" err="1" smtClean="0"/>
              <a:t>eg</a:t>
            </a:r>
            <a:r>
              <a:rPr lang="en-US" sz="3000" dirty="0" smtClean="0"/>
              <a:t>.,</a:t>
            </a:r>
            <a:r>
              <a:rPr lang="en-US" sz="3000" dirty="0"/>
              <a:t> </a:t>
            </a:r>
            <a:r>
              <a:rPr lang="en-US" sz="3000" dirty="0" smtClean="0"/>
              <a:t>Topic: Insurance Filing docs, requires phrases such as “prerequisite documents” that user in general give in chat, the bot will understand these phrases and will generate the business output that satisfies the user </a:t>
            </a:r>
            <a:r>
              <a:rPr lang="en-US" sz="3000" dirty="0" err="1" smtClean="0"/>
              <a:t>ie</a:t>
            </a:r>
            <a:r>
              <a:rPr lang="en-US" sz="3000" dirty="0" smtClean="0"/>
              <a:t>., List of proof documents in this case.</a:t>
            </a:r>
            <a:endParaRPr lang="en-US" sz="3200" dirty="0"/>
          </a:p>
          <a:p>
            <a:pPr marL="0" indent="0">
              <a:buNone/>
            </a:pPr>
            <a:r>
              <a:rPr lang="en-US" dirty="0" smtClean="0"/>
              <a:t>	</a:t>
            </a:r>
            <a:endParaRPr lang="en-US" dirty="0"/>
          </a:p>
        </p:txBody>
      </p:sp>
    </p:spTree>
    <p:extLst>
      <p:ext uri="{BB962C8B-B14F-4D97-AF65-F5344CB8AC3E}">
        <p14:creationId xmlns:p14="http://schemas.microsoft.com/office/powerpoint/2010/main" val="3127813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726</TotalTime>
  <Words>651</Words>
  <Application>Microsoft Office PowerPoint</Application>
  <PresentationFormat>Widescreen</PresentationFormat>
  <Paragraphs>66</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Trebuchet MS</vt:lpstr>
      <vt:lpstr>Tw Cen MT</vt:lpstr>
      <vt:lpstr>Circuit</vt:lpstr>
      <vt:lpstr>Packager Shell Object</vt:lpstr>
      <vt:lpstr>  INSURE-YOU  A SMART BOT FOR INSURANCE</vt:lpstr>
      <vt:lpstr>INTRODUCTION</vt:lpstr>
      <vt:lpstr>POWERBI - q &amp; a</vt:lpstr>
      <vt:lpstr>q &amp; a VISUALS</vt:lpstr>
      <vt:lpstr>AZURE BOT SERVICES</vt:lpstr>
      <vt:lpstr>DIALOG FLOW</vt:lpstr>
      <vt:lpstr>BOT CREATION (VIRTUAL AGENT)</vt:lpstr>
      <vt:lpstr>entities</vt:lpstr>
      <vt:lpstr>TOPICs</vt:lpstr>
      <vt:lpstr>TOPICS list created</vt:lpstr>
      <vt:lpstr>BOT FUNCTIONAL testing</vt:lpstr>
      <vt:lpstr>PUBLISH BOT</vt:lpstr>
      <vt:lpstr>INSURE-YOU BOT WEBSITE</vt:lpstr>
      <vt:lpstr>    BOT PERFORMANCE ANALYTICS</vt:lpstr>
      <vt:lpstr>    BOT MONITORING METRICS</vt:lpstr>
      <vt:lpstr>VIRTUAL AGENT power bi INTEGRATION</vt:lpstr>
      <vt:lpstr>DASHBOARD PINNING</vt:lpstr>
      <vt:lpstr>INSURE-YOU PRODUCT</vt:lpstr>
      <vt:lpstr>END CREDITS</vt:lpstr>
      <vt:lpstr>PowerPoint Presentation</vt:lpstr>
    </vt:vector>
  </TitlesOfParts>
  <Company>Sitel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Insure-You</dc:title>
  <dc:creator>Challapalli Surya Teja</dc:creator>
  <cp:lastModifiedBy>Challapalli Surya Teja</cp:lastModifiedBy>
  <cp:revision>74</cp:revision>
  <dcterms:created xsi:type="dcterms:W3CDTF">2022-07-01T22:34:49Z</dcterms:created>
  <dcterms:modified xsi:type="dcterms:W3CDTF">2022-07-03T09:22:51Z</dcterms:modified>
</cp:coreProperties>
</file>