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5" r:id="rId17"/>
    <p:sldId id="276" r:id="rId18"/>
    <p:sldId id="277" r:id="rId19"/>
    <p:sldId id="278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E529-050E-4718-9BFD-5CE6BCE17606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56C62-79A7-4618-AE17-A23FF9343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2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07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2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A569C-174C-4A96-8738-7B85B445E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Datenkompression Seminar 2018</a:t>
            </a:r>
            <a:br>
              <a:rPr lang="de-DE" dirty="0"/>
            </a:br>
            <a:r>
              <a:rPr lang="de-DE" dirty="0"/>
              <a:t>Run Length Encoding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-ahn </a:t>
            </a:r>
            <a:r>
              <a:rPr lang="de-DE" dirty="0" err="1"/>
              <a:t>vuong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60A9DB-59A0-4D2B-9467-3ACD1E6D6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Marcel Brück (6192721)</a:t>
            </a:r>
          </a:p>
          <a:p>
            <a:r>
              <a:rPr lang="de-DE" dirty="0"/>
              <a:t>Stefan Chalupka (6037666)</a:t>
            </a:r>
          </a:p>
          <a:p>
            <a:r>
              <a:rPr lang="de-DE" dirty="0"/>
              <a:t>Felix </a:t>
            </a:r>
            <a:r>
              <a:rPr lang="de-DE" dirty="0" err="1"/>
              <a:t>Landsiedel</a:t>
            </a:r>
            <a:r>
              <a:rPr lang="de-DE" dirty="0"/>
              <a:t> (5285778)</a:t>
            </a:r>
          </a:p>
        </p:txBody>
      </p:sp>
    </p:spTree>
    <p:extLst>
      <p:ext uri="{BB962C8B-B14F-4D97-AF65-F5344CB8AC3E}">
        <p14:creationId xmlns:p14="http://schemas.microsoft.com/office/powerpoint/2010/main" val="41948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059FA16-2F01-46C7-A483-BC9B7129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27" y="675249"/>
            <a:ext cx="4798561" cy="51238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025071-AA3A-4C05-9599-0919F488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707" y="675249"/>
            <a:ext cx="4275676" cy="5115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Farben</a:t>
            </a:r>
            <a:endParaRPr lang="en-US" dirty="0"/>
          </a:p>
          <a:p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Flächen</a:t>
            </a:r>
            <a:r>
              <a:rPr lang="en-US" dirty="0"/>
              <a:t> </a:t>
            </a:r>
            <a:r>
              <a:rPr lang="en-US" dirty="0" err="1"/>
              <a:t>gleicher</a:t>
            </a:r>
            <a:r>
              <a:rPr lang="en-US" dirty="0"/>
              <a:t> </a:t>
            </a:r>
            <a:r>
              <a:rPr lang="en-US" dirty="0" err="1"/>
              <a:t>Farbe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lange</a:t>
            </a:r>
            <a:r>
              <a:rPr lang="en-US" dirty="0"/>
              <a:t> Runs 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Effizients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077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0CE2C1-D81F-4A73-8688-968A7C02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65" y="954157"/>
            <a:ext cx="5072054" cy="57644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B4C787-D084-4B56-8EFC-93F0F9CF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476" y="304188"/>
            <a:ext cx="6012832" cy="649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Beispielbild</a:t>
            </a:r>
            <a:r>
              <a:rPr lang="en-US" dirty="0"/>
              <a:t> </a:t>
            </a:r>
            <a:r>
              <a:rPr lang="en-US" dirty="0" err="1"/>
              <a:t>komprimiert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27090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C3F8-102B-4DEC-9CE0-D833F49F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832"/>
          </a:xfrm>
        </p:spPr>
        <p:txBody>
          <a:bodyPr/>
          <a:lstStyle/>
          <a:p>
            <a:pPr algn="ctr"/>
            <a:r>
              <a:rPr lang="de-DE" dirty="0"/>
              <a:t>Tester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8BCFB-A6DA-45F7-B2DE-52AB3110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00153F-611C-4AF4-86B8-B8DDF9D3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1657350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A14429-B67A-4803-A035-0015B33F3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7" t="10937" r="12440" b="5943"/>
          <a:stretch/>
        </p:blipFill>
        <p:spPr>
          <a:xfrm>
            <a:off x="5746818" y="1382713"/>
            <a:ext cx="5910470" cy="47620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EA4E26-4CC0-46B1-BB7A-BBE42714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FB698-D64D-47B6-B4F0-18C45F5B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sz="2000" dirty="0"/>
              <a:t>Versuch mit 50 verschiedenen Eingangsdaten (Wahrscheinlichkeiten) gestartet</a:t>
            </a:r>
          </a:p>
          <a:p>
            <a:pPr lvl="1"/>
            <a:r>
              <a:rPr lang="de-DE" sz="1600" dirty="0"/>
              <a:t>50A : 50B</a:t>
            </a:r>
          </a:p>
          <a:p>
            <a:pPr lvl="1"/>
            <a:r>
              <a:rPr lang="de-DE" sz="1600" dirty="0"/>
              <a:t>51A : 49B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r>
              <a:rPr lang="de-DE" sz="1600" dirty="0"/>
              <a:t>99A :  1B</a:t>
            </a:r>
          </a:p>
          <a:p>
            <a:r>
              <a:rPr lang="de-DE" sz="2000" dirty="0"/>
              <a:t>Wird 100 mal durchlaufen um die Genauigkeit des Mittelwerts zu erhöhen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93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A14429-B67A-4803-A035-0015B33F3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7" t="10937" r="12440" b="5943"/>
          <a:stretch/>
        </p:blipFill>
        <p:spPr>
          <a:xfrm>
            <a:off x="5707062" y="1325294"/>
            <a:ext cx="5910470" cy="47620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EA4E26-4CC0-46B1-BB7A-BBE42714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FB698-D64D-47B6-B4F0-18C45F5B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Je länger eine einzelne Folge wird, umso größer ist die Einsparung, denn</a:t>
            </a:r>
          </a:p>
          <a:p>
            <a:r>
              <a:rPr lang="de-DE" sz="1700" dirty="0"/>
              <a:t>für 10 Wiederholungen benötigt man zwei Dezimalstellen,</a:t>
            </a:r>
          </a:p>
          <a:p>
            <a:r>
              <a:rPr lang="de-DE" sz="1700" dirty="0"/>
              <a:t>für 100 Wiederholungen benötigt man drei Dezimalstellen,</a:t>
            </a:r>
          </a:p>
          <a:p>
            <a:r>
              <a:rPr lang="de-DE" sz="1700" dirty="0"/>
              <a:t>für 1000 Wiederholungen benötigt man vier Dezimalstellen usw.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295803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C694D-8810-49C7-B3A5-321083A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Schwächen der Kompression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260F4-EF0B-4ACB-993C-C865A8EC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Mit sinkender Wahrscheinlichkeit für „A“ werden die Runs länger</a:t>
            </a:r>
          </a:p>
          <a:p>
            <a:pPr marL="0" indent="0">
              <a:buNone/>
            </a:pPr>
            <a:r>
              <a:rPr lang="de-DE" dirty="0"/>
              <a:t>-&gt; Je länger die Runs desto effizienter wird RLE</a:t>
            </a:r>
          </a:p>
          <a:p>
            <a:endParaRPr lang="de-DE" dirty="0"/>
          </a:p>
          <a:p>
            <a:r>
              <a:rPr lang="de-DE" dirty="0"/>
              <a:t>Schlecht bei Bildern mit vielen Farben oder Details</a:t>
            </a:r>
          </a:p>
          <a:p>
            <a:r>
              <a:rPr lang="de-DE" dirty="0"/>
              <a:t>Schlecht bei Texten da gleiche Zeichen selten hintereinander auftreten</a:t>
            </a:r>
          </a:p>
          <a:p>
            <a:r>
              <a:rPr lang="de-DE" dirty="0"/>
              <a:t>Dateigröße kann nach Kompression deutlich größer werden</a:t>
            </a:r>
          </a:p>
          <a:p>
            <a:r>
              <a:rPr lang="de-DE" dirty="0"/>
              <a:t>Stark Fehleranfällig -&gt; bei </a:t>
            </a:r>
            <a:r>
              <a:rPr lang="de-DE" dirty="0" err="1"/>
              <a:t>Bitflipping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5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5A139-7ECC-4D8E-93A8-8222E034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Modifikationen und Optimierungen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60B63-5B11-48E3-A539-5ABA08A7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Bei einem einzelnen Zeichen die Anzahl (1) weglassen</a:t>
            </a:r>
          </a:p>
          <a:p>
            <a:r>
              <a:rPr lang="de-DE" dirty="0"/>
              <a:t>Input:		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XXXXXX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CCCC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de-DE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FFFFFFFF</a:t>
            </a:r>
            <a:r>
              <a:rPr lang="de-D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länge: 23</a:t>
            </a:r>
          </a:p>
          <a:p>
            <a:r>
              <a:rPr lang="de-DE" dirty="0"/>
              <a:t>Output:	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X6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C1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B1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C1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B1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C4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de-DE" b="1" dirty="0">
                <a:solidFill>
                  <a:schemeClr val="bg1"/>
                </a:solidFill>
              </a:rPr>
              <a:t>F8</a:t>
            </a:r>
            <a:r>
              <a:rPr lang="de-DE" dirty="0">
                <a:solidFill>
                  <a:schemeClr val="bg1"/>
                </a:solidFill>
              </a:rPr>
              <a:t>		länge: 15</a:t>
            </a:r>
            <a:endParaRPr lang="de-DE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de-DE" dirty="0"/>
              <a:t>Output:	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X6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C4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de-DE" b="1" dirty="0">
                <a:solidFill>
                  <a:schemeClr val="bg1"/>
                </a:solidFill>
              </a:rPr>
              <a:t>F8</a:t>
            </a:r>
            <a:r>
              <a:rPr lang="de-DE" dirty="0">
                <a:solidFill>
                  <a:schemeClr val="bg1"/>
                </a:solidFill>
              </a:rPr>
              <a:t>			länge: 11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Reduzierung des Umfangs mit Wörterbüchern ( Substitution )</a:t>
            </a:r>
          </a:p>
          <a:p>
            <a:r>
              <a:rPr lang="de-DE" dirty="0"/>
              <a:t>Input: </a:t>
            </a:r>
            <a:r>
              <a:rPr lang="de-DE" b="1" dirty="0" err="1">
                <a:solidFill>
                  <a:schemeClr val="accent3">
                    <a:lumMod val="75000"/>
                  </a:schemeClr>
                </a:solidFill>
              </a:rPr>
              <a:t>RotRotRot</a:t>
            </a:r>
            <a:r>
              <a:rPr lang="de-DE" b="1" dirty="0" err="1">
                <a:solidFill>
                  <a:schemeClr val="bg2">
                    <a:lumMod val="75000"/>
                  </a:schemeClr>
                </a:solidFill>
              </a:rPr>
              <a:t>BlauBlauBlauBlau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GrünGrünGrünGrün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de-DE" b="1" dirty="0"/>
              <a:t>-&gt;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Rot3</a:t>
            </a:r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Blau4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Grün4</a:t>
            </a:r>
          </a:p>
          <a:p>
            <a:r>
              <a:rPr lang="de-DE" dirty="0"/>
              <a:t>Input: 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RRR</a:t>
            </a:r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BBBB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GGGG					</a:t>
            </a:r>
            <a:r>
              <a:rPr lang="de-DE" b="1" dirty="0"/>
              <a:t>-&gt;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R3</a:t>
            </a:r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B4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G4</a:t>
            </a:r>
            <a:endParaRPr lang="de-DE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0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MODIFIKATIONEN UND OPTIMIERUNGEN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de-DE" sz="2040" dirty="0"/>
              <a:t>Die Position der Zeichenwiederholung speichern, anstatt mit jedem Zähler die Länge des jeweiligen Runs zu messen 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de-DE" sz="2040" dirty="0"/>
              <a:t>Input:	</a:t>
            </a:r>
            <a:r>
              <a:rPr lang="de-DE" sz="2040" b="1" dirty="0">
                <a:solidFill>
                  <a:srgbClr val="8E2EB1"/>
                </a:solidFill>
              </a:rPr>
              <a:t>XXXXXX</a:t>
            </a:r>
            <a:r>
              <a:rPr lang="de-DE" sz="2040" b="1" dirty="0">
                <a:solidFill>
                  <a:srgbClr val="A73C26"/>
                </a:solidFill>
              </a:rPr>
              <a:t>C</a:t>
            </a:r>
            <a:r>
              <a:rPr lang="de-DE" sz="2040" b="1" dirty="0">
                <a:solidFill>
                  <a:srgbClr val="E18405"/>
                </a:solidFill>
              </a:rPr>
              <a:t>B</a:t>
            </a:r>
            <a:r>
              <a:rPr lang="de-DE" sz="2040" b="1" dirty="0">
                <a:solidFill>
                  <a:srgbClr val="A73C26"/>
                </a:solidFill>
              </a:rPr>
              <a:t>C</a:t>
            </a:r>
            <a:r>
              <a:rPr lang="de-DE" sz="2040" b="1" dirty="0">
                <a:solidFill>
                  <a:srgbClr val="E18405"/>
                </a:solidFill>
              </a:rPr>
              <a:t>B</a:t>
            </a:r>
            <a:r>
              <a:rPr lang="de-DE" sz="2040" b="1" dirty="0">
                <a:solidFill>
                  <a:srgbClr val="A73C26"/>
                </a:solidFill>
              </a:rPr>
              <a:t>CCCC</a:t>
            </a:r>
            <a:r>
              <a:rPr lang="de-DE" sz="2040" b="1" dirty="0">
                <a:solidFill>
                  <a:srgbClr val="21FFFE"/>
                </a:solidFill>
              </a:rPr>
              <a:t>X</a:t>
            </a:r>
            <a:r>
              <a:rPr lang="de-DE" sz="2040" b="1" dirty="0">
                <a:solidFill>
                  <a:srgbClr val="262626"/>
                </a:solidFill>
              </a:rPr>
              <a:t>FFFFFFFF</a:t>
            </a:r>
            <a:r>
              <a:rPr lang="de-DE" sz="2040" dirty="0">
                <a:solidFill>
                  <a:srgbClr val="262626"/>
                </a:solidFill>
              </a:rPr>
              <a:t>		länge: 23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de-DE" sz="2040" dirty="0"/>
              <a:t>Output:	</a:t>
            </a:r>
            <a:r>
              <a:rPr lang="de-DE" sz="2040" b="1" dirty="0">
                <a:solidFill>
                  <a:srgbClr val="8E2EB1"/>
                </a:solidFill>
              </a:rPr>
              <a:t>X1</a:t>
            </a:r>
            <a:r>
              <a:rPr lang="de-DE" sz="2040" b="1" dirty="0">
                <a:solidFill>
                  <a:srgbClr val="A73C26"/>
                </a:solidFill>
              </a:rPr>
              <a:t>C7</a:t>
            </a:r>
            <a:r>
              <a:rPr lang="de-DE" sz="2040" b="1" dirty="0">
                <a:solidFill>
                  <a:srgbClr val="E18405"/>
                </a:solidFill>
              </a:rPr>
              <a:t>B8</a:t>
            </a:r>
            <a:r>
              <a:rPr lang="de-DE" sz="2040" b="1" dirty="0">
                <a:solidFill>
                  <a:srgbClr val="A73C26"/>
                </a:solidFill>
              </a:rPr>
              <a:t>C9</a:t>
            </a:r>
            <a:r>
              <a:rPr lang="de-DE" sz="2040" b="1" dirty="0">
                <a:solidFill>
                  <a:srgbClr val="E18405"/>
                </a:solidFill>
              </a:rPr>
              <a:t>B10</a:t>
            </a:r>
            <a:r>
              <a:rPr lang="de-DE" sz="2040" b="1" dirty="0">
                <a:solidFill>
                  <a:srgbClr val="A73C26"/>
                </a:solidFill>
              </a:rPr>
              <a:t>C11</a:t>
            </a:r>
            <a:r>
              <a:rPr lang="de-DE" sz="2040" b="1" dirty="0">
                <a:solidFill>
                  <a:srgbClr val="21FFFE"/>
                </a:solidFill>
              </a:rPr>
              <a:t>X15</a:t>
            </a:r>
            <a:r>
              <a:rPr lang="de-DE" sz="2040" b="1" dirty="0">
                <a:solidFill>
                  <a:schemeClr val="dk1"/>
                </a:solidFill>
              </a:rPr>
              <a:t>F16</a:t>
            </a:r>
            <a:r>
              <a:rPr lang="de-DE" sz="2040" dirty="0">
                <a:solidFill>
                  <a:schemeClr val="dk1"/>
                </a:solidFill>
              </a:rPr>
              <a:t>		länge: 16</a:t>
            </a:r>
            <a:endParaRPr sz="2040" dirty="0">
              <a:solidFill>
                <a:srgbClr val="26262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+"/>
            </a:pPr>
            <a:r>
              <a:rPr lang="de-DE" sz="2000" dirty="0"/>
              <a:t>Random Access</a:t>
            </a:r>
            <a:endParaRPr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-DE" sz="2000" dirty="0"/>
              <a:t>Redundante Counter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2316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MODIFIKATIONEN UND OPTIMIERUNGEN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de-DE" sz="2040"/>
              <a:t>Blocklänge für Runs festlegen, auf beispielsweise k = 2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40"/>
              <a:t>Input:	</a:t>
            </a:r>
            <a:r>
              <a:rPr lang="de-DE" sz="2040" b="1">
                <a:solidFill>
                  <a:srgbClr val="8E2EB1"/>
                </a:solidFill>
              </a:rPr>
              <a:t>XXXXXX</a:t>
            </a:r>
            <a:r>
              <a:rPr lang="de-DE" sz="2040" b="1">
                <a:solidFill>
                  <a:srgbClr val="A73C26"/>
                </a:solidFill>
              </a:rPr>
              <a:t>C</a:t>
            </a:r>
            <a:r>
              <a:rPr lang="de-DE" sz="2040" b="1">
                <a:solidFill>
                  <a:srgbClr val="E18405"/>
                </a:solidFill>
              </a:rPr>
              <a:t>B</a:t>
            </a:r>
            <a:r>
              <a:rPr lang="de-DE" sz="2040" b="1">
                <a:solidFill>
                  <a:srgbClr val="A73C26"/>
                </a:solidFill>
              </a:rPr>
              <a:t>C</a:t>
            </a:r>
            <a:r>
              <a:rPr lang="de-DE" sz="2040" b="1">
                <a:solidFill>
                  <a:srgbClr val="E18405"/>
                </a:solidFill>
              </a:rPr>
              <a:t>B</a:t>
            </a:r>
            <a:r>
              <a:rPr lang="de-DE" sz="2040" b="1">
                <a:solidFill>
                  <a:srgbClr val="A73C26"/>
                </a:solidFill>
              </a:rPr>
              <a:t>CCCC</a:t>
            </a:r>
            <a:r>
              <a:rPr lang="de-DE" sz="2040" b="1">
                <a:solidFill>
                  <a:srgbClr val="21FFFE"/>
                </a:solidFill>
              </a:rPr>
              <a:t>X</a:t>
            </a:r>
            <a:r>
              <a:rPr lang="de-DE" sz="2040" b="1">
                <a:solidFill>
                  <a:srgbClr val="262626"/>
                </a:solidFill>
              </a:rPr>
              <a:t>FFFFFFFFF</a:t>
            </a:r>
            <a:r>
              <a:rPr lang="de-DE" sz="2040">
                <a:solidFill>
                  <a:srgbClr val="262626"/>
                </a:solidFill>
              </a:rPr>
              <a:t>	länge: 24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40"/>
              <a:t>Output:	</a:t>
            </a:r>
            <a:r>
              <a:rPr lang="de-DE" sz="2040" b="1">
                <a:solidFill>
                  <a:srgbClr val="8E2EB1"/>
                </a:solidFill>
              </a:rPr>
              <a:t>X</a:t>
            </a:r>
            <a:r>
              <a:rPr lang="de-DE" sz="2040" b="1">
                <a:solidFill>
                  <a:srgbClr val="FF0000"/>
                </a:solidFill>
              </a:rPr>
              <a:t>3</a:t>
            </a:r>
            <a:r>
              <a:rPr lang="de-DE" sz="2040" b="1">
                <a:solidFill>
                  <a:srgbClr val="A73C26"/>
                </a:solidFill>
              </a:rPr>
              <a:t>C</a:t>
            </a:r>
            <a:r>
              <a:rPr lang="de-DE" sz="2040" b="1">
                <a:solidFill>
                  <a:srgbClr val="E18405"/>
                </a:solidFill>
              </a:rPr>
              <a:t>B</a:t>
            </a:r>
            <a:r>
              <a:rPr lang="de-DE" sz="2040" b="1">
                <a:solidFill>
                  <a:srgbClr val="FF0000"/>
                </a:solidFill>
              </a:rPr>
              <a:t>1</a:t>
            </a:r>
            <a:r>
              <a:rPr lang="de-DE" sz="2040" b="1">
                <a:solidFill>
                  <a:srgbClr val="A73C26"/>
                </a:solidFill>
              </a:rPr>
              <a:t>C</a:t>
            </a:r>
            <a:r>
              <a:rPr lang="de-DE" sz="2040" b="1">
                <a:solidFill>
                  <a:srgbClr val="E18405"/>
                </a:solidFill>
              </a:rPr>
              <a:t>B</a:t>
            </a:r>
            <a:r>
              <a:rPr lang="de-DE" sz="2040" b="1">
                <a:solidFill>
                  <a:srgbClr val="FF0000"/>
                </a:solidFill>
              </a:rPr>
              <a:t>1</a:t>
            </a:r>
            <a:r>
              <a:rPr lang="de-DE" sz="2040" b="1">
                <a:solidFill>
                  <a:srgbClr val="A73C26"/>
                </a:solidFill>
              </a:rPr>
              <a:t>C</a:t>
            </a:r>
            <a:r>
              <a:rPr lang="de-DE" sz="2040" b="1">
                <a:solidFill>
                  <a:srgbClr val="FF0000"/>
                </a:solidFill>
              </a:rPr>
              <a:t>2</a:t>
            </a:r>
            <a:r>
              <a:rPr lang="de-DE" sz="2040" b="1">
                <a:solidFill>
                  <a:srgbClr val="21FFFE"/>
                </a:solidFill>
              </a:rPr>
              <a:t>X</a:t>
            </a:r>
            <a:r>
              <a:rPr lang="de-DE" sz="2040" b="1">
                <a:solidFill>
                  <a:schemeClr val="dk1"/>
                </a:solidFill>
              </a:rPr>
              <a:t>F</a:t>
            </a:r>
            <a:r>
              <a:rPr lang="de-DE" sz="2040" b="1">
                <a:solidFill>
                  <a:srgbClr val="FF0000"/>
                </a:solidFill>
              </a:rPr>
              <a:t>1</a:t>
            </a:r>
            <a:r>
              <a:rPr lang="de-DE" sz="2040" b="1">
                <a:solidFill>
                  <a:schemeClr val="dk1"/>
                </a:solidFill>
              </a:rPr>
              <a:t>F</a:t>
            </a:r>
            <a:r>
              <a:rPr lang="de-DE" sz="2040" b="1">
                <a:solidFill>
                  <a:srgbClr val="FF0000"/>
                </a:solidFill>
              </a:rPr>
              <a:t>4</a:t>
            </a:r>
            <a:r>
              <a:rPr lang="de-DE" sz="2040">
                <a:solidFill>
                  <a:schemeClr val="dk1"/>
                </a:solidFill>
              </a:rPr>
              <a:t>		länge: 15</a:t>
            </a:r>
            <a:endParaRPr sz="2040">
              <a:solidFill>
                <a:srgbClr val="26262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+"/>
            </a:pPr>
            <a:r>
              <a:rPr lang="de-DE" sz="2000"/>
              <a:t>Vektorisierung möglich</a:t>
            </a:r>
            <a:endParaRPr sz="200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de-DE" sz="2000"/>
              <a:t>Spätere Verarbeitung schneller</a:t>
            </a:r>
            <a:endParaRPr sz="200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Unnötig viele Runs, die gespeichert werden müssen.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46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MODIFIKATIONEN UND OPTIMIERUNGEN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de-DE" sz="2040"/>
              <a:t>Komprimiere die R-, G- und B-Kanäle der Pixel eines Farbbildes separat </a:t>
            </a:r>
            <a:endParaRPr sz="204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0"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40"/>
              <a:t>Input:	</a:t>
            </a:r>
            <a:r>
              <a:rPr lang="de-DE" sz="2040" b="1"/>
              <a:t>( 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/>
              <a:t>, </a:t>
            </a:r>
            <a:r>
              <a:rPr lang="de-DE" sz="2040" b="1">
                <a:solidFill>
                  <a:srgbClr val="00FF00"/>
                </a:solidFill>
              </a:rPr>
              <a:t>82</a:t>
            </a:r>
            <a:r>
              <a:rPr lang="de-DE" sz="2040" b="1"/>
              <a:t>, </a:t>
            </a:r>
            <a:r>
              <a:rPr lang="de-DE" sz="2040" b="1">
                <a:solidFill>
                  <a:srgbClr val="0000FF"/>
                </a:solidFill>
              </a:rPr>
              <a:t>91</a:t>
            </a:r>
            <a:r>
              <a:rPr lang="de-DE" sz="2040" b="1"/>
              <a:t>) ; (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/>
              <a:t>, </a:t>
            </a:r>
            <a:r>
              <a:rPr lang="de-DE" sz="2040" b="1">
                <a:solidFill>
                  <a:srgbClr val="00FF00"/>
                </a:solidFill>
              </a:rPr>
              <a:t>82</a:t>
            </a:r>
            <a:r>
              <a:rPr lang="de-DE" sz="2040" b="1"/>
              <a:t>, </a:t>
            </a:r>
            <a:r>
              <a:rPr lang="de-DE" sz="2040" b="1">
                <a:solidFill>
                  <a:srgbClr val="0000FF"/>
                </a:solidFill>
              </a:rPr>
              <a:t>90</a:t>
            </a:r>
            <a:r>
              <a:rPr lang="de-DE" sz="2040" b="1"/>
              <a:t>) ; (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/>
              <a:t>, </a:t>
            </a:r>
            <a:r>
              <a:rPr lang="de-DE" sz="2040" b="1">
                <a:solidFill>
                  <a:srgbClr val="00FF00"/>
                </a:solidFill>
              </a:rPr>
              <a:t>81</a:t>
            </a:r>
            <a:r>
              <a:rPr lang="de-DE" sz="2040" b="1"/>
              <a:t>, </a:t>
            </a:r>
            <a:r>
              <a:rPr lang="de-DE" sz="2040" b="1">
                <a:solidFill>
                  <a:srgbClr val="0000FF"/>
                </a:solidFill>
              </a:rPr>
              <a:t>90</a:t>
            </a:r>
            <a:r>
              <a:rPr lang="de-DE" sz="2040" b="1"/>
              <a:t>)</a:t>
            </a:r>
            <a:endParaRPr b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40"/>
              <a:t>Output:	</a:t>
            </a:r>
            <a:r>
              <a:rPr lang="de-DE" sz="2040" b="1">
                <a:solidFill>
                  <a:srgbClr val="8E2EB1"/>
                </a:solidFill>
              </a:rPr>
              <a:t> </a:t>
            </a:r>
            <a:r>
              <a:rPr lang="de-DE" sz="2040" b="1">
                <a:solidFill>
                  <a:srgbClr val="FFFFFF"/>
                </a:solidFill>
              </a:rPr>
              <a:t>(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FF0000"/>
                </a:solidFill>
              </a:rPr>
              <a:t>162</a:t>
            </a:r>
            <a:r>
              <a:rPr lang="de-DE" sz="2040" b="1">
                <a:solidFill>
                  <a:srgbClr val="FFFFFF"/>
                </a:solidFill>
              </a:rPr>
              <a:t>) ; (</a:t>
            </a:r>
            <a:r>
              <a:rPr lang="de-DE" sz="2040" b="1">
                <a:solidFill>
                  <a:srgbClr val="00FF00"/>
                </a:solidFill>
              </a:rPr>
              <a:t>82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00FF00"/>
                </a:solidFill>
              </a:rPr>
              <a:t>82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00FF00"/>
                </a:solidFill>
              </a:rPr>
              <a:t>81</a:t>
            </a:r>
            <a:r>
              <a:rPr lang="de-DE" sz="2040" b="1">
                <a:solidFill>
                  <a:srgbClr val="FFFFFF"/>
                </a:solidFill>
              </a:rPr>
              <a:t>) ; ( </a:t>
            </a:r>
            <a:r>
              <a:rPr lang="de-DE" sz="2040" b="1">
                <a:solidFill>
                  <a:srgbClr val="0000FF"/>
                </a:solidFill>
              </a:rPr>
              <a:t>91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0000FF"/>
                </a:solidFill>
              </a:rPr>
              <a:t>90</a:t>
            </a:r>
            <a:r>
              <a:rPr lang="de-DE" sz="2040" b="1">
                <a:solidFill>
                  <a:srgbClr val="FFFFFF"/>
                </a:solidFill>
              </a:rPr>
              <a:t>, </a:t>
            </a:r>
            <a:r>
              <a:rPr lang="de-DE" sz="2040" b="1">
                <a:solidFill>
                  <a:srgbClr val="0000FF"/>
                </a:solidFill>
              </a:rPr>
              <a:t>90</a:t>
            </a:r>
            <a:r>
              <a:rPr lang="de-DE" sz="2040" b="1">
                <a:solidFill>
                  <a:srgbClr val="FFFFFF"/>
                </a:solidFill>
              </a:rPr>
              <a:t>)</a:t>
            </a:r>
            <a:endParaRPr sz="2040" b="1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+"/>
            </a:pPr>
            <a:r>
              <a:rPr lang="de-DE" sz="2000"/>
              <a:t>Deutlich höhere Wahrscheinlichkeit, längere Wiederholungen zu erhalten.</a:t>
            </a: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0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F1A60-F667-4C34-929A-B0B6C4D6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C3328-AD36-42DC-8024-3A499FCF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						</a:t>
            </a:r>
          </a:p>
          <a:p>
            <a:r>
              <a:rPr lang="de-DE" dirty="0"/>
              <a:t>Theorie / Verfahren	</a:t>
            </a:r>
          </a:p>
          <a:p>
            <a:r>
              <a:rPr lang="de-DE" dirty="0"/>
              <a:t>Anwendungsgebiete	</a:t>
            </a:r>
          </a:p>
          <a:p>
            <a:r>
              <a:rPr lang="de-DE" dirty="0"/>
              <a:t>Programm</a:t>
            </a:r>
          </a:p>
          <a:p>
            <a:r>
              <a:rPr lang="de-DE" dirty="0"/>
              <a:t>Effizienz / Optimierungsmöglichkeiten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496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024E-630F-46B5-A2B3-EEF02617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D8959-9E7A-454B-976E-B6CECB63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63A72D-CF9E-4AD3-BD29-1E5BFD0A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839"/>
            <a:ext cx="12192000" cy="60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C0CF-0409-4BB8-AF5E-BB2EF50B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 !</a:t>
            </a:r>
            <a:br>
              <a:rPr lang="de-DE" dirty="0"/>
            </a:br>
            <a:br>
              <a:rPr lang="de-DE" dirty="0"/>
            </a:br>
            <a:r>
              <a:rPr lang="de-DE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17D4A-E133-4ECB-9721-7379BF4F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6235"/>
            <a:ext cx="9905999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https://kogs-www.informatik.uni-hamburg.de/~neumann/Signalverarbeitung-SoSe-2011/Folien/Signalverarbeitung-5.pdf</a:t>
            </a:r>
          </a:p>
          <a:p>
            <a:pPr marL="0" indent="0">
              <a:buNone/>
            </a:pPr>
            <a:r>
              <a:rPr lang="de-DE" dirty="0"/>
              <a:t>https://www.itwissen.info/RLE-run-length-encoding-Lauflaengencodierung.html</a:t>
            </a:r>
          </a:p>
          <a:p>
            <a:pPr marL="0" indent="0">
              <a:buNone/>
            </a:pPr>
            <a:r>
              <a:rPr lang="de-DE" dirty="0"/>
              <a:t>http://www.imn.htwk-leipzig.de/~medocpro/buecher/sedge1/k22t2.html</a:t>
            </a:r>
          </a:p>
          <a:p>
            <a:pPr marL="0" indent="0">
              <a:buNone/>
            </a:pPr>
            <a:r>
              <a:rPr lang="de-DE" dirty="0"/>
              <a:t>https://de.wikipedia.org/</a:t>
            </a:r>
            <a:r>
              <a:rPr lang="de-DE" dirty="0" err="1"/>
              <a:t>wiki</a:t>
            </a:r>
            <a:r>
              <a:rPr lang="de-DE" dirty="0"/>
              <a:t>/Lauflängenkodierung</a:t>
            </a:r>
          </a:p>
          <a:p>
            <a:pPr marL="0" indent="0">
              <a:buNone/>
            </a:pPr>
            <a:r>
              <a:rPr lang="de-DE" dirty="0"/>
              <a:t>https://lemire.me/blog/2009/11/24/run-length-encoding-part-i/</a:t>
            </a:r>
          </a:p>
          <a:p>
            <a:pPr marL="0" indent="0">
              <a:buNone/>
            </a:pPr>
            <a:r>
              <a:rPr lang="de-DE" dirty="0"/>
              <a:t>https://www.prepressure.com/library/compression-algorithm/rle</a:t>
            </a:r>
          </a:p>
          <a:p>
            <a:pPr marL="0" indent="0">
              <a:buNone/>
            </a:pPr>
            <a:r>
              <a:rPr lang="de-DE" dirty="0"/>
              <a:t>http://www.stoimen.com/blog/2012/01/09/computer-algorithms-data-compression-with-run-length-encoding/</a:t>
            </a:r>
          </a:p>
          <a:p>
            <a:pPr marL="0" indent="0">
              <a:buNone/>
            </a:pPr>
            <a:r>
              <a:rPr lang="de-DE" dirty="0"/>
              <a:t>https://documentation.apple.com/en/finalcutpro/usermanual/index.html#chapter=C%26section=12%26tasks=true</a:t>
            </a:r>
          </a:p>
          <a:p>
            <a:pPr marL="0" indent="0">
              <a:buNone/>
            </a:pPr>
            <a:r>
              <a:rPr lang="de-DE" dirty="0"/>
              <a:t>https://www.youtube.com/watch?v=dG92dd4iqDg</a:t>
            </a:r>
          </a:p>
        </p:txBody>
      </p:sp>
    </p:spTree>
    <p:extLst>
      <p:ext uri="{BB962C8B-B14F-4D97-AF65-F5344CB8AC3E}">
        <p14:creationId xmlns:p14="http://schemas.microsoft.com/office/powerpoint/2010/main" val="3111191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CFD37-9172-4B7D-96A1-9AD5FCD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Thema</a:t>
            </a:r>
            <a:br>
              <a:rPr lang="de-DE" dirty="0"/>
            </a:br>
            <a:r>
              <a:rPr lang="de-DE" sz="2800" dirty="0"/>
              <a:t>was ist Run Length Encoding?</a:t>
            </a:r>
            <a:br>
              <a:rPr lang="de-DE" sz="2800" dirty="0"/>
            </a:br>
            <a:r>
              <a:rPr lang="de-DE" sz="1200" dirty="0"/>
              <a:t>(Vergl.  De: Lauflängenkodierung)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B2303-0BBF-4C5C-BF75-2430135C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Kompressionsalgorithmus</a:t>
            </a:r>
          </a:p>
          <a:p>
            <a:r>
              <a:rPr lang="de-DE" dirty="0"/>
              <a:t>Verlustfrei (wichtig für Ausführbarkeit)</a:t>
            </a:r>
          </a:p>
          <a:p>
            <a:r>
              <a:rPr lang="de-DE" dirty="0"/>
              <a:t>nutzt redundante Informationen aus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806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68FF7-FB97-4112-9C38-A8E22FF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Theorie / Verfahren</a:t>
            </a:r>
            <a:br>
              <a:rPr lang="de-DE" dirty="0"/>
            </a:br>
            <a:r>
              <a:rPr lang="de-DE" dirty="0"/>
              <a:t>Kompression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4B217-A312-4543-926A-31CAFC54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Folge von gleichen Zeichen (Runs) werden durch ein einziges Symbol und die Angabe über die Anzahl der Wiederholungen ersetzt. </a:t>
            </a:r>
          </a:p>
          <a:p>
            <a:r>
              <a:rPr lang="de-DE" dirty="0"/>
              <a:t>Input:		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XXXXXX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CCC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BB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CCCC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XX</a:t>
            </a:r>
            <a:r>
              <a:rPr lang="de-DE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FFFFFFFF</a:t>
            </a:r>
            <a:r>
              <a:rPr lang="de-D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länge: 25</a:t>
            </a:r>
          </a:p>
          <a:p>
            <a:r>
              <a:rPr lang="de-DE" dirty="0"/>
              <a:t>Output:	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X6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C3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B2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C4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de-DE" b="1" dirty="0">
                <a:solidFill>
                  <a:schemeClr val="bg1"/>
                </a:solidFill>
              </a:rPr>
              <a:t>F8</a:t>
            </a:r>
            <a:r>
              <a:rPr lang="de-DE" dirty="0">
                <a:solidFill>
                  <a:schemeClr val="bg1"/>
                </a:solidFill>
              </a:rPr>
              <a:t>			länge: 12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/>
              <a:t>Es gibt verschiedene Kompressionsebenen (Binärfolge / Zeichenfolge)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4137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4" name="Rectangle 6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7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4C733D-AAAA-4991-8635-EFE0DD23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53192"/>
            <a:ext cx="4635583" cy="37441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C6EFDF-CA39-4815-96D5-D4287046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3"/>
            <a:ext cx="3734941" cy="2031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>
                <a:solidFill>
                  <a:srgbClr val="FFFFFF"/>
                </a:solidFill>
              </a:rPr>
              <a:t>Kompressionsebenen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41" name="Inhaltsplatzhalter 2">
            <a:extLst>
              <a:ext uri="{FF2B5EF4-FFF2-40B4-BE49-F238E27FC236}">
                <a16:creationId xmlns:a16="http://schemas.microsoft.com/office/drawing/2014/main" id="{4B601139-85A2-435C-AE12-41CAD122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4" y="5328146"/>
            <a:ext cx="3734942" cy="71430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050" dirty="0"/>
              <a:t>Quelle:</a:t>
            </a:r>
            <a:br>
              <a:rPr lang="en-US" sz="1050" dirty="0"/>
            </a:br>
            <a:r>
              <a:rPr lang="en-US" sz="1050" dirty="0"/>
              <a:t>https://www.itwissen.info/lex-images/lauflaengencodierung-am-beispiel-von-buchstaben-und-binaerdaten.png</a:t>
            </a:r>
            <a:br>
              <a:rPr lang="en-US" sz="1050" dirty="0"/>
            </a:br>
            <a:endParaRPr lang="en-US" sz="1050" cap="all" dirty="0"/>
          </a:p>
        </p:txBody>
      </p:sp>
    </p:spTree>
    <p:extLst>
      <p:ext uri="{BB962C8B-B14F-4D97-AF65-F5344CB8AC3E}">
        <p14:creationId xmlns:p14="http://schemas.microsoft.com/office/powerpoint/2010/main" val="194900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D72F1E-2518-496A-A337-CE8E512A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1" y="527050"/>
            <a:ext cx="6363657" cy="59323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A203EC-7558-4B76-9267-6E9736B7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Theorie / Verfahren</a:t>
            </a:r>
            <a:br>
              <a:rPr lang="de-DE" sz="3200" dirty="0"/>
            </a:br>
            <a:r>
              <a:rPr lang="de-DE" sz="3200" dirty="0"/>
              <a:t>Kompression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2AAC97-1D87-498E-88BB-AADF48EB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98987" cy="396504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Festlegen</a:t>
            </a:r>
            <a:r>
              <a:rPr lang="en-US" sz="2000" dirty="0"/>
              <a:t> von </a:t>
            </a:r>
            <a:r>
              <a:rPr lang="de-DE" sz="2000" dirty="0"/>
              <a:t>aktuellem</a:t>
            </a:r>
            <a:r>
              <a:rPr lang="en-US" sz="2000" dirty="0"/>
              <a:t> </a:t>
            </a:r>
            <a:r>
              <a:rPr lang="de-DE" sz="2000" dirty="0"/>
              <a:t>Zeichen</a:t>
            </a:r>
          </a:p>
          <a:p>
            <a:pPr marL="457200" indent="-457200">
              <a:buAutoNum type="arabicPeriod"/>
            </a:pPr>
            <a:r>
              <a:rPr lang="en-US" sz="2000" dirty="0"/>
              <a:t>Zählen der Wiederholungen des </a:t>
            </a:r>
            <a:r>
              <a:rPr lang="en-US" sz="2000" dirty="0" err="1"/>
              <a:t>Zeichens</a:t>
            </a:r>
            <a:r>
              <a:rPr lang="en-US" sz="2000" dirty="0"/>
              <a:t> -&gt; counter </a:t>
            </a:r>
            <a:r>
              <a:rPr lang="en-US" sz="2000" dirty="0" err="1"/>
              <a:t>i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Rückgabe des </a:t>
            </a:r>
            <a:r>
              <a:rPr lang="de-DE" sz="2000" dirty="0"/>
              <a:t>Zeichens</a:t>
            </a:r>
            <a:r>
              <a:rPr lang="en-US" sz="2000" dirty="0"/>
              <a:t>, </a:t>
            </a:r>
            <a:r>
              <a:rPr lang="de-DE" sz="2000" dirty="0"/>
              <a:t>verkettet</a:t>
            </a:r>
            <a:r>
              <a:rPr lang="en-US" sz="2000" dirty="0"/>
              <a:t> </a:t>
            </a:r>
            <a:r>
              <a:rPr lang="de-DE" sz="2000" dirty="0"/>
              <a:t>mit</a:t>
            </a:r>
            <a:r>
              <a:rPr lang="en-US" sz="2000" dirty="0"/>
              <a:t> </a:t>
            </a:r>
            <a:r>
              <a:rPr lang="de-DE" sz="2000" dirty="0"/>
              <a:t>dessen</a:t>
            </a:r>
            <a:r>
              <a:rPr lang="en-US" sz="2000" dirty="0"/>
              <a:t> </a:t>
            </a:r>
            <a:r>
              <a:rPr lang="de-DE" sz="2000" dirty="0"/>
              <a:t>Anzahl</a:t>
            </a:r>
            <a:r>
              <a:rPr lang="en-US" sz="2000" dirty="0"/>
              <a:t> </a:t>
            </a:r>
          </a:p>
          <a:p>
            <a:pPr marL="457200" indent="-457200">
              <a:buAutoNum type="arabicPeriod"/>
            </a:pPr>
            <a:r>
              <a:rPr lang="de-DE" sz="2000" dirty="0"/>
              <a:t>Rekursives</a:t>
            </a:r>
            <a:r>
              <a:rPr lang="en-US" sz="2000" dirty="0"/>
              <a:t> </a:t>
            </a:r>
            <a:r>
              <a:rPr lang="de-DE" sz="2000" dirty="0"/>
              <a:t>Wiederholen</a:t>
            </a:r>
            <a:r>
              <a:rPr lang="en-US" sz="2000" dirty="0"/>
              <a:t> </a:t>
            </a:r>
            <a:r>
              <a:rPr lang="de-DE" sz="2000" dirty="0"/>
              <a:t>mit</a:t>
            </a:r>
            <a:r>
              <a:rPr lang="en-US" sz="2000" dirty="0"/>
              <a:t> </a:t>
            </a:r>
            <a:r>
              <a:rPr lang="de-DE" sz="2000" dirty="0"/>
              <a:t>restlicher</a:t>
            </a:r>
            <a:r>
              <a:rPr lang="en-US" sz="2000" dirty="0"/>
              <a:t> </a:t>
            </a:r>
            <a:r>
              <a:rPr lang="de-DE" sz="2000" dirty="0"/>
              <a:t>Zeichenkette</a:t>
            </a:r>
          </a:p>
        </p:txBody>
      </p:sp>
    </p:spTree>
    <p:extLst>
      <p:ext uri="{BB962C8B-B14F-4D97-AF65-F5344CB8AC3E}">
        <p14:creationId xmlns:p14="http://schemas.microsoft.com/office/powerpoint/2010/main" val="19041496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E178264F-7FA5-4365-8A77-61E9698A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2483"/>
            <a:ext cx="5456279" cy="532808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2C1D4E-F844-4E88-ABAD-1BE5EDAC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Theorie / Verfahren</a:t>
            </a:r>
            <a:br>
              <a:rPr lang="de-DE" sz="3200" dirty="0"/>
            </a:br>
            <a:r>
              <a:rPr lang="de-DE" sz="3200" dirty="0"/>
              <a:t>Dekompression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419AEC-A806-4046-8952-2D4E1DAA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Abtrennen</a:t>
            </a:r>
            <a:r>
              <a:rPr lang="en-US" sz="2000" dirty="0"/>
              <a:t> des </a:t>
            </a:r>
            <a:r>
              <a:rPr lang="en-US" sz="2000" dirty="0" err="1"/>
              <a:t>Zeichens</a:t>
            </a:r>
            <a:r>
              <a:rPr lang="en-US" sz="2000" dirty="0"/>
              <a:t> an der </a:t>
            </a:r>
            <a:r>
              <a:rPr lang="en-US" sz="2000" dirty="0" err="1"/>
              <a:t>ersten</a:t>
            </a:r>
            <a:r>
              <a:rPr lang="en-US" sz="2000" dirty="0"/>
              <a:t> </a:t>
            </a:r>
            <a:r>
              <a:rPr lang="en-US" sz="2000" dirty="0" err="1"/>
              <a:t>Stelle</a:t>
            </a:r>
            <a:r>
              <a:rPr lang="en-US" sz="2000" dirty="0"/>
              <a:t> der </a:t>
            </a:r>
            <a:r>
              <a:rPr lang="en-US" sz="2000" dirty="0" err="1"/>
              <a:t>Zeichenkette</a:t>
            </a:r>
            <a:r>
              <a:rPr lang="en-US" sz="2000" dirty="0"/>
              <a:t>  -&gt; char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Itterieren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folgenden</a:t>
            </a:r>
            <a:r>
              <a:rPr lang="en-US" sz="2000" dirty="0"/>
              <a:t> </a:t>
            </a:r>
            <a:r>
              <a:rPr lang="en-US" sz="2000" dirty="0" err="1"/>
              <a:t>Zahlen</a:t>
            </a:r>
            <a:r>
              <a:rPr lang="en-US" sz="2000" dirty="0"/>
              <a:t> und </a:t>
            </a:r>
            <a:r>
              <a:rPr lang="en-US" sz="2000" dirty="0" err="1"/>
              <a:t>anschließende</a:t>
            </a:r>
            <a:r>
              <a:rPr lang="en-US" sz="2000" dirty="0"/>
              <a:t> </a:t>
            </a:r>
            <a:r>
              <a:rPr lang="en-US" sz="2000" dirty="0" err="1"/>
              <a:t>zusammnefügung</a:t>
            </a:r>
            <a:r>
              <a:rPr lang="en-US" sz="2000" dirty="0"/>
              <a:t>  </a:t>
            </a:r>
            <a:r>
              <a:rPr lang="en-US" sz="2000" dirty="0" err="1"/>
              <a:t>dieser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einer</a:t>
            </a:r>
            <a:r>
              <a:rPr lang="en-US" sz="2000" dirty="0"/>
              <a:t> </a:t>
            </a:r>
            <a:r>
              <a:rPr lang="en-US" sz="2000" dirty="0" err="1"/>
              <a:t>Zahl</a:t>
            </a:r>
            <a:r>
              <a:rPr lang="en-US" sz="2000" dirty="0"/>
              <a:t> -&gt;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Zurückgeben</a:t>
            </a:r>
            <a:r>
              <a:rPr lang="en-US" sz="2000" dirty="0"/>
              <a:t> des </a:t>
            </a:r>
            <a:r>
              <a:rPr lang="en-US" sz="2000" dirty="0" err="1"/>
              <a:t>Zeichens</a:t>
            </a:r>
            <a:r>
              <a:rPr lang="en-US" sz="2000" dirty="0"/>
              <a:t> mal seiner </a:t>
            </a:r>
            <a:r>
              <a:rPr lang="en-US" sz="2000" dirty="0" err="1"/>
              <a:t>Häufigkeit</a:t>
            </a:r>
            <a:r>
              <a:rPr lang="en-US" sz="2000" dirty="0"/>
              <a:t> und </a:t>
            </a:r>
            <a:r>
              <a:rPr lang="en-US" sz="2000" dirty="0" err="1"/>
              <a:t>rekursives</a:t>
            </a:r>
            <a:r>
              <a:rPr lang="en-US" sz="2000" dirty="0"/>
              <a:t> </a:t>
            </a:r>
            <a:r>
              <a:rPr lang="en-US" sz="2000" dirty="0" err="1"/>
              <a:t>bearbeiten</a:t>
            </a:r>
            <a:r>
              <a:rPr lang="en-US" sz="2000" dirty="0"/>
              <a:t> des </a:t>
            </a:r>
            <a:r>
              <a:rPr lang="en-US" sz="2000" dirty="0" err="1"/>
              <a:t>restlichen</a:t>
            </a:r>
            <a:r>
              <a:rPr lang="en-US" sz="2000" dirty="0"/>
              <a:t> </a:t>
            </a:r>
            <a:r>
              <a:rPr lang="en-US" sz="2000" dirty="0" err="1"/>
              <a:t>Teilstrings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331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F7BD-13A4-4429-8D6B-160277E9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Anwendungsgebiete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317C-1B8D-4255-8468-C23FC492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Bildern/Animationen (TGA, </a:t>
            </a:r>
            <a:r>
              <a:rPr lang="de-DE" dirty="0" err="1"/>
              <a:t>Tiff</a:t>
            </a:r>
            <a:r>
              <a:rPr lang="de-DE" dirty="0"/>
              <a:t>, Windows Bitmap)</a:t>
            </a:r>
          </a:p>
          <a:p>
            <a:pPr lvl="1"/>
            <a:r>
              <a:rPr lang="de-DE" dirty="0"/>
              <a:t>Schwarz/Weiß am effizientesten</a:t>
            </a:r>
          </a:p>
          <a:p>
            <a:r>
              <a:rPr lang="de-DE" dirty="0"/>
              <a:t>Faxen (in Kombination mit einer modifizierten </a:t>
            </a:r>
            <a:r>
              <a:rPr lang="de-DE" dirty="0" err="1"/>
              <a:t>Huffman</a:t>
            </a:r>
            <a:r>
              <a:rPr lang="de-DE" dirty="0"/>
              <a:t>-Kodierung)</a:t>
            </a:r>
          </a:p>
          <a:p>
            <a:r>
              <a:rPr lang="de-DE" dirty="0"/>
              <a:t>Texte (ohne </a:t>
            </a:r>
            <a:r>
              <a:rPr lang="de-DE" dirty="0" err="1"/>
              <a:t>modifikation</a:t>
            </a:r>
            <a:r>
              <a:rPr lang="de-DE" dirty="0"/>
              <a:t> nicht effizient -&gt; mehr dazu später)</a:t>
            </a:r>
          </a:p>
        </p:txBody>
      </p:sp>
    </p:spTree>
    <p:extLst>
      <p:ext uri="{BB962C8B-B14F-4D97-AF65-F5344CB8AC3E}">
        <p14:creationId xmlns:p14="http://schemas.microsoft.com/office/powerpoint/2010/main" val="3754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CE9A010-E500-4231-87D5-F19F2058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1778067"/>
            <a:ext cx="4017819" cy="43140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6E483-C476-4F40-9F75-3498886D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Unser </a:t>
            </a:r>
            <a:r>
              <a:rPr lang="de-DE" dirty="0" err="1"/>
              <a:t>PrograMM</a:t>
            </a:r>
            <a:endParaRPr lang="de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C4A340-0A7C-4D51-9E48-9C111F57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142" y="1786003"/>
            <a:ext cx="4206403" cy="401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Startbild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schlechtes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Komprimierung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nach</a:t>
            </a:r>
            <a:r>
              <a:rPr lang="en-US" dirty="0"/>
              <a:t> RLE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Original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5122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524</Words>
  <Application>Microsoft Office PowerPoint</Application>
  <PresentationFormat>Breitbild</PresentationFormat>
  <Paragraphs>127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Questrial</vt:lpstr>
      <vt:lpstr>Trebuchet MS</vt:lpstr>
      <vt:lpstr>Tw Cen MT</vt:lpstr>
      <vt:lpstr>Schaltkreis</vt:lpstr>
      <vt:lpstr>Datenkompression Seminar 2018 Run Length Encoding  the-ahn vuong</vt:lpstr>
      <vt:lpstr>Gliederung</vt:lpstr>
      <vt:lpstr>Thema was ist Run Length Encoding? (Vergl.  De: Lauflängenkodierung)</vt:lpstr>
      <vt:lpstr>Theorie / Verfahren Kompression</vt:lpstr>
      <vt:lpstr>Kompressionsebenen</vt:lpstr>
      <vt:lpstr>Theorie / Verfahren Kompression</vt:lpstr>
      <vt:lpstr>Theorie / Verfahren Dekompression</vt:lpstr>
      <vt:lpstr>Anwendungsgebiete</vt:lpstr>
      <vt:lpstr>Unser PrograMM</vt:lpstr>
      <vt:lpstr>PowerPoint-Präsentation</vt:lpstr>
      <vt:lpstr>PowerPoint-Präsentation</vt:lpstr>
      <vt:lpstr>Tester</vt:lpstr>
      <vt:lpstr>Auswertung</vt:lpstr>
      <vt:lpstr>Auswertung</vt:lpstr>
      <vt:lpstr>Schwächen der Kompression</vt:lpstr>
      <vt:lpstr>Modifikationen und Optimierungen</vt:lpstr>
      <vt:lpstr>MODIFIKATIONEN UND OPTIMIERUNGEN </vt:lpstr>
      <vt:lpstr>MODIFIKATIONEN UND OPTIMIERUNGEN </vt:lpstr>
      <vt:lpstr>MODIFIKATIONEN UND OPTIMIERUNGEN </vt:lpstr>
      <vt:lpstr>PowerPoint-Präsentation</vt:lpstr>
      <vt:lpstr>Vielen Dank für ihre Aufmerksamkeit !  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LengTH Encoding  Datenkompression Seminar 2018</dc:title>
  <dc:creator>Stefan Chalupka</dc:creator>
  <cp:lastModifiedBy>Stefan Chalupka</cp:lastModifiedBy>
  <cp:revision>55</cp:revision>
  <dcterms:created xsi:type="dcterms:W3CDTF">2018-07-02T14:42:54Z</dcterms:created>
  <dcterms:modified xsi:type="dcterms:W3CDTF">2018-07-06T14:54:50Z</dcterms:modified>
</cp:coreProperties>
</file>