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1880850" cy="6840538"/>
  <p:notesSz cx="6858000" cy="9144000"/>
  <p:defaultTextStyle>
    <a:defPPr>
      <a:defRPr lang="ru-RU"/>
    </a:defPPr>
    <a:lvl1pPr marL="0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1624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3249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84873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46498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08122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69747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31371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92996" algn="l" defTabSz="112324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5">
          <p15:clr>
            <a:srgbClr val="A4A3A4"/>
          </p15:clr>
        </p15:guide>
        <p15:guide id="2" pos="37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84"/>
      </p:cViewPr>
      <p:guideLst>
        <p:guide orient="horz" pos="2155"/>
        <p:guide pos="37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1065" y="2125003"/>
            <a:ext cx="10098722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2128" y="3876305"/>
            <a:ext cx="831659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1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3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4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6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9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9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13616" y="205850"/>
            <a:ext cx="2673191" cy="43766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94043" y="205850"/>
            <a:ext cx="7821560" cy="43766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8507" y="4395680"/>
            <a:ext cx="10098722" cy="135860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38507" y="2899312"/>
            <a:ext cx="10098722" cy="149636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162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32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848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464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081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697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3137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92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94043" y="1197095"/>
            <a:ext cx="5247375" cy="338543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39433" y="1197095"/>
            <a:ext cx="5247375" cy="338543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043" y="273940"/>
            <a:ext cx="10692765" cy="114009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4043" y="1531204"/>
            <a:ext cx="5249438" cy="63813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624" indent="0">
              <a:buNone/>
              <a:defRPr sz="2500" b="1"/>
            </a:lvl2pPr>
            <a:lvl3pPr marL="1123249" indent="0">
              <a:buNone/>
              <a:defRPr sz="2200" b="1"/>
            </a:lvl3pPr>
            <a:lvl4pPr marL="1684873" indent="0">
              <a:buNone/>
              <a:defRPr sz="2000" b="1"/>
            </a:lvl4pPr>
            <a:lvl5pPr marL="2246498" indent="0">
              <a:buNone/>
              <a:defRPr sz="2000" b="1"/>
            </a:lvl5pPr>
            <a:lvl6pPr marL="2808122" indent="0">
              <a:buNone/>
              <a:defRPr sz="2000" b="1"/>
            </a:lvl6pPr>
            <a:lvl7pPr marL="3369747" indent="0">
              <a:buNone/>
              <a:defRPr sz="2000" b="1"/>
            </a:lvl7pPr>
            <a:lvl8pPr marL="3931371" indent="0">
              <a:buNone/>
              <a:defRPr sz="2000" b="1"/>
            </a:lvl8pPr>
            <a:lvl9pPr marL="4492996" indent="0">
              <a:buNone/>
              <a:defRPr sz="20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94043" y="2169338"/>
            <a:ext cx="5249438" cy="394122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035313" y="1531204"/>
            <a:ext cx="5251501" cy="63813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624" indent="0">
              <a:buNone/>
              <a:defRPr sz="2500" b="1"/>
            </a:lvl2pPr>
            <a:lvl3pPr marL="1123249" indent="0">
              <a:buNone/>
              <a:defRPr sz="2200" b="1"/>
            </a:lvl3pPr>
            <a:lvl4pPr marL="1684873" indent="0">
              <a:buNone/>
              <a:defRPr sz="2000" b="1"/>
            </a:lvl4pPr>
            <a:lvl5pPr marL="2246498" indent="0">
              <a:buNone/>
              <a:defRPr sz="2000" b="1"/>
            </a:lvl5pPr>
            <a:lvl6pPr marL="2808122" indent="0">
              <a:buNone/>
              <a:defRPr sz="2000" b="1"/>
            </a:lvl6pPr>
            <a:lvl7pPr marL="3369747" indent="0">
              <a:buNone/>
              <a:defRPr sz="2000" b="1"/>
            </a:lvl7pPr>
            <a:lvl8pPr marL="3931371" indent="0">
              <a:buNone/>
              <a:defRPr sz="2000" b="1"/>
            </a:lvl8pPr>
            <a:lvl9pPr marL="4492996" indent="0">
              <a:buNone/>
              <a:defRPr sz="20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035313" y="2169338"/>
            <a:ext cx="5251501" cy="394122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049" y="272355"/>
            <a:ext cx="3908718" cy="115909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5082" y="272358"/>
            <a:ext cx="6641725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4049" y="1431449"/>
            <a:ext cx="3908718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61624" indent="0">
              <a:buNone/>
              <a:defRPr sz="1500"/>
            </a:lvl2pPr>
            <a:lvl3pPr marL="1123249" indent="0">
              <a:buNone/>
              <a:defRPr sz="1200"/>
            </a:lvl3pPr>
            <a:lvl4pPr marL="1684873" indent="0">
              <a:buNone/>
              <a:defRPr sz="1100"/>
            </a:lvl4pPr>
            <a:lvl5pPr marL="2246498" indent="0">
              <a:buNone/>
              <a:defRPr sz="1100"/>
            </a:lvl5pPr>
            <a:lvl6pPr marL="2808122" indent="0">
              <a:buNone/>
              <a:defRPr sz="1100"/>
            </a:lvl6pPr>
            <a:lvl7pPr marL="3369747" indent="0">
              <a:buNone/>
              <a:defRPr sz="1100"/>
            </a:lvl7pPr>
            <a:lvl8pPr marL="3931371" indent="0">
              <a:buNone/>
              <a:defRPr sz="1100"/>
            </a:lvl8pPr>
            <a:lvl9pPr marL="4492996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730" y="4788377"/>
            <a:ext cx="7128510" cy="56529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28730" y="611215"/>
            <a:ext cx="712851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61624" indent="0">
              <a:buNone/>
              <a:defRPr sz="3400"/>
            </a:lvl2pPr>
            <a:lvl3pPr marL="1123249" indent="0">
              <a:buNone/>
              <a:defRPr sz="2900"/>
            </a:lvl3pPr>
            <a:lvl4pPr marL="1684873" indent="0">
              <a:buNone/>
              <a:defRPr sz="2500"/>
            </a:lvl4pPr>
            <a:lvl5pPr marL="2246498" indent="0">
              <a:buNone/>
              <a:defRPr sz="2500"/>
            </a:lvl5pPr>
            <a:lvl6pPr marL="2808122" indent="0">
              <a:buNone/>
              <a:defRPr sz="2500"/>
            </a:lvl6pPr>
            <a:lvl7pPr marL="3369747" indent="0">
              <a:buNone/>
              <a:defRPr sz="2500"/>
            </a:lvl7pPr>
            <a:lvl8pPr marL="3931371" indent="0">
              <a:buNone/>
              <a:defRPr sz="2500"/>
            </a:lvl8pPr>
            <a:lvl9pPr marL="4492996" indent="0">
              <a:buNone/>
              <a:defRPr sz="2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28730" y="5353674"/>
            <a:ext cx="712851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61624" indent="0">
              <a:buNone/>
              <a:defRPr sz="1500"/>
            </a:lvl2pPr>
            <a:lvl3pPr marL="1123249" indent="0">
              <a:buNone/>
              <a:defRPr sz="1200"/>
            </a:lvl3pPr>
            <a:lvl4pPr marL="1684873" indent="0">
              <a:buNone/>
              <a:defRPr sz="1100"/>
            </a:lvl4pPr>
            <a:lvl5pPr marL="2246498" indent="0">
              <a:buNone/>
              <a:defRPr sz="1100"/>
            </a:lvl5pPr>
            <a:lvl6pPr marL="2808122" indent="0">
              <a:buNone/>
              <a:defRPr sz="1100"/>
            </a:lvl6pPr>
            <a:lvl7pPr marL="3369747" indent="0">
              <a:buNone/>
              <a:defRPr sz="1100"/>
            </a:lvl7pPr>
            <a:lvl8pPr marL="3931371" indent="0">
              <a:buNone/>
              <a:defRPr sz="1100"/>
            </a:lvl8pPr>
            <a:lvl9pPr marL="4492996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043" y="273940"/>
            <a:ext cx="10692765" cy="1140090"/>
          </a:xfrm>
          <a:prstGeom prst="rect">
            <a:avLst/>
          </a:prstGeom>
        </p:spPr>
        <p:txBody>
          <a:bodyPr vert="horz" lIns="112325" tIns="56162" rIns="112325" bIns="56162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4043" y="1596127"/>
            <a:ext cx="10692765" cy="4514439"/>
          </a:xfrm>
          <a:prstGeom prst="rect">
            <a:avLst/>
          </a:prstGeom>
        </p:spPr>
        <p:txBody>
          <a:bodyPr vert="horz" lIns="112325" tIns="56162" rIns="112325" bIns="56162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94043" y="6340169"/>
            <a:ext cx="2772198" cy="364195"/>
          </a:xfrm>
          <a:prstGeom prst="rect">
            <a:avLst/>
          </a:prstGeom>
        </p:spPr>
        <p:txBody>
          <a:bodyPr vert="horz" lIns="112325" tIns="56162" rIns="112325" bIns="5616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7728-0479-4A76-8DF6-DCA71C2D19B5}" type="datetimeFigureOut">
              <a:rPr lang="ru-RU" smtClean="0"/>
              <a:pPr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59291" y="6340169"/>
            <a:ext cx="3762269" cy="364195"/>
          </a:xfrm>
          <a:prstGeom prst="rect">
            <a:avLst/>
          </a:prstGeom>
        </p:spPr>
        <p:txBody>
          <a:bodyPr vert="horz" lIns="112325" tIns="56162" rIns="112325" bIns="5616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14609" y="6340169"/>
            <a:ext cx="2772198" cy="364195"/>
          </a:xfrm>
          <a:prstGeom prst="rect">
            <a:avLst/>
          </a:prstGeom>
        </p:spPr>
        <p:txBody>
          <a:bodyPr vert="horz" lIns="112325" tIns="56162" rIns="112325" bIns="5616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CF87-5415-45C1-B451-5A332709B1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3249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218" indent="-421218" algn="l" defTabSz="1123249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2640" indent="-351015" algn="l" defTabSz="1123249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4061" indent="-280812" algn="l" defTabSz="112324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5686" indent="-280812" algn="l" defTabSz="1123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7310" indent="-280812" algn="l" defTabSz="112324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8935" indent="-280812" algn="l" defTabSz="112324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559" indent="-280812" algn="l" defTabSz="112324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12184" indent="-280812" algn="l" defTabSz="112324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73808" indent="-280812" algn="l" defTabSz="112324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624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249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4873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6498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8122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9747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31371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2996" algn="l" defTabSz="112324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16289" y="5148461"/>
            <a:ext cx="6524596" cy="442413"/>
          </a:xfrm>
          <a:prstGeom prst="rect">
            <a:avLst/>
          </a:prstGeom>
          <a:noFill/>
        </p:spPr>
        <p:txBody>
          <a:bodyPr wrap="square" lIns="87613" tIns="43807" rIns="87613" bIns="43807" rtlCol="0">
            <a:spAutoFit/>
          </a:bodyPr>
          <a:lstStyle/>
          <a:p>
            <a:r>
              <a:rPr lang="ru-RU" sz="2300" b="1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гр. ИММО-01-23</a:t>
            </a:r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Чалый 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К.Е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977" y="827981"/>
            <a:ext cx="8202789" cy="442413"/>
          </a:xfrm>
          <a:prstGeom prst="rect">
            <a:avLst/>
          </a:prstGeom>
          <a:noFill/>
        </p:spPr>
        <p:txBody>
          <a:bodyPr wrap="none" lIns="87613" tIns="43807" rIns="87613" bIns="43807" rtlCol="0">
            <a:spAutoFit/>
          </a:bodyPr>
          <a:lstStyle/>
          <a:p>
            <a:r>
              <a:rPr lang="ru-RU" sz="2300" b="1" dirty="0">
                <a:latin typeface="Times New Roman" pitchFamily="18" charset="0"/>
                <a:cs typeface="Times New Roman" pitchFamily="18" charset="0"/>
              </a:rPr>
              <a:t>РТУ МИРЭА – «Российский технологический университет»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4121" y="2700189"/>
            <a:ext cx="5379644" cy="565523"/>
          </a:xfrm>
          <a:prstGeom prst="rect">
            <a:avLst/>
          </a:prstGeom>
          <a:noFill/>
        </p:spPr>
        <p:txBody>
          <a:bodyPr wrap="none" lIns="87613" tIns="43807" rIns="87613" bIns="43807" rtlCol="0">
            <a:spAutoFit/>
          </a:bodyPr>
          <a:lstStyle/>
          <a:p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Презентация проекта 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на тему: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8093" y="6221430"/>
            <a:ext cx="1580976" cy="396246"/>
          </a:xfrm>
          <a:prstGeom prst="rect">
            <a:avLst/>
          </a:prstGeom>
          <a:noFill/>
        </p:spPr>
        <p:txBody>
          <a:bodyPr wrap="none" lIns="87613" tIns="43807" rIns="87613" bIns="43807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Москва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2024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286" y="3506460"/>
            <a:ext cx="9614582" cy="876260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«Прогнозирование времени выполнения SQL-запросов в базе данных с использованием нейронной сети»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19" name="Рисунок 1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785" y="179909"/>
            <a:ext cx="1562318" cy="201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4121" y="539949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Масштабирования данных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MinMaxScaler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849" y="2412157"/>
            <a:ext cx="67148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641" y="3492277"/>
            <a:ext cx="3505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4161" y="251917"/>
            <a:ext cx="6048672" cy="9361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Обработка текста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073" y="1980109"/>
            <a:ext cx="6342858" cy="163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564161" y="1332037"/>
            <a:ext cx="509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1. Создание 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токенов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 из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SQL 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запросов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953" y="3780309"/>
            <a:ext cx="9253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Преобразование текстовых данных в последовательности индексов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977" y="4428381"/>
            <a:ext cx="792088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539949"/>
            <a:ext cx="2880320" cy="936104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Векторизация текстовых данных с помощью Word2Vec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 descr="word_embeddings_visualiz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84441" y="107901"/>
            <a:ext cx="5688632" cy="6568449"/>
          </a:xfrm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129" y="2268141"/>
            <a:ext cx="265051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833" y="2412157"/>
            <a:ext cx="250628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4121" y="395933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Архитектура нейронной сети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937" y="1836093"/>
            <a:ext cx="4781738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948537" y="2556173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Модель является глубокой нейронной сетью с использованием слоев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embedding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(встраивание),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полносвязных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слоев (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fully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connected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),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слоев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Dropout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Batch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Normalization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467941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Настройка и выбор оптимизатора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4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977" y="2124125"/>
            <a:ext cx="7840451" cy="43408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4121" y="395933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потерь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 Function)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827857" y="1980109"/>
            <a:ext cx="10692765" cy="1968158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Calibri"/>
              </a:rPr>
              <a:t>Функция потерь SmoothL1Loss определяется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Calibri"/>
              </a:rPr>
              <a:t>следующим образом :</a:t>
            </a:r>
            <a:endParaRPr lang="en-US" sz="40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977" y="3564285"/>
            <a:ext cx="83248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251917"/>
            <a:ext cx="7704856" cy="93610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обучения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17" y="1476053"/>
            <a:ext cx="547260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457" y="1548061"/>
            <a:ext cx="54006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31913" y="6156573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 Function (min =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0.004404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60705" y="6156573"/>
            <a:ext cx="1704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Метрика R²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251917"/>
            <a:ext cx="7704856" cy="93610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обучения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Содержимое 10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01" y="1548061"/>
            <a:ext cx="54006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051993" y="6084565"/>
            <a:ext cx="2167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Метрика MAE 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1548061"/>
            <a:ext cx="569831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8244681" y="6012557"/>
            <a:ext cx="1730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/>
                <a:ea typeface="Calibri"/>
              </a:rPr>
              <a:t>Метрика M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Calibri"/>
              </a:rPr>
              <a:t>SE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0105" y="179909"/>
            <a:ext cx="8604721" cy="9361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Преобразование данных в исходный формат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17" y="251917"/>
            <a:ext cx="2448272" cy="91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01" y="1260029"/>
            <a:ext cx="882074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80785" y="1476053"/>
            <a:ext cx="2448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Распределение предсказанных и тестовых преобразованных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08777" y="3996333"/>
            <a:ext cx="26280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Распределение предсказанных и тестовых после обратного масштабирования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9" y="3924325"/>
            <a:ext cx="8712968" cy="27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4121" y="539949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Предсказание в исходном формате (микросекунды)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19" y="2268141"/>
            <a:ext cx="109031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12233" y="5868541"/>
            <a:ext cx="2379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Ошибка на </a:t>
            </a:r>
            <a:r>
              <a:rPr lang="en-US" dirty="0" smtClean="0"/>
              <a:t>0.022 c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740625" y="5868541"/>
            <a:ext cx="1786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1с = 10</a:t>
            </a:r>
            <a:r>
              <a:rPr lang="en-US" dirty="0" smtClean="0"/>
              <a:t>^6 </a:t>
            </a:r>
            <a:r>
              <a:rPr lang="ru-RU" dirty="0" smtClean="0"/>
              <a:t>мкс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929" y="179909"/>
            <a:ext cx="9570040" cy="114009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785" y="107901"/>
            <a:ext cx="1224136" cy="1574956"/>
          </a:xfrm>
          <a:prstGeom prst="rect">
            <a:avLst/>
          </a:prstGeom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611833" y="1836093"/>
            <a:ext cx="10692765" cy="4802471"/>
          </a:xfrm>
        </p:spPr>
        <p:txBody>
          <a:bodyPr>
            <a:normAutofit fontScale="55000" lnSpcReduction="20000"/>
          </a:bodyPr>
          <a:lstStyle/>
          <a:p>
            <a:pPr marL="342730" indent="0" defTabSz="913946">
              <a:buNone/>
            </a:pPr>
            <a:r>
              <a:rPr lang="ru-RU" sz="4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Цели:</a:t>
            </a:r>
            <a:endParaRPr lang="ru-RU" sz="4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080" indent="-514350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Исследование применения нейронных сетей, обученных на служебных представлениях СУБД </a:t>
            </a:r>
            <a:r>
              <a:rPr lang="en-US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Oracle.</a:t>
            </a:r>
            <a:endParaRPr lang="ru-RU" sz="4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080" indent="-514350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Разработка и реализация модели прогнозирования времени выполнения SQL-запросов с использованием  нейронных сетей.</a:t>
            </a:r>
            <a:endParaRPr lang="en-US" sz="4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730" indent="0" defTabSz="913946">
              <a:buNone/>
            </a:pPr>
            <a:r>
              <a:rPr lang="ru-RU" sz="4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Сбор данных: Анализ системного представление </a:t>
            </a:r>
            <a:r>
              <a:rPr lang="en-US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V$SQL, </a:t>
            </a: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Реализация генератор случайных </a:t>
            </a:r>
            <a:r>
              <a:rPr lang="en-US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запросов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Подготовка данных: Очистить и </a:t>
            </a:r>
            <a:r>
              <a:rPr lang="ru-RU" sz="4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предобработать</a:t>
            </a: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данные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Обучение модели: Выбрать и настроить модель нейронной сети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Оценка модели: Провести тестирование модели на тестовых данных с применением различных метрик оценок. 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Интеграция модели: Разработка проекта для </a:t>
            </a:r>
            <a:r>
              <a:rPr lang="en-US" sz="4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56825" indent="-514095" defTabSz="913946">
              <a:buFont typeface="+mj-lt"/>
              <a:buAutoNum type="arabicPeriod"/>
            </a:pPr>
            <a:r>
              <a:rPr lang="ru-RU" sz="4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Оценка эффективности: Провести анализ эффективности проекта.</a:t>
            </a:r>
            <a:endParaRPr lang="ru-RU" sz="4200" dirty="0" smtClean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251917"/>
            <a:ext cx="7704856" cy="93610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Программа для использования модели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25" y="2196133"/>
            <a:ext cx="8947150" cy="6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11833" y="1620069"/>
            <a:ext cx="6058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1. Получение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SQL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 запроса в качестве строки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841" y="2988221"/>
            <a:ext cx="5488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2. 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Токенизированный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 текст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SQL 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запроса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481" y="2988221"/>
            <a:ext cx="4565015" cy="98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212233" y="4212357"/>
            <a:ext cx="6268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3. Преобразования текста в числовые индексы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953" y="3708301"/>
            <a:ext cx="223224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539825" y="5220469"/>
            <a:ext cx="5148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4. Преобразуем индексы 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PyTorch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 тензор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409" y="5220469"/>
            <a:ext cx="5670550" cy="95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137" y="251917"/>
            <a:ext cx="7704856" cy="936104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Программа для использования модели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594043" y="1596127"/>
            <a:ext cx="9018789" cy="110406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5. Получаем предсказание для тензора с помощью нашей обученной модели</a:t>
            </a:r>
            <a:endParaRPr lang="ru-RU" sz="2200" dirty="0" smtClean="0">
              <a:solidFill>
                <a:prstClr val="black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745" y="1476053"/>
            <a:ext cx="194421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83841" y="3132237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6. Производим обратное масштабирование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MinMaxScaler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609" y="3060229"/>
            <a:ext cx="29523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539825" y="4932437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7. Делам обратное преобразование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Box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Cox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 – получаем исходный формат (мкс)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0705" y="5004445"/>
            <a:ext cx="230425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251917"/>
            <a:ext cx="7704856" cy="93610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Интеграция проекта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899865" y="2844205"/>
            <a:ext cx="4608512" cy="1944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качестве платформы для интеграции проекта был выбран сервис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433" y="1620069"/>
            <a:ext cx="4320480" cy="470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4161" y="395933"/>
            <a:ext cx="6192688" cy="93610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539825" y="1692077"/>
            <a:ext cx="10746982" cy="4752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В данной работе было сформулировано четыре основных раздела.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В первом разделе описано системное представление V$SQL и работа генератора случайных SQL запросов, а также сборка статистики из V$SQL. 	Во втором разделе подготовлены данные для обучения, включая удаление шумов и аномалий, нормализацию и масштабирование.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В третьем разделе выполнена настройка и обучение модели с использованием Word2Vec, описаны архитектура нейронной сети, оптимизатор и функция потерь, а также проведена оценка результатов с помощью метрик (MAE, MSE, R^2).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В четвертом разделе была создана программа для использования модели. Проект был интегрирован на платформу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использования.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089" y="395933"/>
            <a:ext cx="6192688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  <p:pic>
        <p:nvPicPr>
          <p:cNvPr id="5" name="Содержимое 4" descr="QR-code_url_14_Jun_2024_15-11-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4201" y="1620069"/>
            <a:ext cx="3717652" cy="3717652"/>
          </a:xfrm>
        </p:spPr>
      </p:pic>
      <p:sp>
        <p:nvSpPr>
          <p:cNvPr id="6" name="TextBox 5"/>
          <p:cNvSpPr txBox="1"/>
          <p:nvPr/>
        </p:nvSpPr>
        <p:spPr>
          <a:xfrm>
            <a:off x="2484041" y="5724525"/>
            <a:ext cx="7116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https://github.com/chalyykirill/SQL-Query-Time-Predictor-AI</a:t>
            </a:r>
            <a:endParaRPr lang="ru-RU" dirty="0"/>
          </a:p>
        </p:txBody>
      </p:sp>
      <p:pic>
        <p:nvPicPr>
          <p:cNvPr id="7" name="Рисунок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817" y="323925"/>
            <a:ext cx="1562318" cy="201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985" y="251917"/>
            <a:ext cx="8064896" cy="10801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СУБД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3" y="323925"/>
            <a:ext cx="1224136" cy="1574956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17" y="3132237"/>
            <a:ext cx="6004859" cy="33123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153" y="1836093"/>
            <a:ext cx="5346048" cy="30243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 descr="EFF85-mQGw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641" y="3708301"/>
            <a:ext cx="3312235" cy="27601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6009" y="539949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Системное представление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V$SQL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3" y="323925"/>
            <a:ext cx="1224136" cy="1574956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897" y="2340149"/>
            <a:ext cx="10123598" cy="292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48137" y="5436493"/>
            <a:ext cx="607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Фрагмент системного представления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V$SQL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6009" y="539949"/>
            <a:ext cx="8064896" cy="108012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Демонстрационная база данных</a:t>
            </a: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3" y="323925"/>
            <a:ext cx="1224136" cy="1574956"/>
          </a:xfrm>
          <a:prstGeom prst="rect">
            <a:avLst/>
          </a:prstGeom>
        </p:spPr>
      </p:pic>
      <p:pic>
        <p:nvPicPr>
          <p:cNvPr id="5" name="Содержимое 4" descr="routes_blue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825" y="2412157"/>
            <a:ext cx="6696744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 descr="chema_avi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369" y="2052117"/>
            <a:ext cx="6026242" cy="38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937" y="179909"/>
            <a:ext cx="10044881" cy="108012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Генератор случайных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запросов</a:t>
            </a: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3" y="323925"/>
            <a:ext cx="1224136" cy="1574956"/>
          </a:xfrm>
          <a:prstGeom prst="rect">
            <a:avLst/>
          </a:prstGeom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17" y="2196133"/>
            <a:ext cx="3960440" cy="4047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716289" y="1404045"/>
          <a:ext cx="6624736" cy="5019579"/>
        </p:xfrm>
        <a:graphic>
          <a:graphicData uri="http://schemas.openxmlformats.org/drawingml/2006/table">
            <a:tbl>
              <a:tblPr/>
              <a:tblGrid>
                <a:gridCol w="3302332"/>
                <a:gridCol w="3322404"/>
              </a:tblGrid>
              <a:tr h="168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Тип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SQL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запроса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Пример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Простой запрос с условием WHERE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total_amount, book_date FROM bookings WHERE total_amount &gt; 58535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сортировкой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* FROM boarding_passes ORDER BY boarding_no ASC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агрегацией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aircraft_code, COUNT(model) FROM aircrafts_data GROUP BY aircraft_code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агрегацией и условием после агрегации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boarding_no, COUNT(flight_id) FROM boarding_passes GROUP BY boarding_no HAVING COUNT(flight_id) &gt; 479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агрегацией и с условием до агрегации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book_date, MAX(total_amount) FROM bookings WHERE total_amount &gt; 720255 GROUP BY book_date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INNER JOIN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t1.fare_conditions, t2.boarding_no FROM seats t1 JOIN boarding_passes t2 ON t1.seat_no = t2.seat_no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встроенными функциями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ROUND(flight_id) FROM flights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Запрос с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OUTER JOIN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t1.seat_no, t2.model, t2.range FROM seats t1 FULL OUTER JOIN aircrafts_data t2 ON t1.aircraft_code = t2.aircraft_code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Сложные запрос с подзапросом и сортировкой</a:t>
                      </a: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SELECT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passenger_name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contact_data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passenger_id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boarding_no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seat_no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flight_id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FROM (SELECT t1.passenger_name, t1.contact_data, t1.passenger_id, t2.boarding_no, t2.seat_no, t2.flight_id FROM tickets t1 JOIN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boarding_passes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t2 ON t1.ticket_no = t2.ticket_no) ORDER BY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passenger_name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ASC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005" marR="66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985" y="251917"/>
            <a:ext cx="8064896" cy="1080120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Датасет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3" y="323925"/>
            <a:ext cx="1224136" cy="1574956"/>
          </a:xfrm>
          <a:prstGeom prst="rect">
            <a:avLst/>
          </a:prstGeom>
        </p:spPr>
      </p:pic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4121" y="1620069"/>
            <a:ext cx="511256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348137" y="5796533"/>
            <a:ext cx="5134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Фрагмент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датасета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обучения модели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25" y="251917"/>
            <a:ext cx="8064896" cy="10801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Очистка данных</a:t>
            </a:r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865" y="1476053"/>
            <a:ext cx="74168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820745" y="1908101"/>
            <a:ext cx="26642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Распределение ELAPSED_TIME в первоначальном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датасете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3" y="251917"/>
            <a:ext cx="2736304" cy="102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889" y="3996333"/>
            <a:ext cx="7272808" cy="249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8604721" y="4428381"/>
            <a:ext cx="3042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Times New Roman"/>
                <a:ea typeface="Calibri"/>
              </a:rPr>
              <a:t>Обнаружение аномалий ELAPSED_TIME с помощью </a:t>
            </a:r>
            <a:r>
              <a:rPr lang="ru-RU" sz="2400" dirty="0" err="1" smtClean="0">
                <a:solidFill>
                  <a:srgbClr val="000000"/>
                </a:solidFill>
                <a:latin typeface="Times New Roman"/>
                <a:ea typeface="Calibri"/>
              </a:rPr>
              <a:t>KMeans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2113" y="323925"/>
            <a:ext cx="7704856" cy="9361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Box-Cox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преобразование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93" y="251917"/>
            <a:ext cx="2980556" cy="11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545" y="3132237"/>
            <a:ext cx="4448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25" y="4212357"/>
            <a:ext cx="6192688" cy="239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17" y="1476053"/>
            <a:ext cx="63367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545</Words>
  <Application>Microsoft Office PowerPoint</Application>
  <PresentationFormat>Произвольный</PresentationFormat>
  <Paragraphs>90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Слайд 1</vt:lpstr>
      <vt:lpstr>Цели и задачи проекта</vt:lpstr>
      <vt:lpstr>СУБД Oracle</vt:lpstr>
      <vt:lpstr>Системное представление V$SQL</vt:lpstr>
      <vt:lpstr>Демонстрационная база данных</vt:lpstr>
      <vt:lpstr>Генератор случайных SQL запросов</vt:lpstr>
      <vt:lpstr>Датасет</vt:lpstr>
      <vt:lpstr>Очистка данных</vt:lpstr>
      <vt:lpstr>Box-Cox преобразование</vt:lpstr>
      <vt:lpstr>Масштабирования данных MinMaxScaler</vt:lpstr>
      <vt:lpstr>Обработка текста</vt:lpstr>
      <vt:lpstr>Векторизация текстовых данных с помощью Word2Vec</vt:lpstr>
      <vt:lpstr>Архитектура нейронной сети</vt:lpstr>
      <vt:lpstr>Настройка и выбор оптимизатора</vt:lpstr>
      <vt:lpstr>Функция потерь (Loss Function)</vt:lpstr>
      <vt:lpstr>Оценка обучения</vt:lpstr>
      <vt:lpstr>Оценка обучения</vt:lpstr>
      <vt:lpstr>Преобразование данных в исходный формат</vt:lpstr>
      <vt:lpstr>Предсказание в исходном формате (микросекунды)</vt:lpstr>
      <vt:lpstr>Программа для использования модели</vt:lpstr>
      <vt:lpstr>Программа для использования модели</vt:lpstr>
      <vt:lpstr>Интеграция проекта</vt:lpstr>
      <vt:lpstr>Выводы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Zver</dc:creator>
  <cp:lastModifiedBy>Zver</cp:lastModifiedBy>
  <cp:revision>45</cp:revision>
  <dcterms:created xsi:type="dcterms:W3CDTF">2023-09-20T10:34:45Z</dcterms:created>
  <dcterms:modified xsi:type="dcterms:W3CDTF">2024-06-14T18:45:51Z</dcterms:modified>
</cp:coreProperties>
</file>