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2" r:id="rId7"/>
    <p:sldId id="263" r:id="rId8"/>
    <p:sldId id="280" r:id="rId9"/>
    <p:sldId id="270" r:id="rId10"/>
    <p:sldId id="271" r:id="rId11"/>
    <p:sldId id="278" r:id="rId12"/>
    <p:sldId id="279" r:id="rId13"/>
  </p:sldIdLst>
  <p:sldSz cx="9144000" cy="5143500" type="screen16x9"/>
  <p:notesSz cx="6858000" cy="9144000"/>
  <p:embeddedFontLst>
    <p:embeddedFont>
      <p:font typeface="Open Sans" panose="020B0606030504020204" pitchFamily="34" charset="0"/>
      <p:regular r:id="rId15"/>
      <p:bold r:id="rId16"/>
      <p:italic r:id="rId17"/>
      <p:boldItalic r:id="rId18"/>
    </p:embeddedFont>
    <p:embeddedFont>
      <p:font typeface="Palatino Linotype" panose="02040502050505030304" pitchFamily="18" charset="0"/>
      <p:regular r:id="rId19"/>
      <p:bold r:id="rId20"/>
      <p:italic r:id="rId21"/>
      <p:boldItalic r:id="rId22"/>
    </p:embeddedFont>
    <p:embeddedFont>
      <p:font typeface="PT Sans Narrow" panose="020F0502020204030204" pitchFamily="3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0" d="100"/>
          <a:sy n="130" d="100"/>
        </p:scale>
        <p:origin x="82"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3c9eb100fa_9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3c9eb100fa_9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3c9eb100fa_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3c9eb100fa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3c9eb100fa_7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3c9eb100fa_7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c9eb100fa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c9eb100fa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d57c41d98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d57c41d98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3c9eb100fa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3c9eb100fa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3c9eb100fa_6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3c9eb100fa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3c9eb100fa_9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3c9eb100fa_9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3c9eb100fa_9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3c9eb100fa_9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3c9eb100fa_9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3c9eb100fa_9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8797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3c9eb100fa_9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3c9eb100fa_9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979150" y="2151239"/>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b="1" dirty="0"/>
              <a:t>Event Management System</a:t>
            </a:r>
            <a:r>
              <a:rPr lang="en" dirty="0"/>
              <a:t> </a:t>
            </a:r>
            <a:endParaRPr dirty="0"/>
          </a:p>
        </p:txBody>
      </p:sp>
      <p:sp>
        <p:nvSpPr>
          <p:cNvPr id="67" name="Google Shape;67;p13"/>
          <p:cNvSpPr txBox="1">
            <a:spLocks noGrp="1"/>
          </p:cNvSpPr>
          <p:nvPr>
            <p:ph type="subTitle" idx="1"/>
          </p:nvPr>
        </p:nvSpPr>
        <p:spPr>
          <a:xfrm>
            <a:off x="1976850" y="192598"/>
            <a:ext cx="5190300" cy="1589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Capstone project</a:t>
            </a:r>
            <a:endParaRPr/>
          </a:p>
          <a:p>
            <a:pPr marL="0" lvl="0" indent="0" algn="ctr" rtl="0">
              <a:spcBef>
                <a:spcPts val="0"/>
              </a:spcBef>
              <a:spcAft>
                <a:spcPts val="0"/>
              </a:spcAft>
              <a:buNone/>
            </a:pPr>
            <a:endParaRPr/>
          </a:p>
          <a:p>
            <a:pPr marL="0" lvl="0" indent="0" algn="ctr" rtl="0">
              <a:spcBef>
                <a:spcPts val="0"/>
              </a:spcBef>
              <a:spcAft>
                <a:spcPts val="0"/>
              </a:spcAft>
              <a:buNone/>
            </a:pPr>
            <a:endParaRPr>
              <a:solidFill>
                <a:srgbClr val="0C343D"/>
              </a:solidFill>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Organizer page</a:t>
            </a:r>
            <a:endParaRPr dirty="0"/>
          </a:p>
        </p:txBody>
      </p:sp>
      <p:pic>
        <p:nvPicPr>
          <p:cNvPr id="171" name="Google Shape;171;p28"/>
          <p:cNvPicPr preferRelativeResize="0"/>
          <p:nvPr/>
        </p:nvPicPr>
        <p:blipFill>
          <a:blip r:embed="rId3"/>
          <a:srcRect/>
          <a:stretch/>
        </p:blipFill>
        <p:spPr>
          <a:xfrm>
            <a:off x="1152442" y="1152425"/>
            <a:ext cx="6553377" cy="3686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13" name="Google Shape;213;p3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a:buFont typeface="Wingdings" panose="05000000000000000000" pitchFamily="2" charset="2"/>
              <a:buChar char="§"/>
            </a:pPr>
            <a:r>
              <a:rPr lang="en-IN" dirty="0">
                <a:latin typeface="Palatino Linotype" panose="02040502050505030304" pitchFamily="18" charset="0"/>
              </a:rPr>
              <a:t>Event Management is the application of the project management of the creation and development of festivals, events and conference</a:t>
            </a:r>
          </a:p>
          <a:p>
            <a:pPr>
              <a:buFont typeface="Wingdings" panose="05000000000000000000" pitchFamily="2" charset="2"/>
              <a:buChar char="§"/>
            </a:pPr>
            <a:r>
              <a:rPr lang="en-IN" dirty="0">
                <a:latin typeface="Palatino Linotype" panose="02040502050505030304" pitchFamily="18" charset="0"/>
              </a:rPr>
              <a:t> Event management involves studying the intricacies of the brand, identifying the target  audience , devising the event concept, planning the logistics and coordinating the technical aspects before actually launching the event.</a:t>
            </a:r>
          </a:p>
          <a:p>
            <a:pPr>
              <a:buFont typeface="Wingdings" panose="05000000000000000000" pitchFamily="2" charset="2"/>
              <a:buChar char="§"/>
            </a:pPr>
            <a:r>
              <a:rPr lang="en-IN" dirty="0">
                <a:latin typeface="Palatino Linotype" panose="02040502050505030304" pitchFamily="18" charset="0"/>
              </a:rPr>
              <a:t> Post-event analysis and ensuring a return on investment have become significant drivers for the event industry.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403675" y="1044425"/>
            <a:ext cx="8520600" cy="217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Thank you for listening !</a:t>
            </a:r>
            <a:endParaRPr/>
          </a:p>
        </p:txBody>
      </p:sp>
      <p:pic>
        <p:nvPicPr>
          <p:cNvPr id="219" name="Google Shape;219;p36"/>
          <p:cNvPicPr preferRelativeResize="0"/>
          <p:nvPr/>
        </p:nvPicPr>
        <p:blipFill>
          <a:blip r:embed="rId3">
            <a:alphaModFix/>
          </a:blip>
          <a:stretch>
            <a:fillRect/>
          </a:stretch>
        </p:blipFill>
        <p:spPr>
          <a:xfrm>
            <a:off x="2760625" y="1937650"/>
            <a:ext cx="3806706" cy="1619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Done By</a:t>
            </a:r>
            <a:endParaRPr/>
          </a:p>
        </p:txBody>
      </p:sp>
      <p:sp>
        <p:nvSpPr>
          <p:cNvPr id="73" name="Google Shape;73;p14"/>
          <p:cNvSpPr txBox="1">
            <a:spLocks noGrp="1"/>
          </p:cNvSpPr>
          <p:nvPr>
            <p:ph type="body" idx="1"/>
          </p:nvPr>
        </p:nvSpPr>
        <p:spPr>
          <a:xfrm>
            <a:off x="311700" y="2088025"/>
            <a:ext cx="8520600" cy="2481000"/>
          </a:xfrm>
          <a:prstGeom prst="rect">
            <a:avLst/>
          </a:prstGeom>
        </p:spPr>
        <p:txBody>
          <a:bodyPr spcFirstLastPara="1" wrap="square" lIns="91425" tIns="91425" rIns="91425" bIns="91425" anchor="t" anchorCtr="0">
            <a:normAutofit/>
          </a:bodyPr>
          <a:lstStyle/>
          <a:p>
            <a:pPr marL="457200" lvl="0" indent="-381000" algn="l" rtl="0">
              <a:lnSpc>
                <a:spcPct val="100000"/>
              </a:lnSpc>
              <a:spcBef>
                <a:spcPts val="0"/>
              </a:spcBef>
              <a:spcAft>
                <a:spcPts val="0"/>
              </a:spcAft>
              <a:buClr>
                <a:srgbClr val="0C343D"/>
              </a:buClr>
              <a:buSzPts val="2400"/>
              <a:buChar char="●"/>
            </a:pPr>
            <a:r>
              <a:rPr lang="en-IN" sz="2400" dirty="0">
                <a:solidFill>
                  <a:srgbClr val="0C343D"/>
                </a:solidFill>
              </a:rPr>
              <a:t>Chetan Salunkhe</a:t>
            </a:r>
          </a:p>
          <a:p>
            <a:pPr marL="457200" lvl="0" indent="-381000" algn="l" rtl="0">
              <a:lnSpc>
                <a:spcPct val="100000"/>
              </a:lnSpc>
              <a:spcBef>
                <a:spcPts val="0"/>
              </a:spcBef>
              <a:spcAft>
                <a:spcPts val="0"/>
              </a:spcAft>
              <a:buClr>
                <a:srgbClr val="0C343D"/>
              </a:buClr>
              <a:buSzPts val="2400"/>
              <a:buChar char="●"/>
            </a:pPr>
            <a:r>
              <a:rPr lang="en-IN" sz="2400" dirty="0">
                <a:solidFill>
                  <a:srgbClr val="0C343D"/>
                </a:solidFill>
              </a:rPr>
              <a:t>Neha Kumari</a:t>
            </a:r>
          </a:p>
          <a:p>
            <a:pPr marL="457200" lvl="0" indent="-381000" algn="l" rtl="0">
              <a:lnSpc>
                <a:spcPct val="100000"/>
              </a:lnSpc>
              <a:spcBef>
                <a:spcPts val="0"/>
              </a:spcBef>
              <a:spcAft>
                <a:spcPts val="0"/>
              </a:spcAft>
              <a:buClr>
                <a:srgbClr val="0C343D"/>
              </a:buClr>
              <a:buSzPts val="2400"/>
              <a:buChar char="●"/>
            </a:pPr>
            <a:r>
              <a:rPr lang="en-IN" sz="2400" dirty="0">
                <a:solidFill>
                  <a:srgbClr val="0C343D"/>
                </a:solidFill>
              </a:rPr>
              <a:t>Manikanta</a:t>
            </a:r>
          </a:p>
          <a:p>
            <a:pPr marL="76200" lvl="0" indent="0" algn="l" rtl="0">
              <a:lnSpc>
                <a:spcPct val="100000"/>
              </a:lnSpc>
              <a:spcBef>
                <a:spcPts val="0"/>
              </a:spcBef>
              <a:spcAft>
                <a:spcPts val="0"/>
              </a:spcAft>
              <a:buClr>
                <a:srgbClr val="0C343D"/>
              </a:buClr>
              <a:buSzPts val="2400"/>
              <a:buNone/>
            </a:pPr>
            <a:endParaRPr lang="en-IN" sz="2400" dirty="0">
              <a:solidFill>
                <a:srgbClr val="0C343D"/>
              </a:solidFill>
            </a:endParaRPr>
          </a:p>
          <a:p>
            <a:pPr marL="76200" lvl="0" indent="0" algn="l" rtl="0">
              <a:lnSpc>
                <a:spcPct val="100000"/>
              </a:lnSpc>
              <a:spcBef>
                <a:spcPts val="0"/>
              </a:spcBef>
              <a:spcAft>
                <a:spcPts val="0"/>
              </a:spcAft>
              <a:buClr>
                <a:srgbClr val="0C343D"/>
              </a:buClr>
              <a:buSzPts val="2400"/>
              <a:buNone/>
            </a:pPr>
            <a:endParaRPr sz="2400" dirty="0">
              <a:solidFill>
                <a:srgbClr val="0C343D"/>
              </a:solidFill>
            </a:endParaRPr>
          </a:p>
        </p:txBody>
      </p:sp>
      <p:sp>
        <p:nvSpPr>
          <p:cNvPr id="74" name="Google Shape;74;p14"/>
          <p:cNvSpPr txBox="1"/>
          <p:nvPr/>
        </p:nvSpPr>
        <p:spPr>
          <a:xfrm>
            <a:off x="783775" y="1236900"/>
            <a:ext cx="3226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dirty="0">
                <a:latin typeface="Open Sans"/>
                <a:ea typeface="Open Sans"/>
                <a:cs typeface="Open Sans"/>
                <a:sym typeface="Open Sans"/>
              </a:rPr>
              <a:t>Group 1</a:t>
            </a:r>
            <a:endParaRPr sz="3300" dirty="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Technologies Utilized </a:t>
            </a:r>
            <a:endParaRPr/>
          </a:p>
        </p:txBody>
      </p:sp>
      <p:sp>
        <p:nvSpPr>
          <p:cNvPr id="80" name="Google Shape;80;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17500" algn="l" rtl="0">
              <a:lnSpc>
                <a:spcPct val="150000"/>
              </a:lnSpc>
              <a:spcBef>
                <a:spcPts val="560"/>
              </a:spcBef>
              <a:spcAft>
                <a:spcPts val="0"/>
              </a:spcAft>
              <a:buClr>
                <a:srgbClr val="F36A25"/>
              </a:buClr>
              <a:buSzPts val="1400"/>
              <a:buFont typeface="Arial"/>
              <a:buChar char="●"/>
            </a:pPr>
            <a:r>
              <a:rPr lang="en" sz="1400">
                <a:solidFill>
                  <a:srgbClr val="474C55"/>
                </a:solidFill>
                <a:latin typeface="Arial"/>
                <a:ea typeface="Arial"/>
                <a:cs typeface="Arial"/>
                <a:sym typeface="Arial"/>
              </a:rPr>
              <a:t>Spring Boot</a:t>
            </a:r>
            <a:endParaRPr sz="1400">
              <a:solidFill>
                <a:srgbClr val="474C55"/>
              </a:solidFill>
              <a:latin typeface="Arial"/>
              <a:ea typeface="Arial"/>
              <a:cs typeface="Arial"/>
              <a:sym typeface="Arial"/>
            </a:endParaRPr>
          </a:p>
          <a:p>
            <a:pPr marL="457200" lvl="0" indent="-317500" algn="l" rtl="0">
              <a:lnSpc>
                <a:spcPct val="150000"/>
              </a:lnSpc>
              <a:spcBef>
                <a:spcPts val="560"/>
              </a:spcBef>
              <a:spcAft>
                <a:spcPts val="0"/>
              </a:spcAft>
              <a:buClr>
                <a:srgbClr val="F36A25"/>
              </a:buClr>
              <a:buSzPts val="1400"/>
              <a:buFont typeface="Arial"/>
              <a:buChar char="●"/>
            </a:pPr>
            <a:r>
              <a:rPr lang="en" sz="1400">
                <a:solidFill>
                  <a:srgbClr val="474C55"/>
                </a:solidFill>
                <a:latin typeface="Arial"/>
                <a:ea typeface="Arial"/>
                <a:cs typeface="Arial"/>
                <a:sym typeface="Arial"/>
              </a:rPr>
              <a:t>Angular </a:t>
            </a:r>
            <a:endParaRPr sz="1400">
              <a:solidFill>
                <a:srgbClr val="474C55"/>
              </a:solidFill>
              <a:latin typeface="Arial"/>
              <a:ea typeface="Arial"/>
              <a:cs typeface="Arial"/>
              <a:sym typeface="Arial"/>
            </a:endParaRPr>
          </a:p>
          <a:p>
            <a:pPr marL="457200" lvl="0" indent="-317500" algn="l" rtl="0">
              <a:lnSpc>
                <a:spcPct val="150000"/>
              </a:lnSpc>
              <a:spcBef>
                <a:spcPts val="560"/>
              </a:spcBef>
              <a:spcAft>
                <a:spcPts val="0"/>
              </a:spcAft>
              <a:buClr>
                <a:srgbClr val="F36A25"/>
              </a:buClr>
              <a:buSzPts val="1400"/>
              <a:buFont typeface="Arial"/>
              <a:buChar char="●"/>
            </a:pPr>
            <a:r>
              <a:rPr lang="en" sz="1400">
                <a:solidFill>
                  <a:srgbClr val="474C55"/>
                </a:solidFill>
                <a:latin typeface="Arial"/>
                <a:ea typeface="Arial"/>
                <a:cs typeface="Arial"/>
                <a:sym typeface="Arial"/>
              </a:rPr>
              <a:t>Git/GitHub</a:t>
            </a:r>
            <a:endParaRPr sz="1400">
              <a:solidFill>
                <a:srgbClr val="474C55"/>
              </a:solidFill>
              <a:latin typeface="Arial"/>
              <a:ea typeface="Arial"/>
              <a:cs typeface="Arial"/>
              <a:sym typeface="Arial"/>
            </a:endParaRPr>
          </a:p>
          <a:p>
            <a:pPr marL="457200" lvl="0" indent="-317500" algn="l" rtl="0">
              <a:lnSpc>
                <a:spcPct val="150000"/>
              </a:lnSpc>
              <a:spcBef>
                <a:spcPts val="560"/>
              </a:spcBef>
              <a:spcAft>
                <a:spcPts val="0"/>
              </a:spcAft>
              <a:buClr>
                <a:srgbClr val="F36A25"/>
              </a:buClr>
              <a:buSzPts val="1400"/>
              <a:buFont typeface="Arial"/>
              <a:buChar char="●"/>
            </a:pPr>
            <a:r>
              <a:rPr lang="en" sz="1400">
                <a:solidFill>
                  <a:srgbClr val="474C55"/>
                </a:solidFill>
                <a:latin typeface="Arial"/>
                <a:ea typeface="Arial"/>
                <a:cs typeface="Arial"/>
                <a:sym typeface="Arial"/>
              </a:rPr>
              <a:t>Postman</a:t>
            </a:r>
            <a:endParaRPr sz="1400">
              <a:solidFill>
                <a:srgbClr val="474C55"/>
              </a:solidFill>
              <a:latin typeface="Arial"/>
              <a:ea typeface="Arial"/>
              <a:cs typeface="Arial"/>
              <a:sym typeface="Arial"/>
            </a:endParaRPr>
          </a:p>
          <a:p>
            <a:pPr marL="457200" lvl="0" indent="-317500" algn="l" rtl="0">
              <a:lnSpc>
                <a:spcPct val="150000"/>
              </a:lnSpc>
              <a:spcBef>
                <a:spcPts val="560"/>
              </a:spcBef>
              <a:spcAft>
                <a:spcPts val="0"/>
              </a:spcAft>
              <a:buClr>
                <a:srgbClr val="F36A25"/>
              </a:buClr>
              <a:buSzPts val="1400"/>
              <a:buFont typeface="Arial"/>
              <a:buChar char="●"/>
            </a:pPr>
            <a:r>
              <a:rPr lang="en" sz="1400">
                <a:solidFill>
                  <a:srgbClr val="474C55"/>
                </a:solidFill>
                <a:latin typeface="Arial"/>
                <a:ea typeface="Arial"/>
                <a:cs typeface="Arial"/>
                <a:sym typeface="Arial"/>
              </a:rPr>
              <a:t>Bootstrap</a:t>
            </a:r>
            <a:endParaRPr sz="1400">
              <a:solidFill>
                <a:srgbClr val="474C55"/>
              </a:solidFill>
              <a:latin typeface="Arial"/>
              <a:ea typeface="Arial"/>
              <a:cs typeface="Arial"/>
              <a:sym typeface="Arial"/>
            </a:endParaRPr>
          </a:p>
          <a:p>
            <a:pPr marL="457200" lvl="0" indent="-317500" algn="l" rtl="0">
              <a:lnSpc>
                <a:spcPct val="150000"/>
              </a:lnSpc>
              <a:spcBef>
                <a:spcPts val="560"/>
              </a:spcBef>
              <a:spcAft>
                <a:spcPts val="0"/>
              </a:spcAft>
              <a:buClr>
                <a:srgbClr val="474C55"/>
              </a:buClr>
              <a:buSzPts val="1400"/>
              <a:buFont typeface="Arial"/>
              <a:buChar char="●"/>
            </a:pPr>
            <a:r>
              <a:rPr lang="en" sz="1400">
                <a:solidFill>
                  <a:srgbClr val="474C55"/>
                </a:solidFill>
                <a:latin typeface="Arial"/>
                <a:ea typeface="Arial"/>
                <a:cs typeface="Arial"/>
                <a:sym typeface="Arial"/>
              </a:rPr>
              <a:t>MySQL</a:t>
            </a:r>
            <a:endParaRPr sz="1400">
              <a:solidFill>
                <a:srgbClr val="474C55"/>
              </a:solidFill>
              <a:latin typeface="Arial"/>
              <a:ea typeface="Arial"/>
              <a:cs typeface="Arial"/>
              <a:sym typeface="Arial"/>
            </a:endParaRPr>
          </a:p>
          <a:p>
            <a:pPr marL="457200" lvl="0" indent="-317500" algn="l" rtl="0">
              <a:lnSpc>
                <a:spcPct val="150000"/>
              </a:lnSpc>
              <a:spcBef>
                <a:spcPts val="560"/>
              </a:spcBef>
              <a:spcAft>
                <a:spcPts val="0"/>
              </a:spcAft>
              <a:buClr>
                <a:srgbClr val="474C55"/>
              </a:buClr>
              <a:buSzPts val="1400"/>
              <a:buFont typeface="Arial"/>
              <a:buChar char="●"/>
            </a:pPr>
            <a:r>
              <a:rPr lang="en" sz="1400">
                <a:solidFill>
                  <a:srgbClr val="474C55"/>
                </a:solidFill>
                <a:latin typeface="Arial"/>
                <a:ea typeface="Arial"/>
                <a:cs typeface="Arial"/>
                <a:sym typeface="Arial"/>
              </a:rPr>
              <a:t>VS code</a:t>
            </a:r>
            <a:endParaRPr sz="1400">
              <a:solidFill>
                <a:srgbClr val="474C55"/>
              </a:solidFill>
              <a:latin typeface="Arial"/>
              <a:ea typeface="Arial"/>
              <a:cs typeface="Arial"/>
              <a:sym typeface="Arial"/>
            </a:endParaRPr>
          </a:p>
          <a:p>
            <a:pPr marL="457200" lvl="0" indent="0" algn="l" rtl="0">
              <a:lnSpc>
                <a:spcPct val="150000"/>
              </a:lnSpc>
              <a:spcBef>
                <a:spcPts val="560"/>
              </a:spcBef>
              <a:spcAft>
                <a:spcPts val="0"/>
              </a:spcAft>
              <a:buNone/>
            </a:pPr>
            <a:r>
              <a:rPr lang="en" sz="1400">
                <a:solidFill>
                  <a:srgbClr val="474C55"/>
                </a:solidFill>
                <a:latin typeface="Arial"/>
                <a:ea typeface="Arial"/>
                <a:cs typeface="Arial"/>
                <a:sym typeface="Arial"/>
              </a:rPr>
              <a:t>AWS</a:t>
            </a:r>
            <a:endParaRPr sz="1400">
              <a:solidFill>
                <a:srgbClr val="474C55"/>
              </a:solidFill>
              <a:latin typeface="Arial"/>
              <a:ea typeface="Arial"/>
              <a:cs typeface="Arial"/>
              <a:sym typeface="Arial"/>
            </a:endParaRPr>
          </a:p>
        </p:txBody>
      </p:sp>
      <p:pic>
        <p:nvPicPr>
          <p:cNvPr id="81" name="Google Shape;81;p15"/>
          <p:cNvPicPr preferRelativeResize="0"/>
          <p:nvPr/>
        </p:nvPicPr>
        <p:blipFill rotWithShape="1">
          <a:blip r:embed="rId3">
            <a:alphaModFix/>
          </a:blip>
          <a:srcRect l="-7419" t="-19450" r="7420" b="19449"/>
          <a:stretch/>
        </p:blipFill>
        <p:spPr>
          <a:xfrm rot="-4146203">
            <a:off x="397639" y="1329352"/>
            <a:ext cx="275872" cy="275872"/>
          </a:xfrm>
          <a:prstGeom prst="rect">
            <a:avLst/>
          </a:prstGeom>
          <a:noFill/>
          <a:ln>
            <a:noFill/>
          </a:ln>
        </p:spPr>
      </p:pic>
      <p:pic>
        <p:nvPicPr>
          <p:cNvPr id="82" name="Google Shape;82;p15"/>
          <p:cNvPicPr preferRelativeResize="0"/>
          <p:nvPr/>
        </p:nvPicPr>
        <p:blipFill>
          <a:blip r:embed="rId4">
            <a:alphaModFix/>
          </a:blip>
          <a:stretch>
            <a:fillRect/>
          </a:stretch>
        </p:blipFill>
        <p:spPr>
          <a:xfrm>
            <a:off x="425348" y="1688225"/>
            <a:ext cx="304800" cy="304800"/>
          </a:xfrm>
          <a:prstGeom prst="rect">
            <a:avLst/>
          </a:prstGeom>
          <a:noFill/>
          <a:ln>
            <a:noFill/>
          </a:ln>
        </p:spPr>
      </p:pic>
      <p:pic>
        <p:nvPicPr>
          <p:cNvPr id="83" name="Google Shape;83;p15"/>
          <p:cNvPicPr preferRelativeResize="0"/>
          <p:nvPr/>
        </p:nvPicPr>
        <p:blipFill>
          <a:blip r:embed="rId5">
            <a:alphaModFix/>
          </a:blip>
          <a:stretch>
            <a:fillRect/>
          </a:stretch>
        </p:blipFill>
        <p:spPr>
          <a:xfrm>
            <a:off x="425338" y="2098125"/>
            <a:ext cx="304800" cy="304800"/>
          </a:xfrm>
          <a:prstGeom prst="rect">
            <a:avLst/>
          </a:prstGeom>
          <a:noFill/>
          <a:ln>
            <a:noFill/>
          </a:ln>
        </p:spPr>
      </p:pic>
      <p:pic>
        <p:nvPicPr>
          <p:cNvPr id="84" name="Google Shape;84;p15"/>
          <p:cNvPicPr preferRelativeResize="0"/>
          <p:nvPr/>
        </p:nvPicPr>
        <p:blipFill>
          <a:blip r:embed="rId6">
            <a:alphaModFix/>
          </a:blip>
          <a:stretch>
            <a:fillRect/>
          </a:stretch>
        </p:blipFill>
        <p:spPr>
          <a:xfrm>
            <a:off x="471325" y="2508013"/>
            <a:ext cx="304800" cy="304800"/>
          </a:xfrm>
          <a:prstGeom prst="rect">
            <a:avLst/>
          </a:prstGeom>
          <a:noFill/>
          <a:ln>
            <a:noFill/>
          </a:ln>
        </p:spPr>
      </p:pic>
      <p:pic>
        <p:nvPicPr>
          <p:cNvPr id="85" name="Google Shape;85;p15"/>
          <p:cNvPicPr preferRelativeResize="0"/>
          <p:nvPr/>
        </p:nvPicPr>
        <p:blipFill>
          <a:blip r:embed="rId7">
            <a:alphaModFix/>
          </a:blip>
          <a:stretch>
            <a:fillRect/>
          </a:stretch>
        </p:blipFill>
        <p:spPr>
          <a:xfrm>
            <a:off x="425350" y="2917925"/>
            <a:ext cx="304800" cy="304800"/>
          </a:xfrm>
          <a:prstGeom prst="rect">
            <a:avLst/>
          </a:prstGeom>
          <a:noFill/>
          <a:ln>
            <a:noFill/>
          </a:ln>
        </p:spPr>
      </p:pic>
      <p:pic>
        <p:nvPicPr>
          <p:cNvPr id="86" name="Google Shape;86;p15"/>
          <p:cNvPicPr preferRelativeResize="0"/>
          <p:nvPr/>
        </p:nvPicPr>
        <p:blipFill>
          <a:blip r:embed="rId8">
            <a:alphaModFix/>
          </a:blip>
          <a:stretch>
            <a:fillRect/>
          </a:stretch>
        </p:blipFill>
        <p:spPr>
          <a:xfrm>
            <a:off x="425350" y="3327830"/>
            <a:ext cx="304800" cy="304818"/>
          </a:xfrm>
          <a:prstGeom prst="rect">
            <a:avLst/>
          </a:prstGeom>
          <a:noFill/>
          <a:ln>
            <a:noFill/>
          </a:ln>
        </p:spPr>
      </p:pic>
      <p:pic>
        <p:nvPicPr>
          <p:cNvPr id="87" name="Google Shape;87;p15"/>
          <p:cNvPicPr preferRelativeResize="0"/>
          <p:nvPr/>
        </p:nvPicPr>
        <p:blipFill>
          <a:blip r:embed="rId9">
            <a:alphaModFix/>
          </a:blip>
          <a:stretch>
            <a:fillRect/>
          </a:stretch>
        </p:blipFill>
        <p:spPr>
          <a:xfrm>
            <a:off x="471325" y="3675500"/>
            <a:ext cx="304799" cy="304799"/>
          </a:xfrm>
          <a:prstGeom prst="rect">
            <a:avLst/>
          </a:prstGeom>
          <a:noFill/>
          <a:ln>
            <a:noFill/>
          </a:ln>
        </p:spPr>
      </p:pic>
      <p:pic>
        <p:nvPicPr>
          <p:cNvPr id="88" name="Google Shape;88;p15"/>
          <p:cNvPicPr preferRelativeResize="0"/>
          <p:nvPr/>
        </p:nvPicPr>
        <p:blipFill rotWithShape="1">
          <a:blip r:embed="rId10">
            <a:alphaModFix/>
          </a:blip>
          <a:srcRect l="-8423" r="-8412" b="-16836"/>
          <a:stretch/>
        </p:blipFill>
        <p:spPr>
          <a:xfrm>
            <a:off x="379075" y="4023150"/>
            <a:ext cx="397350" cy="397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Abstract</a:t>
            </a:r>
            <a:endParaRPr dirty="0"/>
          </a:p>
        </p:txBody>
      </p:sp>
      <p:sp>
        <p:nvSpPr>
          <p:cNvPr id="94" name="Google Shape;94;p16"/>
          <p:cNvSpPr txBox="1">
            <a:spLocks noGrp="1"/>
          </p:cNvSpPr>
          <p:nvPr>
            <p:ph type="body" idx="1"/>
          </p:nvPr>
        </p:nvSpPr>
        <p:spPr>
          <a:xfrm>
            <a:off x="203200" y="1066800"/>
            <a:ext cx="8629100" cy="3502225"/>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sz="1400" dirty="0"/>
              <a:t>Event Management system manages all the event</a:t>
            </a:r>
            <a:endParaRPr sz="1400" dirty="0"/>
          </a:p>
          <a:p>
            <a:pPr marL="457200" lvl="0" indent="-342900" algn="l" rtl="0">
              <a:spcBef>
                <a:spcPts val="0"/>
              </a:spcBef>
              <a:spcAft>
                <a:spcPts val="0"/>
              </a:spcAft>
              <a:buSzPts val="1800"/>
              <a:buChar char="-"/>
            </a:pPr>
            <a:r>
              <a:rPr lang="en" sz="1400" dirty="0"/>
              <a:t>This application supports organizer, user and admin registration and login, and user can book the event.</a:t>
            </a:r>
          </a:p>
          <a:p>
            <a:pPr lvl="0" algn="l" rtl="0">
              <a:spcBef>
                <a:spcPts val="0"/>
              </a:spcBef>
              <a:spcAft>
                <a:spcPts val="0"/>
              </a:spcAft>
              <a:buSzPts val="1800"/>
              <a:buFontTx/>
              <a:buChar char="-"/>
            </a:pPr>
            <a:r>
              <a:rPr lang="en" sz="1400" dirty="0"/>
              <a:t>Organizer get the all access of user and its getting all history of user</a:t>
            </a:r>
          </a:p>
          <a:p>
            <a:pPr marL="114300" lvl="0" indent="0" algn="l" rtl="0">
              <a:spcBef>
                <a:spcPts val="0"/>
              </a:spcBef>
              <a:spcAft>
                <a:spcPts val="0"/>
              </a:spcAft>
              <a:buSzPts val="1800"/>
              <a:buNone/>
            </a:pPr>
            <a:r>
              <a:rPr lang="en" sz="1400" dirty="0"/>
              <a:t>which is event book</a:t>
            </a:r>
            <a:endParaRPr sz="1400" dirty="0"/>
          </a:p>
          <a:p>
            <a:pPr marL="457200" lvl="0" indent="-342900" algn="l" rtl="0">
              <a:spcBef>
                <a:spcPts val="0"/>
              </a:spcBef>
              <a:spcAft>
                <a:spcPts val="0"/>
              </a:spcAft>
              <a:buSzPts val="1800"/>
              <a:buChar char="-"/>
            </a:pPr>
            <a:r>
              <a:rPr lang="en" sz="1400" dirty="0"/>
              <a:t>User and organizer details information are stored in a MySQL database</a:t>
            </a:r>
            <a:endParaRPr sz="1400" dirty="0"/>
          </a:p>
          <a:p>
            <a:pPr marL="457200" lvl="0" indent="-342900" algn="l" rtl="0">
              <a:spcBef>
                <a:spcPts val="0"/>
              </a:spcBef>
              <a:spcAft>
                <a:spcPts val="0"/>
              </a:spcAft>
              <a:buSzPts val="1800"/>
              <a:buChar char="-"/>
            </a:pPr>
            <a:r>
              <a:rPr lang="en" sz="1400" dirty="0"/>
              <a:t>The database is accessed by SpringBoot and user requests are handled with Angular on the front end</a:t>
            </a:r>
          </a:p>
          <a:p>
            <a:pPr marL="457200" lvl="0" indent="-342900" algn="l" rtl="0">
              <a:spcBef>
                <a:spcPts val="0"/>
              </a:spcBef>
              <a:spcAft>
                <a:spcPts val="0"/>
              </a:spcAft>
              <a:buSzPts val="1800"/>
              <a:buChar char="-"/>
            </a:pPr>
            <a:r>
              <a:rPr lang="en-US" sz="1400" dirty="0"/>
              <a:t>Login Through Organizer - Create New Organizer Account, Manage Venue, Add New Venue, Add New Events, Add Food Items, Add Equipment, View Bookings, Upcoming Bookings, See Booking History, See All Notifications, See Our Profile.</a:t>
            </a:r>
          </a:p>
          <a:p>
            <a:pPr marL="114300" lvl="0" indent="0" algn="l" rtl="0">
              <a:spcBef>
                <a:spcPts val="0"/>
              </a:spcBef>
              <a:spcAft>
                <a:spcPts val="0"/>
              </a:spcAft>
              <a:buSzPts val="1800"/>
              <a:buNone/>
            </a:pPr>
            <a:r>
              <a:rPr lang="en-US" sz="1400" dirty="0"/>
              <a:t>-    Login Through User - Create New User Account, Available Venues, Book Event, Do Payment, See Booking History, View Venues, Check Availability, See All Notifications, See Payment Status, See Events, See Food Items and See Equipment, See Our Profile.</a:t>
            </a: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Architecture Diagram</a:t>
            </a:r>
            <a:endParaRPr/>
          </a:p>
        </p:txBody>
      </p:sp>
      <p:pic>
        <p:nvPicPr>
          <p:cNvPr id="100" name="Google Shape;100;p17"/>
          <p:cNvPicPr preferRelativeResize="0"/>
          <p:nvPr/>
        </p:nvPicPr>
        <p:blipFill>
          <a:blip r:embed="rId3">
            <a:alphaModFix/>
          </a:blip>
          <a:stretch>
            <a:fillRect/>
          </a:stretch>
        </p:blipFill>
        <p:spPr>
          <a:xfrm>
            <a:off x="0" y="1638998"/>
            <a:ext cx="9144003" cy="2317255"/>
          </a:xfrm>
          <a:prstGeom prst="rect">
            <a:avLst/>
          </a:prstGeom>
          <a:noFill/>
          <a:ln>
            <a:noFill/>
          </a:ln>
        </p:spPr>
      </p:pic>
      <p:sp>
        <p:nvSpPr>
          <p:cNvPr id="101" name="Google Shape;101;p17"/>
          <p:cNvSpPr txBox="1"/>
          <p:nvPr/>
        </p:nvSpPr>
        <p:spPr>
          <a:xfrm>
            <a:off x="680850" y="3791625"/>
            <a:ext cx="125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S3 Bucket</a:t>
            </a:r>
            <a:endParaRPr>
              <a:latin typeface="Open Sans"/>
              <a:ea typeface="Open Sans"/>
              <a:cs typeface="Open Sans"/>
              <a:sym typeface="Open Sans"/>
            </a:endParaRPr>
          </a:p>
        </p:txBody>
      </p:sp>
      <p:sp>
        <p:nvSpPr>
          <p:cNvPr id="102" name="Google Shape;102;p17"/>
          <p:cNvSpPr txBox="1"/>
          <p:nvPr/>
        </p:nvSpPr>
        <p:spPr>
          <a:xfrm>
            <a:off x="4198800" y="3824450"/>
            <a:ext cx="74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EC2</a:t>
            </a:r>
            <a:endParaRPr>
              <a:latin typeface="Open Sans"/>
              <a:ea typeface="Open Sans"/>
              <a:cs typeface="Open Sans"/>
              <a:sym typeface="Open Sans"/>
            </a:endParaRPr>
          </a:p>
        </p:txBody>
      </p:sp>
      <p:sp>
        <p:nvSpPr>
          <p:cNvPr id="103" name="Google Shape;103;p17"/>
          <p:cNvSpPr txBox="1"/>
          <p:nvPr/>
        </p:nvSpPr>
        <p:spPr>
          <a:xfrm>
            <a:off x="7577100" y="3865450"/>
            <a:ext cx="74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RDS</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Angular routes, components and imports</a:t>
            </a:r>
            <a:endParaRPr/>
          </a:p>
        </p:txBody>
      </p:sp>
      <p:pic>
        <p:nvPicPr>
          <p:cNvPr id="115" name="Google Shape;115;p19"/>
          <p:cNvPicPr preferRelativeResize="0"/>
          <p:nvPr/>
        </p:nvPicPr>
        <p:blipFill>
          <a:blip r:embed="rId3">
            <a:alphaModFix/>
          </a:blip>
          <a:stretch>
            <a:fillRect/>
          </a:stretch>
        </p:blipFill>
        <p:spPr>
          <a:xfrm>
            <a:off x="727275" y="1231350"/>
            <a:ext cx="2134382" cy="3686274"/>
          </a:xfrm>
          <a:prstGeom prst="rect">
            <a:avLst/>
          </a:prstGeom>
          <a:noFill/>
          <a:ln>
            <a:noFill/>
          </a:ln>
        </p:spPr>
      </p:pic>
      <p:pic>
        <p:nvPicPr>
          <p:cNvPr id="116" name="Google Shape;116;p19"/>
          <p:cNvPicPr preferRelativeResize="0"/>
          <p:nvPr/>
        </p:nvPicPr>
        <p:blipFill>
          <a:blip r:embed="rId4">
            <a:alphaModFix/>
          </a:blip>
          <a:stretch>
            <a:fillRect/>
          </a:stretch>
        </p:blipFill>
        <p:spPr>
          <a:xfrm>
            <a:off x="2861657" y="1231350"/>
            <a:ext cx="4650285" cy="3686275"/>
          </a:xfrm>
          <a:prstGeom prst="rect">
            <a:avLst/>
          </a:prstGeom>
          <a:noFill/>
          <a:ln>
            <a:noFill/>
          </a:ln>
        </p:spPr>
      </p:pic>
      <p:pic>
        <p:nvPicPr>
          <p:cNvPr id="117" name="Google Shape;117;p19"/>
          <p:cNvPicPr preferRelativeResize="0"/>
          <p:nvPr/>
        </p:nvPicPr>
        <p:blipFill>
          <a:blip r:embed="rId5">
            <a:alphaModFix/>
          </a:blip>
          <a:stretch>
            <a:fillRect/>
          </a:stretch>
        </p:blipFill>
        <p:spPr>
          <a:xfrm>
            <a:off x="5202000" y="1251575"/>
            <a:ext cx="3587450" cy="3645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Java Backend Class Hierarchy</a:t>
            </a:r>
            <a:endParaRPr/>
          </a:p>
        </p:txBody>
      </p:sp>
      <p:pic>
        <p:nvPicPr>
          <p:cNvPr id="123" name="Google Shape;123;p20"/>
          <p:cNvPicPr preferRelativeResize="0"/>
          <p:nvPr/>
        </p:nvPicPr>
        <p:blipFill>
          <a:blip r:embed="rId3"/>
          <a:srcRect/>
          <a:stretch/>
        </p:blipFill>
        <p:spPr>
          <a:xfrm>
            <a:off x="849376" y="1152425"/>
            <a:ext cx="6614160" cy="37109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Angular Frontend Class Hierarchy</a:t>
            </a:r>
            <a:endParaRPr dirty="0"/>
          </a:p>
        </p:txBody>
      </p:sp>
      <p:pic>
        <p:nvPicPr>
          <p:cNvPr id="123" name="Google Shape;123;p20"/>
          <p:cNvPicPr preferRelativeResize="0"/>
          <p:nvPr/>
        </p:nvPicPr>
        <p:blipFill>
          <a:blip r:embed="rId3"/>
          <a:srcRect/>
          <a:stretch/>
        </p:blipFill>
        <p:spPr>
          <a:xfrm>
            <a:off x="857858" y="1152425"/>
            <a:ext cx="6597196" cy="3710923"/>
          </a:xfrm>
          <a:prstGeom prst="rect">
            <a:avLst/>
          </a:prstGeom>
          <a:noFill/>
          <a:ln>
            <a:noFill/>
          </a:ln>
        </p:spPr>
      </p:pic>
    </p:spTree>
    <p:extLst>
      <p:ext uri="{BB962C8B-B14F-4D97-AF65-F5344CB8AC3E}">
        <p14:creationId xmlns:p14="http://schemas.microsoft.com/office/powerpoint/2010/main" val="3012259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User page</a:t>
            </a:r>
            <a:endParaRPr dirty="0"/>
          </a:p>
        </p:txBody>
      </p:sp>
      <p:pic>
        <p:nvPicPr>
          <p:cNvPr id="165" name="Google Shape;165;p27"/>
          <p:cNvPicPr preferRelativeResize="0"/>
          <p:nvPr/>
        </p:nvPicPr>
        <p:blipFill>
          <a:blip r:embed="rId3"/>
          <a:srcRect/>
          <a:stretch/>
        </p:blipFill>
        <p:spPr>
          <a:xfrm>
            <a:off x="1295310" y="1152425"/>
            <a:ext cx="6553379" cy="3686276"/>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301</Words>
  <Application>Microsoft Office PowerPoint</Application>
  <PresentationFormat>On-screen Show (16:9)</PresentationFormat>
  <Paragraphs>41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Palatino Linotype</vt:lpstr>
      <vt:lpstr>PT Sans Narrow</vt:lpstr>
      <vt:lpstr>Arial</vt:lpstr>
      <vt:lpstr>Open Sans</vt:lpstr>
      <vt:lpstr>Wingdings</vt:lpstr>
      <vt:lpstr>Tropic</vt:lpstr>
      <vt:lpstr>Event Management System </vt:lpstr>
      <vt:lpstr>Project Done By</vt:lpstr>
      <vt:lpstr>Technologies Utilized </vt:lpstr>
      <vt:lpstr>Abstract</vt:lpstr>
      <vt:lpstr>Architecture Diagram</vt:lpstr>
      <vt:lpstr>Angular routes, components and imports</vt:lpstr>
      <vt:lpstr>Java Backend Class Hierarchy</vt:lpstr>
      <vt:lpstr>Angular Frontend Class Hierarchy</vt:lpstr>
      <vt:lpstr>User page</vt:lpstr>
      <vt:lpstr>Organizer page</vt:lpstr>
      <vt:lpstr>Conclusion</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Management System </dc:title>
  <dc:creator>Chetan salunkhe</dc:creator>
  <cp:lastModifiedBy>manikanta .ch</cp:lastModifiedBy>
  <cp:revision>2</cp:revision>
  <dcterms:modified xsi:type="dcterms:W3CDTF">2023-08-17T09:35:10Z</dcterms:modified>
</cp:coreProperties>
</file>