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bf2f24dd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bf2f24dd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bf2f24dd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bf2f24dd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f2f24dd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f2f24dd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bf2f24dd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bf2f24dd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bf2f24dd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bf2f24dd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bf2f24dd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bf2f24dd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bf2f24dd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bf2f24dd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bf2f24dd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bf2f24dd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bf2f24dd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bf2f24dd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9525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PREDICTING CLIENT SUBSCRIPTION TO BANK TERM DEPOSITS - A BINARY CLASSIFICATION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A Capstone Project - by Chamila Wijayawardhana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2203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Model deployment and Explaining the machine learning model </a:t>
            </a:r>
            <a:endParaRPr sz="240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892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As part of this exercise following components  were developed which can be used to create </a:t>
            </a: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an </a:t>
            </a:r>
            <a:r>
              <a:rPr b="1" lang="en-GB" sz="12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inference pipeline</a:t>
            </a: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for the purpose of model deployment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Pre-processing function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Machine Learning model (which is saved using “Joblib” and “pickle”)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 Predict / Scoring function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Post processing function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Additionally the following component can be further developed to create an end to end machine learning solution.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A user interface to get input data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API that takes in user inputs and invoke the inference pipeline (listed above)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An output user interface that displays the output from the inference pipeline. The output can also be further improved by analysing the output with </a:t>
            </a:r>
            <a:r>
              <a:rPr lang="en-GB" sz="12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LIME or SHAP</a:t>
            </a: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 and giving end users the reasons / factors that contributed to the predicted output.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The solution can be deployed either locally or on cloud infrastructure, either on virtualized or containerized hardware depending on the particular client requirements.</a:t>
            </a:r>
            <a:endParaRPr sz="12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project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83625" y="13555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This  is a binary classification problem where the goal is to predict if a client will subscribe to a term deposit or not.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The data is related to  direct marketing campaigns of a Portuguese banking institution. The marketing campaigns were based on phone calls.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Initial analysis of the data revealed there is a significant class imbalance with a       </a:t>
            </a:r>
            <a:r>
              <a:rPr b="1" lang="en-GB" sz="1600">
                <a:latin typeface="Open Sans"/>
                <a:ea typeface="Open Sans"/>
                <a:cs typeface="Open Sans"/>
                <a:sym typeface="Open Sans"/>
              </a:rPr>
              <a:t>88 : 12 split</a:t>
            </a: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 of the majority class (‘no’ to term deposit) and the minority class (‘yes’ to term deposits).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Hence this problem is identified as a</a:t>
            </a:r>
            <a:r>
              <a:rPr b="1" lang="en-GB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GB"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binary classification problem with a class imbalance.</a:t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Variables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59300" y="1180400"/>
            <a:ext cx="31557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Data set comprises of 16 input variable and 45211 instances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Are of 3 different types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Related bank client data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Related to the last contact of the current campaign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Related to current campaign and the previous campaigns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750" y="1276350"/>
            <a:ext cx="5502150" cy="33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34050" y="4096500"/>
            <a:ext cx="31557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Consists of both “Numerical” and ‘Categorical’ variables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 from Descriptive Statistics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89200"/>
            <a:ext cx="78771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Following numerical variables are analyzed - : (a) Age, (b) Balance, (c) Campaign, (d) Pdays and (e) Previous.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4888"/>
            <a:ext cx="3808977" cy="17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73213" y="3447675"/>
            <a:ext cx="50823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Analyses of the </a:t>
            </a:r>
            <a:r>
              <a:rPr b="1"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‘age’ variable</a:t>
            </a: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for the population and for the clients who have subscribed for (y = ‘yes’) and not subscribed y=’no’) revealed that they have similar probability distributions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92350" y="4066075"/>
            <a:ext cx="59454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Analyses of the </a:t>
            </a:r>
            <a:r>
              <a:rPr b="1"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‘balance’ attribute </a:t>
            </a: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revealed that clients who subscribed to the term deposit (y = ‘yes’) either</a:t>
            </a:r>
            <a:r>
              <a:rPr b="1"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had minus or lower account balances</a:t>
            </a: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Analyses of the ‘</a:t>
            </a:r>
            <a:r>
              <a:rPr b="1"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pdays’  and ‘previous’ attributes</a:t>
            </a: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revealed that </a:t>
            </a:r>
            <a:r>
              <a:rPr b="1"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majority of the clients (82%) have not been contacted in the previous campaign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536525" y="1578150"/>
            <a:ext cx="3260700" cy="65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numerical attributes </a:t>
            </a: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that were analyzed</a:t>
            </a:r>
            <a:r>
              <a:rPr b="1" lang="en-GB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do not have ‘null’ values.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7575" y="2321224"/>
            <a:ext cx="2414825" cy="19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6209200" y="4269325"/>
            <a:ext cx="29349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ll of the variables </a:t>
            </a: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have a significant</a:t>
            </a:r>
            <a:r>
              <a:rPr b="1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GB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number of ‘outliers’ 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Categorical Variables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417800"/>
            <a:ext cx="8520600" cy="3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Following categorical variables were identified from the data set : </a:t>
            </a:r>
            <a:r>
              <a:rPr b="1" lang="en-GB" sz="1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(a) Job, (b) Marital, (c) Education, (d) Default, (e) Housing, (f) Loan (g) Contact, (h) Month (i) poutcome</a:t>
            </a:r>
            <a:endParaRPr b="1" sz="14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Analysis of these attributes revealed there are a significant </a:t>
            </a:r>
            <a:r>
              <a:rPr b="1" lang="en-GB" sz="1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number of “unknown” values</a:t>
            </a: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 associated. These values are</a:t>
            </a:r>
            <a:r>
              <a:rPr b="1" lang="en-GB" sz="1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treated as null values</a:t>
            </a: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For the</a:t>
            </a:r>
            <a:r>
              <a:rPr lang="en-GB" sz="1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GB" sz="1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‘job’ </a:t>
            </a: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GB" sz="1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‘</a:t>
            </a:r>
            <a:r>
              <a:rPr b="1" lang="en-GB" sz="1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education’</a:t>
            </a: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 attributes, these null values are </a:t>
            </a:r>
            <a:r>
              <a:rPr b="1" lang="en-GB" sz="140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1" lang="en-GB" sz="1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eplaced with the highest frequency category</a:t>
            </a: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 of each of the attributes.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GB" sz="1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‘</a:t>
            </a:r>
            <a:r>
              <a:rPr b="1" lang="en-GB" sz="1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poutcome’</a:t>
            </a:r>
            <a:r>
              <a:rPr b="1" lang="en-GB" sz="1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attribute (Outcome of the previous marketing campaign) has </a:t>
            </a:r>
            <a:r>
              <a:rPr b="1" lang="en-GB" sz="1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82% of unknown values</a:t>
            </a: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 and hence will </a:t>
            </a:r>
            <a:r>
              <a:rPr b="1" lang="en-GB" sz="1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not be considered</a:t>
            </a:r>
            <a:r>
              <a:rPr lang="en-GB" sz="1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for building the machine learning model</a:t>
            </a:r>
            <a:r>
              <a:rPr b="1" lang="en-GB" sz="14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Pre-processing / Feature Engineering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30400" y="1208250"/>
            <a:ext cx="8520600" cy="25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latin typeface="Open Sans"/>
                <a:ea typeface="Open Sans"/>
                <a:cs typeface="Open Sans"/>
                <a:sym typeface="Open Sans"/>
              </a:rPr>
              <a:t>Treatment of numerical variables </a:t>
            </a:r>
            <a:endParaRPr sz="11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All the </a:t>
            </a: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numerical variables</a:t>
            </a: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 were </a:t>
            </a: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standardized on Z-score normalization</a:t>
            </a: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 as the probability distributions of all these variables are skewed.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u="sng">
                <a:latin typeface="Open Sans"/>
                <a:ea typeface="Open Sans"/>
                <a:cs typeface="Open Sans"/>
                <a:sym typeface="Open Sans"/>
              </a:rPr>
              <a:t>Treatment of categorical variables </a:t>
            </a:r>
            <a:endParaRPr sz="1100" u="sng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Open Sans"/>
              <a:buAutoNum type="alphaLcParenBoth"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Replacement of null values - Null values in</a:t>
            </a: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 ‘job’</a:t>
            </a: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‘education’</a:t>
            </a: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 are</a:t>
            </a: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 imputed </a:t>
            </a: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by the </a:t>
            </a: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most frequently occurring category</a:t>
            </a: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 for each attribute.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Open Sans"/>
              <a:buAutoNum type="alphaLcParenBoth"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Grouping - There are </a:t>
            </a: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11 different job categories</a:t>
            </a: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 as listed in the data set and they are </a:t>
            </a: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grouped into 3 categories</a:t>
            </a: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 as follows, Job_category1 - {unemployed, students, housemaids} , Job_category 2 - {bluecollar, technician, services, admin, retired}, Job_category 3 - {management, self employed,entrepreneur}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1100"/>
              <a:buFont typeface="Open Sans"/>
              <a:buAutoNum type="alphaLcParenBoth"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Encoding - All of the selected </a:t>
            </a: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categorical variables are  one-hot encoded</a:t>
            </a: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 for building the machine learning model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72625" y="3752325"/>
            <a:ext cx="7674300" cy="117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onsideration correlation of attributes with the target variable, following  numerical and categorical attributes were selected for the initial model building : </a:t>
            </a:r>
            <a:r>
              <a:rPr lang="en-GB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'age','balance','campaign','previous', 'job_group', 'education', 'default', 'housing', 'loan'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72725"/>
            <a:ext cx="87474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00"/>
              <a:t>M</a:t>
            </a:r>
            <a:r>
              <a:rPr lang="en-GB" sz="2400"/>
              <a:t>odel selection and Trainin</a:t>
            </a:r>
            <a:r>
              <a:rPr lang="en-GB" sz="2200"/>
              <a:t>g </a:t>
            </a:r>
            <a:endParaRPr sz="2200"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GB" sz="1500">
                <a:latin typeface="Open Sans"/>
                <a:ea typeface="Open Sans"/>
                <a:cs typeface="Open Sans"/>
                <a:sym typeface="Open Sans"/>
              </a:rPr>
              <a:t>As there is significant </a:t>
            </a:r>
            <a:r>
              <a:rPr b="1" lang="en-GB" sz="15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class imbalance</a:t>
            </a:r>
            <a:r>
              <a:rPr lang="en-GB" sz="1500">
                <a:latin typeface="Open Sans"/>
                <a:ea typeface="Open Sans"/>
                <a:cs typeface="Open Sans"/>
                <a:sym typeface="Open Sans"/>
              </a:rPr>
              <a:t> in this classification problem, with with class 0 ( y  = no ) and class 1 ( y  = yes ) having </a:t>
            </a:r>
            <a:r>
              <a:rPr lang="en-GB" sz="15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88 : 12</a:t>
            </a:r>
            <a:r>
              <a:rPr lang="en-GB" sz="1500">
                <a:latin typeface="Open Sans"/>
                <a:ea typeface="Open Sans"/>
                <a:cs typeface="Open Sans"/>
                <a:sym typeface="Open Sans"/>
              </a:rPr>
              <a:t> percent split,</a:t>
            </a:r>
            <a:r>
              <a:rPr lang="en-GB" sz="15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GB" sz="15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‘Random Forest’ algorithm</a:t>
            </a:r>
            <a:r>
              <a:rPr lang="en-GB" sz="1500">
                <a:latin typeface="Open Sans"/>
                <a:ea typeface="Open Sans"/>
                <a:cs typeface="Open Sans"/>
                <a:sym typeface="Open Sans"/>
              </a:rPr>
              <a:t> is primarily selected for building the machine learning model as its ensemble properties may assist in negating the the imbalance.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GB" sz="1500">
                <a:latin typeface="Open Sans"/>
                <a:ea typeface="Open Sans"/>
                <a:cs typeface="Open Sans"/>
                <a:sym typeface="Open Sans"/>
              </a:rPr>
              <a:t>Model was trained on a 70 : 30 split of training and testing data.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GB" sz="1500">
                <a:latin typeface="Open Sans"/>
                <a:ea typeface="Open Sans"/>
                <a:cs typeface="Open Sans"/>
                <a:sym typeface="Open Sans"/>
              </a:rPr>
              <a:t>As the problem is that of a class imbalance  the training data set was </a:t>
            </a:r>
            <a:r>
              <a:rPr b="1" lang="en-GB" sz="15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resampled using the Random Undersampling technique</a:t>
            </a:r>
            <a:r>
              <a:rPr lang="en-GB" sz="1500">
                <a:latin typeface="Open Sans"/>
                <a:ea typeface="Open Sans"/>
                <a:cs typeface="Open Sans"/>
                <a:sym typeface="Open Sans"/>
              </a:rPr>
              <a:t> for the majority class.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GB" sz="1500">
                <a:latin typeface="Open Sans"/>
                <a:ea typeface="Open Sans"/>
                <a:cs typeface="Open Sans"/>
                <a:sym typeface="Open Sans"/>
              </a:rPr>
              <a:t>However this resampling did not improve the model performance for both the classes and for further processing in the pipeline the original  train test split was retained.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/>
              <a:t>Hyperparameter tuning and selecting the best model</a:t>
            </a:r>
            <a:endParaRPr sz="2400"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04000" y="1259550"/>
            <a:ext cx="8520600" cy="17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For the purpose of selecting the best model (parameters) , multiple Random Forest classifiers with the below listed hyper parameters were tested.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N_estimators: The number of trees in the forest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Open Sans"/>
              <a:buChar char="●"/>
            </a:pP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The maximum depth of the tree. If None, then nodes are expanded until all leaves are pure or until all leaves contain less than min_samples_split samples.</a:t>
            </a:r>
            <a:endParaRPr sz="14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00" y="2996250"/>
            <a:ext cx="3368520" cy="18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4082575" y="3238075"/>
            <a:ext cx="44229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Alternatively a  </a:t>
            </a:r>
            <a:r>
              <a:rPr b="1" lang="en-GB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grid search based cross validation</a:t>
            </a: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was also performed on the model to select/validate  the optimal parameters.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2859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As this is a </a:t>
            </a: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binary classification problem</a:t>
            </a: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 with a</a:t>
            </a: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 class imbalance</a:t>
            </a: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, model </a:t>
            </a: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accuracy will not be considered</a:t>
            </a: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 as an evaluation metric. Only the (a) model precision, (b) f1 score and the (c)  ROC AUC (Area under the ROC Curve) metrics are considered for evaluating the best model.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11700" y="1998125"/>
            <a:ext cx="3000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From manual hyperparameter tuning, the evaluation table was obtained.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75" y="2555225"/>
            <a:ext cx="5449966" cy="16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750" y="4383100"/>
            <a:ext cx="2186962" cy="5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75400" y="4399125"/>
            <a:ext cx="12528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By cross validation with grid search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399700" y="4289025"/>
            <a:ext cx="2229000" cy="760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1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Random Forest Classifier - ‘rf2’ is selected as the best model.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2350" y="2549150"/>
            <a:ext cx="3321025" cy="1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5912863" y="4127925"/>
            <a:ext cx="30000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Model performs well on the majority class, but  performs rather poorly on the minority class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752350" y="20743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1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Confusion matrix</a:t>
            </a:r>
            <a:endParaRPr b="1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