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6" r:id="rId11"/>
    <p:sldId id="273" r:id="rId12"/>
    <p:sldId id="264" r:id="rId13"/>
    <p:sldId id="272" r:id="rId14"/>
    <p:sldId id="265" r:id="rId15"/>
    <p:sldId id="268" r:id="rId16"/>
    <p:sldId id="269" r:id="rId17"/>
    <p:sldId id="270"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man Patel" userId="dea88855d0bf780f" providerId="LiveId" clId="{9C2185E5-6DB6-45DA-8475-E3DFE6C8C0E1}"/>
    <pc:docChg chg="undo custSel addSld delSld modSld">
      <pc:chgData name="Chaman Patel" userId="dea88855d0bf780f" providerId="LiveId" clId="{9C2185E5-6DB6-45DA-8475-E3DFE6C8C0E1}" dt="2024-07-03T04:43:48.853" v="5769" actId="20577"/>
      <pc:docMkLst>
        <pc:docMk/>
      </pc:docMkLst>
      <pc:sldChg chg="modSp mod">
        <pc:chgData name="Chaman Patel" userId="dea88855d0bf780f" providerId="LiveId" clId="{9C2185E5-6DB6-45DA-8475-E3DFE6C8C0E1}" dt="2024-07-03T04:43:48.853" v="5769" actId="20577"/>
        <pc:sldMkLst>
          <pc:docMk/>
          <pc:sldMk cId="1925093830" sldId="256"/>
        </pc:sldMkLst>
        <pc:spChg chg="mod">
          <ac:chgData name="Chaman Patel" userId="dea88855d0bf780f" providerId="LiveId" clId="{9C2185E5-6DB6-45DA-8475-E3DFE6C8C0E1}" dt="2024-07-03T04:43:48.853" v="5769" actId="20577"/>
          <ac:spMkLst>
            <pc:docMk/>
            <pc:sldMk cId="1925093830" sldId="256"/>
            <ac:spMk id="2" creationId="{0F97B13F-8AAF-E785-9798-C1EC8046BF10}"/>
          </ac:spMkLst>
        </pc:spChg>
        <pc:spChg chg="mod">
          <ac:chgData name="Chaman Patel" userId="dea88855d0bf780f" providerId="LiveId" clId="{9C2185E5-6DB6-45DA-8475-E3DFE6C8C0E1}" dt="2024-07-03T04:43:13.021" v="5763" actId="20577"/>
          <ac:spMkLst>
            <pc:docMk/>
            <pc:sldMk cId="1925093830" sldId="256"/>
            <ac:spMk id="3" creationId="{D63A90B2-0C0E-9A79-F9A4-805D482C0F06}"/>
          </ac:spMkLst>
        </pc:spChg>
      </pc:sldChg>
      <pc:sldChg chg="modSp mod">
        <pc:chgData name="Chaman Patel" userId="dea88855d0bf780f" providerId="LiveId" clId="{9C2185E5-6DB6-45DA-8475-E3DFE6C8C0E1}" dt="2024-07-03T04:43:23.731" v="5764" actId="20577"/>
        <pc:sldMkLst>
          <pc:docMk/>
          <pc:sldMk cId="2070429876" sldId="257"/>
        </pc:sldMkLst>
        <pc:spChg chg="mod">
          <ac:chgData name="Chaman Patel" userId="dea88855d0bf780f" providerId="LiveId" clId="{9C2185E5-6DB6-45DA-8475-E3DFE6C8C0E1}" dt="2024-07-03T04:43:23.731" v="5764" actId="20577"/>
          <ac:spMkLst>
            <pc:docMk/>
            <pc:sldMk cId="2070429876" sldId="257"/>
            <ac:spMk id="3" creationId="{4BC7CA3B-4129-92E4-CA0E-1B8897961FC3}"/>
          </ac:spMkLst>
        </pc:spChg>
      </pc:sldChg>
      <pc:sldChg chg="delSp modSp mod">
        <pc:chgData name="Chaman Patel" userId="dea88855d0bf780f" providerId="LiveId" clId="{9C2185E5-6DB6-45DA-8475-E3DFE6C8C0E1}" dt="2024-06-30T14:22:24.349" v="734" actId="20577"/>
        <pc:sldMkLst>
          <pc:docMk/>
          <pc:sldMk cId="1070595050" sldId="261"/>
        </pc:sldMkLst>
        <pc:spChg chg="del">
          <ac:chgData name="Chaman Patel" userId="dea88855d0bf780f" providerId="LiveId" clId="{9C2185E5-6DB6-45DA-8475-E3DFE6C8C0E1}" dt="2024-06-30T09:28:29.478" v="504" actId="478"/>
          <ac:spMkLst>
            <pc:docMk/>
            <pc:sldMk cId="1070595050" sldId="261"/>
            <ac:spMk id="2" creationId="{2C1B0F3E-DE33-358B-3665-FACFFA98BD5F}"/>
          </ac:spMkLst>
        </pc:spChg>
        <pc:spChg chg="mod">
          <ac:chgData name="Chaman Patel" userId="dea88855d0bf780f" providerId="LiveId" clId="{9C2185E5-6DB6-45DA-8475-E3DFE6C8C0E1}" dt="2024-06-30T14:22:24.349" v="734" actId="20577"/>
          <ac:spMkLst>
            <pc:docMk/>
            <pc:sldMk cId="1070595050" sldId="261"/>
            <ac:spMk id="3" creationId="{5712E9AF-71FA-9F87-113C-D0B6405892D5}"/>
          </ac:spMkLst>
        </pc:spChg>
      </pc:sldChg>
      <pc:sldChg chg="addSp modSp new mod">
        <pc:chgData name="Chaman Patel" userId="dea88855d0bf780f" providerId="LiveId" clId="{9C2185E5-6DB6-45DA-8475-E3DFE6C8C0E1}" dt="2024-07-02T12:42:33.835" v="2940" actId="13822"/>
        <pc:sldMkLst>
          <pc:docMk/>
          <pc:sldMk cId="587887932" sldId="262"/>
        </pc:sldMkLst>
        <pc:spChg chg="mod">
          <ac:chgData name="Chaman Patel" userId="dea88855d0bf780f" providerId="LiveId" clId="{9C2185E5-6DB6-45DA-8475-E3DFE6C8C0E1}" dt="2024-06-30T09:30:24.287" v="591" actId="20577"/>
          <ac:spMkLst>
            <pc:docMk/>
            <pc:sldMk cId="587887932" sldId="262"/>
            <ac:spMk id="2" creationId="{525B719D-8B3E-F0C5-C2D2-AF8ABB6DDD19}"/>
          </ac:spMkLst>
        </pc:spChg>
        <pc:spChg chg="mod">
          <ac:chgData name="Chaman Patel" userId="dea88855d0bf780f" providerId="LiveId" clId="{9C2185E5-6DB6-45DA-8475-E3DFE6C8C0E1}" dt="2024-07-02T12:41:17.205" v="2925" actId="20577"/>
          <ac:spMkLst>
            <pc:docMk/>
            <pc:sldMk cId="587887932" sldId="262"/>
            <ac:spMk id="3" creationId="{0A148CFF-9C6D-BC19-FA8E-3C8B9C2CBB72}"/>
          </ac:spMkLst>
        </pc:spChg>
        <pc:picChg chg="add mod">
          <ac:chgData name="Chaman Patel" userId="dea88855d0bf780f" providerId="LiveId" clId="{9C2185E5-6DB6-45DA-8475-E3DFE6C8C0E1}" dt="2024-07-02T12:41:32.406" v="2930" actId="1076"/>
          <ac:picMkLst>
            <pc:docMk/>
            <pc:sldMk cId="587887932" sldId="262"/>
            <ac:picMk id="5" creationId="{D642589F-F334-5830-63AD-447720D5E6D5}"/>
          </ac:picMkLst>
        </pc:picChg>
        <pc:picChg chg="add mod">
          <ac:chgData name="Chaman Patel" userId="dea88855d0bf780f" providerId="LiveId" clId="{9C2185E5-6DB6-45DA-8475-E3DFE6C8C0E1}" dt="2024-07-02T12:42:01.050" v="2936" actId="14100"/>
          <ac:picMkLst>
            <pc:docMk/>
            <pc:sldMk cId="587887932" sldId="262"/>
            <ac:picMk id="7" creationId="{1678254F-F6CC-8EAE-F16A-5BAC8CF857D8}"/>
          </ac:picMkLst>
        </pc:picChg>
        <pc:cxnChg chg="add mod">
          <ac:chgData name="Chaman Patel" userId="dea88855d0bf780f" providerId="LiveId" clId="{9C2185E5-6DB6-45DA-8475-E3DFE6C8C0E1}" dt="2024-07-02T12:42:18.885" v="2938" actId="13822"/>
          <ac:cxnSpMkLst>
            <pc:docMk/>
            <pc:sldMk cId="587887932" sldId="262"/>
            <ac:cxnSpMk id="9" creationId="{81A5C960-9672-38A1-66D0-73E9A2CBE04B}"/>
          </ac:cxnSpMkLst>
        </pc:cxnChg>
        <pc:cxnChg chg="add mod">
          <ac:chgData name="Chaman Patel" userId="dea88855d0bf780f" providerId="LiveId" clId="{9C2185E5-6DB6-45DA-8475-E3DFE6C8C0E1}" dt="2024-07-02T12:42:33.835" v="2940" actId="13822"/>
          <ac:cxnSpMkLst>
            <pc:docMk/>
            <pc:sldMk cId="587887932" sldId="262"/>
            <ac:cxnSpMk id="11" creationId="{BD8A7672-8C1C-9191-5ADB-E4413F4CF9C7}"/>
          </ac:cxnSpMkLst>
        </pc:cxnChg>
      </pc:sldChg>
      <pc:sldChg chg="addSp delSp modSp new mod">
        <pc:chgData name="Chaman Patel" userId="dea88855d0bf780f" providerId="LiveId" clId="{9C2185E5-6DB6-45DA-8475-E3DFE6C8C0E1}" dt="2024-07-03T01:58:11.748" v="3568" actId="20577"/>
        <pc:sldMkLst>
          <pc:docMk/>
          <pc:sldMk cId="2086696900" sldId="263"/>
        </pc:sldMkLst>
        <pc:spChg chg="mod">
          <ac:chgData name="Chaman Patel" userId="dea88855d0bf780f" providerId="LiveId" clId="{9C2185E5-6DB6-45DA-8475-E3DFE6C8C0E1}" dt="2024-06-30T14:12:11.265" v="611" actId="20577"/>
          <ac:spMkLst>
            <pc:docMk/>
            <pc:sldMk cId="2086696900" sldId="263"/>
            <ac:spMk id="2" creationId="{C8D4233E-7255-4843-8E41-96AB3B46DAED}"/>
          </ac:spMkLst>
        </pc:spChg>
        <pc:spChg chg="del mod">
          <ac:chgData name="Chaman Patel" userId="dea88855d0bf780f" providerId="LiveId" clId="{9C2185E5-6DB6-45DA-8475-E3DFE6C8C0E1}" dt="2024-07-03T01:57:01.126" v="3511" actId="21"/>
          <ac:spMkLst>
            <pc:docMk/>
            <pc:sldMk cId="2086696900" sldId="263"/>
            <ac:spMk id="3" creationId="{0EE659B9-E916-A0FC-A525-DC047049834A}"/>
          </ac:spMkLst>
        </pc:spChg>
        <pc:spChg chg="add del mod">
          <ac:chgData name="Chaman Patel" userId="dea88855d0bf780f" providerId="LiveId" clId="{9C2185E5-6DB6-45DA-8475-E3DFE6C8C0E1}" dt="2024-07-03T01:57:36.064" v="3529" actId="22"/>
          <ac:spMkLst>
            <pc:docMk/>
            <pc:sldMk cId="2086696900" sldId="263"/>
            <ac:spMk id="5" creationId="{BFBC8869-DEB4-B443-418A-DBFC67C1957E}"/>
          </ac:spMkLst>
        </pc:spChg>
        <pc:spChg chg="add mod">
          <ac:chgData name="Chaman Patel" userId="dea88855d0bf780f" providerId="LiveId" clId="{9C2185E5-6DB6-45DA-8475-E3DFE6C8C0E1}" dt="2024-07-03T01:58:11.748" v="3568" actId="20577"/>
          <ac:spMkLst>
            <pc:docMk/>
            <pc:sldMk cId="2086696900" sldId="263"/>
            <ac:spMk id="8" creationId="{C34621A7-77F9-0479-62CF-3D2D32070F9D}"/>
          </ac:spMkLst>
        </pc:spChg>
        <pc:picChg chg="add mod ord">
          <ac:chgData name="Chaman Patel" userId="dea88855d0bf780f" providerId="LiveId" clId="{9C2185E5-6DB6-45DA-8475-E3DFE6C8C0E1}" dt="2024-07-03T01:57:40.788" v="3530" actId="1076"/>
          <ac:picMkLst>
            <pc:docMk/>
            <pc:sldMk cId="2086696900" sldId="263"/>
            <ac:picMk id="7" creationId="{5F1664AF-34B3-E068-FBBD-E5ED1D81F03C}"/>
          </ac:picMkLst>
        </pc:picChg>
      </pc:sldChg>
      <pc:sldChg chg="modSp new mod">
        <pc:chgData name="Chaman Patel" userId="dea88855d0bf780f" providerId="LiveId" clId="{9C2185E5-6DB6-45DA-8475-E3DFE6C8C0E1}" dt="2024-07-03T04:40:13.605" v="5665" actId="113"/>
        <pc:sldMkLst>
          <pc:docMk/>
          <pc:sldMk cId="2684759931" sldId="264"/>
        </pc:sldMkLst>
        <pc:spChg chg="mod">
          <ac:chgData name="Chaman Patel" userId="dea88855d0bf780f" providerId="LiveId" clId="{9C2185E5-6DB6-45DA-8475-E3DFE6C8C0E1}" dt="2024-06-30T15:08:11.266" v="2015" actId="27636"/>
          <ac:spMkLst>
            <pc:docMk/>
            <pc:sldMk cId="2684759931" sldId="264"/>
            <ac:spMk id="2" creationId="{DDFB3EE5-63B7-7897-1C80-03EF6FAD495B}"/>
          </ac:spMkLst>
        </pc:spChg>
        <pc:spChg chg="mod">
          <ac:chgData name="Chaman Patel" userId="dea88855d0bf780f" providerId="LiveId" clId="{9C2185E5-6DB6-45DA-8475-E3DFE6C8C0E1}" dt="2024-07-03T04:40:13.605" v="5665" actId="113"/>
          <ac:spMkLst>
            <pc:docMk/>
            <pc:sldMk cId="2684759931" sldId="264"/>
            <ac:spMk id="3" creationId="{520A3A51-2F9D-6964-2822-14FDC1505417}"/>
          </ac:spMkLst>
        </pc:spChg>
      </pc:sldChg>
      <pc:sldChg chg="addSp modSp new mod">
        <pc:chgData name="Chaman Patel" userId="dea88855d0bf780f" providerId="LiveId" clId="{9C2185E5-6DB6-45DA-8475-E3DFE6C8C0E1}" dt="2024-07-03T01:58:46.697" v="3570" actId="1076"/>
        <pc:sldMkLst>
          <pc:docMk/>
          <pc:sldMk cId="2281457816" sldId="265"/>
        </pc:sldMkLst>
        <pc:spChg chg="mod">
          <ac:chgData name="Chaman Patel" userId="dea88855d0bf780f" providerId="LiveId" clId="{9C2185E5-6DB6-45DA-8475-E3DFE6C8C0E1}" dt="2024-07-03T01:43:31.043" v="3151" actId="20577"/>
          <ac:spMkLst>
            <pc:docMk/>
            <pc:sldMk cId="2281457816" sldId="265"/>
            <ac:spMk id="2" creationId="{CF8E952B-4EC0-5012-3FD8-F925B826D633}"/>
          </ac:spMkLst>
        </pc:spChg>
        <pc:spChg chg="mod">
          <ac:chgData name="Chaman Patel" userId="dea88855d0bf780f" providerId="LiveId" clId="{9C2185E5-6DB6-45DA-8475-E3DFE6C8C0E1}" dt="2024-07-03T01:51:49.062" v="3508" actId="20577"/>
          <ac:spMkLst>
            <pc:docMk/>
            <pc:sldMk cId="2281457816" sldId="265"/>
            <ac:spMk id="3" creationId="{504CB812-5086-F86A-E774-61E0B4239DAC}"/>
          </ac:spMkLst>
        </pc:spChg>
        <pc:spChg chg="add mod">
          <ac:chgData name="Chaman Patel" userId="dea88855d0bf780f" providerId="LiveId" clId="{9C2185E5-6DB6-45DA-8475-E3DFE6C8C0E1}" dt="2024-07-03T01:58:46.697" v="3570" actId="1076"/>
          <ac:spMkLst>
            <pc:docMk/>
            <pc:sldMk cId="2281457816" sldId="265"/>
            <ac:spMk id="6" creationId="{42B8B9AA-CCCA-1F9D-F4F7-CD35A29563C1}"/>
          </ac:spMkLst>
        </pc:spChg>
        <pc:picChg chg="add mod">
          <ac:chgData name="Chaman Patel" userId="dea88855d0bf780f" providerId="LiveId" clId="{9C2185E5-6DB6-45DA-8475-E3DFE6C8C0E1}" dt="2024-07-03T01:52:17.900" v="3510" actId="1076"/>
          <ac:picMkLst>
            <pc:docMk/>
            <pc:sldMk cId="2281457816" sldId="265"/>
            <ac:picMk id="5" creationId="{93DA012A-9D01-0DE7-3002-CD60CA88679F}"/>
          </ac:picMkLst>
        </pc:picChg>
      </pc:sldChg>
      <pc:sldChg chg="modSp new mod">
        <pc:chgData name="Chaman Patel" userId="dea88855d0bf780f" providerId="LiveId" clId="{9C2185E5-6DB6-45DA-8475-E3DFE6C8C0E1}" dt="2024-07-02T13:00:27.288" v="3102"/>
        <pc:sldMkLst>
          <pc:docMk/>
          <pc:sldMk cId="2286538087" sldId="266"/>
        </pc:sldMkLst>
        <pc:spChg chg="mod">
          <ac:chgData name="Chaman Patel" userId="dea88855d0bf780f" providerId="LiveId" clId="{9C2185E5-6DB6-45DA-8475-E3DFE6C8C0E1}" dt="2024-07-02T13:00:25.245" v="3101" actId="5793"/>
          <ac:spMkLst>
            <pc:docMk/>
            <pc:sldMk cId="2286538087" sldId="266"/>
            <ac:spMk id="2" creationId="{8B3E596F-CC63-332B-C906-4A2389DB1B43}"/>
          </ac:spMkLst>
        </pc:spChg>
        <pc:spChg chg="mod">
          <ac:chgData name="Chaman Patel" userId="dea88855d0bf780f" providerId="LiveId" clId="{9C2185E5-6DB6-45DA-8475-E3DFE6C8C0E1}" dt="2024-07-02T13:00:27.288" v="3102"/>
          <ac:spMkLst>
            <pc:docMk/>
            <pc:sldMk cId="2286538087" sldId="266"/>
            <ac:spMk id="3" creationId="{2D628A09-CD83-50CC-6CD2-8EF0B2EFBD6F}"/>
          </ac:spMkLst>
        </pc:spChg>
      </pc:sldChg>
      <pc:sldChg chg="new del">
        <pc:chgData name="Chaman Patel" userId="dea88855d0bf780f" providerId="LiveId" clId="{9C2185E5-6DB6-45DA-8475-E3DFE6C8C0E1}" dt="2024-07-02T12:50:28.546" v="2942" actId="47"/>
        <pc:sldMkLst>
          <pc:docMk/>
          <pc:sldMk cId="4265205962" sldId="266"/>
        </pc:sldMkLst>
      </pc:sldChg>
      <pc:sldChg chg="addSp delSp modSp new mod">
        <pc:chgData name="Chaman Patel" userId="dea88855d0bf780f" providerId="LiveId" clId="{9C2185E5-6DB6-45DA-8475-E3DFE6C8C0E1}" dt="2024-07-03T01:57:15.230" v="3528" actId="5793"/>
        <pc:sldMkLst>
          <pc:docMk/>
          <pc:sldMk cId="3248540258" sldId="267"/>
        </pc:sldMkLst>
        <pc:spChg chg="mod">
          <ac:chgData name="Chaman Patel" userId="dea88855d0bf780f" providerId="LiveId" clId="{9C2185E5-6DB6-45DA-8475-E3DFE6C8C0E1}" dt="2024-07-03T01:57:15.230" v="3528" actId="5793"/>
          <ac:spMkLst>
            <pc:docMk/>
            <pc:sldMk cId="3248540258" sldId="267"/>
            <ac:spMk id="2" creationId="{B0F1158D-3747-0FD6-7D8D-426DE0E21609}"/>
          </ac:spMkLst>
        </pc:spChg>
        <pc:spChg chg="del">
          <ac:chgData name="Chaman Patel" userId="dea88855d0bf780f" providerId="LiveId" clId="{9C2185E5-6DB6-45DA-8475-E3DFE6C8C0E1}" dt="2024-07-03T01:57:07.425" v="3513"/>
          <ac:spMkLst>
            <pc:docMk/>
            <pc:sldMk cId="3248540258" sldId="267"/>
            <ac:spMk id="3" creationId="{773482B5-A372-081F-1FA4-0961ECC892E3}"/>
          </ac:spMkLst>
        </pc:spChg>
        <pc:spChg chg="add mod">
          <ac:chgData name="Chaman Patel" userId="dea88855d0bf780f" providerId="LiveId" clId="{9C2185E5-6DB6-45DA-8475-E3DFE6C8C0E1}" dt="2024-07-03T01:57:07.425" v="3513"/>
          <ac:spMkLst>
            <pc:docMk/>
            <pc:sldMk cId="3248540258" sldId="267"/>
            <ac:spMk id="4" creationId="{0EE659B9-E916-A0FC-A525-DC047049834A}"/>
          </ac:spMkLst>
        </pc:spChg>
      </pc:sldChg>
      <pc:sldChg chg="modSp new mod">
        <pc:chgData name="Chaman Patel" userId="dea88855d0bf780f" providerId="LiveId" clId="{9C2185E5-6DB6-45DA-8475-E3DFE6C8C0E1}" dt="2024-07-03T03:13:13.046" v="4731" actId="113"/>
        <pc:sldMkLst>
          <pc:docMk/>
          <pc:sldMk cId="620637998" sldId="268"/>
        </pc:sldMkLst>
        <pc:spChg chg="mod">
          <ac:chgData name="Chaman Patel" userId="dea88855d0bf780f" providerId="LiveId" clId="{9C2185E5-6DB6-45DA-8475-E3DFE6C8C0E1}" dt="2024-07-03T01:59:25.145" v="3586" actId="5793"/>
          <ac:spMkLst>
            <pc:docMk/>
            <pc:sldMk cId="620637998" sldId="268"/>
            <ac:spMk id="2" creationId="{6FCF1CA5-3F22-63E0-8E74-46AC9939ADF8}"/>
          </ac:spMkLst>
        </pc:spChg>
        <pc:spChg chg="mod">
          <ac:chgData name="Chaman Patel" userId="dea88855d0bf780f" providerId="LiveId" clId="{9C2185E5-6DB6-45DA-8475-E3DFE6C8C0E1}" dt="2024-07-03T03:13:13.046" v="4731" actId="113"/>
          <ac:spMkLst>
            <pc:docMk/>
            <pc:sldMk cId="620637998" sldId="268"/>
            <ac:spMk id="3" creationId="{BC082CA9-FCCB-5043-A4C3-0081DD3B756D}"/>
          </ac:spMkLst>
        </pc:spChg>
      </pc:sldChg>
      <pc:sldChg chg="addSp delSp modSp new mod">
        <pc:chgData name="Chaman Patel" userId="dea88855d0bf780f" providerId="LiveId" clId="{9C2185E5-6DB6-45DA-8475-E3DFE6C8C0E1}" dt="2024-07-03T04:25:37.422" v="5372" actId="1076"/>
        <pc:sldMkLst>
          <pc:docMk/>
          <pc:sldMk cId="97319152" sldId="269"/>
        </pc:sldMkLst>
        <pc:spChg chg="mod">
          <ac:chgData name="Chaman Patel" userId="dea88855d0bf780f" providerId="LiveId" clId="{9C2185E5-6DB6-45DA-8475-E3DFE6C8C0E1}" dt="2024-07-03T02:17:16.200" v="4187" actId="5793"/>
          <ac:spMkLst>
            <pc:docMk/>
            <pc:sldMk cId="97319152" sldId="269"/>
            <ac:spMk id="2" creationId="{A6B49A08-E2B2-0E57-15CE-E5F312740AA5}"/>
          </ac:spMkLst>
        </pc:spChg>
        <pc:spChg chg="mod">
          <ac:chgData name="Chaman Patel" userId="dea88855d0bf780f" providerId="LiveId" clId="{9C2185E5-6DB6-45DA-8475-E3DFE6C8C0E1}" dt="2024-07-03T04:25:23.934" v="5368" actId="27636"/>
          <ac:spMkLst>
            <pc:docMk/>
            <pc:sldMk cId="97319152" sldId="269"/>
            <ac:spMk id="3" creationId="{1336A435-FCAD-AE44-6AFC-ABCCD400563F}"/>
          </ac:spMkLst>
        </pc:spChg>
        <pc:picChg chg="add del mod">
          <ac:chgData name="Chaman Patel" userId="dea88855d0bf780f" providerId="LiveId" clId="{9C2185E5-6DB6-45DA-8475-E3DFE6C8C0E1}" dt="2024-07-03T02:33:36.648" v="4364" actId="478"/>
          <ac:picMkLst>
            <pc:docMk/>
            <pc:sldMk cId="97319152" sldId="269"/>
            <ac:picMk id="5" creationId="{248CF7C0-CB83-0543-21F6-22C425AB944A}"/>
          </ac:picMkLst>
        </pc:picChg>
        <pc:picChg chg="add mod">
          <ac:chgData name="Chaman Patel" userId="dea88855d0bf780f" providerId="LiveId" clId="{9C2185E5-6DB6-45DA-8475-E3DFE6C8C0E1}" dt="2024-07-03T04:25:34.726" v="5371" actId="1076"/>
          <ac:picMkLst>
            <pc:docMk/>
            <pc:sldMk cId="97319152" sldId="269"/>
            <ac:picMk id="7" creationId="{CC8060AB-1533-4934-59AA-6F5F04D29E70}"/>
          </ac:picMkLst>
        </pc:picChg>
        <pc:picChg chg="add mod modCrop">
          <ac:chgData name="Chaman Patel" userId="dea88855d0bf780f" providerId="LiveId" clId="{9C2185E5-6DB6-45DA-8475-E3DFE6C8C0E1}" dt="2024-07-03T04:25:37.422" v="5372" actId="1076"/>
          <ac:picMkLst>
            <pc:docMk/>
            <pc:sldMk cId="97319152" sldId="269"/>
            <ac:picMk id="9" creationId="{8C70D2BB-5909-E6BF-BA2D-62B5D86381CB}"/>
          </ac:picMkLst>
        </pc:picChg>
      </pc:sldChg>
      <pc:sldChg chg="modSp new mod">
        <pc:chgData name="Chaman Patel" userId="dea88855d0bf780f" providerId="LiveId" clId="{9C2185E5-6DB6-45DA-8475-E3DFE6C8C0E1}" dt="2024-07-03T04:29:15.710" v="5639" actId="5793"/>
        <pc:sldMkLst>
          <pc:docMk/>
          <pc:sldMk cId="3169889231" sldId="270"/>
        </pc:sldMkLst>
        <pc:spChg chg="mod">
          <ac:chgData name="Chaman Patel" userId="dea88855d0bf780f" providerId="LiveId" clId="{9C2185E5-6DB6-45DA-8475-E3DFE6C8C0E1}" dt="2024-07-03T04:29:15.710" v="5639" actId="5793"/>
          <ac:spMkLst>
            <pc:docMk/>
            <pc:sldMk cId="3169889231" sldId="270"/>
            <ac:spMk id="2" creationId="{8702B4CF-FEF6-9EB0-A2FD-676F1D730CC2}"/>
          </ac:spMkLst>
        </pc:spChg>
        <pc:spChg chg="mod">
          <ac:chgData name="Chaman Patel" userId="dea88855d0bf780f" providerId="LiveId" clId="{9C2185E5-6DB6-45DA-8475-E3DFE6C8C0E1}" dt="2024-07-03T04:28:57.878" v="5628"/>
          <ac:spMkLst>
            <pc:docMk/>
            <pc:sldMk cId="3169889231" sldId="270"/>
            <ac:spMk id="3" creationId="{85059DD7-FD54-6AF6-E24A-6AA2CFBE0183}"/>
          </ac:spMkLst>
        </pc:spChg>
      </pc:sldChg>
      <pc:sldChg chg="addSp delSp modSp new mod">
        <pc:chgData name="Chaman Patel" userId="dea88855d0bf780f" providerId="LiveId" clId="{9C2185E5-6DB6-45DA-8475-E3DFE6C8C0E1}" dt="2024-07-03T04:31:40.933" v="5646" actId="1076"/>
        <pc:sldMkLst>
          <pc:docMk/>
          <pc:sldMk cId="2598328757" sldId="271"/>
        </pc:sldMkLst>
        <pc:spChg chg="del">
          <ac:chgData name="Chaman Patel" userId="dea88855d0bf780f" providerId="LiveId" clId="{9C2185E5-6DB6-45DA-8475-E3DFE6C8C0E1}" dt="2024-07-03T04:31:33.442" v="5644" actId="478"/>
          <ac:spMkLst>
            <pc:docMk/>
            <pc:sldMk cId="2598328757" sldId="271"/>
            <ac:spMk id="2" creationId="{61B2DDCA-3E71-6B2C-E8DE-6C393F916E69}"/>
          </ac:spMkLst>
        </pc:spChg>
        <pc:spChg chg="del">
          <ac:chgData name="Chaman Patel" userId="dea88855d0bf780f" providerId="LiveId" clId="{9C2185E5-6DB6-45DA-8475-E3DFE6C8C0E1}" dt="2024-07-03T04:31:36.721" v="5645" actId="478"/>
          <ac:spMkLst>
            <pc:docMk/>
            <pc:sldMk cId="2598328757" sldId="271"/>
            <ac:spMk id="3" creationId="{222B6D0C-A53C-92A1-090C-5A159B5A877B}"/>
          </ac:spMkLst>
        </pc:spChg>
        <pc:picChg chg="add mod">
          <ac:chgData name="Chaman Patel" userId="dea88855d0bf780f" providerId="LiveId" clId="{9C2185E5-6DB6-45DA-8475-E3DFE6C8C0E1}" dt="2024-07-03T04:31:40.933" v="5646" actId="1076"/>
          <ac:picMkLst>
            <pc:docMk/>
            <pc:sldMk cId="2598328757" sldId="271"/>
            <ac:picMk id="5" creationId="{606B7D4E-ABCB-B3B6-65CD-B689DEE69309}"/>
          </ac:picMkLst>
        </pc:picChg>
      </pc:sldChg>
      <pc:sldChg chg="addSp delSp modSp new mod modClrScheme chgLayout">
        <pc:chgData name="Chaman Patel" userId="dea88855d0bf780f" providerId="LiveId" clId="{9C2185E5-6DB6-45DA-8475-E3DFE6C8C0E1}" dt="2024-07-03T04:39:46.160" v="5663" actId="1440"/>
        <pc:sldMkLst>
          <pc:docMk/>
          <pc:sldMk cId="2585439267" sldId="272"/>
        </pc:sldMkLst>
        <pc:spChg chg="del">
          <ac:chgData name="Chaman Patel" userId="dea88855d0bf780f" providerId="LiveId" clId="{9C2185E5-6DB6-45DA-8475-E3DFE6C8C0E1}" dt="2024-07-03T04:31:56.850" v="5648" actId="478"/>
          <ac:spMkLst>
            <pc:docMk/>
            <pc:sldMk cId="2585439267" sldId="272"/>
            <ac:spMk id="2" creationId="{7759D6B7-C84E-06A6-61BB-4F5D42F902AD}"/>
          </ac:spMkLst>
        </pc:spChg>
        <pc:spChg chg="del">
          <ac:chgData name="Chaman Patel" userId="dea88855d0bf780f" providerId="LiveId" clId="{9C2185E5-6DB6-45DA-8475-E3DFE6C8C0E1}" dt="2024-07-03T04:31:58.323" v="5649" actId="478"/>
          <ac:spMkLst>
            <pc:docMk/>
            <pc:sldMk cId="2585439267" sldId="272"/>
            <ac:spMk id="3" creationId="{B02EA8F4-8F84-8FAB-8E5E-77436CD23E28}"/>
          </ac:spMkLst>
        </pc:spChg>
        <pc:picChg chg="add mod">
          <ac:chgData name="Chaman Patel" userId="dea88855d0bf780f" providerId="LiveId" clId="{9C2185E5-6DB6-45DA-8475-E3DFE6C8C0E1}" dt="2024-07-03T04:39:46.160" v="5663" actId="1440"/>
          <ac:picMkLst>
            <pc:docMk/>
            <pc:sldMk cId="2585439267" sldId="272"/>
            <ac:picMk id="5" creationId="{11366D37-F990-7D70-7AF5-3E487C4FA01D}"/>
          </ac:picMkLst>
        </pc:picChg>
      </pc:sldChg>
      <pc:sldChg chg="addSp delSp new mod">
        <pc:chgData name="Chaman Patel" userId="dea88855d0bf780f" providerId="LiveId" clId="{9C2185E5-6DB6-45DA-8475-E3DFE6C8C0E1}" dt="2024-07-03T04:34:04.523" v="5653" actId="22"/>
        <pc:sldMkLst>
          <pc:docMk/>
          <pc:sldMk cId="3170055896" sldId="273"/>
        </pc:sldMkLst>
        <pc:spChg chg="del">
          <ac:chgData name="Chaman Patel" userId="dea88855d0bf780f" providerId="LiveId" clId="{9C2185E5-6DB6-45DA-8475-E3DFE6C8C0E1}" dt="2024-07-03T04:34:00.758" v="5651" actId="478"/>
          <ac:spMkLst>
            <pc:docMk/>
            <pc:sldMk cId="3170055896" sldId="273"/>
            <ac:spMk id="2" creationId="{5546CE52-E1DC-B408-8E5C-7F00D8917ED2}"/>
          </ac:spMkLst>
        </pc:spChg>
        <pc:spChg chg="del">
          <ac:chgData name="Chaman Patel" userId="dea88855d0bf780f" providerId="LiveId" clId="{9C2185E5-6DB6-45DA-8475-E3DFE6C8C0E1}" dt="2024-07-03T04:34:02.417" v="5652" actId="478"/>
          <ac:spMkLst>
            <pc:docMk/>
            <pc:sldMk cId="3170055896" sldId="273"/>
            <ac:spMk id="3" creationId="{79ADBEDF-1AA0-7386-EB0D-FEEC4ED13089}"/>
          </ac:spMkLst>
        </pc:spChg>
        <pc:picChg chg="add">
          <ac:chgData name="Chaman Patel" userId="dea88855d0bf780f" providerId="LiveId" clId="{9C2185E5-6DB6-45DA-8475-E3DFE6C8C0E1}" dt="2024-07-03T04:34:04.523" v="5653" actId="22"/>
          <ac:picMkLst>
            <pc:docMk/>
            <pc:sldMk cId="3170055896" sldId="273"/>
            <ac:picMk id="5" creationId="{DD1BA75F-B1DF-6A52-E05F-C6574D026787}"/>
          </ac:picMkLst>
        </pc:picChg>
      </pc:sldChg>
      <pc:sldChg chg="modSp new mod">
        <pc:chgData name="Chaman Patel" userId="dea88855d0bf780f" providerId="LiveId" clId="{9C2185E5-6DB6-45DA-8475-E3DFE6C8C0E1}" dt="2024-07-03T04:42:07.564" v="5755" actId="122"/>
        <pc:sldMkLst>
          <pc:docMk/>
          <pc:sldMk cId="4161242636" sldId="274"/>
        </pc:sldMkLst>
        <pc:spChg chg="mod">
          <ac:chgData name="Chaman Patel" userId="dea88855d0bf780f" providerId="LiveId" clId="{9C2185E5-6DB6-45DA-8475-E3DFE6C8C0E1}" dt="2024-07-03T04:42:07.564" v="5755" actId="122"/>
          <ac:spMkLst>
            <pc:docMk/>
            <pc:sldMk cId="4161242636" sldId="274"/>
            <ac:spMk id="2" creationId="{CA4E0C81-7E3F-57A6-34AA-C2475D91C279}"/>
          </ac:spMkLst>
        </pc:spChg>
        <pc:spChg chg="mod">
          <ac:chgData name="Chaman Patel" userId="dea88855d0bf780f" providerId="LiveId" clId="{9C2185E5-6DB6-45DA-8475-E3DFE6C8C0E1}" dt="2024-07-03T04:41:56.736" v="5754" actId="1076"/>
          <ac:spMkLst>
            <pc:docMk/>
            <pc:sldMk cId="4161242636" sldId="274"/>
            <ac:spMk id="3" creationId="{E1F83615-16A8-DE1E-EF7C-92C3284E66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B13F-8AAF-E785-9798-C1EC8046BF10}"/>
              </a:ext>
            </a:extLst>
          </p:cNvPr>
          <p:cNvSpPr>
            <a:spLocks noGrp="1"/>
          </p:cNvSpPr>
          <p:nvPr>
            <p:ph type="ctrTitle"/>
          </p:nvPr>
        </p:nvSpPr>
        <p:spPr/>
        <p:txBody>
          <a:bodyPr/>
          <a:lstStyle/>
          <a:p>
            <a:r>
              <a:rPr lang="en-IN" dirty="0"/>
              <a:t>Shoe Stock Estimation</a:t>
            </a:r>
          </a:p>
        </p:txBody>
      </p:sp>
      <p:sp>
        <p:nvSpPr>
          <p:cNvPr id="3" name="Subtitle 2">
            <a:extLst>
              <a:ext uri="{FF2B5EF4-FFF2-40B4-BE49-F238E27FC236}">
                <a16:creationId xmlns:a16="http://schemas.microsoft.com/office/drawing/2014/main" id="{D63A90B2-0C0E-9A79-F9A4-805D482C0F06}"/>
              </a:ext>
            </a:extLst>
          </p:cNvPr>
          <p:cNvSpPr>
            <a:spLocks noGrp="1"/>
          </p:cNvSpPr>
          <p:nvPr>
            <p:ph type="subTitle" idx="1"/>
          </p:nvPr>
        </p:nvSpPr>
        <p:spPr/>
        <p:txBody>
          <a:bodyPr/>
          <a:lstStyle/>
          <a:p>
            <a:r>
              <a:rPr lang="en-IN" dirty="0"/>
              <a:t>Al </a:t>
            </a:r>
            <a:r>
              <a:rPr lang="en-IN" dirty="0" err="1"/>
              <a:t>bundy’s</a:t>
            </a:r>
            <a:r>
              <a:rPr lang="en-IN" dirty="0"/>
              <a:t> Shoe store Stock estimation using statistics in </a:t>
            </a:r>
            <a:r>
              <a:rPr lang="en-IN" dirty="0" err="1"/>
              <a:t>ms</a:t>
            </a:r>
            <a:r>
              <a:rPr lang="en-IN" dirty="0"/>
              <a:t> excel</a:t>
            </a:r>
          </a:p>
        </p:txBody>
      </p:sp>
    </p:spTree>
    <p:extLst>
      <p:ext uri="{BB962C8B-B14F-4D97-AF65-F5344CB8AC3E}">
        <p14:creationId xmlns:p14="http://schemas.microsoft.com/office/powerpoint/2010/main" val="192509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596F-CC63-332B-C906-4A2389DB1B43}"/>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2D628A09-CD83-50CC-6CD2-8EF0B2EFBD6F}"/>
              </a:ext>
            </a:extLst>
          </p:cNvPr>
          <p:cNvSpPr>
            <a:spLocks noGrp="1"/>
          </p:cNvSpPr>
          <p:nvPr>
            <p:ph idx="1"/>
          </p:nvPr>
        </p:nvSpPr>
        <p:spPr/>
        <p:txBody>
          <a:bodyPr/>
          <a:lstStyle/>
          <a:p>
            <a:pPr>
              <a:buFont typeface="Wingdings" panose="05000000000000000000" pitchFamily="2" charset="2"/>
              <a:buChar char="Ø"/>
            </a:pPr>
            <a:r>
              <a:rPr lang="en-IN" b="1" dirty="0"/>
              <a:t>Create Standard Error Column: </a:t>
            </a:r>
            <a:r>
              <a:rPr lang="en-IN" dirty="0"/>
              <a:t>Calculate standard error using formula </a:t>
            </a:r>
            <a:r>
              <a:rPr lang="en-IN" b="1" dirty="0"/>
              <a:t>=STDEV.S()/SQRT()</a:t>
            </a:r>
            <a:r>
              <a:rPr lang="en-IN" dirty="0"/>
              <a:t>.</a:t>
            </a:r>
          </a:p>
          <a:p>
            <a:pPr>
              <a:buFont typeface="Wingdings" panose="05000000000000000000" pitchFamily="2" charset="2"/>
              <a:buChar char="Ø"/>
            </a:pPr>
            <a:r>
              <a:rPr lang="en-IN" b="1" dirty="0"/>
              <a:t>Marginal Error Column: </a:t>
            </a:r>
            <a:r>
              <a:rPr lang="en-IN" dirty="0"/>
              <a:t>Get marginal error by multiplying standard error for each size to got                 t</a:t>
            </a:r>
            <a:r>
              <a:rPr lang="en-IN" baseline="-25000" dirty="0"/>
              <a:t>95%,23</a:t>
            </a:r>
            <a:r>
              <a:rPr lang="en-IN" dirty="0"/>
              <a:t> using t table.</a:t>
            </a:r>
          </a:p>
          <a:p>
            <a:pPr>
              <a:buFont typeface="Wingdings" panose="05000000000000000000" pitchFamily="2" charset="2"/>
              <a:buChar char="Ø"/>
            </a:pPr>
            <a:r>
              <a:rPr lang="en-IN" b="1" dirty="0"/>
              <a:t>Confidence Interval Column: </a:t>
            </a:r>
            <a:r>
              <a:rPr lang="en-IN" dirty="0"/>
              <a:t>Subtracting marginal error with mean give lower value of confidence interval and Adding marginal error with mean give higher value of confidence interval.</a:t>
            </a:r>
          </a:p>
          <a:p>
            <a:pPr>
              <a:buFont typeface="Wingdings" panose="05000000000000000000" pitchFamily="2" charset="2"/>
              <a:buChar char="Ø"/>
            </a:pPr>
            <a:r>
              <a:rPr lang="en-IN" b="1" dirty="0"/>
              <a:t>Round Up Column: </a:t>
            </a:r>
            <a:r>
              <a:rPr lang="en-IN" dirty="0"/>
              <a:t>Round up the higher value of confidence interval using formula</a:t>
            </a:r>
            <a:r>
              <a:rPr lang="en-IN" b="1" dirty="0"/>
              <a:t> =ROUNDUP()</a:t>
            </a:r>
          </a:p>
          <a:p>
            <a:endParaRPr lang="en-IN" dirty="0"/>
          </a:p>
        </p:txBody>
      </p:sp>
    </p:spTree>
    <p:extLst>
      <p:ext uri="{BB962C8B-B14F-4D97-AF65-F5344CB8AC3E}">
        <p14:creationId xmlns:p14="http://schemas.microsoft.com/office/powerpoint/2010/main" val="228653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1BA75F-B1DF-6A52-E05F-C6574D026787}"/>
              </a:ext>
            </a:extLst>
          </p:cNvPr>
          <p:cNvPicPr>
            <a:picLocks noChangeAspect="1"/>
          </p:cNvPicPr>
          <p:nvPr/>
        </p:nvPicPr>
        <p:blipFill>
          <a:blip r:embed="rId2"/>
          <a:stretch>
            <a:fillRect/>
          </a:stretch>
        </p:blipFill>
        <p:spPr>
          <a:xfrm>
            <a:off x="0" y="1406462"/>
            <a:ext cx="12192000" cy="4045076"/>
          </a:xfrm>
          <a:prstGeom prst="rect">
            <a:avLst/>
          </a:prstGeom>
        </p:spPr>
      </p:pic>
    </p:spTree>
    <p:extLst>
      <p:ext uri="{BB962C8B-B14F-4D97-AF65-F5344CB8AC3E}">
        <p14:creationId xmlns:p14="http://schemas.microsoft.com/office/powerpoint/2010/main" val="317005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3EE5-63B7-7897-1C80-03EF6FAD495B}"/>
              </a:ext>
            </a:extLst>
          </p:cNvPr>
          <p:cNvSpPr>
            <a:spLocks noGrp="1"/>
          </p:cNvSpPr>
          <p:nvPr>
            <p:ph type="title"/>
          </p:nvPr>
        </p:nvSpPr>
        <p:spPr/>
        <p:txBody>
          <a:bodyPr>
            <a:normAutofit/>
          </a:bodyPr>
          <a:lstStyle/>
          <a:p>
            <a:r>
              <a:rPr lang="en-US" sz="2400" dirty="0"/>
              <a:t>Task 2: Compare the results with the confidence intervals when the sample was based just on 2016.</a:t>
            </a:r>
            <a:endParaRPr lang="en-IN" sz="2400" dirty="0"/>
          </a:p>
        </p:txBody>
      </p:sp>
      <p:sp>
        <p:nvSpPr>
          <p:cNvPr id="3" name="Content Placeholder 2">
            <a:extLst>
              <a:ext uri="{FF2B5EF4-FFF2-40B4-BE49-F238E27FC236}">
                <a16:creationId xmlns:a16="http://schemas.microsoft.com/office/drawing/2014/main" id="{520A3A51-2F9D-6964-2822-14FDC1505417}"/>
              </a:ext>
            </a:extLst>
          </p:cNvPr>
          <p:cNvSpPr>
            <a:spLocks noGrp="1"/>
          </p:cNvSpPr>
          <p:nvPr>
            <p:ph idx="1"/>
          </p:nvPr>
        </p:nvSpPr>
        <p:spPr/>
        <p:txBody>
          <a:bodyPr/>
          <a:lstStyle/>
          <a:p>
            <a:r>
              <a:rPr lang="en-IN" b="1" dirty="0"/>
              <a:t>Follow the same procedure as task 1 but this time the slight change in value as follows:</a:t>
            </a:r>
          </a:p>
          <a:p>
            <a:pPr>
              <a:buFont typeface="Wingdings" panose="05000000000000000000" pitchFamily="2" charset="2"/>
              <a:buChar char="Ø"/>
            </a:pPr>
            <a:r>
              <a:rPr lang="en-IN" dirty="0"/>
              <a:t>We will use 2016 table to calculate mean</a:t>
            </a:r>
          </a:p>
          <a:p>
            <a:pPr>
              <a:buFont typeface="Wingdings" panose="05000000000000000000" pitchFamily="2" charset="2"/>
              <a:buChar char="Ø"/>
            </a:pPr>
            <a:r>
              <a:rPr lang="en-IN" dirty="0"/>
              <a:t>Our sample size becomes 12.</a:t>
            </a:r>
          </a:p>
          <a:p>
            <a:pPr>
              <a:buFont typeface="Wingdings" panose="05000000000000000000" pitchFamily="2" charset="2"/>
              <a:buChar char="Ø"/>
            </a:pPr>
            <a:r>
              <a:rPr lang="en-IN" dirty="0"/>
              <a:t>This will effect value of standard error (standard error/sqrt(sample size)).</a:t>
            </a:r>
          </a:p>
          <a:p>
            <a:pPr>
              <a:buFont typeface="Wingdings" panose="05000000000000000000" pitchFamily="2" charset="2"/>
              <a:buChar char="Ø"/>
            </a:pPr>
            <a:r>
              <a:rPr lang="en-IN" dirty="0"/>
              <a:t>Therefore degree of freedom becomes 11.</a:t>
            </a:r>
          </a:p>
          <a:p>
            <a:pPr marL="0" indent="0">
              <a:buNone/>
            </a:pPr>
            <a:r>
              <a:rPr lang="en-IN" b="1" dirty="0"/>
              <a:t>Observation in difference of task 1 and 2:</a:t>
            </a:r>
          </a:p>
          <a:p>
            <a:pPr marL="0" indent="0">
              <a:buNone/>
            </a:pPr>
            <a:r>
              <a:rPr lang="en-US" dirty="0"/>
              <a:t>The numbers are close, however most shoe sizes seem overestimated</a:t>
            </a:r>
            <a:r>
              <a:rPr lang="en-IN" dirty="0"/>
              <a:t> </a:t>
            </a:r>
            <a:r>
              <a:rPr lang="en-US" dirty="0"/>
              <a:t>when we base the prediction only on one year. This may be because </a:t>
            </a:r>
            <a:r>
              <a:rPr lang="en-US" b="1" dirty="0"/>
              <a:t>2016 was a very good</a:t>
            </a:r>
            <a:r>
              <a:rPr lang="en-US" dirty="0"/>
              <a:t> year for sales, while </a:t>
            </a:r>
            <a:r>
              <a:rPr lang="en-US" b="1" dirty="0"/>
              <a:t>2015 wasn't</a:t>
            </a:r>
            <a:r>
              <a:rPr lang="en-US" dirty="0"/>
              <a:t>.</a:t>
            </a:r>
            <a:endParaRPr lang="en-IN" dirty="0"/>
          </a:p>
          <a:p>
            <a:pPr marL="0" indent="0">
              <a:buNone/>
            </a:pPr>
            <a:endParaRPr lang="en-IN" dirty="0"/>
          </a:p>
        </p:txBody>
      </p:sp>
    </p:spTree>
    <p:extLst>
      <p:ext uri="{BB962C8B-B14F-4D97-AF65-F5344CB8AC3E}">
        <p14:creationId xmlns:p14="http://schemas.microsoft.com/office/powerpoint/2010/main" val="268475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366D37-F990-7D70-7AF5-3E487C4FA01D}"/>
              </a:ext>
            </a:extLst>
          </p:cNvPr>
          <p:cNvPicPr>
            <a:picLocks noChangeAspect="1"/>
          </p:cNvPicPr>
          <p:nvPr/>
        </p:nvPicPr>
        <p:blipFill>
          <a:blip r:embed="rId2"/>
          <a:stretch>
            <a:fillRect/>
          </a:stretch>
        </p:blipFill>
        <p:spPr>
          <a:xfrm>
            <a:off x="3952309" y="914400"/>
            <a:ext cx="3664844" cy="4505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543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952B-4EC0-5012-3FD8-F925B826D633}"/>
              </a:ext>
            </a:extLst>
          </p:cNvPr>
          <p:cNvSpPr>
            <a:spLocks noGrp="1"/>
          </p:cNvSpPr>
          <p:nvPr>
            <p:ph type="title"/>
          </p:nvPr>
        </p:nvSpPr>
        <p:spPr/>
        <p:txBody>
          <a:bodyPr>
            <a:normAutofit/>
          </a:bodyPr>
          <a:lstStyle/>
          <a:p>
            <a:r>
              <a:rPr lang="en-US" sz="2400" dirty="0"/>
              <a:t>Task 3: Estimate the 90% confidence interval for the same but this time for women shoes. What changes can you see?</a:t>
            </a:r>
            <a:endParaRPr lang="en-IN" sz="2400" dirty="0"/>
          </a:p>
        </p:txBody>
      </p:sp>
      <p:sp>
        <p:nvSpPr>
          <p:cNvPr id="3" name="Content Placeholder 2">
            <a:extLst>
              <a:ext uri="{FF2B5EF4-FFF2-40B4-BE49-F238E27FC236}">
                <a16:creationId xmlns:a16="http://schemas.microsoft.com/office/drawing/2014/main" id="{504CB812-5086-F86A-E774-61E0B4239DAC}"/>
              </a:ext>
            </a:extLst>
          </p:cNvPr>
          <p:cNvSpPr>
            <a:spLocks noGrp="1"/>
          </p:cNvSpPr>
          <p:nvPr>
            <p:ph idx="1"/>
          </p:nvPr>
        </p:nvSpPr>
        <p:spPr/>
        <p:txBody>
          <a:bodyPr/>
          <a:lstStyle/>
          <a:p>
            <a:r>
              <a:rPr lang="en-IN" dirty="0"/>
              <a:t>This time taking women shoe count on the basis of size of 2 different stores of Germany.</a:t>
            </a:r>
          </a:p>
        </p:txBody>
      </p:sp>
      <p:pic>
        <p:nvPicPr>
          <p:cNvPr id="5" name="Picture 4">
            <a:extLst>
              <a:ext uri="{FF2B5EF4-FFF2-40B4-BE49-F238E27FC236}">
                <a16:creationId xmlns:a16="http://schemas.microsoft.com/office/drawing/2014/main" id="{93DA012A-9D01-0DE7-3002-CD60CA88679F}"/>
              </a:ext>
            </a:extLst>
          </p:cNvPr>
          <p:cNvPicPr>
            <a:picLocks noChangeAspect="1"/>
          </p:cNvPicPr>
          <p:nvPr/>
        </p:nvPicPr>
        <p:blipFill>
          <a:blip r:embed="rId2"/>
          <a:stretch>
            <a:fillRect/>
          </a:stretch>
        </p:blipFill>
        <p:spPr>
          <a:xfrm>
            <a:off x="1618625" y="2162358"/>
            <a:ext cx="8954750" cy="3572374"/>
          </a:xfrm>
          <a:prstGeom prst="rect">
            <a:avLst/>
          </a:prstGeom>
        </p:spPr>
      </p:pic>
      <p:sp>
        <p:nvSpPr>
          <p:cNvPr id="6" name="TextBox 5">
            <a:extLst>
              <a:ext uri="{FF2B5EF4-FFF2-40B4-BE49-F238E27FC236}">
                <a16:creationId xmlns:a16="http://schemas.microsoft.com/office/drawing/2014/main" id="{42B8B9AA-CCCA-1F9D-F4F7-CD35A29563C1}"/>
              </a:ext>
            </a:extLst>
          </p:cNvPr>
          <p:cNvSpPr txBox="1"/>
          <p:nvPr/>
        </p:nvSpPr>
        <p:spPr>
          <a:xfrm>
            <a:off x="1618625" y="5856900"/>
            <a:ext cx="8198427" cy="369332"/>
          </a:xfrm>
          <a:prstGeom prst="rect">
            <a:avLst/>
          </a:prstGeom>
          <a:noFill/>
        </p:spPr>
        <p:txBody>
          <a:bodyPr wrap="square" rtlCol="0">
            <a:spAutoFit/>
          </a:bodyPr>
          <a:lstStyle/>
          <a:p>
            <a:r>
              <a:rPr lang="en-IN" dirty="0"/>
              <a:t>Values table made using pivot table</a:t>
            </a:r>
          </a:p>
        </p:txBody>
      </p:sp>
    </p:spTree>
    <p:extLst>
      <p:ext uri="{BB962C8B-B14F-4D97-AF65-F5344CB8AC3E}">
        <p14:creationId xmlns:p14="http://schemas.microsoft.com/office/powerpoint/2010/main" val="2281457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1CA5-3F22-63E0-8E74-46AC9939ADF8}"/>
              </a:ext>
            </a:extLst>
          </p:cNvPr>
          <p:cNvSpPr>
            <a:spLocks noGrp="1"/>
          </p:cNvSpPr>
          <p:nvPr>
            <p:ph type="title"/>
          </p:nvPr>
        </p:nvSpPr>
        <p:spPr/>
        <p:txBody>
          <a:bodyPr/>
          <a:lstStyle/>
          <a:p>
            <a:r>
              <a:rPr lang="en-IN" dirty="0" err="1"/>
              <a:t>Cont</a:t>
            </a:r>
            <a:r>
              <a:rPr lang="en-IN"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082CA9-FCCB-5043-A4C3-0081DD3B756D}"/>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b="1" dirty="0"/>
                  <a:t>Create Mean Column:</a:t>
                </a:r>
                <a:r>
                  <a:rPr lang="en-IN" dirty="0"/>
                  <a:t> Calculate mean of shoe count for each size of both table using formula </a:t>
                </a:r>
                <a:r>
                  <a:rPr lang="en-IN" b="1" dirty="0"/>
                  <a:t>=MEAN() </a:t>
                </a:r>
                <a:r>
                  <a:rPr lang="en-IN" dirty="0"/>
                  <a:t>in to different column for each shop.</a:t>
                </a:r>
              </a:p>
              <a:p>
                <a:pPr marL="0" indent="0">
                  <a:buNone/>
                </a:pPr>
                <a:r>
                  <a:rPr lang="en-IN" dirty="0"/>
                  <a:t>Following Condition looks like the </a:t>
                </a:r>
                <a:r>
                  <a:rPr lang="en-IN" b="1" dirty="0"/>
                  <a:t>two population (independent to each other) </a:t>
                </a:r>
                <a:r>
                  <a:rPr lang="en-IN" dirty="0"/>
                  <a:t>with </a:t>
                </a:r>
                <a:r>
                  <a:rPr lang="en-IN" b="1" dirty="0"/>
                  <a:t>population variance unknown (but assumed to be equal).</a:t>
                </a:r>
              </a:p>
              <a:p>
                <a:pPr marL="0" indent="0">
                  <a:buNone/>
                </a:pPr>
                <a:r>
                  <a:rPr lang="en-IN" dirty="0"/>
                  <a:t>For this type of situation the pooled variance is used to calculate marginal error</a:t>
                </a:r>
              </a:p>
              <a:p>
                <a:pPr marL="0" indent="0" algn="ctr">
                  <a:buNone/>
                </a:pPr>
                <a:r>
                  <a:rPr lang="en-IN" dirty="0"/>
                  <a:t>Pooled Variance, s</a:t>
                </a:r>
                <a:r>
                  <a:rPr lang="en-IN" baseline="-25000" dirty="0"/>
                  <a:t>p</a:t>
                </a:r>
                <a:r>
                  <a:rPr lang="en-IN" baseline="30000" dirty="0"/>
                  <a:t>2</a:t>
                </a:r>
                <a:r>
                  <a:rPr lang="en-IN" dirty="0"/>
                  <a:t> = </a:t>
                </a:r>
                <a14:m>
                  <m:oMath xmlns:m="http://schemas.openxmlformats.org/officeDocument/2006/math">
                    <m:f>
                      <m:fPr>
                        <m:ctrlPr>
                          <a:rPr lang="en-IN" i="1" smtClean="0">
                            <a:latin typeface="Cambria Math" panose="02040503050406030204" pitchFamily="18" charset="0"/>
                          </a:rPr>
                        </m:ctrlPr>
                      </m:fPr>
                      <m:num>
                        <m:r>
                          <m:rPr>
                            <m:nor/>
                          </m:rPr>
                          <a:rPr lang="en-IN" b="0" i="0" smtClean="0">
                            <a:latin typeface="Cambria Math" panose="02040503050406030204" pitchFamily="18" charset="0"/>
                          </a:rPr>
                          <m:t>(</m:t>
                        </m:r>
                        <m:r>
                          <m:rPr>
                            <m:nor/>
                          </m:rPr>
                          <a:rPr lang="en-IN" b="0" i="0" smtClean="0">
                            <a:latin typeface="Cambria Math" panose="02040503050406030204" pitchFamily="18" charset="0"/>
                          </a:rPr>
                          <m:t>nx</m:t>
                        </m:r>
                        <m:r>
                          <m:rPr>
                            <m:nor/>
                          </m:rPr>
                          <a:rPr lang="en-IN" b="0" i="0" smtClean="0">
                            <a:latin typeface="Cambria Math" panose="02040503050406030204" pitchFamily="18" charset="0"/>
                          </a:rPr>
                          <m:t>- </m:t>
                        </m:r>
                        <m:r>
                          <m:rPr>
                            <m:nor/>
                          </m:rPr>
                          <a:rPr lang="en-IN" b="0" i="0" smtClean="0">
                            <a:latin typeface="Cambria Math" panose="02040503050406030204" pitchFamily="18" charset="0"/>
                          </a:rPr>
                          <m:t>1</m:t>
                        </m:r>
                        <m:r>
                          <m:rPr>
                            <m:nor/>
                          </m:rPr>
                          <a:rPr lang="en-IN" b="0" i="0" smtClean="0">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𝑠𝑥</m:t>
                        </m:r>
                        <m:r>
                          <a:rPr lang="en-IN" b="0" i="1" baseline="30000" smtClean="0">
                            <a:latin typeface="Cambria Math" panose="02040503050406030204" pitchFamily="18" charset="0"/>
                          </a:rPr>
                          <m:t>2</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baseline="-25000"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1</m:t>
                            </m:r>
                          </m:e>
                        </m:d>
                        <m:r>
                          <a:rPr lang="en-IN" b="0" i="1" smtClean="0">
                            <a:latin typeface="Cambria Math" panose="02040503050406030204" pitchFamily="18" charset="0"/>
                          </a:rPr>
                          <m:t> </m:t>
                        </m:r>
                        <m:r>
                          <a:rPr lang="en-IN" b="0" i="1" smtClean="0">
                            <a:latin typeface="Cambria Math" panose="02040503050406030204" pitchFamily="18" charset="0"/>
                          </a:rPr>
                          <m:t>𝑠𝑦</m:t>
                        </m:r>
                        <m:r>
                          <a:rPr lang="en-IN" b="0" i="1" baseline="30000" smtClean="0">
                            <a:latin typeface="Cambria Math" panose="02040503050406030204" pitchFamily="18" charset="0"/>
                          </a:rPr>
                          <m:t>2</m:t>
                        </m:r>
                      </m:num>
                      <m:den>
                        <m:r>
                          <a:rPr lang="en-IN" b="0" i="1" smtClean="0">
                            <a:latin typeface="Cambria Math" panose="02040503050406030204" pitchFamily="18" charset="0"/>
                          </a:rPr>
                          <m:t>𝑛</m:t>
                        </m:r>
                        <m:r>
                          <a:rPr lang="en-IN" b="0" i="1" baseline="-25000"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𝑛𝑦</m:t>
                        </m:r>
                        <m:r>
                          <a:rPr lang="en-IN" b="0" i="1" smtClean="0">
                            <a:latin typeface="Cambria Math" panose="02040503050406030204" pitchFamily="18" charset="0"/>
                          </a:rPr>
                          <m:t>− </m:t>
                        </m:r>
                        <m:r>
                          <a:rPr lang="en-IN" b="0" i="1" smtClean="0">
                            <a:latin typeface="Cambria Math" panose="02040503050406030204" pitchFamily="18" charset="0"/>
                          </a:rPr>
                          <m:t>2</m:t>
                        </m:r>
                      </m:den>
                    </m:f>
                  </m:oMath>
                </a14:m>
                <a:endParaRPr lang="en-IN" dirty="0"/>
              </a:p>
              <a:p>
                <a:pPr marL="0" indent="0" algn="ctr">
                  <a:buNone/>
                </a:pPr>
                <a:r>
                  <a:rPr lang="en-IN" dirty="0" err="1"/>
                  <a:t>n</a:t>
                </a:r>
                <a:r>
                  <a:rPr lang="en-IN" baseline="-25000" dirty="0" err="1"/>
                  <a:t>x</a:t>
                </a:r>
                <a:r>
                  <a:rPr lang="en-IN" dirty="0"/>
                  <a:t> = sample size of 1</a:t>
                </a:r>
                <a:r>
                  <a:rPr lang="en-IN" baseline="30000" dirty="0"/>
                  <a:t>st</a:t>
                </a:r>
                <a:r>
                  <a:rPr lang="en-IN" dirty="0"/>
                  <a:t> sample</a:t>
                </a:r>
              </a:p>
              <a:p>
                <a:pPr marL="0" indent="0" algn="ctr">
                  <a:buNone/>
                </a:pPr>
                <a:r>
                  <a:rPr lang="en-IN" dirty="0" err="1"/>
                  <a:t>n</a:t>
                </a:r>
                <a:r>
                  <a:rPr lang="en-IN" baseline="-25000" dirty="0" err="1"/>
                  <a:t>y</a:t>
                </a:r>
                <a:r>
                  <a:rPr lang="en-IN" dirty="0"/>
                  <a:t> = sample size of 2</a:t>
                </a:r>
                <a:r>
                  <a:rPr lang="en-IN" baseline="30000" dirty="0"/>
                  <a:t>nd</a:t>
                </a:r>
                <a:r>
                  <a:rPr lang="en-IN" dirty="0"/>
                  <a:t> sample</a:t>
                </a:r>
              </a:p>
              <a:p>
                <a:pPr marL="0" indent="0" algn="ctr">
                  <a:buNone/>
                </a:pPr>
                <a14:m>
                  <m:oMath xmlns:m="http://schemas.openxmlformats.org/officeDocument/2006/math">
                    <m:r>
                      <a:rPr lang="en-IN" b="0" i="1" smtClean="0">
                        <a:latin typeface="Cambria Math" panose="02040503050406030204" pitchFamily="18" charset="0"/>
                      </a:rPr>
                      <m:t>𝑠</m:t>
                    </m:r>
                    <m:r>
                      <a:rPr lang="en-IN" b="0" i="1" baseline="-25000" smtClean="0">
                        <a:latin typeface="Cambria Math" panose="02040503050406030204" pitchFamily="18" charset="0"/>
                      </a:rPr>
                      <m:t>𝑥</m:t>
                    </m:r>
                    <m:r>
                      <a:rPr lang="en-IN" b="0" i="1" baseline="30000" smtClean="0">
                        <a:latin typeface="Cambria Math" panose="02040503050406030204" pitchFamily="18" charset="0"/>
                      </a:rPr>
                      <m:t>2</m:t>
                    </m:r>
                  </m:oMath>
                </a14:m>
                <a:r>
                  <a:rPr lang="en-IN" dirty="0"/>
                  <a:t> = 1</a:t>
                </a:r>
                <a:r>
                  <a:rPr lang="en-IN" baseline="30000" dirty="0"/>
                  <a:t>st</a:t>
                </a:r>
                <a:r>
                  <a:rPr lang="en-IN" dirty="0"/>
                  <a:t> sample variance</a:t>
                </a:r>
              </a:p>
              <a:p>
                <a:pPr marL="0" indent="0" algn="ctr">
                  <a:buNone/>
                </a:pPr>
                <a14:m>
                  <m:oMath xmlns:m="http://schemas.openxmlformats.org/officeDocument/2006/math">
                    <m:r>
                      <a:rPr lang="en-IN" b="0" i="1" smtClean="0">
                        <a:latin typeface="Cambria Math" panose="02040503050406030204" pitchFamily="18" charset="0"/>
                      </a:rPr>
                      <m:t>𝑠</m:t>
                    </m:r>
                    <m:r>
                      <a:rPr lang="en-IN" b="0" i="1" baseline="-25000" smtClean="0">
                        <a:latin typeface="Cambria Math" panose="02040503050406030204" pitchFamily="18" charset="0"/>
                      </a:rPr>
                      <m:t>𝑦</m:t>
                    </m:r>
                    <m:r>
                      <a:rPr lang="en-IN" b="0" i="1" baseline="30000" smtClean="0">
                        <a:latin typeface="Cambria Math" panose="02040503050406030204" pitchFamily="18" charset="0"/>
                      </a:rPr>
                      <m:t>2</m:t>
                    </m:r>
                  </m:oMath>
                </a14:m>
                <a:r>
                  <a:rPr lang="en-IN" dirty="0"/>
                  <a:t> = 2</a:t>
                </a:r>
                <a:r>
                  <a:rPr lang="en-IN" baseline="30000" dirty="0"/>
                  <a:t>nd</a:t>
                </a:r>
                <a:r>
                  <a:rPr lang="en-IN" dirty="0"/>
                  <a:t> sample variance</a:t>
                </a:r>
              </a:p>
              <a:p>
                <a:endParaRPr lang="en-IN" dirty="0"/>
              </a:p>
            </p:txBody>
          </p:sp>
        </mc:Choice>
        <mc:Fallback>
          <p:sp>
            <p:nvSpPr>
              <p:cNvPr id="3" name="Content Placeholder 2">
                <a:extLst>
                  <a:ext uri="{FF2B5EF4-FFF2-40B4-BE49-F238E27FC236}">
                    <a16:creationId xmlns:a16="http://schemas.microsoft.com/office/drawing/2014/main" id="{BC082CA9-FCCB-5043-A4C3-0081DD3B756D}"/>
                  </a:ext>
                </a:extLst>
              </p:cNvPr>
              <p:cNvSpPr>
                <a:spLocks noGrp="1" noRot="1" noChangeAspect="1" noMove="1" noResize="1" noEditPoints="1" noAdjustHandles="1" noChangeArrowheads="1" noChangeShapeType="1" noTextEdit="1"/>
              </p:cNvSpPr>
              <p:nvPr>
                <p:ph idx="1"/>
              </p:nvPr>
            </p:nvSpPr>
            <p:spPr>
              <a:blipFill>
                <a:blip r:embed="rId2"/>
                <a:stretch>
                  <a:fillRect l="-1455" t="-1970"/>
                </a:stretch>
              </a:blipFill>
            </p:spPr>
            <p:txBody>
              <a:bodyPr/>
              <a:lstStyle/>
              <a:p>
                <a:r>
                  <a:rPr lang="en-IN">
                    <a:noFill/>
                  </a:rPr>
                  <a:t> </a:t>
                </a:r>
              </a:p>
            </p:txBody>
          </p:sp>
        </mc:Fallback>
      </mc:AlternateContent>
    </p:spTree>
    <p:extLst>
      <p:ext uri="{BB962C8B-B14F-4D97-AF65-F5344CB8AC3E}">
        <p14:creationId xmlns:p14="http://schemas.microsoft.com/office/powerpoint/2010/main" val="620637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9A08-E2B2-0E57-15CE-E5F312740AA5}"/>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1336A435-FCAD-AE44-6AFC-ABCCD400563F}"/>
              </a:ext>
            </a:extLst>
          </p:cNvPr>
          <p:cNvSpPr>
            <a:spLocks noGrp="1"/>
          </p:cNvSpPr>
          <p:nvPr>
            <p:ph idx="1"/>
          </p:nvPr>
        </p:nvSpPr>
        <p:spPr/>
        <p:txBody>
          <a:bodyPr>
            <a:normAutofit fontScale="92500" lnSpcReduction="10000"/>
          </a:bodyPr>
          <a:lstStyle/>
          <a:p>
            <a:pPr marL="0" indent="0">
              <a:buNone/>
            </a:pPr>
            <a:r>
              <a:rPr lang="en-IN" b="1" dirty="0"/>
              <a:t>                                          </a:t>
            </a:r>
          </a:p>
          <a:p>
            <a:pPr marL="0" indent="0">
              <a:buNone/>
            </a:pPr>
            <a:r>
              <a:rPr lang="en-IN" b="1" dirty="0"/>
              <a:t>                                        Marginal Error, ME = </a:t>
            </a:r>
          </a:p>
          <a:p>
            <a:pPr>
              <a:buFont typeface="Wingdings" panose="05000000000000000000" pitchFamily="2" charset="2"/>
              <a:buChar char="Ø"/>
            </a:pPr>
            <a:endParaRPr lang="en-IN" b="1" dirty="0"/>
          </a:p>
          <a:p>
            <a:pPr marL="0" indent="0">
              <a:buNone/>
            </a:pPr>
            <a:r>
              <a:rPr lang="en-IN" b="1" dirty="0"/>
              <a:t>                                </a:t>
            </a:r>
          </a:p>
          <a:p>
            <a:pPr marL="0" indent="0">
              <a:buNone/>
            </a:pPr>
            <a:r>
              <a:rPr lang="en-IN" b="1" dirty="0"/>
              <a:t>                                 Confidence Interval, CI = </a:t>
            </a:r>
          </a:p>
          <a:p>
            <a:pPr>
              <a:buFont typeface="Wingdings" panose="05000000000000000000" pitchFamily="2" charset="2"/>
              <a:buChar char="Ø"/>
            </a:pPr>
            <a:endParaRPr lang="en-IN" b="1" dirty="0"/>
          </a:p>
          <a:p>
            <a:pPr>
              <a:buFont typeface="Wingdings" panose="05000000000000000000" pitchFamily="2" charset="2"/>
              <a:buChar char="Ø"/>
            </a:pPr>
            <a:r>
              <a:rPr lang="en-IN" b="1" dirty="0"/>
              <a:t>Test: </a:t>
            </a:r>
            <a:r>
              <a:rPr lang="en-IN" dirty="0"/>
              <a:t>I am considering t-test for this condition because we don’t know population variance considering significance level of 90% therefore alpha become 0.1 but this time we need to           take pooled variance and sample size is 11 therefore degree of freedom becomes 20.</a:t>
            </a:r>
            <a:endParaRPr lang="en-IN" b="1" dirty="0"/>
          </a:p>
          <a:p>
            <a:pPr>
              <a:buFont typeface="Wingdings" panose="05000000000000000000" pitchFamily="2" charset="2"/>
              <a:buChar char="Ø"/>
            </a:pPr>
            <a:r>
              <a:rPr lang="en-IN" b="1" dirty="0"/>
              <a:t>Sample Variance: </a:t>
            </a:r>
            <a:r>
              <a:rPr lang="en-IN" dirty="0"/>
              <a:t>Get sample variance for each shoe size for each shop in different column using formula </a:t>
            </a:r>
            <a:r>
              <a:rPr lang="en-IN" b="1" dirty="0"/>
              <a:t>=VAR.S().</a:t>
            </a:r>
            <a:endParaRPr lang="en-IN" dirty="0"/>
          </a:p>
        </p:txBody>
      </p:sp>
      <p:pic>
        <p:nvPicPr>
          <p:cNvPr id="7" name="Picture 6">
            <a:extLst>
              <a:ext uri="{FF2B5EF4-FFF2-40B4-BE49-F238E27FC236}">
                <a16:creationId xmlns:a16="http://schemas.microsoft.com/office/drawing/2014/main" id="{CC8060AB-1533-4934-59AA-6F5F04D29E70}"/>
              </a:ext>
            </a:extLst>
          </p:cNvPr>
          <p:cNvPicPr>
            <a:picLocks noChangeAspect="1"/>
          </p:cNvPicPr>
          <p:nvPr/>
        </p:nvPicPr>
        <p:blipFill>
          <a:blip r:embed="rId2"/>
          <a:stretch>
            <a:fillRect/>
          </a:stretch>
        </p:blipFill>
        <p:spPr>
          <a:xfrm>
            <a:off x="5319252" y="3178440"/>
            <a:ext cx="3238500" cy="819150"/>
          </a:xfrm>
          <a:prstGeom prst="rect">
            <a:avLst/>
          </a:prstGeom>
        </p:spPr>
      </p:pic>
      <p:pic>
        <p:nvPicPr>
          <p:cNvPr id="9" name="Picture 8">
            <a:extLst>
              <a:ext uri="{FF2B5EF4-FFF2-40B4-BE49-F238E27FC236}">
                <a16:creationId xmlns:a16="http://schemas.microsoft.com/office/drawing/2014/main" id="{8C70D2BB-5909-E6BF-BA2D-62B5D86381CB}"/>
              </a:ext>
            </a:extLst>
          </p:cNvPr>
          <p:cNvPicPr>
            <a:picLocks noChangeAspect="1"/>
          </p:cNvPicPr>
          <p:nvPr/>
        </p:nvPicPr>
        <p:blipFill rotWithShape="1">
          <a:blip r:embed="rId2"/>
          <a:srcRect l="31177"/>
          <a:stretch/>
        </p:blipFill>
        <p:spPr>
          <a:xfrm>
            <a:off x="5496233" y="1972436"/>
            <a:ext cx="2228850" cy="819150"/>
          </a:xfrm>
          <a:prstGeom prst="rect">
            <a:avLst/>
          </a:prstGeom>
        </p:spPr>
      </p:pic>
    </p:spTree>
    <p:extLst>
      <p:ext uri="{BB962C8B-B14F-4D97-AF65-F5344CB8AC3E}">
        <p14:creationId xmlns:p14="http://schemas.microsoft.com/office/powerpoint/2010/main" val="97319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B4CF-FEF6-9EB0-A2FD-676F1D730CC2}"/>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85059DD7-FD54-6AF6-E24A-6AA2CFBE0183}"/>
              </a:ext>
            </a:extLst>
          </p:cNvPr>
          <p:cNvSpPr>
            <a:spLocks noGrp="1"/>
          </p:cNvSpPr>
          <p:nvPr>
            <p:ph idx="1"/>
          </p:nvPr>
        </p:nvSpPr>
        <p:spPr/>
        <p:txBody>
          <a:bodyPr/>
          <a:lstStyle/>
          <a:p>
            <a:pPr>
              <a:buFont typeface="Wingdings" panose="05000000000000000000" pitchFamily="2" charset="2"/>
              <a:buChar char="Ø"/>
            </a:pPr>
            <a:r>
              <a:rPr lang="en-IN" b="1" dirty="0"/>
              <a:t>Pooled Variance: </a:t>
            </a:r>
            <a:r>
              <a:rPr lang="en-IN" dirty="0"/>
              <a:t>Select column in excel cell according to the formula of pooled variance.</a:t>
            </a:r>
          </a:p>
          <a:p>
            <a:pPr>
              <a:buFont typeface="Wingdings" panose="05000000000000000000" pitchFamily="2" charset="2"/>
              <a:buChar char="Ø"/>
            </a:pPr>
            <a:r>
              <a:rPr lang="en-IN" b="1" dirty="0"/>
              <a:t>Marginal Error: </a:t>
            </a:r>
            <a:r>
              <a:rPr lang="en-IN" dirty="0"/>
              <a:t>Select column in excel cell according to the formula of pooled variance.</a:t>
            </a:r>
          </a:p>
          <a:p>
            <a:pPr>
              <a:buFont typeface="Wingdings" panose="05000000000000000000" pitchFamily="2" charset="2"/>
              <a:buChar char="Ø"/>
            </a:pPr>
            <a:r>
              <a:rPr lang="en-IN" b="1" dirty="0"/>
              <a:t>Confidence Interval, CI: </a:t>
            </a:r>
            <a:r>
              <a:rPr lang="en-IN" dirty="0"/>
              <a:t>Subtracting marginal error from the difference of means of both the population will give lower value of confidence interval whereas adding marginal error from the difference of means of both the population will give higher value of confidence interval.</a:t>
            </a:r>
          </a:p>
          <a:p>
            <a:pPr>
              <a:buFont typeface="Wingdings" panose="05000000000000000000" pitchFamily="2" charset="2"/>
              <a:buChar char="Ø"/>
            </a:pPr>
            <a:endParaRPr lang="en-IN" dirty="0"/>
          </a:p>
          <a:p>
            <a:pPr marL="0" indent="0">
              <a:buNone/>
            </a:pPr>
            <a:r>
              <a:rPr lang="en-IN" b="1" dirty="0"/>
              <a:t>Observation:</a:t>
            </a:r>
          </a:p>
          <a:p>
            <a:r>
              <a:rPr lang="en-US" dirty="0"/>
              <a:t>For three shoe sizes (marked), we can see that one shop outperforms the other. For three shoe sizes (marked), we can see that one shop outperforms the other. This shows you that the level of confidence does make a difference. Notice that the intervals are narrower.</a:t>
            </a:r>
            <a:endParaRPr lang="en-IN" dirty="0"/>
          </a:p>
        </p:txBody>
      </p:sp>
    </p:spTree>
    <p:extLst>
      <p:ext uri="{BB962C8B-B14F-4D97-AF65-F5344CB8AC3E}">
        <p14:creationId xmlns:p14="http://schemas.microsoft.com/office/powerpoint/2010/main" val="316988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B7D4E-ABCB-B3B6-65CD-B689DEE69309}"/>
              </a:ext>
            </a:extLst>
          </p:cNvPr>
          <p:cNvPicPr>
            <a:picLocks noChangeAspect="1"/>
          </p:cNvPicPr>
          <p:nvPr/>
        </p:nvPicPr>
        <p:blipFill>
          <a:blip r:embed="rId2"/>
          <a:stretch>
            <a:fillRect/>
          </a:stretch>
        </p:blipFill>
        <p:spPr>
          <a:xfrm>
            <a:off x="454036" y="959259"/>
            <a:ext cx="10990712" cy="4222341"/>
          </a:xfrm>
          <a:prstGeom prst="rect">
            <a:avLst/>
          </a:prstGeom>
        </p:spPr>
      </p:pic>
    </p:spTree>
    <p:extLst>
      <p:ext uri="{BB962C8B-B14F-4D97-AF65-F5344CB8AC3E}">
        <p14:creationId xmlns:p14="http://schemas.microsoft.com/office/powerpoint/2010/main" val="259832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0C81-7E3F-57A6-34AA-C2475D91C279}"/>
              </a:ext>
            </a:extLst>
          </p:cNvPr>
          <p:cNvSpPr>
            <a:spLocks noGrp="1"/>
          </p:cNvSpPr>
          <p:nvPr>
            <p:ph type="title"/>
          </p:nvPr>
        </p:nvSpPr>
        <p:spPr/>
        <p:txBody>
          <a:bodyPr/>
          <a:lstStyle/>
          <a:p>
            <a:pPr algn="ctr"/>
            <a:r>
              <a:rPr lang="en-IN" dirty="0"/>
              <a:t>Thank You</a:t>
            </a:r>
          </a:p>
        </p:txBody>
      </p:sp>
      <p:sp>
        <p:nvSpPr>
          <p:cNvPr id="3" name="Content Placeholder 2">
            <a:extLst>
              <a:ext uri="{FF2B5EF4-FFF2-40B4-BE49-F238E27FC236}">
                <a16:creationId xmlns:a16="http://schemas.microsoft.com/office/drawing/2014/main" id="{E1F83615-16A8-DE1E-EF7C-92C3284E669D}"/>
              </a:ext>
            </a:extLst>
          </p:cNvPr>
          <p:cNvSpPr>
            <a:spLocks noGrp="1"/>
          </p:cNvSpPr>
          <p:nvPr>
            <p:ph idx="1"/>
          </p:nvPr>
        </p:nvSpPr>
        <p:spPr>
          <a:xfrm>
            <a:off x="3234813" y="2972530"/>
            <a:ext cx="4837471" cy="1988574"/>
          </a:xfrm>
        </p:spPr>
        <p:txBody>
          <a:bodyPr>
            <a:noAutofit/>
          </a:bodyPr>
          <a:lstStyle/>
          <a:p>
            <a:r>
              <a:rPr lang="en-IN" sz="3200" dirty="0"/>
              <a:t>Project By: </a:t>
            </a:r>
          </a:p>
          <a:p>
            <a:r>
              <a:rPr lang="en-IN" sz="3200" dirty="0"/>
              <a:t>                  Chaman Patel</a:t>
            </a:r>
          </a:p>
          <a:p>
            <a:r>
              <a:rPr lang="en-IN" sz="3200" dirty="0"/>
              <a:t>                  21121017</a:t>
            </a:r>
          </a:p>
        </p:txBody>
      </p:sp>
    </p:spTree>
    <p:extLst>
      <p:ext uri="{BB962C8B-B14F-4D97-AF65-F5344CB8AC3E}">
        <p14:creationId xmlns:p14="http://schemas.microsoft.com/office/powerpoint/2010/main" val="416124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5808-7DDC-BEC1-9941-BD1528B9F07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BC7CA3B-4129-92E4-CA0E-1B8897961FC3}"/>
              </a:ext>
            </a:extLst>
          </p:cNvPr>
          <p:cNvSpPr>
            <a:spLocks noGrp="1"/>
          </p:cNvSpPr>
          <p:nvPr>
            <p:ph idx="1"/>
          </p:nvPr>
        </p:nvSpPr>
        <p:spPr>
          <a:xfrm>
            <a:off x="1097280" y="1845734"/>
            <a:ext cx="10058400" cy="1450757"/>
          </a:xfrm>
        </p:spPr>
        <p:txBody>
          <a:bodyPr/>
          <a:lstStyle/>
          <a:p>
            <a:r>
              <a:rPr lang="en-IN" dirty="0"/>
              <a:t>Al Bundy Shoe shop has Shoe shop in different countries like United States, United Kingdom, Canada and Germany. Since, they lost many of their shoe stock and got out of stock in some of their stores of Unites States and Germany. They have asked us to analyse the previous sales data and predict the shoe stock they should keep. So, they do not face this type of problem in future.</a:t>
            </a:r>
          </a:p>
        </p:txBody>
      </p:sp>
      <p:sp>
        <p:nvSpPr>
          <p:cNvPr id="6" name="TextBox 5">
            <a:extLst>
              <a:ext uri="{FF2B5EF4-FFF2-40B4-BE49-F238E27FC236}">
                <a16:creationId xmlns:a16="http://schemas.microsoft.com/office/drawing/2014/main" id="{C79DC78E-6098-53B6-CF54-8DBB304D179A}"/>
              </a:ext>
            </a:extLst>
          </p:cNvPr>
          <p:cNvSpPr txBox="1"/>
          <p:nvPr/>
        </p:nvSpPr>
        <p:spPr>
          <a:xfrm>
            <a:off x="1435890" y="3339626"/>
            <a:ext cx="6255327" cy="523220"/>
          </a:xfrm>
          <a:prstGeom prst="rect">
            <a:avLst/>
          </a:prstGeom>
          <a:noFill/>
        </p:spPr>
        <p:txBody>
          <a:bodyPr wrap="square" rtlCol="0">
            <a:spAutoFit/>
          </a:bodyPr>
          <a:lstStyle/>
          <a:p>
            <a:r>
              <a:rPr lang="en-IN" sz="2800" b="1" dirty="0"/>
              <a:t>Snapshot of Data Provided</a:t>
            </a:r>
          </a:p>
        </p:txBody>
      </p:sp>
      <p:pic>
        <p:nvPicPr>
          <p:cNvPr id="8" name="Picture 7">
            <a:extLst>
              <a:ext uri="{FF2B5EF4-FFF2-40B4-BE49-F238E27FC236}">
                <a16:creationId xmlns:a16="http://schemas.microsoft.com/office/drawing/2014/main" id="{64D1D80D-62E3-9F9F-44E2-395E587F6EA6}"/>
              </a:ext>
            </a:extLst>
          </p:cNvPr>
          <p:cNvPicPr>
            <a:picLocks noChangeAspect="1"/>
          </p:cNvPicPr>
          <p:nvPr/>
        </p:nvPicPr>
        <p:blipFill>
          <a:blip r:embed="rId2"/>
          <a:stretch>
            <a:fillRect/>
          </a:stretch>
        </p:blipFill>
        <p:spPr>
          <a:xfrm>
            <a:off x="1432861" y="3905981"/>
            <a:ext cx="9326277" cy="2010056"/>
          </a:xfrm>
          <a:prstGeom prst="rect">
            <a:avLst/>
          </a:prstGeom>
        </p:spPr>
      </p:pic>
    </p:spTree>
    <p:extLst>
      <p:ext uri="{BB962C8B-B14F-4D97-AF65-F5344CB8AC3E}">
        <p14:creationId xmlns:p14="http://schemas.microsoft.com/office/powerpoint/2010/main" val="207042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18D1-F242-6C13-8991-E29540136B86}"/>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1A709187-DA4B-C7A6-D788-F54D263440D7}"/>
              </a:ext>
            </a:extLst>
          </p:cNvPr>
          <p:cNvSpPr>
            <a:spLocks noGrp="1"/>
          </p:cNvSpPr>
          <p:nvPr>
            <p:ph idx="1"/>
          </p:nvPr>
        </p:nvSpPr>
        <p:spPr/>
        <p:txBody>
          <a:bodyPr/>
          <a:lstStyle/>
          <a:p>
            <a:r>
              <a:rPr lang="en-IN" b="1" dirty="0"/>
              <a:t>Goal</a:t>
            </a:r>
            <a:r>
              <a:rPr lang="en-IN" dirty="0"/>
              <a:t> - Using Inferential Statistics we can calculate the confidence interval for the shoe stock.</a:t>
            </a:r>
          </a:p>
          <a:p>
            <a:r>
              <a:rPr lang="en-IN" dirty="0"/>
              <a:t>Steps: </a:t>
            </a:r>
          </a:p>
          <a:p>
            <a:pPr marL="457200" indent="-457200">
              <a:buFont typeface="+mj-lt"/>
              <a:buAutoNum type="arabicPeriod"/>
            </a:pPr>
            <a:r>
              <a:rPr lang="en-IN" dirty="0"/>
              <a:t>Apply Filter in columns for quick analysis of the data.</a:t>
            </a:r>
          </a:p>
          <a:p>
            <a:pPr marL="457200" indent="-457200">
              <a:buFont typeface="+mj-lt"/>
              <a:buAutoNum type="arabicPeriod"/>
            </a:pPr>
            <a:r>
              <a:rPr lang="en-IN" dirty="0"/>
              <a:t>Get the number of shoes sold on the basis of size in United States in 2 separate table for male and female.</a:t>
            </a:r>
          </a:p>
          <a:p>
            <a:pPr marL="457200" indent="-457200">
              <a:buFont typeface="+mj-lt"/>
              <a:buAutoNum type="arabicPeriod"/>
            </a:pPr>
            <a:r>
              <a:rPr lang="en-IN" dirty="0"/>
              <a:t>Create new sheet, Get the number of shoes sold on the basis of size in Germany in 2 separate table for male and female.</a:t>
            </a:r>
          </a:p>
          <a:p>
            <a:pPr marL="457200" indent="-457200">
              <a:buFont typeface="+mj-lt"/>
              <a:buAutoNum type="arabicPeriod"/>
            </a:pPr>
            <a:r>
              <a:rPr lang="en-IN" dirty="0"/>
              <a:t>Applying inferential Concept to get confidence intervals for different shoe size, Round it of if get in decimals.</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116782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4271-8EC8-ED6B-2524-214B101E67BF}"/>
              </a:ext>
            </a:extLst>
          </p:cNvPr>
          <p:cNvSpPr>
            <a:spLocks noGrp="1"/>
          </p:cNvSpPr>
          <p:nvPr>
            <p:ph type="title"/>
          </p:nvPr>
        </p:nvSpPr>
        <p:spPr>
          <a:xfrm>
            <a:off x="1118062" y="1045142"/>
            <a:ext cx="10058400" cy="742097"/>
          </a:xfrm>
        </p:spPr>
        <p:txBody>
          <a:bodyPr>
            <a:normAutofit/>
          </a:bodyPr>
          <a:lstStyle/>
          <a:p>
            <a:r>
              <a:rPr lang="en-IN" sz="3600" dirty="0"/>
              <a:t>Apply filter for quick analysis of data in table</a:t>
            </a:r>
          </a:p>
        </p:txBody>
      </p:sp>
      <p:pic>
        <p:nvPicPr>
          <p:cNvPr id="9" name="Content Placeholder 8">
            <a:extLst>
              <a:ext uri="{FF2B5EF4-FFF2-40B4-BE49-F238E27FC236}">
                <a16:creationId xmlns:a16="http://schemas.microsoft.com/office/drawing/2014/main" id="{09A2DFD4-5EDB-8851-5037-6AD605E563CC}"/>
              </a:ext>
            </a:extLst>
          </p:cNvPr>
          <p:cNvPicPr>
            <a:picLocks noGrp="1" noChangeAspect="1"/>
          </p:cNvPicPr>
          <p:nvPr>
            <p:ph idx="1"/>
          </p:nvPr>
        </p:nvPicPr>
        <p:blipFill>
          <a:blip r:embed="rId2"/>
          <a:stretch>
            <a:fillRect/>
          </a:stretch>
        </p:blipFill>
        <p:spPr>
          <a:xfrm>
            <a:off x="1118062" y="1895705"/>
            <a:ext cx="9640645" cy="2905530"/>
          </a:xfrm>
        </p:spPr>
      </p:pic>
      <p:cxnSp>
        <p:nvCxnSpPr>
          <p:cNvPr id="13" name="Straight Arrow Connector 12">
            <a:extLst>
              <a:ext uri="{FF2B5EF4-FFF2-40B4-BE49-F238E27FC236}">
                <a16:creationId xmlns:a16="http://schemas.microsoft.com/office/drawing/2014/main" id="{37DCD6FA-8D63-D2F7-5051-1FAACD763178}"/>
              </a:ext>
            </a:extLst>
          </p:cNvPr>
          <p:cNvCxnSpPr/>
          <p:nvPr/>
        </p:nvCxnSpPr>
        <p:spPr>
          <a:xfrm flipH="1">
            <a:off x="10671464" y="2244436"/>
            <a:ext cx="592281" cy="33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E8DBB08-D45E-52BB-02C6-CD5C363B817E}"/>
              </a:ext>
            </a:extLst>
          </p:cNvPr>
          <p:cNvSpPr txBox="1"/>
          <p:nvPr/>
        </p:nvSpPr>
        <p:spPr>
          <a:xfrm>
            <a:off x="11073938" y="1895705"/>
            <a:ext cx="979517" cy="369332"/>
          </a:xfrm>
          <a:prstGeom prst="rect">
            <a:avLst/>
          </a:prstGeom>
          <a:noFill/>
        </p:spPr>
        <p:txBody>
          <a:bodyPr wrap="square" rtlCol="0">
            <a:spAutoFit/>
          </a:bodyPr>
          <a:lstStyle/>
          <a:p>
            <a:r>
              <a:rPr lang="en-IN" b="1" dirty="0"/>
              <a:t>Filter</a:t>
            </a:r>
          </a:p>
        </p:txBody>
      </p:sp>
      <p:sp>
        <p:nvSpPr>
          <p:cNvPr id="15" name="TextBox 14">
            <a:extLst>
              <a:ext uri="{FF2B5EF4-FFF2-40B4-BE49-F238E27FC236}">
                <a16:creationId xmlns:a16="http://schemas.microsoft.com/office/drawing/2014/main" id="{09CCAA67-2508-882C-4B51-71E4775CD897}"/>
              </a:ext>
            </a:extLst>
          </p:cNvPr>
          <p:cNvSpPr txBox="1"/>
          <p:nvPr/>
        </p:nvSpPr>
        <p:spPr>
          <a:xfrm>
            <a:off x="1118062" y="5039591"/>
            <a:ext cx="964064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By applying filter you can check that how many distinct values does column contains. For Example, Column Country has 4 distinct country name i.e. Canada, Germany, Unites Kingdom and United States. </a:t>
            </a:r>
          </a:p>
          <a:p>
            <a:pPr marL="285750" indent="-285750">
              <a:buFont typeface="Arial" panose="020B0604020202020204" pitchFamily="34" charset="0"/>
              <a:buChar char="•"/>
            </a:pPr>
            <a:r>
              <a:rPr lang="en-IN" dirty="0"/>
              <a:t>Any wrong value data can also be detected. This will tell if any data cleaning required or not.</a:t>
            </a:r>
          </a:p>
        </p:txBody>
      </p:sp>
    </p:spTree>
    <p:extLst>
      <p:ext uri="{BB962C8B-B14F-4D97-AF65-F5344CB8AC3E}">
        <p14:creationId xmlns:p14="http://schemas.microsoft.com/office/powerpoint/2010/main" val="267723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2636-2401-AF20-22D3-C0B8BD9BCD4F}"/>
              </a:ext>
            </a:extLst>
          </p:cNvPr>
          <p:cNvSpPr>
            <a:spLocks noGrp="1"/>
          </p:cNvSpPr>
          <p:nvPr>
            <p:ph type="title"/>
          </p:nvPr>
        </p:nvSpPr>
        <p:spPr/>
        <p:txBody>
          <a:bodyPr>
            <a:normAutofit/>
          </a:bodyPr>
          <a:lstStyle/>
          <a:p>
            <a:r>
              <a:rPr lang="en-IN" sz="3600" dirty="0"/>
              <a:t>Using Pivot Table to get Required Data</a:t>
            </a:r>
          </a:p>
        </p:txBody>
      </p:sp>
      <p:pic>
        <p:nvPicPr>
          <p:cNvPr id="5" name="Content Placeholder 4">
            <a:extLst>
              <a:ext uri="{FF2B5EF4-FFF2-40B4-BE49-F238E27FC236}">
                <a16:creationId xmlns:a16="http://schemas.microsoft.com/office/drawing/2014/main" id="{4972ED7B-E6A7-3443-1115-AFE1E188859A}"/>
              </a:ext>
            </a:extLst>
          </p:cNvPr>
          <p:cNvPicPr>
            <a:picLocks noGrp="1" noChangeAspect="1"/>
          </p:cNvPicPr>
          <p:nvPr>
            <p:ph idx="1"/>
          </p:nvPr>
        </p:nvPicPr>
        <p:blipFill>
          <a:blip r:embed="rId2"/>
          <a:stretch>
            <a:fillRect/>
          </a:stretch>
        </p:blipFill>
        <p:spPr>
          <a:xfrm>
            <a:off x="1096963" y="1854654"/>
            <a:ext cx="10058400" cy="4005942"/>
          </a:xfrm>
        </p:spPr>
      </p:pic>
    </p:spTree>
    <p:extLst>
      <p:ext uri="{BB962C8B-B14F-4D97-AF65-F5344CB8AC3E}">
        <p14:creationId xmlns:p14="http://schemas.microsoft.com/office/powerpoint/2010/main" val="39107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2E9AF-71FA-9F87-113C-D0B6405892D5}"/>
              </a:ext>
            </a:extLst>
          </p:cNvPr>
          <p:cNvSpPr>
            <a:spLocks noGrp="1"/>
          </p:cNvSpPr>
          <p:nvPr>
            <p:ph idx="1"/>
          </p:nvPr>
        </p:nvSpPr>
        <p:spPr/>
        <p:txBody>
          <a:bodyPr/>
          <a:lstStyle/>
          <a:p>
            <a:pPr>
              <a:buFont typeface="Arial" panose="020B0604020202020204" pitchFamily="34" charset="0"/>
              <a:buChar char="•"/>
            </a:pPr>
            <a:r>
              <a:rPr lang="en-IN" dirty="0"/>
              <a:t>Apply essential filter, rows, column and choose count of invoice no. in values to get count of shoe pair sell.</a:t>
            </a:r>
          </a:p>
          <a:p>
            <a:pPr>
              <a:buFont typeface="Arial" panose="020B0604020202020204" pitchFamily="34" charset="0"/>
              <a:buChar char="•"/>
            </a:pPr>
            <a:r>
              <a:rPr lang="en-IN" dirty="0"/>
              <a:t>Since, we are considering sales of 2 years i.e. 2015 and 2016 only for United States and Germany.</a:t>
            </a:r>
          </a:p>
          <a:p>
            <a:pPr>
              <a:buFont typeface="Arial" panose="020B0604020202020204" pitchFamily="34" charset="0"/>
              <a:buChar char="•"/>
            </a:pPr>
            <a:r>
              <a:rPr lang="en-IN" dirty="0"/>
              <a:t>Apply shoe count for men using filter.</a:t>
            </a:r>
          </a:p>
          <a:p>
            <a:pPr>
              <a:buFont typeface="Arial" panose="020B0604020202020204" pitchFamily="34" charset="0"/>
              <a:buChar char="•"/>
            </a:pPr>
            <a:r>
              <a:rPr lang="en-IN" dirty="0"/>
              <a:t>Manipulate the pivot table accordingly.</a:t>
            </a:r>
          </a:p>
          <a:p>
            <a:pPr>
              <a:buFont typeface="Arial" panose="020B0604020202020204" pitchFamily="34" charset="0"/>
              <a:buChar char="•"/>
            </a:pPr>
            <a:r>
              <a:rPr lang="en-IN" dirty="0"/>
              <a:t>Copy essential data from pivot table and make new table in new worksheet for better representation.</a:t>
            </a:r>
          </a:p>
          <a:p>
            <a:pPr>
              <a:buFont typeface="Arial" panose="020B0604020202020204" pitchFamily="34" charset="0"/>
              <a:buChar char="•"/>
            </a:pPr>
            <a:r>
              <a:rPr lang="en-IN" dirty="0"/>
              <a:t>Now, the only part remaining is statistical calculation.</a:t>
            </a:r>
          </a:p>
          <a:p>
            <a:pPr marL="0" indent="0">
              <a:buNone/>
            </a:pPr>
            <a:endParaRPr lang="en-IN" dirty="0"/>
          </a:p>
          <a:p>
            <a:endParaRPr lang="en-IN" dirty="0"/>
          </a:p>
        </p:txBody>
      </p:sp>
    </p:spTree>
    <p:extLst>
      <p:ext uri="{BB962C8B-B14F-4D97-AF65-F5344CB8AC3E}">
        <p14:creationId xmlns:p14="http://schemas.microsoft.com/office/powerpoint/2010/main" val="107059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719D-8B3E-F0C5-C2D2-AF8ABB6DDD19}"/>
              </a:ext>
            </a:extLst>
          </p:cNvPr>
          <p:cNvSpPr>
            <a:spLocks noGrp="1"/>
          </p:cNvSpPr>
          <p:nvPr>
            <p:ph type="title"/>
          </p:nvPr>
        </p:nvSpPr>
        <p:spPr/>
        <p:txBody>
          <a:bodyPr/>
          <a:lstStyle/>
          <a:p>
            <a:r>
              <a:rPr lang="en-IN" dirty="0"/>
              <a:t>Inferential Statistics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48CFF-9C6D-BC19-FA8E-3C8B9C2CBB72}"/>
                  </a:ext>
                </a:extLst>
              </p:cNvPr>
              <p:cNvSpPr>
                <a:spLocks noGrp="1"/>
              </p:cNvSpPr>
              <p:nvPr>
                <p:ph idx="1"/>
              </p:nvPr>
            </p:nvSpPr>
            <p:spPr/>
            <p:txBody>
              <a:bodyPr>
                <a:normAutofit/>
              </a:bodyPr>
              <a:lstStyle/>
              <a:p>
                <a:r>
                  <a:rPr lang="en-US" b="1" dirty="0"/>
                  <a:t>Confidence Intervals and the Margin of Error</a:t>
                </a:r>
              </a:p>
              <a:p>
                <a:pPr>
                  <a:buFont typeface="Arial" panose="020B0604020202020204" pitchFamily="34" charset="0"/>
                  <a:buChar char="•"/>
                </a:pPr>
                <a:r>
                  <a:rPr lang="en-US" dirty="0"/>
                  <a:t>A confidence interval is an interval within which we are confident (with a certain percentage of confidence) the population parameter will fall. We build the confidence interval around the point estimate. </a:t>
                </a:r>
              </a:p>
              <a:p>
                <a:pPr>
                  <a:buFont typeface="Arial" panose="020B0604020202020204" pitchFamily="34" charset="0"/>
                  <a:buChar char="•"/>
                </a:pPr>
                <a:r>
                  <a:rPr lang="en-US" dirty="0"/>
                  <a:t>(1-α) is the level of confidence. We are (1-α)*100% confident that the population parameter will fall in the specified interval. Common alphas are: 0.01, 0.05, 0.1.</a:t>
                </a:r>
              </a:p>
              <a:p>
                <a:pPr>
                  <a:buFont typeface="Arial" panose="020B0604020202020204" pitchFamily="34" charset="0"/>
                  <a:buChar char="•"/>
                </a:pP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𝑥</m:t>
                        </m:r>
                      </m:e>
                    </m:acc>
                  </m:oMath>
                </a14:m>
                <a:r>
                  <a:rPr lang="en-US" dirty="0"/>
                  <a:t> - ME,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 ME ] , where ME is the margin of error.</a:t>
                </a:r>
              </a:p>
              <a:p>
                <a:pPr marL="0" indent="0">
                  <a:buNone/>
                </a:pPr>
                <a:endParaRPr lang="en-US" baseline="-25000" dirty="0"/>
              </a:p>
              <a:p>
                <a:pPr>
                  <a:buFont typeface="Arial" panose="020B0604020202020204" pitchFamily="34" charset="0"/>
                  <a:buChar char="•"/>
                </a:pPr>
                <a:r>
                  <a:rPr lang="en-US" dirty="0"/>
                  <a:t>ME = reliability factor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𝑠𝑖𝑧𝑒</m:t>
                            </m:r>
                          </m:e>
                        </m:rad>
                      </m:den>
                    </m:f>
                  </m:oMath>
                </a14:m>
                <a:endParaRPr lang="en-US" dirty="0"/>
              </a:p>
            </p:txBody>
          </p:sp>
        </mc:Choice>
        <mc:Fallback xmlns="">
          <p:sp>
            <p:nvSpPr>
              <p:cNvPr id="3" name="Content Placeholder 2">
                <a:extLst>
                  <a:ext uri="{FF2B5EF4-FFF2-40B4-BE49-F238E27FC236}">
                    <a16:creationId xmlns:a16="http://schemas.microsoft.com/office/drawing/2014/main" id="{0A148CFF-9C6D-BC19-FA8E-3C8B9C2CBB72}"/>
                  </a:ext>
                </a:extLst>
              </p:cNvPr>
              <p:cNvSpPr>
                <a:spLocks noGrp="1" noRot="1" noChangeAspect="1" noMove="1" noResize="1" noEditPoints="1" noAdjustHandles="1" noChangeArrowheads="1" noChangeShapeType="1" noTextEdit="1"/>
              </p:cNvSpPr>
              <p:nvPr>
                <p:ph idx="1"/>
              </p:nvPr>
            </p:nvSpPr>
            <p:spPr>
              <a:blipFill>
                <a:blip r:embed="rId2"/>
                <a:stretch>
                  <a:fillRect l="-1455" t="-1667" r="-151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D642589F-F334-5830-63AD-447720D5E6D5}"/>
              </a:ext>
            </a:extLst>
          </p:cNvPr>
          <p:cNvPicPr>
            <a:picLocks noChangeAspect="1"/>
          </p:cNvPicPr>
          <p:nvPr/>
        </p:nvPicPr>
        <p:blipFill>
          <a:blip r:embed="rId3"/>
          <a:stretch>
            <a:fillRect/>
          </a:stretch>
        </p:blipFill>
        <p:spPr>
          <a:xfrm>
            <a:off x="6328064" y="4358065"/>
            <a:ext cx="986361" cy="586099"/>
          </a:xfrm>
          <a:prstGeom prst="rect">
            <a:avLst/>
          </a:prstGeom>
        </p:spPr>
      </p:pic>
      <p:pic>
        <p:nvPicPr>
          <p:cNvPr id="7" name="Picture 6">
            <a:extLst>
              <a:ext uri="{FF2B5EF4-FFF2-40B4-BE49-F238E27FC236}">
                <a16:creationId xmlns:a16="http://schemas.microsoft.com/office/drawing/2014/main" id="{1678254F-F6CC-8EAE-F16A-5BAC8CF857D8}"/>
              </a:ext>
            </a:extLst>
          </p:cNvPr>
          <p:cNvPicPr>
            <a:picLocks noChangeAspect="1"/>
          </p:cNvPicPr>
          <p:nvPr/>
        </p:nvPicPr>
        <p:blipFill>
          <a:blip r:embed="rId4"/>
          <a:stretch>
            <a:fillRect/>
          </a:stretch>
        </p:blipFill>
        <p:spPr>
          <a:xfrm>
            <a:off x="6328063" y="5282996"/>
            <a:ext cx="986362" cy="551002"/>
          </a:xfrm>
          <a:prstGeom prst="rect">
            <a:avLst/>
          </a:prstGeom>
        </p:spPr>
      </p:pic>
      <p:cxnSp>
        <p:nvCxnSpPr>
          <p:cNvPr id="9" name="Straight Arrow Connector 8">
            <a:extLst>
              <a:ext uri="{FF2B5EF4-FFF2-40B4-BE49-F238E27FC236}">
                <a16:creationId xmlns:a16="http://schemas.microsoft.com/office/drawing/2014/main" id="{81A5C960-9672-38A1-66D0-73E9A2CBE04B}"/>
              </a:ext>
            </a:extLst>
          </p:cNvPr>
          <p:cNvCxnSpPr/>
          <p:nvPr/>
        </p:nvCxnSpPr>
        <p:spPr>
          <a:xfrm flipV="1">
            <a:off x="5569527" y="4686300"/>
            <a:ext cx="758537" cy="176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D8A7672-8C1C-9191-5ADB-E4413F4CF9C7}"/>
              </a:ext>
            </a:extLst>
          </p:cNvPr>
          <p:cNvCxnSpPr/>
          <p:nvPr/>
        </p:nvCxnSpPr>
        <p:spPr>
          <a:xfrm>
            <a:off x="5569527" y="5174622"/>
            <a:ext cx="526473" cy="290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788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233E-7255-4843-8E41-96AB3B46DAED}"/>
              </a:ext>
            </a:extLst>
          </p:cNvPr>
          <p:cNvSpPr>
            <a:spLocks noGrp="1"/>
          </p:cNvSpPr>
          <p:nvPr>
            <p:ph type="title"/>
          </p:nvPr>
        </p:nvSpPr>
        <p:spPr/>
        <p:txBody>
          <a:bodyPr>
            <a:normAutofit/>
          </a:bodyPr>
          <a:lstStyle/>
          <a:p>
            <a:r>
              <a:rPr lang="en-IN" sz="2400" dirty="0"/>
              <a:t>Task 1: </a:t>
            </a:r>
            <a:r>
              <a:rPr lang="en-US" sz="2400" dirty="0"/>
              <a:t>Calculate the confidence intervals for men shoes sales in the USA, this time based on a bigger sample - 2015-2016.</a:t>
            </a:r>
            <a:endParaRPr lang="en-IN" sz="2400" dirty="0"/>
          </a:p>
        </p:txBody>
      </p:sp>
      <p:pic>
        <p:nvPicPr>
          <p:cNvPr id="7" name="Content Placeholder 6">
            <a:extLst>
              <a:ext uri="{FF2B5EF4-FFF2-40B4-BE49-F238E27FC236}">
                <a16:creationId xmlns:a16="http://schemas.microsoft.com/office/drawing/2014/main" id="{5F1664AF-34B3-E068-FBBD-E5ED1D81F03C}"/>
              </a:ext>
            </a:extLst>
          </p:cNvPr>
          <p:cNvPicPr>
            <a:picLocks noGrp="1" noChangeAspect="1"/>
          </p:cNvPicPr>
          <p:nvPr>
            <p:ph idx="1"/>
          </p:nvPr>
        </p:nvPicPr>
        <p:blipFill>
          <a:blip r:embed="rId2"/>
          <a:stretch>
            <a:fillRect/>
          </a:stretch>
        </p:blipFill>
        <p:spPr>
          <a:xfrm>
            <a:off x="2034921" y="1868824"/>
            <a:ext cx="8183117" cy="3458058"/>
          </a:xfrm>
        </p:spPr>
      </p:pic>
      <p:sp>
        <p:nvSpPr>
          <p:cNvPr id="8" name="TextBox 7">
            <a:extLst>
              <a:ext uri="{FF2B5EF4-FFF2-40B4-BE49-F238E27FC236}">
                <a16:creationId xmlns:a16="http://schemas.microsoft.com/office/drawing/2014/main" id="{C34621A7-77F9-0479-62CF-3D2D32070F9D}"/>
              </a:ext>
            </a:extLst>
          </p:cNvPr>
          <p:cNvSpPr txBox="1"/>
          <p:nvPr/>
        </p:nvSpPr>
        <p:spPr>
          <a:xfrm>
            <a:off x="2057400" y="5683827"/>
            <a:ext cx="8198427" cy="369332"/>
          </a:xfrm>
          <a:prstGeom prst="rect">
            <a:avLst/>
          </a:prstGeom>
          <a:noFill/>
        </p:spPr>
        <p:txBody>
          <a:bodyPr wrap="square" rtlCol="0">
            <a:spAutoFit/>
          </a:bodyPr>
          <a:lstStyle/>
          <a:p>
            <a:r>
              <a:rPr lang="en-IN" dirty="0"/>
              <a:t>Values table made using pivot table</a:t>
            </a:r>
          </a:p>
        </p:txBody>
      </p:sp>
    </p:spTree>
    <p:extLst>
      <p:ext uri="{BB962C8B-B14F-4D97-AF65-F5344CB8AC3E}">
        <p14:creationId xmlns:p14="http://schemas.microsoft.com/office/powerpoint/2010/main" val="208669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158D-3747-0FD6-7D8D-426DE0E21609}"/>
              </a:ext>
            </a:extLst>
          </p:cNvPr>
          <p:cNvSpPr>
            <a:spLocks noGrp="1"/>
          </p:cNvSpPr>
          <p:nvPr>
            <p:ph type="title"/>
          </p:nvPr>
        </p:nvSpPr>
        <p:spPr/>
        <p:txBody>
          <a:bodyPr/>
          <a:lstStyle/>
          <a:p>
            <a:r>
              <a:rPr lang="en-IN" dirty="0" err="1"/>
              <a:t>Cont</a:t>
            </a:r>
            <a:r>
              <a:rPr lang="en-IN" dirty="0"/>
              <a:t>…</a:t>
            </a:r>
          </a:p>
        </p:txBody>
      </p:sp>
      <p:sp>
        <p:nvSpPr>
          <p:cNvPr id="4" name="Content Placeholder 2">
            <a:extLst>
              <a:ext uri="{FF2B5EF4-FFF2-40B4-BE49-F238E27FC236}">
                <a16:creationId xmlns:a16="http://schemas.microsoft.com/office/drawing/2014/main" id="{0EE659B9-E916-A0FC-A525-DC047049834A}"/>
              </a:ext>
            </a:extLst>
          </p:cNvPr>
          <p:cNvSpPr>
            <a:spLocks noGrp="1"/>
          </p:cNvSpPr>
          <p:nvPr>
            <p:ph idx="1"/>
          </p:nvPr>
        </p:nvSpPr>
        <p:spPr>
          <a:xfrm>
            <a:off x="1096963" y="1846263"/>
            <a:ext cx="10058400" cy="4022725"/>
          </a:xfrm>
        </p:spPr>
        <p:txBody>
          <a:bodyPr>
            <a:normAutofit/>
          </a:bodyPr>
          <a:lstStyle/>
          <a:p>
            <a:pPr>
              <a:buFont typeface="Wingdings" panose="05000000000000000000" pitchFamily="2" charset="2"/>
              <a:buChar char="Ø"/>
            </a:pPr>
            <a:r>
              <a:rPr lang="en-IN" b="1" dirty="0"/>
              <a:t>Create Mean Column:</a:t>
            </a:r>
            <a:r>
              <a:rPr lang="en-IN" dirty="0"/>
              <a:t> Calculate mean of shoe count for each size of both table using formula </a:t>
            </a:r>
            <a:r>
              <a:rPr lang="en-IN" b="1" dirty="0"/>
              <a:t>=MEAN() </a:t>
            </a:r>
            <a:r>
              <a:rPr lang="en-IN" dirty="0"/>
              <a:t>.</a:t>
            </a:r>
          </a:p>
          <a:p>
            <a:pPr marL="0" indent="0">
              <a:buNone/>
            </a:pPr>
            <a:endParaRPr lang="en-IN" dirty="0"/>
          </a:p>
          <a:p>
            <a:pPr marL="0" indent="0">
              <a:buNone/>
            </a:pPr>
            <a:r>
              <a:rPr lang="en-IN" dirty="0"/>
              <a:t>       Following Condition looks like the </a:t>
            </a:r>
            <a:r>
              <a:rPr lang="en-IN" b="1" dirty="0"/>
              <a:t>one population </a:t>
            </a:r>
            <a:r>
              <a:rPr lang="en-IN" dirty="0"/>
              <a:t>with </a:t>
            </a:r>
            <a:r>
              <a:rPr lang="en-IN" b="1" dirty="0"/>
              <a:t>population variance unknown</a:t>
            </a:r>
          </a:p>
          <a:p>
            <a:pPr marL="0" indent="0">
              <a:buNone/>
            </a:pPr>
            <a:endParaRPr lang="en-IN" b="1" dirty="0"/>
          </a:p>
          <a:p>
            <a:pPr>
              <a:buFont typeface="Wingdings" panose="05000000000000000000" pitchFamily="2" charset="2"/>
              <a:buChar char="Ø"/>
            </a:pPr>
            <a:r>
              <a:rPr lang="en-IN" b="1" dirty="0"/>
              <a:t>Test: </a:t>
            </a:r>
            <a:r>
              <a:rPr lang="en-IN" dirty="0"/>
              <a:t>I am considering t-test for this condition because we don’t know population variance</a:t>
            </a:r>
          </a:p>
          <a:p>
            <a:pPr marL="0" indent="0">
              <a:buNone/>
            </a:pPr>
            <a:r>
              <a:rPr lang="en-IN" b="1" dirty="0"/>
              <a:t>             </a:t>
            </a:r>
            <a:r>
              <a:rPr lang="en-IN" dirty="0"/>
              <a:t>considering significance level of 95% therefore alpha become 0.05</a:t>
            </a:r>
          </a:p>
          <a:p>
            <a:pPr marL="0" indent="0">
              <a:buNone/>
            </a:pPr>
            <a:r>
              <a:rPr lang="en-IN" b="1" dirty="0"/>
              <a:t>             </a:t>
            </a:r>
            <a:r>
              <a:rPr lang="en-IN" dirty="0"/>
              <a:t>and sample size is 24 therefore degree of freedom becomes 23.</a:t>
            </a:r>
          </a:p>
          <a:p>
            <a:pPr marL="0" indent="0">
              <a:buNone/>
            </a:pPr>
            <a:r>
              <a:rPr lang="en-IN" b="1" dirty="0"/>
              <a:t>                                                      </a:t>
            </a:r>
            <a:r>
              <a:rPr lang="en-IN" dirty="0"/>
              <a:t>t</a:t>
            </a:r>
            <a:r>
              <a:rPr lang="en-IN" baseline="-25000" dirty="0"/>
              <a:t>95%,23</a:t>
            </a:r>
            <a:r>
              <a:rPr lang="en-IN" dirty="0"/>
              <a:t> or t</a:t>
            </a:r>
            <a:r>
              <a:rPr lang="en-IN" baseline="-25000" dirty="0"/>
              <a:t>0.025,23</a:t>
            </a:r>
            <a:endParaRPr lang="en-IN" dirty="0"/>
          </a:p>
        </p:txBody>
      </p:sp>
    </p:spTree>
    <p:extLst>
      <p:ext uri="{BB962C8B-B14F-4D97-AF65-F5344CB8AC3E}">
        <p14:creationId xmlns:p14="http://schemas.microsoft.com/office/powerpoint/2010/main" val="32485402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780</TotalTime>
  <Words>1165</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Retrospect</vt:lpstr>
      <vt:lpstr>Shoe Stock Estimation</vt:lpstr>
      <vt:lpstr>Problem Statement</vt:lpstr>
      <vt:lpstr>Approach</vt:lpstr>
      <vt:lpstr>Apply filter for quick analysis of data in table</vt:lpstr>
      <vt:lpstr>Using Pivot Table to get Required Data</vt:lpstr>
      <vt:lpstr>PowerPoint Presentation</vt:lpstr>
      <vt:lpstr>Inferential Statistics</vt:lpstr>
      <vt:lpstr>Task 1: Calculate the confidence intervals for men shoes sales in the USA, this time based on a bigger sample - 2015-2016.</vt:lpstr>
      <vt:lpstr>Cont…</vt:lpstr>
      <vt:lpstr>Cont…</vt:lpstr>
      <vt:lpstr>PowerPoint Presentation</vt:lpstr>
      <vt:lpstr>Task 2: Compare the results with the confidence intervals when the sample was based just on 2016.</vt:lpstr>
      <vt:lpstr>PowerPoint Presentation</vt:lpstr>
      <vt:lpstr>Task 3: Estimate the 90% confidence interval for the same but this time for women shoes. What changes can you see?</vt:lpstr>
      <vt:lpstr>Cont…</vt:lpstr>
      <vt:lpstr>Cont…</vt:lpstr>
      <vt:lpstr>Cont…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Chaman Patel</dc:creator>
  <cp:lastModifiedBy>Chaman Patel</cp:lastModifiedBy>
  <cp:revision>1</cp:revision>
  <dcterms:created xsi:type="dcterms:W3CDTF">2024-06-29T08:19:47Z</dcterms:created>
  <dcterms:modified xsi:type="dcterms:W3CDTF">2024-07-03T04:45:54Z</dcterms:modified>
</cp:coreProperties>
</file>