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633af9b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633af9b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6167564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6167564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5f38fa03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5f38fa03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633af9b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633af9b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633af9b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633af9b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633af9b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633af9b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633af9b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633af9b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7dbbb43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7dbbb43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7dbbb43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7dbbb43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7dbbb43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7dbbb43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5f38fa0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5f38fa0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7dbbb43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7dbbb43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7dbbb43c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e7dbbb43c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7dbbb43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7dbbb43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7dbbb43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7dbbb43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7dbbb43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7dbbb43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7dbbb43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e7dbbb43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7dbbb43c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7dbbb43c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7dbbb43c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7dbbb43c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7dbbb43c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7dbbb43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7dbbb43c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7dbbb43c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5f38fa03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5f38fa03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7dbbb43c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7dbbb43c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7dbbb43c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e7dbbb43c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7dbbb43c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7dbbb43c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7dbbb43c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7dbbb43c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7dbbb43c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7dbbb43c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6e1e5b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76e1e5b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6e1e5b86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76e1e5b86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6e1e5b8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76e1e5b8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6e1e5b86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6e1e5b8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6e1e5b86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6e1e5b86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5f38fa03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5f38fa03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6e1e5b8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6e1e5b8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6e1e5b8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6e1e5b8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6e1e5b86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6e1e5b8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6e1e5b8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6e1e5b8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6e1e5b86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6e1e5b86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5f38fa03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5f38fa03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6167564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6167564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6167564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6167564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6167564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6167564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5f38fa03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5f38fa03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680150"/>
            <a:ext cx="8520600" cy="89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Car Price Prediction Model</a:t>
            </a:r>
            <a:endParaRPr/>
          </a:p>
        </p:txBody>
      </p:sp>
      <p:sp>
        <p:nvSpPr>
          <p:cNvPr id="87" name="Google Shape;87;p13"/>
          <p:cNvSpPr txBox="1"/>
          <p:nvPr/>
        </p:nvSpPr>
        <p:spPr>
          <a:xfrm>
            <a:off x="643750" y="2571750"/>
            <a:ext cx="6426600" cy="21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Based on Real Life Problem of car sales, Models predicts the car </a:t>
            </a:r>
            <a:r>
              <a:rPr lang="en-GB" sz="1300">
                <a:solidFill>
                  <a:schemeClr val="accent1"/>
                </a:solidFill>
                <a:latin typeface="Lato"/>
                <a:ea typeface="Lato"/>
                <a:cs typeface="Lato"/>
                <a:sym typeface="Lato"/>
              </a:rPr>
              <a:t>price</a:t>
            </a:r>
            <a:r>
              <a:rPr lang="en-GB" sz="1300">
                <a:solidFill>
                  <a:schemeClr val="accent1"/>
                </a:solidFill>
                <a:latin typeface="Lato"/>
                <a:ea typeface="Lato"/>
                <a:cs typeface="Lato"/>
                <a:sym typeface="Lato"/>
              </a:rPr>
              <a:t> on the basis of </a:t>
            </a:r>
            <a:r>
              <a:rPr lang="en-GB" sz="1300">
                <a:solidFill>
                  <a:schemeClr val="accent1"/>
                </a:solidFill>
                <a:latin typeface="Lato"/>
                <a:ea typeface="Lato"/>
                <a:cs typeface="Lato"/>
                <a:sym typeface="Lato"/>
              </a:rPr>
              <a:t>different</a:t>
            </a:r>
            <a:r>
              <a:rPr lang="en-GB" sz="1300">
                <a:solidFill>
                  <a:schemeClr val="accent1"/>
                </a:solidFill>
                <a:latin typeface="Lato"/>
                <a:ea typeface="Lato"/>
                <a:cs typeface="Lato"/>
                <a:sym typeface="Lato"/>
              </a:rPr>
              <a:t> inputs such as brand, engine volume etc. It involves the following</a:t>
            </a:r>
            <a:br>
              <a:rPr lang="en-GB" sz="1300">
                <a:solidFill>
                  <a:schemeClr val="accent1"/>
                </a:solidFill>
                <a:latin typeface="Lato"/>
                <a:ea typeface="Lato"/>
                <a:cs typeface="Lato"/>
                <a:sym typeface="Lato"/>
              </a:rPr>
            </a:b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Model: Multivariable Linear Regression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Data Cleaning</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Data visualisation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Taking Assumptions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Log Transformation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Creation of dummies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Creation of a model</a:t>
            </a:r>
            <a:endParaRPr sz="1300">
              <a:solidFill>
                <a:schemeClr val="accent1"/>
              </a:solidFill>
              <a:latin typeface="Lato"/>
              <a:ea typeface="Lato"/>
              <a:cs typeface="Lato"/>
              <a:sym typeface="Lato"/>
            </a:endParaRPr>
          </a:p>
        </p:txBody>
      </p:sp>
      <p:sp>
        <p:nvSpPr>
          <p:cNvPr id="88" name="Google Shape;88;p13"/>
          <p:cNvSpPr txBox="1"/>
          <p:nvPr/>
        </p:nvSpPr>
        <p:spPr>
          <a:xfrm>
            <a:off x="7494500" y="4016925"/>
            <a:ext cx="2914200" cy="15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Project By:</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Chaman Patel</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21121017</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Outcomes on analysing descriptive statistics</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4345 number of rows in model column may have lots of unique model require lots of input </a:t>
            </a:r>
            <a:r>
              <a:rPr lang="en-GB"/>
              <a:t>columns</a:t>
            </a:r>
            <a:r>
              <a:rPr lang="en-GB"/>
              <a:t> for dummy. I decided to drop it as it will not </a:t>
            </a:r>
            <a:r>
              <a:rPr lang="en-GB"/>
              <a:t>impact</a:t>
            </a:r>
            <a:r>
              <a:rPr lang="en-GB"/>
              <a:t> my model much.</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There is missing values in Price and EngineV column.</a:t>
            </a:r>
            <a:endParaRPr/>
          </a:p>
          <a:p>
            <a:pPr indent="0" lvl="0" marL="457200" rtl="0" algn="l">
              <a:spcBef>
                <a:spcPts val="1200"/>
              </a:spcBef>
              <a:spcAft>
                <a:spcPts val="1200"/>
              </a:spcAft>
              <a:buNone/>
            </a:pPr>
            <a:r>
              <a:rPr lang="en-GB"/>
              <a:t>I will be dealing with it by </a:t>
            </a:r>
            <a:r>
              <a:rPr lang="en-GB"/>
              <a:t>dropping</a:t>
            </a:r>
            <a:r>
              <a:rPr lang="en-GB"/>
              <a:t> the rows with missing values. Since, the rule of thumb says that </a:t>
            </a:r>
            <a:r>
              <a:rPr lang="en-GB"/>
              <a:t>dropping</a:t>
            </a:r>
            <a:r>
              <a:rPr lang="en-GB"/>
              <a:t> nearly 5% of data will effect none and it’s </a:t>
            </a:r>
            <a:r>
              <a:rPr lang="en-GB"/>
              <a:t>completely</a:t>
            </a:r>
            <a:r>
              <a:rPr lang="en-GB"/>
              <a:t> ok.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Determining the variable of interest</a:t>
            </a:r>
            <a:endParaRPr sz="1840"/>
          </a:p>
        </p:txBody>
      </p:sp>
      <p:sp>
        <p:nvSpPr>
          <p:cNvPr id="151" name="Google Shape;151;p23"/>
          <p:cNvSpPr txBox="1"/>
          <p:nvPr>
            <p:ph idx="1" type="body"/>
          </p:nvPr>
        </p:nvSpPr>
        <p:spPr>
          <a:xfrm>
            <a:off x="729450" y="1761850"/>
            <a:ext cx="7688700" cy="22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have dropped column model because it require large number of dummy variable for each model there will be 1 column.</a:t>
            </a:r>
            <a:endParaRPr/>
          </a:p>
          <a:p>
            <a:pPr indent="0" lvl="0" marL="0" rtl="0" algn="l">
              <a:spcBef>
                <a:spcPts val="1200"/>
              </a:spcBef>
              <a:spcAft>
                <a:spcPts val="0"/>
              </a:spcAft>
              <a:buNone/>
            </a:pPr>
            <a:r>
              <a:rPr b="1" lang="en-GB"/>
              <a:t>Code:</a:t>
            </a:r>
            <a:endParaRPr b="1"/>
          </a:p>
          <a:p>
            <a:pPr indent="0" lvl="0" marL="0" rtl="0" algn="l">
              <a:lnSpc>
                <a:spcPct val="135714"/>
              </a:lnSpc>
              <a:spcBef>
                <a:spcPts val="1200"/>
              </a:spcBef>
              <a:spcAft>
                <a:spcPts val="0"/>
              </a:spcAft>
              <a:buNone/>
            </a:pPr>
            <a:r>
              <a:rPr lang="en-GB" sz="1050">
                <a:solidFill>
                  <a:srgbClr val="1F377F"/>
                </a:solidFill>
                <a:highlight>
                  <a:srgbClr val="FFFFFF"/>
                </a:highlight>
              </a:rPr>
              <a:t>data</a:t>
            </a:r>
            <a:r>
              <a:rPr lang="en-GB" sz="1050">
                <a:solidFill>
                  <a:srgbClr val="000000"/>
                </a:solidFill>
                <a:highlight>
                  <a:srgbClr val="FFFFFF"/>
                </a:highlight>
              </a:rPr>
              <a:t> = </a:t>
            </a:r>
            <a:r>
              <a:rPr lang="en-GB" sz="1050">
                <a:solidFill>
                  <a:srgbClr val="1F377F"/>
                </a:solidFill>
                <a:highlight>
                  <a:srgbClr val="FFFFFF"/>
                </a:highlight>
              </a:rPr>
              <a:t>raw_data</a:t>
            </a:r>
            <a:r>
              <a:rPr lang="en-GB" sz="1050">
                <a:solidFill>
                  <a:srgbClr val="000000"/>
                </a:solidFill>
                <a:highlight>
                  <a:srgbClr val="FFFFFF"/>
                </a:highlight>
              </a:rPr>
              <a:t>.</a:t>
            </a:r>
            <a:r>
              <a:rPr lang="en-GB" sz="1050">
                <a:solidFill>
                  <a:srgbClr val="74531F"/>
                </a:solidFill>
                <a:highlight>
                  <a:srgbClr val="FFFFFF"/>
                </a:highlight>
              </a:rPr>
              <a:t>drop</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Model</a:t>
            </a:r>
            <a:r>
              <a:rPr lang="en-GB" sz="1050">
                <a:solidFill>
                  <a:srgbClr val="E21F1F"/>
                </a:solidFill>
                <a:highlight>
                  <a:srgbClr val="FFFFFF"/>
                </a:highlight>
              </a:rPr>
              <a:t>'</a:t>
            </a:r>
            <a:r>
              <a:rPr lang="en-GB" sz="1050">
                <a:solidFill>
                  <a:srgbClr val="000000"/>
                </a:solidFill>
                <a:highlight>
                  <a:srgbClr val="FFFFFF"/>
                </a:highlight>
              </a:rPr>
              <a:t>],</a:t>
            </a:r>
            <a:r>
              <a:rPr lang="en-GB" sz="1050">
                <a:solidFill>
                  <a:srgbClr val="808080"/>
                </a:solidFill>
                <a:highlight>
                  <a:srgbClr val="FFFFFF"/>
                </a:highlight>
              </a:rPr>
              <a:t>axis</a:t>
            </a:r>
            <a:r>
              <a:rPr lang="en-GB" sz="1050">
                <a:solidFill>
                  <a:srgbClr val="000000"/>
                </a:solidFill>
                <a:highlight>
                  <a:srgbClr val="FFFFFF"/>
                </a:highlight>
              </a:rPr>
              <a:t>=</a:t>
            </a:r>
            <a:r>
              <a:rPr lang="en-GB" sz="1050">
                <a:solidFill>
                  <a:srgbClr val="098658"/>
                </a:solidFill>
                <a:highlight>
                  <a:srgbClr val="FFFFFF"/>
                </a:highlight>
              </a:rPr>
              <a:t>1</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1F377F"/>
                </a:solidFill>
                <a:highlight>
                  <a:srgbClr val="FFFFFF"/>
                </a:highlight>
              </a:rPr>
              <a:t>data</a:t>
            </a:r>
            <a:r>
              <a:rPr lang="en-GB" sz="1050">
                <a:solidFill>
                  <a:srgbClr val="000000"/>
                </a:solidFill>
                <a:highlight>
                  <a:srgbClr val="FFFFFF"/>
                </a:highlight>
              </a:rPr>
              <a:t>.</a:t>
            </a:r>
            <a:r>
              <a:rPr lang="en-GB" sz="1050">
                <a:solidFill>
                  <a:srgbClr val="74531F"/>
                </a:solidFill>
                <a:highlight>
                  <a:srgbClr val="FFFFFF"/>
                </a:highlight>
              </a:rPr>
              <a:t>describe</a:t>
            </a:r>
            <a:r>
              <a:rPr lang="en-GB" sz="1050">
                <a:solidFill>
                  <a:srgbClr val="000000"/>
                </a:solidFill>
                <a:highlight>
                  <a:srgbClr val="FFFFFF"/>
                </a:highlight>
              </a:rPr>
              <a:t>(</a:t>
            </a:r>
            <a:r>
              <a:rPr lang="en-GB" sz="1050">
                <a:solidFill>
                  <a:srgbClr val="808080"/>
                </a:solidFill>
                <a:highlight>
                  <a:srgbClr val="FFFFFF"/>
                </a:highlight>
              </a:rPr>
              <a:t>include</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all</a:t>
            </a:r>
            <a:r>
              <a:rPr lang="en-GB" sz="1050">
                <a:solidFill>
                  <a:srgbClr val="E21F1F"/>
                </a:solidFill>
                <a:highlight>
                  <a:srgbClr val="FFFFFF"/>
                </a:highlight>
              </a:rPr>
              <a:t>'</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t/>
            </a:r>
            <a:endParaRPr sz="1050">
              <a:solidFill>
                <a:srgbClr val="1F377F"/>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52" name="Google Shape;152;p23"/>
          <p:cNvPicPr preferRelativeResize="0"/>
          <p:nvPr/>
        </p:nvPicPr>
        <p:blipFill rotWithShape="1">
          <a:blip r:embed="rId3">
            <a:alphaModFix/>
          </a:blip>
          <a:srcRect b="66140" l="0" r="0" t="0"/>
          <a:stretch/>
        </p:blipFill>
        <p:spPr>
          <a:xfrm>
            <a:off x="729450" y="3684275"/>
            <a:ext cx="8317176" cy="1136725"/>
          </a:xfrm>
          <a:prstGeom prst="rect">
            <a:avLst/>
          </a:prstGeom>
          <a:noFill/>
          <a:ln>
            <a:noFill/>
          </a:ln>
        </p:spPr>
      </p:pic>
      <p:sp>
        <p:nvSpPr>
          <p:cNvPr id="153" name="Google Shape;153;p23"/>
          <p:cNvSpPr txBox="1"/>
          <p:nvPr/>
        </p:nvSpPr>
        <p:spPr>
          <a:xfrm>
            <a:off x="729450" y="614500"/>
            <a:ext cx="58506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chemeClr val="dk2"/>
                </a:solidFill>
                <a:latin typeface="Raleway"/>
                <a:ea typeface="Raleway"/>
                <a:cs typeface="Raleway"/>
                <a:sym typeface="Raleway"/>
              </a:rPr>
              <a:t>Data Cleaning</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650" y="6553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Dealing with missing values</a:t>
            </a:r>
            <a:endParaRPr sz="1800"/>
          </a:p>
        </p:txBody>
      </p:sp>
      <p:sp>
        <p:nvSpPr>
          <p:cNvPr id="159" name="Google Shape;159;p24"/>
          <p:cNvSpPr txBox="1"/>
          <p:nvPr>
            <p:ph idx="1" type="body"/>
          </p:nvPr>
        </p:nvSpPr>
        <p:spPr>
          <a:xfrm>
            <a:off x="727650" y="1372050"/>
            <a:ext cx="7688700" cy="1199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chemeClr val="dk2"/>
                </a:solidFill>
                <a:highlight>
                  <a:srgbClr val="FFFFFF"/>
                </a:highlight>
              </a:rPr>
              <a:t>data.isnull() shows a df with the information whether a data point is null. Since True = the data point is missing, while False = the data point is not missing, we can sum them. This will give us the total number of missing values feature-wise</a:t>
            </a:r>
            <a:endParaRPr sz="1600"/>
          </a:p>
        </p:txBody>
      </p:sp>
      <p:sp>
        <p:nvSpPr>
          <p:cNvPr id="160" name="Google Shape;160;p24"/>
          <p:cNvSpPr txBox="1"/>
          <p:nvPr/>
        </p:nvSpPr>
        <p:spPr>
          <a:xfrm>
            <a:off x="1154850" y="3244875"/>
            <a:ext cx="356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Code: </a:t>
            </a:r>
            <a:r>
              <a:rPr lang="en-GB" sz="1100">
                <a:solidFill>
                  <a:srgbClr val="1F377F"/>
                </a:solidFill>
                <a:highlight>
                  <a:srgbClr val="FFFFFF"/>
                </a:highlight>
                <a:latin typeface="Lato"/>
                <a:ea typeface="Lato"/>
                <a:cs typeface="Lato"/>
                <a:sym typeface="Lato"/>
              </a:rPr>
              <a:t>data</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isnull</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sum</a:t>
            </a:r>
            <a:r>
              <a:rPr lang="en-GB" sz="1100">
                <a:highlight>
                  <a:srgbClr val="FFFFFF"/>
                </a:highlight>
                <a:latin typeface="Lato"/>
                <a:ea typeface="Lato"/>
                <a:cs typeface="Lato"/>
                <a:sym typeface="Lato"/>
              </a:rPr>
              <a:t>()</a:t>
            </a:r>
            <a:endParaRPr sz="1100">
              <a:solidFill>
                <a:schemeClr val="accent1"/>
              </a:solidFill>
              <a:latin typeface="Lato"/>
              <a:ea typeface="Lato"/>
              <a:cs typeface="Lato"/>
              <a:sym typeface="Lato"/>
            </a:endParaRPr>
          </a:p>
        </p:txBody>
      </p:sp>
      <p:pic>
        <p:nvPicPr>
          <p:cNvPr id="161" name="Google Shape;161;p24"/>
          <p:cNvPicPr preferRelativeResize="0"/>
          <p:nvPr/>
        </p:nvPicPr>
        <p:blipFill>
          <a:blip r:embed="rId3">
            <a:alphaModFix/>
          </a:blip>
          <a:stretch>
            <a:fillRect/>
          </a:stretch>
        </p:blipFill>
        <p:spPr>
          <a:xfrm>
            <a:off x="4939050" y="2571750"/>
            <a:ext cx="2009775" cy="220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Descriptive without missing values</a:t>
            </a:r>
            <a:endParaRPr/>
          </a:p>
        </p:txBody>
      </p:sp>
      <p:pic>
        <p:nvPicPr>
          <p:cNvPr id="167" name="Google Shape;167;p25"/>
          <p:cNvPicPr preferRelativeResize="0"/>
          <p:nvPr/>
        </p:nvPicPr>
        <p:blipFill>
          <a:blip r:embed="rId3">
            <a:alphaModFix/>
          </a:blip>
          <a:stretch>
            <a:fillRect/>
          </a:stretch>
        </p:blipFill>
        <p:spPr>
          <a:xfrm>
            <a:off x="1361000" y="2078875"/>
            <a:ext cx="6421976" cy="256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7650" y="633575"/>
            <a:ext cx="6582000" cy="51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Plotting Probability Distribution Function (PDF)</a:t>
            </a:r>
            <a:endParaRPr sz="1800"/>
          </a:p>
        </p:txBody>
      </p:sp>
      <p:sp>
        <p:nvSpPr>
          <p:cNvPr id="173" name="Google Shape;173;p26"/>
          <p:cNvSpPr txBox="1"/>
          <p:nvPr>
            <p:ph idx="1" type="body"/>
          </p:nvPr>
        </p:nvSpPr>
        <p:spPr>
          <a:xfrm>
            <a:off x="727650" y="1339425"/>
            <a:ext cx="3939600" cy="174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Purpose:</a:t>
            </a:r>
            <a:endParaRPr b="1"/>
          </a:p>
          <a:p>
            <a:pPr indent="-298450" lvl="0" marL="457200" rtl="0" algn="l">
              <a:lnSpc>
                <a:spcPct val="135714"/>
              </a:lnSpc>
              <a:spcBef>
                <a:spcPts val="1200"/>
              </a:spcBef>
              <a:spcAft>
                <a:spcPts val="0"/>
              </a:spcAft>
              <a:buClr>
                <a:srgbClr val="808080"/>
              </a:buClr>
              <a:buSzPts val="1100"/>
              <a:buChar char="●"/>
            </a:pPr>
            <a:r>
              <a:rPr lang="en-GB" sz="1100">
                <a:solidFill>
                  <a:srgbClr val="808080"/>
                </a:solidFill>
                <a:highlight>
                  <a:srgbClr val="FFFFFF"/>
                </a:highlight>
              </a:rPr>
              <a:t>The PDF will show us how that variable is distributed.</a:t>
            </a:r>
            <a:endParaRPr sz="1100">
              <a:solidFill>
                <a:srgbClr val="808080"/>
              </a:solidFill>
              <a:highlight>
                <a:srgbClr val="FFFFFF"/>
              </a:highlight>
            </a:endParaRPr>
          </a:p>
          <a:p>
            <a:pPr indent="-298450" lvl="0" marL="457200" rtl="0" algn="l">
              <a:lnSpc>
                <a:spcPct val="135714"/>
              </a:lnSpc>
              <a:spcBef>
                <a:spcPts val="0"/>
              </a:spcBef>
              <a:spcAft>
                <a:spcPts val="0"/>
              </a:spcAft>
              <a:buClr>
                <a:srgbClr val="808080"/>
              </a:buClr>
              <a:buSzPts val="1100"/>
              <a:buChar char="●"/>
            </a:pPr>
            <a:r>
              <a:rPr lang="en-GB" sz="1100">
                <a:solidFill>
                  <a:srgbClr val="808080"/>
                </a:solidFill>
                <a:highlight>
                  <a:srgbClr val="FFFFFF"/>
                </a:highlight>
              </a:rPr>
              <a:t>This makes it very easy to spot anomalies, such as outliers.</a:t>
            </a:r>
            <a:endParaRPr sz="1100">
              <a:solidFill>
                <a:srgbClr val="808080"/>
              </a:solidFill>
              <a:highlight>
                <a:srgbClr val="FFFFFF"/>
              </a:highlight>
            </a:endParaRPr>
          </a:p>
          <a:p>
            <a:pPr indent="-298450" lvl="0" marL="457200" rtl="0" algn="l">
              <a:lnSpc>
                <a:spcPct val="135714"/>
              </a:lnSpc>
              <a:spcBef>
                <a:spcPts val="0"/>
              </a:spcBef>
              <a:spcAft>
                <a:spcPts val="0"/>
              </a:spcAft>
              <a:buClr>
                <a:srgbClr val="808080"/>
              </a:buClr>
              <a:buSzPts val="1100"/>
              <a:buChar char="●"/>
            </a:pPr>
            <a:r>
              <a:rPr lang="en-GB" sz="1100">
                <a:solidFill>
                  <a:srgbClr val="808080"/>
                </a:solidFill>
                <a:highlight>
                  <a:srgbClr val="FFFFFF"/>
                </a:highlight>
              </a:rPr>
              <a:t>The PDF is often the basis on which we decide whether we want to transform a feature.</a:t>
            </a:r>
            <a:endParaRPr sz="1200"/>
          </a:p>
        </p:txBody>
      </p:sp>
      <p:pic>
        <p:nvPicPr>
          <p:cNvPr id="174" name="Google Shape;174;p26"/>
          <p:cNvPicPr preferRelativeResize="0"/>
          <p:nvPr/>
        </p:nvPicPr>
        <p:blipFill>
          <a:blip r:embed="rId3">
            <a:alphaModFix/>
          </a:blip>
          <a:stretch>
            <a:fillRect/>
          </a:stretch>
        </p:blipFill>
        <p:spPr>
          <a:xfrm>
            <a:off x="5056675" y="1339425"/>
            <a:ext cx="3939599" cy="2994126"/>
          </a:xfrm>
          <a:prstGeom prst="rect">
            <a:avLst/>
          </a:prstGeom>
          <a:noFill/>
          <a:ln>
            <a:noFill/>
          </a:ln>
        </p:spPr>
      </p:pic>
      <p:sp>
        <p:nvSpPr>
          <p:cNvPr id="175" name="Google Shape;175;p26"/>
          <p:cNvSpPr txBox="1"/>
          <p:nvPr/>
        </p:nvSpPr>
        <p:spPr>
          <a:xfrm>
            <a:off x="893850" y="3081825"/>
            <a:ext cx="37734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Code:</a:t>
            </a:r>
            <a:endParaRPr b="1" sz="13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n-GB" sz="1200">
                <a:highlight>
                  <a:srgbClr val="FFFFFF"/>
                </a:highlight>
                <a:latin typeface="Lato"/>
                <a:ea typeface="Lato"/>
                <a:cs typeface="Lato"/>
                <a:sym typeface="Lato"/>
              </a:rPr>
              <a:t>sns.</a:t>
            </a:r>
            <a:r>
              <a:rPr lang="en-GB" sz="1200">
                <a:solidFill>
                  <a:srgbClr val="74531F"/>
                </a:solidFill>
                <a:highlight>
                  <a:srgbClr val="FFFFFF"/>
                </a:highlight>
                <a:latin typeface="Lato"/>
                <a:ea typeface="Lato"/>
                <a:cs typeface="Lato"/>
                <a:sym typeface="Lato"/>
              </a:rPr>
              <a:t>distplot</a:t>
            </a:r>
            <a:r>
              <a:rPr lang="en-GB" sz="1200">
                <a:highlight>
                  <a:srgbClr val="FFFFFF"/>
                </a:highlight>
                <a:latin typeface="Lato"/>
                <a:ea typeface="Lato"/>
                <a:cs typeface="Lato"/>
                <a:sym typeface="Lato"/>
              </a:rPr>
              <a:t>(</a:t>
            </a:r>
            <a:r>
              <a:rPr lang="en-GB" sz="1200">
                <a:solidFill>
                  <a:srgbClr val="1F377F"/>
                </a:solidFill>
                <a:highlight>
                  <a:srgbClr val="FFFFFF"/>
                </a:highlight>
                <a:latin typeface="Lato"/>
                <a:ea typeface="Lato"/>
                <a:cs typeface="Lato"/>
                <a:sym typeface="Lato"/>
              </a:rPr>
              <a:t>data_no_mv</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Price</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cxnSp>
        <p:nvCxnSpPr>
          <p:cNvPr id="176" name="Google Shape;176;p26"/>
          <p:cNvCxnSpPr/>
          <p:nvPr/>
        </p:nvCxnSpPr>
        <p:spPr>
          <a:xfrm flipH="1">
            <a:off x="7592450" y="3288350"/>
            <a:ext cx="97800" cy="5655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6"/>
          <p:cNvCxnSpPr/>
          <p:nvPr/>
        </p:nvCxnSpPr>
        <p:spPr>
          <a:xfrm flipH="1">
            <a:off x="8081700" y="3342725"/>
            <a:ext cx="87000" cy="5112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6"/>
          <p:cNvCxnSpPr/>
          <p:nvPr/>
        </p:nvCxnSpPr>
        <p:spPr>
          <a:xfrm flipH="1">
            <a:off x="8505800" y="3375350"/>
            <a:ext cx="87000" cy="5220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6"/>
          <p:cNvSpPr txBox="1"/>
          <p:nvPr/>
        </p:nvSpPr>
        <p:spPr>
          <a:xfrm>
            <a:off x="7571250" y="2788100"/>
            <a:ext cx="11079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chemeClr val="dk2"/>
                </a:solidFill>
                <a:latin typeface="Lato"/>
                <a:ea typeface="Lato"/>
                <a:cs typeface="Lato"/>
                <a:sym typeface="Lato"/>
              </a:rPr>
              <a:t>Outliers</a:t>
            </a:r>
            <a:endParaRPr b="1" sz="1900">
              <a:solidFill>
                <a:schemeClr val="dk2"/>
              </a:solidFill>
              <a:latin typeface="Lato"/>
              <a:ea typeface="Lato"/>
              <a:cs typeface="Lato"/>
              <a:sym typeface="Lato"/>
            </a:endParaRPr>
          </a:p>
        </p:txBody>
      </p:sp>
      <p:sp>
        <p:nvSpPr>
          <p:cNvPr id="180" name="Google Shape;180;p26"/>
          <p:cNvSpPr txBox="1"/>
          <p:nvPr/>
        </p:nvSpPr>
        <p:spPr>
          <a:xfrm>
            <a:off x="817725" y="3701625"/>
            <a:ext cx="4317000" cy="1598400"/>
          </a:xfrm>
          <a:prstGeom prst="rect">
            <a:avLst/>
          </a:prstGeom>
          <a:noFill/>
          <a:ln>
            <a:noFill/>
          </a:ln>
        </p:spPr>
        <p:txBody>
          <a:bodyPr anchorCtr="0" anchor="t" bIns="91425" lIns="91425" spcFirstLastPara="1" rIns="91425" wrap="square" tIns="91425">
            <a:noAutofit/>
          </a:bodyPr>
          <a:lstStyle/>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Here, the outliers are situated around the higher prices (right side of the graph)</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Logic should also be applied</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This is a dataset about used cars, therefore one can imagine how $300,000 is an excessive price</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765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outliers</a:t>
            </a:r>
            <a:endParaRPr/>
          </a:p>
        </p:txBody>
      </p:sp>
      <p:sp>
        <p:nvSpPr>
          <p:cNvPr id="186" name="Google Shape;186;p27"/>
          <p:cNvSpPr txBox="1"/>
          <p:nvPr>
            <p:ph idx="1" type="body"/>
          </p:nvPr>
        </p:nvSpPr>
        <p:spPr>
          <a:xfrm>
            <a:off x="772950" y="1295925"/>
            <a:ext cx="7688700" cy="8505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We will only take values of price below 99 </a:t>
            </a:r>
            <a:r>
              <a:rPr lang="en-GB">
                <a:solidFill>
                  <a:schemeClr val="dk2"/>
                </a:solidFill>
                <a:highlight>
                  <a:srgbClr val="FFFFFF"/>
                </a:highlight>
              </a:rPr>
              <a:t>percentile</a:t>
            </a:r>
            <a:r>
              <a:rPr lang="en-GB">
                <a:solidFill>
                  <a:schemeClr val="dk2"/>
                </a:solidFill>
                <a:highlight>
                  <a:srgbClr val="FFFFFF"/>
                </a:highlight>
              </a:rPr>
              <a:t>.</a:t>
            </a:r>
            <a:endParaRPr>
              <a:solidFill>
                <a:schemeClr val="dk2"/>
              </a:solidFill>
              <a:highlight>
                <a:srgbClr val="FFFFFF"/>
              </a:highlight>
            </a:endParaRPr>
          </a:p>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Quantile method of Pandas will help to deal get value of 99 percentile.</a:t>
            </a:r>
            <a:endParaRPr>
              <a:solidFill>
                <a:schemeClr val="dk2"/>
              </a:solidFill>
              <a:highlight>
                <a:srgbClr val="FFFFFF"/>
              </a:highlight>
            </a:endParaRPr>
          </a:p>
        </p:txBody>
      </p:sp>
      <p:sp>
        <p:nvSpPr>
          <p:cNvPr id="187" name="Google Shape;187;p27"/>
          <p:cNvSpPr txBox="1"/>
          <p:nvPr/>
        </p:nvSpPr>
        <p:spPr>
          <a:xfrm>
            <a:off x="1524375" y="4359600"/>
            <a:ext cx="2551800" cy="783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800">
                <a:solidFill>
                  <a:srgbClr val="1F377F"/>
                </a:solidFill>
                <a:highlight>
                  <a:srgbClr val="FFFFFF"/>
                </a:highlight>
                <a:latin typeface="Lato"/>
                <a:ea typeface="Lato"/>
                <a:cs typeface="Lato"/>
                <a:sym typeface="Lato"/>
              </a:rPr>
              <a:t>Code:</a:t>
            </a:r>
            <a:endParaRPr b="1" sz="800">
              <a:solidFill>
                <a:srgbClr val="1F377F"/>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800">
                <a:solidFill>
                  <a:srgbClr val="1F377F"/>
                </a:solidFill>
                <a:highlight>
                  <a:srgbClr val="FFFFFF"/>
                </a:highlight>
                <a:latin typeface="Lato"/>
                <a:ea typeface="Lato"/>
                <a:cs typeface="Lato"/>
                <a:sym typeface="Lato"/>
              </a:rPr>
              <a:t>q</a:t>
            </a:r>
            <a:r>
              <a:rPr lang="en-GB" sz="800">
                <a:highlight>
                  <a:srgbClr val="FFFFFF"/>
                </a:highlight>
                <a:latin typeface="Lato"/>
                <a:ea typeface="Lato"/>
                <a:cs typeface="Lato"/>
                <a:sym typeface="Lato"/>
              </a:rPr>
              <a:t> = </a:t>
            </a:r>
            <a:r>
              <a:rPr lang="en-GB" sz="800">
                <a:solidFill>
                  <a:srgbClr val="1F377F"/>
                </a:solidFill>
                <a:highlight>
                  <a:srgbClr val="FFFFFF"/>
                </a:highlight>
                <a:latin typeface="Lato"/>
                <a:ea typeface="Lato"/>
                <a:cs typeface="Lato"/>
                <a:sym typeface="Lato"/>
              </a:rPr>
              <a:t>data_no_mv</a:t>
            </a:r>
            <a:r>
              <a:rPr lang="en-GB" sz="800">
                <a:highlight>
                  <a:srgbClr val="FFFFFF"/>
                </a:highlight>
                <a:latin typeface="Lato"/>
                <a:ea typeface="Lato"/>
                <a:cs typeface="Lato"/>
                <a:sym typeface="Lato"/>
              </a:rPr>
              <a:t>[</a:t>
            </a:r>
            <a:r>
              <a:rPr lang="en-GB" sz="800">
                <a:solidFill>
                  <a:srgbClr val="E21F1F"/>
                </a:solidFill>
                <a:highlight>
                  <a:srgbClr val="FFFFFF"/>
                </a:highlight>
                <a:latin typeface="Lato"/>
                <a:ea typeface="Lato"/>
                <a:cs typeface="Lato"/>
                <a:sym typeface="Lato"/>
              </a:rPr>
              <a:t>'</a:t>
            </a:r>
            <a:r>
              <a:rPr lang="en-GB" sz="800">
                <a:solidFill>
                  <a:srgbClr val="A31515"/>
                </a:solidFill>
                <a:highlight>
                  <a:srgbClr val="FFFFFF"/>
                </a:highlight>
                <a:latin typeface="Lato"/>
                <a:ea typeface="Lato"/>
                <a:cs typeface="Lato"/>
                <a:sym typeface="Lato"/>
              </a:rPr>
              <a:t>Price</a:t>
            </a:r>
            <a:r>
              <a:rPr lang="en-GB" sz="800">
                <a:solidFill>
                  <a:srgbClr val="E21F1F"/>
                </a:solidFill>
                <a:highlight>
                  <a:srgbClr val="FFFFFF"/>
                </a:highlight>
                <a:latin typeface="Lato"/>
                <a:ea typeface="Lato"/>
                <a:cs typeface="Lato"/>
                <a:sym typeface="Lato"/>
              </a:rPr>
              <a:t>'</a:t>
            </a:r>
            <a:r>
              <a:rPr lang="en-GB" sz="800">
                <a:highlight>
                  <a:srgbClr val="FFFFFF"/>
                </a:highlight>
                <a:latin typeface="Lato"/>
                <a:ea typeface="Lato"/>
                <a:cs typeface="Lato"/>
                <a:sym typeface="Lato"/>
              </a:rPr>
              <a:t>].</a:t>
            </a:r>
            <a:r>
              <a:rPr lang="en-GB" sz="800">
                <a:solidFill>
                  <a:srgbClr val="74531F"/>
                </a:solidFill>
                <a:highlight>
                  <a:srgbClr val="FFFFFF"/>
                </a:highlight>
                <a:latin typeface="Lato"/>
                <a:ea typeface="Lato"/>
                <a:cs typeface="Lato"/>
                <a:sym typeface="Lato"/>
              </a:rPr>
              <a:t>quantile</a:t>
            </a:r>
            <a:r>
              <a:rPr lang="en-GB" sz="800">
                <a:highlight>
                  <a:srgbClr val="FFFFFF"/>
                </a:highlight>
                <a:latin typeface="Lato"/>
                <a:ea typeface="Lato"/>
                <a:cs typeface="Lato"/>
                <a:sym typeface="Lato"/>
              </a:rPr>
              <a:t>(</a:t>
            </a:r>
            <a:r>
              <a:rPr lang="en-GB" sz="800">
                <a:solidFill>
                  <a:srgbClr val="098658"/>
                </a:solidFill>
                <a:highlight>
                  <a:srgbClr val="FFFFFF"/>
                </a:highlight>
                <a:latin typeface="Lato"/>
                <a:ea typeface="Lato"/>
                <a:cs typeface="Lato"/>
                <a:sym typeface="Lato"/>
              </a:rPr>
              <a:t>0.99</a:t>
            </a:r>
            <a:r>
              <a:rPr lang="en-GB" sz="800">
                <a:highlight>
                  <a:srgbClr val="FFFFFF"/>
                </a:highlight>
                <a:latin typeface="Lato"/>
                <a:ea typeface="Lato"/>
                <a:cs typeface="Lato"/>
                <a:sym typeface="Lato"/>
              </a:rPr>
              <a:t>)</a:t>
            </a:r>
            <a:endParaRPr sz="8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800">
                <a:solidFill>
                  <a:srgbClr val="1F377F"/>
                </a:solidFill>
                <a:highlight>
                  <a:srgbClr val="FFFFFF"/>
                </a:highlight>
                <a:latin typeface="Lato"/>
                <a:ea typeface="Lato"/>
                <a:cs typeface="Lato"/>
                <a:sym typeface="Lato"/>
              </a:rPr>
              <a:t>data_1</a:t>
            </a:r>
            <a:r>
              <a:rPr lang="en-GB" sz="800">
                <a:highlight>
                  <a:srgbClr val="FFFFFF"/>
                </a:highlight>
                <a:latin typeface="Lato"/>
                <a:ea typeface="Lato"/>
                <a:cs typeface="Lato"/>
                <a:sym typeface="Lato"/>
              </a:rPr>
              <a:t> = </a:t>
            </a:r>
            <a:r>
              <a:rPr lang="en-GB" sz="800">
                <a:solidFill>
                  <a:srgbClr val="1F377F"/>
                </a:solidFill>
                <a:highlight>
                  <a:srgbClr val="FFFFFF"/>
                </a:highlight>
                <a:latin typeface="Lato"/>
                <a:ea typeface="Lato"/>
                <a:cs typeface="Lato"/>
                <a:sym typeface="Lato"/>
              </a:rPr>
              <a:t>data_no_mv</a:t>
            </a:r>
            <a:r>
              <a:rPr lang="en-GB" sz="800">
                <a:highlight>
                  <a:srgbClr val="FFFFFF"/>
                </a:highlight>
                <a:latin typeface="Lato"/>
                <a:ea typeface="Lato"/>
                <a:cs typeface="Lato"/>
                <a:sym typeface="Lato"/>
              </a:rPr>
              <a:t>[</a:t>
            </a:r>
            <a:r>
              <a:rPr lang="en-GB" sz="800">
                <a:solidFill>
                  <a:srgbClr val="1F377F"/>
                </a:solidFill>
                <a:highlight>
                  <a:srgbClr val="FFFFFF"/>
                </a:highlight>
                <a:latin typeface="Lato"/>
                <a:ea typeface="Lato"/>
                <a:cs typeface="Lato"/>
                <a:sym typeface="Lato"/>
              </a:rPr>
              <a:t>data_no_mv</a:t>
            </a:r>
            <a:r>
              <a:rPr lang="en-GB" sz="800">
                <a:highlight>
                  <a:srgbClr val="FFFFFF"/>
                </a:highlight>
                <a:latin typeface="Lato"/>
                <a:ea typeface="Lato"/>
                <a:cs typeface="Lato"/>
                <a:sym typeface="Lato"/>
              </a:rPr>
              <a:t>[</a:t>
            </a:r>
            <a:r>
              <a:rPr lang="en-GB" sz="800">
                <a:solidFill>
                  <a:srgbClr val="E21F1F"/>
                </a:solidFill>
                <a:highlight>
                  <a:srgbClr val="FFFFFF"/>
                </a:highlight>
                <a:latin typeface="Lato"/>
                <a:ea typeface="Lato"/>
                <a:cs typeface="Lato"/>
                <a:sym typeface="Lato"/>
              </a:rPr>
              <a:t>'</a:t>
            </a:r>
            <a:r>
              <a:rPr lang="en-GB" sz="800">
                <a:solidFill>
                  <a:srgbClr val="A31515"/>
                </a:solidFill>
                <a:highlight>
                  <a:srgbClr val="FFFFFF"/>
                </a:highlight>
                <a:latin typeface="Lato"/>
                <a:ea typeface="Lato"/>
                <a:cs typeface="Lato"/>
                <a:sym typeface="Lato"/>
              </a:rPr>
              <a:t>Price</a:t>
            </a:r>
            <a:r>
              <a:rPr lang="en-GB" sz="800">
                <a:solidFill>
                  <a:srgbClr val="E21F1F"/>
                </a:solidFill>
                <a:highlight>
                  <a:srgbClr val="FFFFFF"/>
                </a:highlight>
                <a:latin typeface="Lato"/>
                <a:ea typeface="Lato"/>
                <a:cs typeface="Lato"/>
                <a:sym typeface="Lato"/>
              </a:rPr>
              <a:t>'</a:t>
            </a:r>
            <a:r>
              <a:rPr lang="en-GB" sz="800">
                <a:highlight>
                  <a:srgbClr val="FFFFFF"/>
                </a:highlight>
                <a:latin typeface="Lato"/>
                <a:ea typeface="Lato"/>
                <a:cs typeface="Lato"/>
                <a:sym typeface="Lato"/>
              </a:rPr>
              <a:t>]</a:t>
            </a:r>
            <a:r>
              <a:rPr lang="en-GB" sz="800">
                <a:solidFill>
                  <a:srgbClr val="74531F"/>
                </a:solidFill>
                <a:highlight>
                  <a:srgbClr val="FFFFFF"/>
                </a:highlight>
                <a:latin typeface="Lato"/>
                <a:ea typeface="Lato"/>
                <a:cs typeface="Lato"/>
                <a:sym typeface="Lato"/>
              </a:rPr>
              <a:t>&lt;</a:t>
            </a:r>
            <a:r>
              <a:rPr lang="en-GB" sz="800">
                <a:solidFill>
                  <a:srgbClr val="1F377F"/>
                </a:solidFill>
                <a:highlight>
                  <a:srgbClr val="FFFFFF"/>
                </a:highlight>
                <a:latin typeface="Lato"/>
                <a:ea typeface="Lato"/>
                <a:cs typeface="Lato"/>
                <a:sym typeface="Lato"/>
              </a:rPr>
              <a:t>q</a:t>
            </a:r>
            <a:r>
              <a:rPr lang="en-GB" sz="800">
                <a:highlight>
                  <a:srgbClr val="FFFFFF"/>
                </a:highlight>
                <a:latin typeface="Lato"/>
                <a:ea typeface="Lato"/>
                <a:cs typeface="Lato"/>
                <a:sym typeface="Lato"/>
              </a:rPr>
              <a:t>]</a:t>
            </a:r>
            <a:endParaRPr sz="8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800">
                <a:solidFill>
                  <a:srgbClr val="1F377F"/>
                </a:solidFill>
                <a:highlight>
                  <a:srgbClr val="FFFFFF"/>
                </a:highlight>
                <a:latin typeface="Lato"/>
                <a:ea typeface="Lato"/>
                <a:cs typeface="Lato"/>
                <a:sym typeface="Lato"/>
              </a:rPr>
              <a:t>data_1</a:t>
            </a:r>
            <a:r>
              <a:rPr lang="en-GB" sz="800">
                <a:highlight>
                  <a:srgbClr val="FFFFFF"/>
                </a:highlight>
                <a:latin typeface="Lato"/>
                <a:ea typeface="Lato"/>
                <a:cs typeface="Lato"/>
                <a:sym typeface="Lato"/>
              </a:rPr>
              <a:t>.</a:t>
            </a:r>
            <a:r>
              <a:rPr lang="en-GB" sz="800">
                <a:solidFill>
                  <a:srgbClr val="74531F"/>
                </a:solidFill>
                <a:highlight>
                  <a:srgbClr val="FFFFFF"/>
                </a:highlight>
                <a:latin typeface="Lato"/>
                <a:ea typeface="Lato"/>
                <a:cs typeface="Lato"/>
                <a:sym typeface="Lato"/>
              </a:rPr>
              <a:t>describe</a:t>
            </a:r>
            <a:r>
              <a:rPr lang="en-GB" sz="800">
                <a:highlight>
                  <a:srgbClr val="FFFFFF"/>
                </a:highlight>
                <a:latin typeface="Lato"/>
                <a:ea typeface="Lato"/>
                <a:cs typeface="Lato"/>
                <a:sym typeface="Lato"/>
              </a:rPr>
              <a:t>(</a:t>
            </a:r>
            <a:r>
              <a:rPr lang="en-GB" sz="800">
                <a:solidFill>
                  <a:srgbClr val="808080"/>
                </a:solidFill>
                <a:highlight>
                  <a:srgbClr val="FFFFFF"/>
                </a:highlight>
                <a:latin typeface="Lato"/>
                <a:ea typeface="Lato"/>
                <a:cs typeface="Lato"/>
                <a:sym typeface="Lato"/>
              </a:rPr>
              <a:t>include</a:t>
            </a:r>
            <a:r>
              <a:rPr lang="en-GB" sz="800">
                <a:highlight>
                  <a:srgbClr val="FFFFFF"/>
                </a:highlight>
                <a:latin typeface="Lato"/>
                <a:ea typeface="Lato"/>
                <a:cs typeface="Lato"/>
                <a:sym typeface="Lato"/>
              </a:rPr>
              <a:t>=</a:t>
            </a:r>
            <a:r>
              <a:rPr lang="en-GB" sz="800">
                <a:solidFill>
                  <a:srgbClr val="E21F1F"/>
                </a:solidFill>
                <a:highlight>
                  <a:srgbClr val="FFFFFF"/>
                </a:highlight>
                <a:latin typeface="Lato"/>
                <a:ea typeface="Lato"/>
                <a:cs typeface="Lato"/>
                <a:sym typeface="Lato"/>
              </a:rPr>
              <a:t>'</a:t>
            </a:r>
            <a:r>
              <a:rPr lang="en-GB" sz="800">
                <a:solidFill>
                  <a:srgbClr val="A31515"/>
                </a:solidFill>
                <a:highlight>
                  <a:srgbClr val="FFFFFF"/>
                </a:highlight>
                <a:latin typeface="Lato"/>
                <a:ea typeface="Lato"/>
                <a:cs typeface="Lato"/>
                <a:sym typeface="Lato"/>
              </a:rPr>
              <a:t>all</a:t>
            </a:r>
            <a:r>
              <a:rPr lang="en-GB" sz="800">
                <a:solidFill>
                  <a:srgbClr val="E21F1F"/>
                </a:solidFill>
                <a:highlight>
                  <a:srgbClr val="FFFFFF"/>
                </a:highlight>
                <a:latin typeface="Lato"/>
                <a:ea typeface="Lato"/>
                <a:cs typeface="Lato"/>
                <a:sym typeface="Lato"/>
              </a:rPr>
              <a:t>'</a:t>
            </a:r>
            <a:r>
              <a:rPr lang="en-GB" sz="800">
                <a:highlight>
                  <a:srgbClr val="FFFFFF"/>
                </a:highlight>
                <a:latin typeface="Lato"/>
                <a:ea typeface="Lato"/>
                <a:cs typeface="Lato"/>
                <a:sym typeface="Lato"/>
              </a:rPr>
              <a:t>)</a:t>
            </a:r>
            <a:endParaRPr sz="900">
              <a:solidFill>
                <a:schemeClr val="accent1"/>
              </a:solidFill>
              <a:latin typeface="Lato"/>
              <a:ea typeface="Lato"/>
              <a:cs typeface="Lato"/>
              <a:sym typeface="Lato"/>
            </a:endParaRPr>
          </a:p>
        </p:txBody>
      </p:sp>
      <p:pic>
        <p:nvPicPr>
          <p:cNvPr id="188" name="Google Shape;188;p27"/>
          <p:cNvPicPr preferRelativeResize="0"/>
          <p:nvPr/>
        </p:nvPicPr>
        <p:blipFill>
          <a:blip r:embed="rId3">
            <a:alphaModFix/>
          </a:blip>
          <a:stretch>
            <a:fillRect/>
          </a:stretch>
        </p:blipFill>
        <p:spPr>
          <a:xfrm>
            <a:off x="284750" y="2306188"/>
            <a:ext cx="4389452" cy="1787964"/>
          </a:xfrm>
          <a:prstGeom prst="rect">
            <a:avLst/>
          </a:prstGeom>
          <a:noFill/>
          <a:ln>
            <a:noFill/>
          </a:ln>
        </p:spPr>
      </p:pic>
      <p:pic>
        <p:nvPicPr>
          <p:cNvPr id="189" name="Google Shape;189;p27"/>
          <p:cNvPicPr preferRelativeResize="0"/>
          <p:nvPr/>
        </p:nvPicPr>
        <p:blipFill>
          <a:blip r:embed="rId4">
            <a:alphaModFix/>
          </a:blip>
          <a:stretch>
            <a:fillRect/>
          </a:stretch>
        </p:blipFill>
        <p:spPr>
          <a:xfrm>
            <a:off x="4939050" y="2306200"/>
            <a:ext cx="3903700" cy="2361225"/>
          </a:xfrm>
          <a:prstGeom prst="rect">
            <a:avLst/>
          </a:prstGeom>
          <a:noFill/>
          <a:ln>
            <a:noFill/>
          </a:ln>
        </p:spPr>
      </p:pic>
      <p:sp>
        <p:nvSpPr>
          <p:cNvPr id="190" name="Google Shape;190;p27"/>
          <p:cNvSpPr txBox="1"/>
          <p:nvPr/>
        </p:nvSpPr>
        <p:spPr>
          <a:xfrm>
            <a:off x="5525550" y="4667425"/>
            <a:ext cx="29361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Code:  </a:t>
            </a:r>
            <a:r>
              <a:rPr lang="en-GB" sz="1200">
                <a:highlight>
                  <a:srgbClr val="FFFFFF"/>
                </a:highlight>
                <a:latin typeface="Lato"/>
                <a:ea typeface="Lato"/>
                <a:cs typeface="Lato"/>
                <a:sym typeface="Lato"/>
              </a:rPr>
              <a:t>sns.</a:t>
            </a:r>
            <a:r>
              <a:rPr lang="en-GB" sz="1200">
                <a:solidFill>
                  <a:srgbClr val="74531F"/>
                </a:solidFill>
                <a:highlight>
                  <a:srgbClr val="FFFFFF"/>
                </a:highlight>
                <a:latin typeface="Lato"/>
                <a:ea typeface="Lato"/>
                <a:cs typeface="Lato"/>
                <a:sym typeface="Lato"/>
              </a:rPr>
              <a:t>distplot</a:t>
            </a:r>
            <a:r>
              <a:rPr lang="en-GB" sz="1200">
                <a:highlight>
                  <a:srgbClr val="FFFFFF"/>
                </a:highlight>
                <a:latin typeface="Lato"/>
                <a:ea typeface="Lato"/>
                <a:cs typeface="Lato"/>
                <a:sym typeface="Lato"/>
              </a:rPr>
              <a:t>(</a:t>
            </a:r>
            <a:r>
              <a:rPr lang="en-GB" sz="1200">
                <a:solidFill>
                  <a:srgbClr val="1F377F"/>
                </a:solidFill>
                <a:highlight>
                  <a:srgbClr val="FFFFFF"/>
                </a:highlight>
                <a:latin typeface="Lato"/>
                <a:ea typeface="Lato"/>
                <a:cs typeface="Lato"/>
                <a:sym typeface="Lato"/>
              </a:rPr>
              <a:t>data_1</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Price</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
        <p:nvSpPr>
          <p:cNvPr id="191" name="Google Shape;191;p27"/>
          <p:cNvSpPr txBox="1"/>
          <p:nvPr/>
        </p:nvSpPr>
        <p:spPr>
          <a:xfrm>
            <a:off x="7016050" y="4041425"/>
            <a:ext cx="16854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Removed Outliers</a:t>
            </a:r>
            <a:endParaRPr b="1"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675075" y="535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Checking for other variable</a:t>
            </a:r>
            <a:endParaRPr/>
          </a:p>
        </p:txBody>
      </p:sp>
      <p:sp>
        <p:nvSpPr>
          <p:cNvPr id="197" name="Google Shape;197;p28"/>
          <p:cNvSpPr txBox="1"/>
          <p:nvPr>
            <p:ph idx="1" type="body"/>
          </p:nvPr>
        </p:nvSpPr>
        <p:spPr>
          <a:xfrm>
            <a:off x="727650" y="1441200"/>
            <a:ext cx="3515400" cy="27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t>Mileage</a:t>
            </a:r>
            <a:endParaRPr b="1" sz="1500"/>
          </a:p>
          <a:p>
            <a:pPr indent="0" lvl="0" marL="0" rtl="0" algn="l">
              <a:spcBef>
                <a:spcPts val="1200"/>
              </a:spcBef>
              <a:spcAft>
                <a:spcPts val="0"/>
              </a:spcAft>
              <a:buNone/>
            </a:pPr>
            <a:r>
              <a:rPr lang="en-GB" sz="1200"/>
              <a:t>Code: </a:t>
            </a:r>
            <a:r>
              <a:rPr lang="en-GB" sz="1100">
                <a:solidFill>
                  <a:srgbClr val="000000"/>
                </a:solidFill>
                <a:highlight>
                  <a:srgbClr val="FFFFFF"/>
                </a:highlight>
              </a:rPr>
              <a:t>sns.</a:t>
            </a:r>
            <a:r>
              <a:rPr lang="en-GB" sz="1100">
                <a:solidFill>
                  <a:srgbClr val="74531F"/>
                </a:solidFill>
                <a:highlight>
                  <a:srgbClr val="FFFFFF"/>
                </a:highlight>
              </a:rPr>
              <a:t>distplot</a:t>
            </a:r>
            <a:r>
              <a:rPr lang="en-GB" sz="1100">
                <a:solidFill>
                  <a:srgbClr val="000000"/>
                </a:solidFill>
                <a:highlight>
                  <a:srgbClr val="FFFFFF"/>
                </a:highlight>
              </a:rPr>
              <a:t>(</a:t>
            </a:r>
            <a:r>
              <a:rPr lang="en-GB" sz="1100">
                <a:solidFill>
                  <a:srgbClr val="1F377F"/>
                </a:solidFill>
                <a:highlight>
                  <a:srgbClr val="FFFFFF"/>
                </a:highlight>
              </a:rPr>
              <a:t>data_no_mv</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Mileage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1200"/>
              </a:spcBef>
              <a:spcAft>
                <a:spcPts val="0"/>
              </a:spcAft>
              <a:buNone/>
            </a:pPr>
            <a:r>
              <a:t/>
            </a:r>
            <a:endParaRPr sz="1100">
              <a:solidFill>
                <a:srgbClr val="000000"/>
              </a:solidFill>
              <a:highlight>
                <a:srgbClr val="FFFFFF"/>
              </a:highlight>
            </a:endParaRPr>
          </a:p>
          <a:p>
            <a:pPr indent="0" lvl="0" marL="0" rtl="0" algn="l">
              <a:spcBef>
                <a:spcPts val="1200"/>
              </a:spcBef>
              <a:spcAft>
                <a:spcPts val="0"/>
              </a:spcAft>
              <a:buNone/>
            </a:pPr>
            <a:r>
              <a:t/>
            </a:r>
            <a:endParaRPr sz="1100">
              <a:solidFill>
                <a:srgbClr val="000000"/>
              </a:solidFill>
              <a:highlight>
                <a:srgbClr val="FFFFFF"/>
              </a:highlight>
            </a:endParaRPr>
          </a:p>
          <a:p>
            <a:pPr indent="0" lvl="0" marL="0" rtl="0" algn="l">
              <a:spcBef>
                <a:spcPts val="1200"/>
              </a:spcBef>
              <a:spcAft>
                <a:spcPts val="1200"/>
              </a:spcAft>
              <a:buNone/>
            </a:pPr>
            <a:r>
              <a:rPr lang="en-GB" sz="1200">
                <a:latin typeface="Arial"/>
                <a:ea typeface="Arial"/>
                <a:cs typeface="Arial"/>
                <a:sym typeface="Arial"/>
              </a:rPr>
              <a:t>This Outliers will </a:t>
            </a:r>
            <a:r>
              <a:rPr lang="en-GB" sz="1200">
                <a:latin typeface="Arial"/>
                <a:ea typeface="Arial"/>
                <a:cs typeface="Arial"/>
                <a:sym typeface="Arial"/>
              </a:rPr>
              <a:t>affect</a:t>
            </a:r>
            <a:r>
              <a:rPr lang="en-GB" sz="1200">
                <a:latin typeface="Arial"/>
                <a:ea typeface="Arial"/>
                <a:cs typeface="Arial"/>
                <a:sym typeface="Arial"/>
              </a:rPr>
              <a:t> the variable weight. Since, we want to remove this outliers </a:t>
            </a:r>
            <a:r>
              <a:rPr lang="en-GB" sz="1200">
                <a:latin typeface="Arial"/>
                <a:ea typeface="Arial"/>
                <a:cs typeface="Arial"/>
                <a:sym typeface="Arial"/>
              </a:rPr>
              <a:t>because</a:t>
            </a:r>
            <a:r>
              <a:rPr lang="en-GB" sz="1200">
                <a:latin typeface="Arial"/>
                <a:ea typeface="Arial"/>
                <a:cs typeface="Arial"/>
                <a:sym typeface="Arial"/>
              </a:rPr>
              <a:t> we want our model for majority of the population. Therefore, we want maximum </a:t>
            </a:r>
            <a:r>
              <a:rPr lang="en-GB" sz="1200">
                <a:latin typeface="Arial"/>
                <a:ea typeface="Arial"/>
                <a:cs typeface="Arial"/>
                <a:sym typeface="Arial"/>
              </a:rPr>
              <a:t>occurrences.</a:t>
            </a:r>
            <a:endParaRPr sz="1200">
              <a:latin typeface="Arial"/>
              <a:ea typeface="Arial"/>
              <a:cs typeface="Arial"/>
              <a:sym typeface="Arial"/>
            </a:endParaRPr>
          </a:p>
        </p:txBody>
      </p:sp>
      <p:pic>
        <p:nvPicPr>
          <p:cNvPr id="198" name="Google Shape;198;p28"/>
          <p:cNvPicPr preferRelativeResize="0"/>
          <p:nvPr/>
        </p:nvPicPr>
        <p:blipFill>
          <a:blip r:embed="rId3">
            <a:alphaModFix/>
          </a:blip>
          <a:stretch>
            <a:fillRect/>
          </a:stretch>
        </p:blipFill>
        <p:spPr>
          <a:xfrm>
            <a:off x="4395450" y="1223325"/>
            <a:ext cx="4596150" cy="3365038"/>
          </a:xfrm>
          <a:prstGeom prst="rect">
            <a:avLst/>
          </a:prstGeom>
          <a:noFill/>
          <a:ln>
            <a:noFill/>
          </a:ln>
        </p:spPr>
      </p:pic>
      <p:cxnSp>
        <p:nvCxnSpPr>
          <p:cNvPr id="199" name="Google Shape;199;p28"/>
          <p:cNvCxnSpPr/>
          <p:nvPr/>
        </p:nvCxnSpPr>
        <p:spPr>
          <a:xfrm>
            <a:off x="7635875" y="3549350"/>
            <a:ext cx="152100" cy="6198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8"/>
          <p:cNvCxnSpPr/>
          <p:nvPr/>
        </p:nvCxnSpPr>
        <p:spPr>
          <a:xfrm>
            <a:off x="7994725" y="3571100"/>
            <a:ext cx="130500" cy="5763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8"/>
          <p:cNvCxnSpPr/>
          <p:nvPr/>
        </p:nvCxnSpPr>
        <p:spPr>
          <a:xfrm>
            <a:off x="8386200" y="3571100"/>
            <a:ext cx="152100" cy="5547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8"/>
          <p:cNvSpPr txBox="1"/>
          <p:nvPr/>
        </p:nvSpPr>
        <p:spPr>
          <a:xfrm>
            <a:off x="7635875" y="3255850"/>
            <a:ext cx="13701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2"/>
                </a:solidFill>
                <a:latin typeface="Lato"/>
                <a:ea typeface="Lato"/>
                <a:cs typeface="Lato"/>
                <a:sym typeface="Lato"/>
              </a:rPr>
              <a:t>Outliers</a:t>
            </a:r>
            <a:endParaRPr b="1" sz="1300">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57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it</a:t>
            </a:r>
            <a:endParaRPr/>
          </a:p>
        </p:txBody>
      </p:sp>
      <p:sp>
        <p:nvSpPr>
          <p:cNvPr id="208" name="Google Shape;208;p29"/>
          <p:cNvSpPr txBox="1"/>
          <p:nvPr>
            <p:ph idx="1" type="body"/>
          </p:nvPr>
        </p:nvSpPr>
        <p:spPr>
          <a:xfrm>
            <a:off x="729450" y="1441200"/>
            <a:ext cx="3252600" cy="33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Taking 99 Percentile of the mileage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Code: </a:t>
            </a:r>
            <a:endParaRPr/>
          </a:p>
          <a:p>
            <a:pPr indent="0" lvl="0" marL="0" rtl="0" algn="l">
              <a:spcBef>
                <a:spcPts val="1200"/>
              </a:spcBef>
              <a:spcAft>
                <a:spcPts val="0"/>
              </a:spcAft>
              <a:buNone/>
            </a:pPr>
            <a:r>
              <a:rPr lang="en-GB" sz="1150">
                <a:solidFill>
                  <a:srgbClr val="1F377F"/>
                </a:solidFill>
                <a:highlight>
                  <a:srgbClr val="FFFFFF"/>
                </a:highlight>
              </a:rPr>
              <a:t>q</a:t>
            </a:r>
            <a:r>
              <a:rPr lang="en-GB" sz="1150">
                <a:solidFill>
                  <a:srgbClr val="000000"/>
                </a:solidFill>
                <a:highlight>
                  <a:srgbClr val="FFFFFF"/>
                </a:highlight>
              </a:rPr>
              <a:t> = </a:t>
            </a:r>
            <a:r>
              <a:rPr lang="en-GB" sz="1150">
                <a:solidFill>
                  <a:srgbClr val="1F377F"/>
                </a:solidFill>
                <a:highlight>
                  <a:srgbClr val="FFFFFF"/>
                </a:highlight>
              </a:rPr>
              <a:t>data_1</a:t>
            </a:r>
            <a:r>
              <a:rPr lang="en-GB" sz="1150">
                <a:solidFill>
                  <a:srgbClr val="000000"/>
                </a:solidFill>
                <a:highlight>
                  <a:srgbClr val="FFFFFF"/>
                </a:highlight>
              </a:rPr>
              <a:t>[</a:t>
            </a:r>
            <a:r>
              <a:rPr lang="en-GB" sz="1150">
                <a:solidFill>
                  <a:srgbClr val="E21F1F"/>
                </a:solidFill>
                <a:highlight>
                  <a:srgbClr val="FFFFFF"/>
                </a:highlight>
              </a:rPr>
              <a:t>'</a:t>
            </a:r>
            <a:r>
              <a:rPr lang="en-GB" sz="1150">
                <a:solidFill>
                  <a:srgbClr val="A31515"/>
                </a:solidFill>
                <a:highlight>
                  <a:srgbClr val="FFFFFF"/>
                </a:highlight>
              </a:rPr>
              <a:t>Mileage</a:t>
            </a:r>
            <a:r>
              <a:rPr lang="en-GB" sz="1150">
                <a:solidFill>
                  <a:srgbClr val="E21F1F"/>
                </a:solidFill>
                <a:highlight>
                  <a:srgbClr val="FFFFFF"/>
                </a:highlight>
              </a:rPr>
              <a:t>'</a:t>
            </a:r>
            <a:r>
              <a:rPr lang="en-GB" sz="1150">
                <a:solidFill>
                  <a:srgbClr val="000000"/>
                </a:solidFill>
                <a:highlight>
                  <a:srgbClr val="FFFFFF"/>
                </a:highlight>
              </a:rPr>
              <a:t>].</a:t>
            </a:r>
            <a:r>
              <a:rPr lang="en-GB" sz="1150">
                <a:solidFill>
                  <a:srgbClr val="74531F"/>
                </a:solidFill>
                <a:highlight>
                  <a:srgbClr val="FFFFFF"/>
                </a:highlight>
              </a:rPr>
              <a:t>quantile</a:t>
            </a:r>
            <a:r>
              <a:rPr lang="en-GB" sz="1150">
                <a:solidFill>
                  <a:srgbClr val="000000"/>
                </a:solidFill>
                <a:highlight>
                  <a:srgbClr val="FFFFFF"/>
                </a:highlight>
              </a:rPr>
              <a:t>(</a:t>
            </a:r>
            <a:r>
              <a:rPr lang="en-GB" sz="1150">
                <a:solidFill>
                  <a:srgbClr val="098658"/>
                </a:solidFill>
                <a:highlight>
                  <a:srgbClr val="FFFFFF"/>
                </a:highlight>
              </a:rPr>
              <a:t>0.99</a:t>
            </a:r>
            <a:r>
              <a:rPr lang="en-GB" sz="1150">
                <a:solidFill>
                  <a:srgbClr val="000000"/>
                </a:solidFill>
                <a:highlight>
                  <a:srgbClr val="FFFFFF"/>
                </a:highlight>
              </a:rPr>
              <a:t>)</a:t>
            </a:r>
            <a:endParaRPr sz="1150">
              <a:solidFill>
                <a:srgbClr val="000000"/>
              </a:solidFill>
              <a:highlight>
                <a:srgbClr val="FFFFFF"/>
              </a:highlight>
            </a:endParaRPr>
          </a:p>
          <a:p>
            <a:pPr indent="0" lvl="0" marL="0" rtl="0" algn="l">
              <a:spcBef>
                <a:spcPts val="1200"/>
              </a:spcBef>
              <a:spcAft>
                <a:spcPts val="0"/>
              </a:spcAft>
              <a:buNone/>
            </a:pPr>
            <a:r>
              <a:rPr lang="en-GB" sz="1150">
                <a:solidFill>
                  <a:srgbClr val="1F377F"/>
                </a:solidFill>
                <a:highlight>
                  <a:srgbClr val="FFFFFF"/>
                </a:highlight>
              </a:rPr>
              <a:t>data_2</a:t>
            </a:r>
            <a:r>
              <a:rPr lang="en-GB" sz="1150">
                <a:solidFill>
                  <a:srgbClr val="000000"/>
                </a:solidFill>
                <a:highlight>
                  <a:srgbClr val="FFFFFF"/>
                </a:highlight>
              </a:rPr>
              <a:t> = </a:t>
            </a:r>
            <a:r>
              <a:rPr lang="en-GB" sz="1150">
                <a:solidFill>
                  <a:srgbClr val="1F377F"/>
                </a:solidFill>
                <a:highlight>
                  <a:srgbClr val="FFFFFF"/>
                </a:highlight>
              </a:rPr>
              <a:t>data_1</a:t>
            </a:r>
            <a:r>
              <a:rPr lang="en-GB" sz="1150">
                <a:solidFill>
                  <a:srgbClr val="000000"/>
                </a:solidFill>
                <a:highlight>
                  <a:srgbClr val="FFFFFF"/>
                </a:highlight>
              </a:rPr>
              <a:t>[</a:t>
            </a:r>
            <a:r>
              <a:rPr lang="en-GB" sz="1150">
                <a:solidFill>
                  <a:srgbClr val="1F377F"/>
                </a:solidFill>
                <a:highlight>
                  <a:srgbClr val="FFFFFF"/>
                </a:highlight>
              </a:rPr>
              <a:t>data_1</a:t>
            </a:r>
            <a:r>
              <a:rPr lang="en-GB" sz="1150">
                <a:solidFill>
                  <a:srgbClr val="000000"/>
                </a:solidFill>
                <a:highlight>
                  <a:srgbClr val="FFFFFF"/>
                </a:highlight>
              </a:rPr>
              <a:t>[</a:t>
            </a:r>
            <a:r>
              <a:rPr lang="en-GB" sz="1150">
                <a:solidFill>
                  <a:srgbClr val="E21F1F"/>
                </a:solidFill>
                <a:highlight>
                  <a:srgbClr val="FFFFFF"/>
                </a:highlight>
              </a:rPr>
              <a:t>'</a:t>
            </a:r>
            <a:r>
              <a:rPr lang="en-GB" sz="1150">
                <a:solidFill>
                  <a:srgbClr val="A31515"/>
                </a:solidFill>
                <a:highlight>
                  <a:srgbClr val="FFFFFF"/>
                </a:highlight>
              </a:rPr>
              <a:t>Mileage</a:t>
            </a:r>
            <a:r>
              <a:rPr lang="en-GB" sz="1150">
                <a:solidFill>
                  <a:srgbClr val="E21F1F"/>
                </a:solidFill>
                <a:highlight>
                  <a:srgbClr val="FFFFFF"/>
                </a:highlight>
              </a:rPr>
              <a:t>'</a:t>
            </a:r>
            <a:r>
              <a:rPr lang="en-GB" sz="1150">
                <a:solidFill>
                  <a:srgbClr val="000000"/>
                </a:solidFill>
                <a:highlight>
                  <a:srgbClr val="FFFFFF"/>
                </a:highlight>
              </a:rPr>
              <a:t>]</a:t>
            </a:r>
            <a:r>
              <a:rPr lang="en-GB" sz="1150">
                <a:solidFill>
                  <a:srgbClr val="74531F"/>
                </a:solidFill>
                <a:highlight>
                  <a:srgbClr val="FFFFFF"/>
                </a:highlight>
              </a:rPr>
              <a:t>&lt;</a:t>
            </a:r>
            <a:r>
              <a:rPr lang="en-GB" sz="1150">
                <a:solidFill>
                  <a:srgbClr val="1F377F"/>
                </a:solidFill>
                <a:highlight>
                  <a:srgbClr val="FFFFFF"/>
                </a:highlight>
              </a:rPr>
              <a:t>q</a:t>
            </a:r>
            <a:r>
              <a:rPr lang="en-GB" sz="1150">
                <a:solidFill>
                  <a:srgbClr val="000000"/>
                </a:solidFill>
                <a:highlight>
                  <a:srgbClr val="FFFFFF"/>
                </a:highlight>
              </a:rPr>
              <a:t>]</a:t>
            </a:r>
            <a:endParaRPr sz="1150">
              <a:solidFill>
                <a:srgbClr val="000000"/>
              </a:solidFill>
              <a:highlight>
                <a:srgbClr val="FFFFFF"/>
              </a:highlight>
            </a:endParaRPr>
          </a:p>
          <a:p>
            <a:pPr indent="0" lvl="0" marL="0" rtl="0" algn="l">
              <a:lnSpc>
                <a:spcPct val="135714"/>
              </a:lnSpc>
              <a:spcBef>
                <a:spcPts val="1200"/>
              </a:spcBef>
              <a:spcAft>
                <a:spcPts val="0"/>
              </a:spcAft>
              <a:buNone/>
            </a:pPr>
            <a:r>
              <a:rPr lang="en-GB" sz="1150">
                <a:solidFill>
                  <a:srgbClr val="000000"/>
                </a:solidFill>
                <a:highlight>
                  <a:srgbClr val="FFFFFF"/>
                </a:highlight>
              </a:rPr>
              <a:t>sns.</a:t>
            </a:r>
            <a:r>
              <a:rPr lang="en-GB" sz="1150">
                <a:solidFill>
                  <a:srgbClr val="74531F"/>
                </a:solidFill>
                <a:highlight>
                  <a:srgbClr val="FFFFFF"/>
                </a:highlight>
              </a:rPr>
              <a:t>distplot</a:t>
            </a:r>
            <a:r>
              <a:rPr lang="en-GB" sz="1150">
                <a:solidFill>
                  <a:srgbClr val="000000"/>
                </a:solidFill>
                <a:highlight>
                  <a:srgbClr val="FFFFFF"/>
                </a:highlight>
              </a:rPr>
              <a:t>(</a:t>
            </a:r>
            <a:r>
              <a:rPr lang="en-GB" sz="1150">
                <a:solidFill>
                  <a:srgbClr val="1F377F"/>
                </a:solidFill>
                <a:highlight>
                  <a:srgbClr val="FFFFFF"/>
                </a:highlight>
              </a:rPr>
              <a:t>data_2</a:t>
            </a:r>
            <a:r>
              <a:rPr lang="en-GB" sz="1150">
                <a:solidFill>
                  <a:srgbClr val="000000"/>
                </a:solidFill>
                <a:highlight>
                  <a:srgbClr val="FFFFFF"/>
                </a:highlight>
              </a:rPr>
              <a:t>[</a:t>
            </a:r>
            <a:r>
              <a:rPr lang="en-GB" sz="1150">
                <a:solidFill>
                  <a:srgbClr val="E21F1F"/>
                </a:solidFill>
                <a:highlight>
                  <a:srgbClr val="FFFFFF"/>
                </a:highlight>
              </a:rPr>
              <a:t>'</a:t>
            </a:r>
            <a:r>
              <a:rPr lang="en-GB" sz="1150">
                <a:solidFill>
                  <a:srgbClr val="A31515"/>
                </a:solidFill>
                <a:highlight>
                  <a:srgbClr val="FFFFFF"/>
                </a:highlight>
              </a:rPr>
              <a:t>Mileage</a:t>
            </a:r>
            <a:r>
              <a:rPr lang="en-GB" sz="1150">
                <a:solidFill>
                  <a:srgbClr val="E21F1F"/>
                </a:solidFill>
                <a:highlight>
                  <a:srgbClr val="FFFFFF"/>
                </a:highlight>
              </a:rPr>
              <a:t>'</a:t>
            </a:r>
            <a:r>
              <a:rPr lang="en-GB" sz="1150">
                <a:solidFill>
                  <a:srgbClr val="000000"/>
                </a:solidFill>
                <a:highlight>
                  <a:srgbClr val="FFFFFF"/>
                </a:highlight>
              </a:rPr>
              <a:t>])</a:t>
            </a:r>
            <a:endParaRPr sz="1150">
              <a:solidFill>
                <a:srgbClr val="000000"/>
              </a:solidFill>
              <a:highlight>
                <a:srgbClr val="FFFFFF"/>
              </a:highlight>
            </a:endParaRPr>
          </a:p>
          <a:p>
            <a:pPr indent="0" lvl="0" marL="0" rtl="0" algn="l">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120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09" name="Google Shape;209;p29"/>
          <p:cNvPicPr preferRelativeResize="0"/>
          <p:nvPr/>
        </p:nvPicPr>
        <p:blipFill>
          <a:blip r:embed="rId3">
            <a:alphaModFix/>
          </a:blip>
          <a:stretch>
            <a:fillRect/>
          </a:stretch>
        </p:blipFill>
        <p:spPr>
          <a:xfrm>
            <a:off x="4134450" y="1266800"/>
            <a:ext cx="4857150" cy="36277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27650" y="7715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808080"/>
                </a:solidFill>
                <a:latin typeface="Lato"/>
                <a:ea typeface="Lato"/>
                <a:cs typeface="Lato"/>
                <a:sym typeface="Lato"/>
              </a:rPr>
              <a:t>Engine Volume</a:t>
            </a:r>
            <a:endParaRPr sz="1500">
              <a:solidFill>
                <a:srgbClr val="808080"/>
              </a:solidFill>
              <a:latin typeface="Lato"/>
              <a:ea typeface="Lato"/>
              <a:cs typeface="Lato"/>
              <a:sym typeface="Lato"/>
            </a:endParaRPr>
          </a:p>
        </p:txBody>
      </p:sp>
      <p:sp>
        <p:nvSpPr>
          <p:cNvPr id="215" name="Google Shape;215;p30"/>
          <p:cNvSpPr txBox="1"/>
          <p:nvPr>
            <p:ph idx="1" type="body"/>
          </p:nvPr>
        </p:nvSpPr>
        <p:spPr>
          <a:xfrm>
            <a:off x="727650" y="1306775"/>
            <a:ext cx="3844500" cy="3699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100">
                <a:solidFill>
                  <a:schemeClr val="dk2"/>
                </a:solidFill>
                <a:highlight>
                  <a:srgbClr val="FFFFFF"/>
                </a:highlight>
              </a:rPr>
              <a:t>Code: </a:t>
            </a:r>
            <a:r>
              <a:rPr lang="en-GB" sz="1100">
                <a:solidFill>
                  <a:srgbClr val="000000"/>
                </a:solidFill>
                <a:highlight>
                  <a:srgbClr val="FFFFFF"/>
                </a:highlight>
              </a:rPr>
              <a:t>sns.</a:t>
            </a:r>
            <a:r>
              <a:rPr lang="en-GB" sz="1100">
                <a:solidFill>
                  <a:srgbClr val="74531F"/>
                </a:solidFill>
                <a:highlight>
                  <a:srgbClr val="FFFFFF"/>
                </a:highlight>
              </a:rPr>
              <a:t>distplot</a:t>
            </a:r>
            <a:r>
              <a:rPr lang="en-GB" sz="1100">
                <a:solidFill>
                  <a:srgbClr val="000000"/>
                </a:solidFill>
                <a:highlight>
                  <a:srgbClr val="FFFFFF"/>
                </a:highlight>
              </a:rPr>
              <a:t>(</a:t>
            </a:r>
            <a:r>
              <a:rPr lang="en-GB" sz="1100">
                <a:solidFill>
                  <a:srgbClr val="1F377F"/>
                </a:solidFill>
                <a:highlight>
                  <a:srgbClr val="FFFFFF"/>
                </a:highlight>
              </a:rPr>
              <a:t>data_no_mv</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EngineV</a:t>
            </a:r>
            <a:r>
              <a:rPr lang="en-GB" sz="1100">
                <a:solidFill>
                  <a:srgbClr val="E21F1F"/>
                </a:solidFill>
                <a:highlight>
                  <a:srgbClr val="FFFFFF"/>
                </a:highlight>
              </a:rPr>
              <a:t>'</a:t>
            </a:r>
            <a:r>
              <a:rPr lang="en-GB" sz="1100">
                <a:solidFill>
                  <a:srgbClr val="000000"/>
                </a:solidFill>
                <a:highlight>
                  <a:srgbClr val="FFFFFF"/>
                </a:highlight>
              </a:rPr>
              <a:t>])</a:t>
            </a:r>
            <a:endParaRPr sz="1050">
              <a:solidFill>
                <a:schemeClr val="dk2"/>
              </a:solidFill>
              <a:highlight>
                <a:srgbClr val="FFFFFF"/>
              </a:highlight>
            </a:endParaRPr>
          </a:p>
          <a:p>
            <a:pPr indent="0" lvl="0" marL="0" rtl="0" algn="l">
              <a:lnSpc>
                <a:spcPct val="135714"/>
              </a:lnSpc>
              <a:spcBef>
                <a:spcPts val="0"/>
              </a:spcBef>
              <a:spcAft>
                <a:spcPts val="0"/>
              </a:spcAft>
              <a:buNone/>
            </a:pPr>
            <a:r>
              <a:t/>
            </a:r>
            <a:endParaRPr sz="1050">
              <a:solidFill>
                <a:schemeClr val="dk2"/>
              </a:solidFill>
              <a:highlight>
                <a:srgbClr val="FFFFFF"/>
              </a:highlight>
            </a:endParaRPr>
          </a:p>
          <a:p>
            <a:pPr indent="0" lvl="0" marL="0" rtl="0" algn="l">
              <a:lnSpc>
                <a:spcPct val="135714"/>
              </a:lnSpc>
              <a:spcBef>
                <a:spcPts val="0"/>
              </a:spcBef>
              <a:spcAft>
                <a:spcPts val="0"/>
              </a:spcAft>
              <a:buNone/>
            </a:pPr>
            <a:r>
              <a:t/>
            </a:r>
            <a:endParaRPr sz="1050">
              <a:solidFill>
                <a:schemeClr val="dk2"/>
              </a:solidFill>
              <a:highlight>
                <a:srgbClr val="FFFFFF"/>
              </a:highlight>
            </a:endParaRPr>
          </a:p>
          <a:p>
            <a:pPr indent="0" lvl="0" marL="0" rtl="0" algn="l">
              <a:lnSpc>
                <a:spcPct val="135714"/>
              </a:lnSpc>
              <a:spcBef>
                <a:spcPts val="0"/>
              </a:spcBef>
              <a:spcAft>
                <a:spcPts val="0"/>
              </a:spcAft>
              <a:buNone/>
            </a:pPr>
            <a:r>
              <a:t/>
            </a:r>
            <a:endParaRPr sz="1050">
              <a:solidFill>
                <a:schemeClr val="dk2"/>
              </a:solidFill>
              <a:highlight>
                <a:srgbClr val="FFFFFF"/>
              </a:highlight>
            </a:endParaRPr>
          </a:p>
          <a:p>
            <a:pPr indent="0" lvl="0" marL="0" rtl="0" algn="l">
              <a:lnSpc>
                <a:spcPct val="135714"/>
              </a:lnSpc>
              <a:spcBef>
                <a:spcPts val="0"/>
              </a:spcBef>
              <a:spcAft>
                <a:spcPts val="0"/>
              </a:spcAft>
              <a:buNone/>
            </a:pPr>
            <a:r>
              <a:rPr lang="en-GB" sz="1200">
                <a:solidFill>
                  <a:schemeClr val="dk2"/>
                </a:solidFill>
                <a:highlight>
                  <a:srgbClr val="FFFFFF"/>
                </a:highlight>
              </a:rPr>
              <a:t>OBSERVATION</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 situation with engine volume is very strange.</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In such cases it makes sense to manually check what may be causing the problem.</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In our case the issue comes from the fact that most missing values are indicated with 99.99 or 99.</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There are also some incorrect entries like 75.</a:t>
            </a:r>
            <a:endParaRPr sz="1200"/>
          </a:p>
        </p:txBody>
      </p:sp>
      <p:pic>
        <p:nvPicPr>
          <p:cNvPr id="216" name="Google Shape;216;p30"/>
          <p:cNvPicPr preferRelativeResize="0"/>
          <p:nvPr/>
        </p:nvPicPr>
        <p:blipFill>
          <a:blip r:embed="rId3">
            <a:alphaModFix/>
          </a:blip>
          <a:stretch>
            <a:fillRect/>
          </a:stretch>
        </p:blipFill>
        <p:spPr>
          <a:xfrm>
            <a:off x="4724550" y="1459175"/>
            <a:ext cx="4267051" cy="32183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7650" y="56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incorrect entries in EngineV</a:t>
            </a:r>
            <a:endParaRPr/>
          </a:p>
        </p:txBody>
      </p:sp>
      <p:sp>
        <p:nvSpPr>
          <p:cNvPr id="222" name="Google Shape;222;p31"/>
          <p:cNvSpPr txBox="1"/>
          <p:nvPr/>
        </p:nvSpPr>
        <p:spPr>
          <a:xfrm>
            <a:off x="727650" y="1407000"/>
            <a:ext cx="3392700" cy="35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Lato"/>
                <a:ea typeface="Lato"/>
                <a:cs typeface="Lato"/>
                <a:sym typeface="Lato"/>
              </a:rPr>
              <a:t>Fact</a:t>
            </a:r>
            <a:endParaRPr sz="1300">
              <a:solidFill>
                <a:schemeClr val="dk2"/>
              </a:solidFill>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A simple Google search can indicate the natural domain of this variable</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Car engine volumes are usually (always?) below 6.5l</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This is a prime example of the fact that a domain expert (a person working in the car industry)</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may find it much easier to determine problems with the data than an outsider</a:t>
            </a:r>
            <a:endParaRPr sz="1100">
              <a:solidFill>
                <a:schemeClr val="dk2"/>
              </a:solidFill>
              <a:highlight>
                <a:srgbClr val="FFFFFF"/>
              </a:highlight>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spcBef>
                <a:spcPts val="0"/>
              </a:spcBef>
              <a:spcAft>
                <a:spcPts val="0"/>
              </a:spcAft>
              <a:buNone/>
            </a:pPr>
            <a:r>
              <a:rPr lang="en-GB" sz="1300">
                <a:solidFill>
                  <a:schemeClr val="dk2"/>
                </a:solidFill>
                <a:latin typeface="Lato"/>
                <a:ea typeface="Lato"/>
                <a:cs typeface="Lato"/>
                <a:sym typeface="Lato"/>
              </a:rPr>
              <a:t>Code: </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data_3</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data_2</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data_2</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EngineV</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&lt;</a:t>
            </a:r>
            <a:r>
              <a:rPr lang="en-GB" sz="1100">
                <a:solidFill>
                  <a:srgbClr val="098658"/>
                </a:solidFill>
                <a:highlight>
                  <a:srgbClr val="FFFFFF"/>
                </a:highlight>
                <a:latin typeface="Lato"/>
                <a:ea typeface="Lato"/>
                <a:cs typeface="Lato"/>
                <a:sym typeface="Lato"/>
              </a:rPr>
              <a:t>6.5</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highlight>
                  <a:srgbClr val="FFFFFF"/>
                </a:highlight>
                <a:latin typeface="Lato"/>
                <a:ea typeface="Lato"/>
                <a:cs typeface="Lato"/>
                <a:sym typeface="Lato"/>
              </a:rPr>
              <a:t>sns.</a:t>
            </a:r>
            <a:r>
              <a:rPr lang="en-GB" sz="1100">
                <a:solidFill>
                  <a:srgbClr val="74531F"/>
                </a:solidFill>
                <a:highlight>
                  <a:srgbClr val="FFFFFF"/>
                </a:highlight>
                <a:latin typeface="Lato"/>
                <a:ea typeface="Lato"/>
                <a:cs typeface="Lato"/>
                <a:sym typeface="Lato"/>
              </a:rPr>
              <a:t>distplot</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data_3</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EngineV</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p:txBody>
      </p:sp>
      <p:pic>
        <p:nvPicPr>
          <p:cNvPr id="223" name="Google Shape;223;p31"/>
          <p:cNvPicPr preferRelativeResize="0"/>
          <p:nvPr/>
        </p:nvPicPr>
        <p:blipFill>
          <a:blip r:embed="rId3">
            <a:alphaModFix/>
          </a:blip>
          <a:stretch>
            <a:fillRect/>
          </a:stretch>
        </p:blipFill>
        <p:spPr>
          <a:xfrm>
            <a:off x="4272750" y="1255925"/>
            <a:ext cx="4718850" cy="36314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729450" y="1385375"/>
            <a:ext cx="7688700" cy="36756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a:solidFill>
                  <a:srgbClr val="000000"/>
                </a:solidFill>
                <a:latin typeface="Arial"/>
                <a:ea typeface="Arial"/>
                <a:cs typeface="Arial"/>
                <a:sym typeface="Arial"/>
              </a:rPr>
              <a:t>Background:</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The automotive industry is highly competitive, with car prices being influenced by a multitude of factors. Accurate car price predictions can significantly benefit various stakeholders, including manufacturers, dealers, and buyers. By leveraging historical data, we aim to build a predictive model that can estimate the price of a car based on key attributes.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Objective:</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The objective of this project is to develop a data science model that can predict car prices using the provided dataset. The model will help in understanding the relationship between various features and the car prices, ultimately aiding in making informed pricing decisions.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Problem Statement:</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Create a predictive model to estimate the price of a car based on the provided dataset. The dataset includes various features that potentially influence car prices.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727650" y="7967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500">
                <a:solidFill>
                  <a:srgbClr val="808080"/>
                </a:solidFill>
                <a:latin typeface="Lato"/>
                <a:ea typeface="Lato"/>
                <a:cs typeface="Lato"/>
                <a:sym typeface="Lato"/>
              </a:rPr>
              <a:t>Year</a:t>
            </a:r>
            <a:endParaRPr b="0" sz="1500">
              <a:solidFill>
                <a:srgbClr val="808080"/>
              </a:solidFill>
              <a:latin typeface="Lato"/>
              <a:ea typeface="Lato"/>
              <a:cs typeface="Lato"/>
              <a:sym typeface="Lato"/>
            </a:endParaRPr>
          </a:p>
        </p:txBody>
      </p:sp>
      <p:sp>
        <p:nvSpPr>
          <p:cNvPr id="229" name="Google Shape;229;p32"/>
          <p:cNvSpPr txBox="1"/>
          <p:nvPr>
            <p:ph idx="1" type="body"/>
          </p:nvPr>
        </p:nvSpPr>
        <p:spPr>
          <a:xfrm>
            <a:off x="805575" y="1505000"/>
            <a:ext cx="3894300" cy="2816700"/>
          </a:xfrm>
          <a:prstGeom prst="rect">
            <a:avLst/>
          </a:prstGeom>
        </p:spPr>
        <p:txBody>
          <a:bodyPr anchorCtr="0" anchor="t" bIns="91425" lIns="91425" spcFirstLastPara="1" rIns="91425" wrap="square" tIns="91425">
            <a:normAutofit/>
          </a:bodyPr>
          <a:lstStyle/>
          <a:p>
            <a:pPr indent="0" lvl="0" marL="457200" rtl="0" algn="l">
              <a:lnSpc>
                <a:spcPct val="135714"/>
              </a:lnSpc>
              <a:spcBef>
                <a:spcPts val="0"/>
              </a:spcBef>
              <a:spcAft>
                <a:spcPts val="0"/>
              </a:spcAft>
              <a:buNone/>
            </a:pPr>
            <a:r>
              <a:rPr b="1" lang="en-GB" sz="1200">
                <a:solidFill>
                  <a:srgbClr val="808080"/>
                </a:solidFill>
                <a:highlight>
                  <a:srgbClr val="FFFFFF"/>
                </a:highlight>
              </a:rPr>
              <a:t>Code:</a:t>
            </a:r>
            <a:r>
              <a:rPr lang="en-GB" sz="1200">
                <a:solidFill>
                  <a:schemeClr val="dk2"/>
                </a:solidFill>
                <a:highlight>
                  <a:srgbClr val="FFFFFF"/>
                </a:highlight>
              </a:rPr>
              <a:t> </a:t>
            </a:r>
            <a:r>
              <a:rPr lang="en-GB" sz="1100">
                <a:solidFill>
                  <a:srgbClr val="000000"/>
                </a:solidFill>
                <a:highlight>
                  <a:srgbClr val="FFFFFF"/>
                </a:highlight>
              </a:rPr>
              <a:t>sns.</a:t>
            </a:r>
            <a:r>
              <a:rPr lang="en-GB" sz="1100">
                <a:solidFill>
                  <a:srgbClr val="74531F"/>
                </a:solidFill>
                <a:highlight>
                  <a:srgbClr val="FFFFFF"/>
                </a:highlight>
              </a:rPr>
              <a:t>distplot</a:t>
            </a:r>
            <a:r>
              <a:rPr lang="en-GB" sz="1100">
                <a:solidFill>
                  <a:srgbClr val="000000"/>
                </a:solidFill>
                <a:highlight>
                  <a:srgbClr val="FFFFFF"/>
                </a:highlight>
              </a:rPr>
              <a:t>(</a:t>
            </a:r>
            <a:r>
              <a:rPr lang="en-GB" sz="1100">
                <a:solidFill>
                  <a:srgbClr val="1F377F"/>
                </a:solidFill>
                <a:highlight>
                  <a:srgbClr val="FFFFFF"/>
                </a:highlight>
              </a:rPr>
              <a:t>data_no_mv</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Year</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457200" rtl="0" algn="l">
              <a:lnSpc>
                <a:spcPct val="135714"/>
              </a:lnSpc>
              <a:spcBef>
                <a:spcPts val="0"/>
              </a:spcBef>
              <a:spcAft>
                <a:spcPts val="0"/>
              </a:spcAft>
              <a:buNone/>
            </a:pPr>
            <a:r>
              <a:t/>
            </a:r>
            <a:endParaRPr sz="1200">
              <a:solidFill>
                <a:schemeClr val="dk2"/>
              </a:solidFill>
              <a:highlight>
                <a:srgbClr val="FFFFFF"/>
              </a:highlight>
            </a:endParaRPr>
          </a:p>
          <a:p>
            <a:pPr indent="0" lvl="0" marL="457200" rtl="0" algn="l">
              <a:lnSpc>
                <a:spcPct val="135714"/>
              </a:lnSpc>
              <a:spcBef>
                <a:spcPts val="0"/>
              </a:spcBef>
              <a:spcAft>
                <a:spcPts val="0"/>
              </a:spcAft>
              <a:buNone/>
            </a:pPr>
            <a:r>
              <a:t/>
            </a:r>
            <a:endParaRPr sz="1200">
              <a:solidFill>
                <a:schemeClr val="dk2"/>
              </a:solidFill>
              <a:highlight>
                <a:srgbClr val="FFFFFF"/>
              </a:highlight>
            </a:endParaRPr>
          </a:p>
          <a:p>
            <a:pPr indent="0" lvl="0" marL="457200" rtl="0" algn="l">
              <a:lnSpc>
                <a:spcPct val="135714"/>
              </a:lnSpc>
              <a:spcBef>
                <a:spcPts val="0"/>
              </a:spcBef>
              <a:spcAft>
                <a:spcPts val="0"/>
              </a:spcAft>
              <a:buNone/>
            </a:pPr>
            <a:r>
              <a:t/>
            </a:r>
            <a:endParaRPr sz="1200">
              <a:solidFill>
                <a:schemeClr val="dk2"/>
              </a:solidFill>
              <a:highlight>
                <a:srgbClr val="FFFFFF"/>
              </a:highlight>
            </a:endParaRPr>
          </a:p>
          <a:p>
            <a:pPr indent="0" lvl="0" marL="0" rtl="0" algn="l">
              <a:lnSpc>
                <a:spcPct val="135714"/>
              </a:lnSpc>
              <a:spcBef>
                <a:spcPts val="0"/>
              </a:spcBef>
              <a:spcAft>
                <a:spcPts val="0"/>
              </a:spcAft>
              <a:buNone/>
            </a:pPr>
            <a:r>
              <a:rPr lang="en-GB" sz="1200">
                <a:solidFill>
                  <a:schemeClr val="dk2"/>
                </a:solidFill>
                <a:highlight>
                  <a:srgbClr val="FFFFFF"/>
                </a:highlight>
              </a:rPr>
              <a:t>Observation</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 situation with 'Year' is similar to 'Price' and 'Mileage'.</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However, the outliers are on the low end.</a:t>
            </a:r>
            <a:endParaRPr sz="1200">
              <a:solidFill>
                <a:schemeClr val="dk2"/>
              </a:solidFill>
              <a:highlight>
                <a:srgbClr val="FFFFFF"/>
              </a:highlight>
            </a:endParaRPr>
          </a:p>
          <a:p>
            <a:pPr indent="0" lvl="0" marL="0" rtl="0" algn="l">
              <a:spcBef>
                <a:spcPts val="0"/>
              </a:spcBef>
              <a:spcAft>
                <a:spcPts val="1200"/>
              </a:spcAft>
              <a:buNone/>
            </a:pPr>
            <a:r>
              <a:t/>
            </a:r>
            <a:endParaRPr/>
          </a:p>
        </p:txBody>
      </p:sp>
      <p:pic>
        <p:nvPicPr>
          <p:cNvPr id="230" name="Google Shape;230;p32"/>
          <p:cNvPicPr preferRelativeResize="0"/>
          <p:nvPr/>
        </p:nvPicPr>
        <p:blipFill>
          <a:blip r:embed="rId3">
            <a:alphaModFix/>
          </a:blip>
          <a:stretch>
            <a:fillRect/>
          </a:stretch>
        </p:blipFill>
        <p:spPr>
          <a:xfrm>
            <a:off x="4852275" y="1484300"/>
            <a:ext cx="4139326" cy="3078406"/>
          </a:xfrm>
          <a:prstGeom prst="rect">
            <a:avLst/>
          </a:prstGeom>
          <a:noFill/>
          <a:ln>
            <a:noFill/>
          </a:ln>
        </p:spPr>
      </p:pic>
      <p:cxnSp>
        <p:nvCxnSpPr>
          <p:cNvPr id="231" name="Google Shape;231;p32"/>
          <p:cNvCxnSpPr/>
          <p:nvPr/>
        </p:nvCxnSpPr>
        <p:spPr>
          <a:xfrm flipH="1">
            <a:off x="5754625" y="3473225"/>
            <a:ext cx="130500" cy="6525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32"/>
          <p:cNvCxnSpPr/>
          <p:nvPr/>
        </p:nvCxnSpPr>
        <p:spPr>
          <a:xfrm flipH="1">
            <a:off x="6037275" y="3549350"/>
            <a:ext cx="163200" cy="6090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32"/>
          <p:cNvSpPr txBox="1"/>
          <p:nvPr/>
        </p:nvSpPr>
        <p:spPr>
          <a:xfrm>
            <a:off x="5722000" y="3136125"/>
            <a:ext cx="9135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Outliers</a:t>
            </a:r>
            <a:endParaRPr b="1"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653325" y="818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Dealing with year</a:t>
            </a:r>
            <a:endParaRPr sz="1600"/>
          </a:p>
        </p:txBody>
      </p:sp>
      <p:sp>
        <p:nvSpPr>
          <p:cNvPr id="239" name="Google Shape;239;p33"/>
          <p:cNvSpPr txBox="1"/>
          <p:nvPr>
            <p:ph idx="1" type="body"/>
          </p:nvPr>
        </p:nvSpPr>
        <p:spPr>
          <a:xfrm>
            <a:off x="727650" y="1441200"/>
            <a:ext cx="4015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Code: </a:t>
            </a:r>
            <a:endParaRPr b="1"/>
          </a:p>
          <a:p>
            <a:pPr indent="0" lvl="0" marL="0" rtl="0" algn="l">
              <a:spcBef>
                <a:spcPts val="1200"/>
              </a:spcBef>
              <a:spcAft>
                <a:spcPts val="0"/>
              </a:spcAft>
              <a:buNone/>
            </a:pPr>
            <a:r>
              <a:rPr lang="en-GB" sz="1100">
                <a:solidFill>
                  <a:srgbClr val="1F377F"/>
                </a:solidFill>
                <a:highlight>
                  <a:srgbClr val="FFFFFF"/>
                </a:highlight>
              </a:rPr>
              <a:t>q</a:t>
            </a:r>
            <a:r>
              <a:rPr lang="en-GB" sz="1100">
                <a:solidFill>
                  <a:srgbClr val="000000"/>
                </a:solidFill>
                <a:highlight>
                  <a:srgbClr val="FFFFFF"/>
                </a:highlight>
              </a:rPr>
              <a:t> = </a:t>
            </a:r>
            <a:r>
              <a:rPr lang="en-GB" sz="1100">
                <a:solidFill>
                  <a:srgbClr val="1F377F"/>
                </a:solidFill>
                <a:highlight>
                  <a:srgbClr val="FFFFFF"/>
                </a:highlight>
              </a:rPr>
              <a:t>data_3</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Year</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74531F"/>
                </a:solidFill>
                <a:highlight>
                  <a:srgbClr val="FFFFFF"/>
                </a:highlight>
              </a:rPr>
              <a:t>quantile</a:t>
            </a:r>
            <a:r>
              <a:rPr lang="en-GB" sz="1100">
                <a:solidFill>
                  <a:srgbClr val="000000"/>
                </a:solidFill>
                <a:highlight>
                  <a:srgbClr val="FFFFFF"/>
                </a:highlight>
              </a:rPr>
              <a:t>(</a:t>
            </a:r>
            <a:r>
              <a:rPr lang="en-GB" sz="1100">
                <a:solidFill>
                  <a:srgbClr val="098658"/>
                </a:solidFill>
                <a:highlight>
                  <a:srgbClr val="FFFFFF"/>
                </a:highlight>
              </a:rPr>
              <a:t>0.01</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1200"/>
              </a:spcBef>
              <a:spcAft>
                <a:spcPts val="0"/>
              </a:spcAft>
              <a:buNone/>
            </a:pPr>
            <a:r>
              <a:rPr lang="en-GB" sz="1100">
                <a:solidFill>
                  <a:srgbClr val="1F377F"/>
                </a:solidFill>
                <a:highlight>
                  <a:srgbClr val="FFFFFF"/>
                </a:highlight>
              </a:rPr>
              <a:t>data_4</a:t>
            </a:r>
            <a:r>
              <a:rPr lang="en-GB" sz="1100">
                <a:solidFill>
                  <a:srgbClr val="000000"/>
                </a:solidFill>
                <a:highlight>
                  <a:srgbClr val="FFFFFF"/>
                </a:highlight>
              </a:rPr>
              <a:t> = </a:t>
            </a:r>
            <a:r>
              <a:rPr lang="en-GB" sz="1100">
                <a:solidFill>
                  <a:srgbClr val="1F377F"/>
                </a:solidFill>
                <a:highlight>
                  <a:srgbClr val="FFFFFF"/>
                </a:highlight>
              </a:rPr>
              <a:t>data_3</a:t>
            </a:r>
            <a:r>
              <a:rPr lang="en-GB" sz="1100">
                <a:solidFill>
                  <a:srgbClr val="000000"/>
                </a:solidFill>
                <a:highlight>
                  <a:srgbClr val="FFFFFF"/>
                </a:highlight>
              </a:rPr>
              <a:t>[</a:t>
            </a:r>
            <a:r>
              <a:rPr lang="en-GB" sz="1100">
                <a:solidFill>
                  <a:srgbClr val="1F377F"/>
                </a:solidFill>
                <a:highlight>
                  <a:srgbClr val="FFFFFF"/>
                </a:highlight>
              </a:rPr>
              <a:t>data_3</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Year</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74531F"/>
                </a:solidFill>
                <a:highlight>
                  <a:srgbClr val="FFFFFF"/>
                </a:highlight>
              </a:rPr>
              <a:t>&gt;</a:t>
            </a:r>
            <a:r>
              <a:rPr lang="en-GB" sz="1100">
                <a:solidFill>
                  <a:srgbClr val="1F377F"/>
                </a:solidFill>
                <a:highlight>
                  <a:srgbClr val="FFFFFF"/>
                </a:highlight>
              </a:rPr>
              <a:t>q</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b="1"/>
          </a:p>
        </p:txBody>
      </p:sp>
      <p:pic>
        <p:nvPicPr>
          <p:cNvPr id="240" name="Google Shape;240;p33"/>
          <p:cNvPicPr preferRelativeResize="0"/>
          <p:nvPr/>
        </p:nvPicPr>
        <p:blipFill>
          <a:blip r:embed="rId3">
            <a:alphaModFix/>
          </a:blip>
          <a:stretch>
            <a:fillRect/>
          </a:stretch>
        </p:blipFill>
        <p:spPr>
          <a:xfrm>
            <a:off x="4482350" y="1195449"/>
            <a:ext cx="4509250" cy="3386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727650" y="622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Descriptive of Cleaned Data</a:t>
            </a:r>
            <a:endParaRPr/>
          </a:p>
        </p:txBody>
      </p:sp>
      <p:sp>
        <p:nvSpPr>
          <p:cNvPr id="246" name="Google Shape;246;p34"/>
          <p:cNvSpPr txBox="1"/>
          <p:nvPr>
            <p:ph idx="1" type="body"/>
          </p:nvPr>
        </p:nvSpPr>
        <p:spPr>
          <a:xfrm>
            <a:off x="727650" y="47346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Code:      </a:t>
            </a:r>
            <a:r>
              <a:rPr lang="en-GB">
                <a:solidFill>
                  <a:srgbClr val="1F377F"/>
                </a:solidFill>
                <a:highlight>
                  <a:srgbClr val="FFFFFF"/>
                </a:highlight>
              </a:rPr>
              <a:t>data_cleaned</a:t>
            </a:r>
            <a:r>
              <a:rPr lang="en-GB">
                <a:solidFill>
                  <a:srgbClr val="000000"/>
                </a:solidFill>
                <a:highlight>
                  <a:srgbClr val="FFFFFF"/>
                </a:highlight>
              </a:rPr>
              <a:t>.</a:t>
            </a:r>
            <a:r>
              <a:rPr lang="en-GB">
                <a:solidFill>
                  <a:srgbClr val="74531F"/>
                </a:solidFill>
                <a:highlight>
                  <a:srgbClr val="FFFFFF"/>
                </a:highlight>
              </a:rPr>
              <a:t>describe</a:t>
            </a:r>
            <a:r>
              <a:rPr lang="en-GB">
                <a:solidFill>
                  <a:srgbClr val="000000"/>
                </a:solidFill>
                <a:highlight>
                  <a:srgbClr val="FFFFFF"/>
                </a:highlight>
              </a:rPr>
              <a:t>(</a:t>
            </a:r>
            <a:r>
              <a:rPr lang="en-GB">
                <a:solidFill>
                  <a:srgbClr val="808080"/>
                </a:solidFill>
                <a:highlight>
                  <a:srgbClr val="FFFFFF"/>
                </a:highlight>
              </a:rPr>
              <a:t>include</a:t>
            </a:r>
            <a:r>
              <a:rPr lang="en-GB">
                <a:solidFill>
                  <a:srgbClr val="000000"/>
                </a:solidFill>
                <a:highlight>
                  <a:srgbClr val="FFFFFF"/>
                </a:highlight>
              </a:rPr>
              <a:t>=</a:t>
            </a:r>
            <a:r>
              <a:rPr lang="en-GB">
                <a:solidFill>
                  <a:srgbClr val="E21F1F"/>
                </a:solidFill>
                <a:highlight>
                  <a:srgbClr val="FFFFFF"/>
                </a:highlight>
              </a:rPr>
              <a:t>'</a:t>
            </a:r>
            <a:r>
              <a:rPr lang="en-GB">
                <a:solidFill>
                  <a:srgbClr val="A31515"/>
                </a:solidFill>
                <a:highlight>
                  <a:srgbClr val="FFFFFF"/>
                </a:highlight>
              </a:rPr>
              <a:t>all</a:t>
            </a:r>
            <a:r>
              <a:rPr lang="en-GB">
                <a:solidFill>
                  <a:srgbClr val="E21F1F"/>
                </a:solidFill>
                <a:highlight>
                  <a:srgbClr val="FFFFFF"/>
                </a:highlight>
              </a:rPr>
              <a:t>'</a:t>
            </a:r>
            <a:r>
              <a:rPr lang="en-GB">
                <a:solidFill>
                  <a:srgbClr val="000000"/>
                </a:solidFill>
                <a:highlight>
                  <a:srgbClr val="FFFFFF"/>
                </a:highlight>
              </a:rPr>
              <a:t>)</a:t>
            </a:r>
            <a:endParaRPr/>
          </a:p>
        </p:txBody>
      </p:sp>
      <p:pic>
        <p:nvPicPr>
          <p:cNvPr id="247" name="Google Shape;247;p34"/>
          <p:cNvPicPr preferRelativeResize="0"/>
          <p:nvPr/>
        </p:nvPicPr>
        <p:blipFill>
          <a:blip r:embed="rId3">
            <a:alphaModFix/>
          </a:blip>
          <a:stretch>
            <a:fillRect/>
          </a:stretch>
        </p:blipFill>
        <p:spPr>
          <a:xfrm>
            <a:off x="727651" y="1396250"/>
            <a:ext cx="7788824" cy="315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727650" y="64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Checking OLS Assumption</a:t>
            </a:r>
            <a:endParaRPr/>
          </a:p>
        </p:txBody>
      </p:sp>
      <p:sp>
        <p:nvSpPr>
          <p:cNvPr id="253" name="Google Shape;253;p35"/>
          <p:cNvSpPr txBox="1"/>
          <p:nvPr>
            <p:ph idx="1" type="body"/>
          </p:nvPr>
        </p:nvSpPr>
        <p:spPr>
          <a:xfrm>
            <a:off x="729450" y="1450625"/>
            <a:ext cx="4253100" cy="36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Scatter plot can help</a:t>
            </a:r>
            <a:endParaRPr/>
          </a:p>
          <a:p>
            <a:pPr indent="0" lvl="0" marL="0" rtl="0" algn="l">
              <a:spcBef>
                <a:spcPts val="1200"/>
              </a:spcBef>
              <a:spcAft>
                <a:spcPts val="0"/>
              </a:spcAft>
              <a:buNone/>
            </a:pPr>
            <a:r>
              <a:rPr lang="en-GB"/>
              <a:t>Code:</a:t>
            </a:r>
            <a:endParaRPr/>
          </a:p>
          <a:p>
            <a:pPr indent="0" lvl="0" marL="0" rtl="0" algn="l">
              <a:lnSpc>
                <a:spcPct val="135714"/>
              </a:lnSpc>
              <a:spcBef>
                <a:spcPts val="1200"/>
              </a:spcBef>
              <a:spcAft>
                <a:spcPts val="0"/>
              </a:spcAft>
              <a:buNone/>
            </a:pPr>
            <a:r>
              <a:rPr lang="en-GB" sz="1100">
                <a:solidFill>
                  <a:srgbClr val="1F377F"/>
                </a:solidFill>
                <a:highlight>
                  <a:srgbClr val="FFFFFF"/>
                </a:highlight>
              </a:rPr>
              <a:t>f</a:t>
            </a:r>
            <a:r>
              <a:rPr lang="en-GB" sz="1100">
                <a:solidFill>
                  <a:srgbClr val="000000"/>
                </a:solidFill>
                <a:highlight>
                  <a:srgbClr val="FFFFFF"/>
                </a:highlight>
              </a:rPr>
              <a:t>, (</a:t>
            </a:r>
            <a:r>
              <a:rPr lang="en-GB" sz="1100">
                <a:solidFill>
                  <a:srgbClr val="1F377F"/>
                </a:solidFill>
                <a:highlight>
                  <a:srgbClr val="FFFFFF"/>
                </a:highlight>
              </a:rPr>
              <a:t>ax1</a:t>
            </a:r>
            <a:r>
              <a:rPr lang="en-GB" sz="1100">
                <a:solidFill>
                  <a:srgbClr val="000000"/>
                </a:solidFill>
                <a:highlight>
                  <a:srgbClr val="FFFFFF"/>
                </a:highlight>
              </a:rPr>
              <a:t>, </a:t>
            </a:r>
            <a:r>
              <a:rPr lang="en-GB" sz="1100">
                <a:solidFill>
                  <a:srgbClr val="1F377F"/>
                </a:solidFill>
                <a:highlight>
                  <a:srgbClr val="FFFFFF"/>
                </a:highlight>
              </a:rPr>
              <a:t>ax2</a:t>
            </a:r>
            <a:r>
              <a:rPr lang="en-GB" sz="1100">
                <a:solidFill>
                  <a:srgbClr val="000000"/>
                </a:solidFill>
                <a:highlight>
                  <a:srgbClr val="FFFFFF"/>
                </a:highlight>
              </a:rPr>
              <a:t>, </a:t>
            </a:r>
            <a:r>
              <a:rPr lang="en-GB" sz="1100">
                <a:solidFill>
                  <a:srgbClr val="1F377F"/>
                </a:solidFill>
                <a:highlight>
                  <a:srgbClr val="FFFFFF"/>
                </a:highlight>
              </a:rPr>
              <a:t>ax3</a:t>
            </a:r>
            <a:r>
              <a:rPr lang="en-GB" sz="1100">
                <a:solidFill>
                  <a:srgbClr val="000000"/>
                </a:solidFill>
                <a:highlight>
                  <a:srgbClr val="FFFFFF"/>
                </a:highlight>
              </a:rPr>
              <a:t>) = plt.</a:t>
            </a:r>
            <a:r>
              <a:rPr lang="en-GB" sz="1100">
                <a:solidFill>
                  <a:srgbClr val="74531F"/>
                </a:solidFill>
                <a:highlight>
                  <a:srgbClr val="FFFFFF"/>
                </a:highlight>
              </a:rPr>
              <a:t>subplots</a:t>
            </a:r>
            <a:r>
              <a:rPr lang="en-GB" sz="1100">
                <a:solidFill>
                  <a:srgbClr val="000000"/>
                </a:solidFill>
                <a:highlight>
                  <a:srgbClr val="FFFFFF"/>
                </a:highlight>
              </a:rPr>
              <a:t>(</a:t>
            </a:r>
            <a:r>
              <a:rPr lang="en-GB" sz="1100">
                <a:solidFill>
                  <a:srgbClr val="098658"/>
                </a:solidFill>
                <a:highlight>
                  <a:srgbClr val="FFFFFF"/>
                </a:highlight>
              </a:rPr>
              <a:t>1</a:t>
            </a:r>
            <a:r>
              <a:rPr lang="en-GB" sz="1100">
                <a:solidFill>
                  <a:srgbClr val="000000"/>
                </a:solidFill>
                <a:highlight>
                  <a:srgbClr val="FFFFFF"/>
                </a:highlight>
              </a:rPr>
              <a:t>, </a:t>
            </a:r>
            <a:r>
              <a:rPr lang="en-GB" sz="1100">
                <a:solidFill>
                  <a:srgbClr val="098658"/>
                </a:solidFill>
                <a:highlight>
                  <a:srgbClr val="FFFFFF"/>
                </a:highlight>
              </a:rPr>
              <a:t>3</a:t>
            </a:r>
            <a:r>
              <a:rPr lang="en-GB" sz="1100">
                <a:solidFill>
                  <a:srgbClr val="000000"/>
                </a:solidFill>
                <a:highlight>
                  <a:srgbClr val="FFFFFF"/>
                </a:highlight>
              </a:rPr>
              <a:t>, </a:t>
            </a:r>
            <a:r>
              <a:rPr lang="en-GB" sz="1100">
                <a:solidFill>
                  <a:srgbClr val="808080"/>
                </a:solidFill>
                <a:highlight>
                  <a:srgbClr val="FFFFFF"/>
                </a:highlight>
              </a:rPr>
              <a:t>sharey</a:t>
            </a:r>
            <a:r>
              <a:rPr lang="en-GB" sz="1100">
                <a:solidFill>
                  <a:srgbClr val="000000"/>
                </a:solidFill>
                <a:highlight>
                  <a:srgbClr val="FFFFFF"/>
                </a:highlight>
              </a:rPr>
              <a:t>=</a:t>
            </a:r>
            <a:r>
              <a:rPr lang="en-GB" sz="1100">
                <a:solidFill>
                  <a:srgbClr val="0000FF"/>
                </a:solidFill>
                <a:highlight>
                  <a:srgbClr val="FFFFFF"/>
                </a:highlight>
              </a:rPr>
              <a:t>True</a:t>
            </a:r>
            <a:r>
              <a:rPr lang="en-GB" sz="1100">
                <a:solidFill>
                  <a:srgbClr val="000000"/>
                </a:solidFill>
                <a:highlight>
                  <a:srgbClr val="FFFFFF"/>
                </a:highlight>
              </a:rPr>
              <a:t>, </a:t>
            </a:r>
            <a:r>
              <a:rPr lang="en-GB" sz="1100">
                <a:solidFill>
                  <a:srgbClr val="808080"/>
                </a:solidFill>
                <a:highlight>
                  <a:srgbClr val="FFFFFF"/>
                </a:highlight>
              </a:rPr>
              <a:t>figsize</a:t>
            </a:r>
            <a:r>
              <a:rPr lang="en-GB" sz="1100">
                <a:solidFill>
                  <a:srgbClr val="000000"/>
                </a:solidFill>
                <a:highlight>
                  <a:srgbClr val="FFFFFF"/>
                </a:highlight>
              </a:rPr>
              <a:t> =(</a:t>
            </a:r>
            <a:r>
              <a:rPr lang="en-GB" sz="1100">
                <a:solidFill>
                  <a:srgbClr val="098658"/>
                </a:solidFill>
                <a:highlight>
                  <a:srgbClr val="FFFFFF"/>
                </a:highlight>
              </a:rPr>
              <a:t>15</a:t>
            </a:r>
            <a:r>
              <a:rPr lang="en-GB" sz="1100">
                <a:solidFill>
                  <a:srgbClr val="000000"/>
                </a:solidFill>
                <a:highlight>
                  <a:srgbClr val="FFFFFF"/>
                </a:highlight>
              </a:rPr>
              <a:t>,</a:t>
            </a:r>
            <a:r>
              <a:rPr lang="en-GB" sz="1100">
                <a:solidFill>
                  <a:srgbClr val="098658"/>
                </a:solidFill>
                <a:highlight>
                  <a:srgbClr val="FFFFFF"/>
                </a:highlight>
              </a:rPr>
              <a:t>3</a:t>
            </a:r>
            <a:r>
              <a:rPr lang="en-GB" sz="1100">
                <a:solidFill>
                  <a:srgbClr val="000000"/>
                </a:solidFill>
                <a:highlight>
                  <a:srgbClr val="FFFFFF"/>
                </a:highlight>
              </a:rPr>
              <a:t>)) </a:t>
            </a:r>
            <a:r>
              <a:rPr lang="en-GB" sz="1100">
                <a:solidFill>
                  <a:srgbClr val="008000"/>
                </a:solidFill>
                <a:highlight>
                  <a:srgbClr val="FFFFFF"/>
                </a:highlight>
              </a:rPr>
              <a:t>#sharey -&gt; share 'Price' as y</a:t>
            </a:r>
            <a:endParaRPr sz="1100">
              <a:solidFill>
                <a:srgbClr val="008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ax1</a:t>
            </a:r>
            <a:r>
              <a:rPr lang="en-GB" sz="1100">
                <a:solidFill>
                  <a:srgbClr val="000000"/>
                </a:solidFill>
                <a:highlight>
                  <a:srgbClr val="FFFFFF"/>
                </a:highlight>
              </a:rPr>
              <a:t>.scatter(</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Year</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Price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ax1</a:t>
            </a:r>
            <a:r>
              <a:rPr lang="en-GB" sz="1100">
                <a:solidFill>
                  <a:srgbClr val="000000"/>
                </a:solidFill>
                <a:highlight>
                  <a:srgbClr val="FFFFFF"/>
                </a:highlight>
              </a:rPr>
              <a:t>.set_title(</a:t>
            </a:r>
            <a:r>
              <a:rPr lang="en-GB" sz="1100">
                <a:solidFill>
                  <a:srgbClr val="E21F1F"/>
                </a:solidFill>
                <a:highlight>
                  <a:srgbClr val="FFFFFF"/>
                </a:highlight>
              </a:rPr>
              <a:t>'</a:t>
            </a:r>
            <a:r>
              <a:rPr lang="en-GB" sz="1100">
                <a:solidFill>
                  <a:srgbClr val="A31515"/>
                </a:solidFill>
                <a:highlight>
                  <a:srgbClr val="FFFFFF"/>
                </a:highlight>
              </a:rPr>
              <a:t>Price and Year</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ax2</a:t>
            </a:r>
            <a:r>
              <a:rPr lang="en-GB" sz="1100">
                <a:solidFill>
                  <a:srgbClr val="000000"/>
                </a:solidFill>
                <a:highlight>
                  <a:srgbClr val="FFFFFF"/>
                </a:highlight>
              </a:rPr>
              <a:t>.scatter(</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EngineV</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Price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ax2</a:t>
            </a:r>
            <a:r>
              <a:rPr lang="en-GB" sz="1100">
                <a:solidFill>
                  <a:srgbClr val="000000"/>
                </a:solidFill>
                <a:highlight>
                  <a:srgbClr val="FFFFFF"/>
                </a:highlight>
              </a:rPr>
              <a:t>.set_title(</a:t>
            </a:r>
            <a:r>
              <a:rPr lang="en-GB" sz="1100">
                <a:solidFill>
                  <a:srgbClr val="E21F1F"/>
                </a:solidFill>
                <a:highlight>
                  <a:srgbClr val="FFFFFF"/>
                </a:highlight>
              </a:rPr>
              <a:t>'</a:t>
            </a:r>
            <a:r>
              <a:rPr lang="en-GB" sz="1100">
                <a:solidFill>
                  <a:srgbClr val="A31515"/>
                </a:solidFill>
                <a:highlight>
                  <a:srgbClr val="FFFFFF"/>
                </a:highlight>
              </a:rPr>
              <a:t>Price and EngineV</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ax3</a:t>
            </a:r>
            <a:r>
              <a:rPr lang="en-GB" sz="1100">
                <a:solidFill>
                  <a:srgbClr val="000000"/>
                </a:solidFill>
                <a:highlight>
                  <a:srgbClr val="FFFFFF"/>
                </a:highlight>
              </a:rPr>
              <a:t>.scatter(</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Mileage</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Price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ax3</a:t>
            </a:r>
            <a:r>
              <a:rPr lang="en-GB" sz="1100">
                <a:solidFill>
                  <a:srgbClr val="000000"/>
                </a:solidFill>
                <a:highlight>
                  <a:srgbClr val="FFFFFF"/>
                </a:highlight>
              </a:rPr>
              <a:t>.set_title(</a:t>
            </a:r>
            <a:r>
              <a:rPr lang="en-GB" sz="1100">
                <a:solidFill>
                  <a:srgbClr val="E21F1F"/>
                </a:solidFill>
                <a:highlight>
                  <a:srgbClr val="FFFFFF"/>
                </a:highlight>
              </a:rPr>
              <a:t>'</a:t>
            </a:r>
            <a:r>
              <a:rPr lang="en-GB" sz="1100">
                <a:solidFill>
                  <a:srgbClr val="A31515"/>
                </a:solidFill>
                <a:highlight>
                  <a:srgbClr val="FFFFFF"/>
                </a:highlight>
              </a:rPr>
              <a:t>Price and Mileage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show</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a:p>
        </p:txBody>
      </p:sp>
      <p:pic>
        <p:nvPicPr>
          <p:cNvPr id="254" name="Google Shape;254;p35"/>
          <p:cNvPicPr preferRelativeResize="0"/>
          <p:nvPr/>
        </p:nvPicPr>
        <p:blipFill>
          <a:blip r:embed="rId3">
            <a:alphaModFix/>
          </a:blip>
          <a:stretch>
            <a:fillRect/>
          </a:stretch>
        </p:blipFill>
        <p:spPr>
          <a:xfrm>
            <a:off x="5145825" y="2094875"/>
            <a:ext cx="3856650" cy="24044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6"/>
          <p:cNvPicPr preferRelativeResize="0"/>
          <p:nvPr/>
        </p:nvPicPr>
        <p:blipFill>
          <a:blip r:embed="rId3">
            <a:alphaModFix/>
          </a:blip>
          <a:stretch>
            <a:fillRect/>
          </a:stretch>
        </p:blipFill>
        <p:spPr>
          <a:xfrm>
            <a:off x="839500" y="522125"/>
            <a:ext cx="6390475" cy="2376450"/>
          </a:xfrm>
          <a:prstGeom prst="rect">
            <a:avLst/>
          </a:prstGeom>
          <a:noFill/>
          <a:ln>
            <a:noFill/>
          </a:ln>
        </p:spPr>
      </p:pic>
      <p:sp>
        <p:nvSpPr>
          <p:cNvPr id="260" name="Google Shape;260;p36"/>
          <p:cNvSpPr txBox="1"/>
          <p:nvPr/>
        </p:nvSpPr>
        <p:spPr>
          <a:xfrm>
            <a:off x="937350" y="3179625"/>
            <a:ext cx="6292500" cy="17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Observation: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Year and Mileage are </a:t>
            </a:r>
            <a:r>
              <a:rPr lang="en-GB" sz="1300">
                <a:solidFill>
                  <a:schemeClr val="accent1"/>
                </a:solidFill>
                <a:latin typeface="Lato"/>
                <a:ea typeface="Lato"/>
                <a:cs typeface="Lato"/>
                <a:sym typeface="Lato"/>
              </a:rPr>
              <a:t>exponentially</a:t>
            </a:r>
            <a:r>
              <a:rPr lang="en-GB" sz="1300">
                <a:solidFill>
                  <a:schemeClr val="accent1"/>
                </a:solidFill>
                <a:latin typeface="Lato"/>
                <a:ea typeface="Lato"/>
                <a:cs typeface="Lato"/>
                <a:sym typeface="Lato"/>
              </a:rPr>
              <a:t> dependent on Price.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Since, we need linear distribution we will take </a:t>
            </a:r>
            <a:r>
              <a:rPr b="1" lang="en-GB" sz="1300">
                <a:solidFill>
                  <a:schemeClr val="accent1"/>
                </a:solidFill>
                <a:latin typeface="Lato"/>
                <a:ea typeface="Lato"/>
                <a:cs typeface="Lato"/>
                <a:sym typeface="Lato"/>
              </a:rPr>
              <a:t>log Transformation</a:t>
            </a:r>
            <a:r>
              <a:rPr lang="en-GB" sz="1300">
                <a:solidFill>
                  <a:schemeClr val="accent1"/>
                </a:solidFill>
                <a:latin typeface="Lato"/>
                <a:ea typeface="Lato"/>
                <a:cs typeface="Lato"/>
                <a:sym typeface="Lato"/>
              </a:rPr>
              <a:t> of Price.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GB" sz="1300">
                <a:solidFill>
                  <a:schemeClr val="accent1"/>
                </a:solidFill>
                <a:latin typeface="Lato"/>
                <a:ea typeface="Lato"/>
                <a:cs typeface="Lato"/>
                <a:sym typeface="Lato"/>
              </a:rPr>
              <a:t>Linear regression requires linear dependence of variables</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729450" y="57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Transformations</a:t>
            </a:r>
            <a:endParaRPr/>
          </a:p>
        </p:txBody>
      </p:sp>
      <p:sp>
        <p:nvSpPr>
          <p:cNvPr id="266" name="Google Shape;266;p37"/>
          <p:cNvSpPr txBox="1"/>
          <p:nvPr>
            <p:ph idx="1" type="body"/>
          </p:nvPr>
        </p:nvSpPr>
        <p:spPr>
          <a:xfrm>
            <a:off x="729450" y="1441200"/>
            <a:ext cx="3296100" cy="168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Code: </a:t>
            </a:r>
            <a:endParaRPr/>
          </a:p>
          <a:p>
            <a:pPr indent="0" lvl="0" marL="0" rtl="0" algn="l">
              <a:lnSpc>
                <a:spcPct val="135714"/>
              </a:lnSpc>
              <a:spcBef>
                <a:spcPts val="1200"/>
              </a:spcBef>
              <a:spcAft>
                <a:spcPts val="0"/>
              </a:spcAft>
              <a:buNone/>
            </a:pPr>
            <a:r>
              <a:rPr lang="en-GB" sz="1100">
                <a:solidFill>
                  <a:srgbClr val="1F377F"/>
                </a:solidFill>
                <a:highlight>
                  <a:srgbClr val="FFFFFF"/>
                </a:highlight>
              </a:rPr>
              <a:t>log_price</a:t>
            </a:r>
            <a:r>
              <a:rPr lang="en-GB" sz="1100">
                <a:solidFill>
                  <a:srgbClr val="000000"/>
                </a:solidFill>
                <a:highlight>
                  <a:srgbClr val="FFFFFF"/>
                </a:highlight>
              </a:rPr>
              <a:t> = np.log(</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Price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log_price</a:t>
            </a:r>
            <a:r>
              <a:rPr lang="en-GB" sz="1100">
                <a:solidFill>
                  <a:srgbClr val="E21F1F"/>
                </a:solidFill>
                <a:highlight>
                  <a:srgbClr val="FFFFFF"/>
                </a:highlight>
              </a:rPr>
              <a:t>'</a:t>
            </a:r>
            <a:r>
              <a:rPr lang="en-GB" sz="1100">
                <a:solidFill>
                  <a:srgbClr val="000000"/>
                </a:solidFill>
                <a:highlight>
                  <a:srgbClr val="FFFFFF"/>
                </a:highlight>
              </a:rPr>
              <a:t>] = </a:t>
            </a:r>
            <a:r>
              <a:rPr lang="en-GB" sz="1100">
                <a:solidFill>
                  <a:srgbClr val="1F377F"/>
                </a:solidFill>
                <a:highlight>
                  <a:srgbClr val="FFFFFF"/>
                </a:highlight>
              </a:rPr>
              <a:t>log_price</a:t>
            </a:r>
            <a:endParaRPr sz="1100">
              <a:solidFill>
                <a:srgbClr val="1F377F"/>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data_cleaned</a:t>
            </a:r>
            <a:endParaRPr sz="1100"/>
          </a:p>
        </p:txBody>
      </p:sp>
      <p:pic>
        <p:nvPicPr>
          <p:cNvPr id="267" name="Google Shape;267;p37"/>
          <p:cNvPicPr preferRelativeResize="0"/>
          <p:nvPr/>
        </p:nvPicPr>
        <p:blipFill>
          <a:blip r:embed="rId3">
            <a:alphaModFix/>
          </a:blip>
          <a:stretch>
            <a:fillRect/>
          </a:stretch>
        </p:blipFill>
        <p:spPr>
          <a:xfrm>
            <a:off x="1464950" y="2646775"/>
            <a:ext cx="6254926" cy="2600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idx="1" type="body"/>
          </p:nvPr>
        </p:nvSpPr>
        <p:spPr>
          <a:xfrm>
            <a:off x="727650" y="798175"/>
            <a:ext cx="7688700" cy="41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Scatter plot after Transformation</a:t>
            </a:r>
            <a:endParaRPr/>
          </a:p>
        </p:txBody>
      </p:sp>
      <p:pic>
        <p:nvPicPr>
          <p:cNvPr id="273" name="Google Shape;273;p38"/>
          <p:cNvPicPr preferRelativeResize="0"/>
          <p:nvPr/>
        </p:nvPicPr>
        <p:blipFill>
          <a:blip r:embed="rId3">
            <a:alphaModFix/>
          </a:blip>
          <a:stretch>
            <a:fillRect/>
          </a:stretch>
        </p:blipFill>
        <p:spPr>
          <a:xfrm>
            <a:off x="146188" y="1280238"/>
            <a:ext cx="8851624" cy="2243350"/>
          </a:xfrm>
          <a:prstGeom prst="rect">
            <a:avLst/>
          </a:prstGeom>
          <a:noFill/>
          <a:ln>
            <a:noFill/>
          </a:ln>
        </p:spPr>
      </p:pic>
      <p:sp>
        <p:nvSpPr>
          <p:cNvPr id="274" name="Google Shape;274;p38"/>
          <p:cNvSpPr txBox="1"/>
          <p:nvPr/>
        </p:nvSpPr>
        <p:spPr>
          <a:xfrm>
            <a:off x="4803175" y="3592550"/>
            <a:ext cx="3947400" cy="17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accent1"/>
                </a:solidFill>
                <a:latin typeface="Lato"/>
                <a:ea typeface="Lato"/>
                <a:cs typeface="Lato"/>
                <a:sym typeface="Lato"/>
              </a:rPr>
              <a:t>Code:</a:t>
            </a:r>
            <a:endParaRPr b="1" sz="11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f</a:t>
            </a:r>
            <a:r>
              <a:rPr lang="en-GB" sz="900">
                <a:highlight>
                  <a:srgbClr val="FFFFFF"/>
                </a:highlight>
                <a:latin typeface="Lato"/>
                <a:ea typeface="Lato"/>
                <a:cs typeface="Lato"/>
                <a:sym typeface="Lato"/>
              </a:rPr>
              <a:t>, (</a:t>
            </a:r>
            <a:r>
              <a:rPr lang="en-GB" sz="900">
                <a:solidFill>
                  <a:srgbClr val="1F377F"/>
                </a:solidFill>
                <a:highlight>
                  <a:srgbClr val="FFFFFF"/>
                </a:highlight>
                <a:latin typeface="Lato"/>
                <a:ea typeface="Lato"/>
                <a:cs typeface="Lato"/>
                <a:sym typeface="Lato"/>
              </a:rPr>
              <a:t>ax1</a:t>
            </a:r>
            <a:r>
              <a:rPr lang="en-GB" sz="900">
                <a:highlight>
                  <a:srgbClr val="FFFFFF"/>
                </a:highlight>
                <a:latin typeface="Lato"/>
                <a:ea typeface="Lato"/>
                <a:cs typeface="Lato"/>
                <a:sym typeface="Lato"/>
              </a:rPr>
              <a:t>, </a:t>
            </a:r>
            <a:r>
              <a:rPr lang="en-GB" sz="900">
                <a:solidFill>
                  <a:srgbClr val="1F377F"/>
                </a:solidFill>
                <a:highlight>
                  <a:srgbClr val="FFFFFF"/>
                </a:highlight>
                <a:latin typeface="Lato"/>
                <a:ea typeface="Lato"/>
                <a:cs typeface="Lato"/>
                <a:sym typeface="Lato"/>
              </a:rPr>
              <a:t>ax2</a:t>
            </a:r>
            <a:r>
              <a:rPr lang="en-GB" sz="900">
                <a:highlight>
                  <a:srgbClr val="FFFFFF"/>
                </a:highlight>
                <a:latin typeface="Lato"/>
                <a:ea typeface="Lato"/>
                <a:cs typeface="Lato"/>
                <a:sym typeface="Lato"/>
              </a:rPr>
              <a:t>, </a:t>
            </a:r>
            <a:r>
              <a:rPr lang="en-GB" sz="900">
                <a:solidFill>
                  <a:srgbClr val="1F377F"/>
                </a:solidFill>
                <a:highlight>
                  <a:srgbClr val="FFFFFF"/>
                </a:highlight>
                <a:latin typeface="Lato"/>
                <a:ea typeface="Lato"/>
                <a:cs typeface="Lato"/>
                <a:sym typeface="Lato"/>
              </a:rPr>
              <a:t>ax3</a:t>
            </a:r>
            <a:r>
              <a:rPr lang="en-GB" sz="900">
                <a:highlight>
                  <a:srgbClr val="FFFFFF"/>
                </a:highlight>
                <a:latin typeface="Lato"/>
                <a:ea typeface="Lato"/>
                <a:cs typeface="Lato"/>
                <a:sym typeface="Lato"/>
              </a:rPr>
              <a:t>) = plt.</a:t>
            </a:r>
            <a:r>
              <a:rPr lang="en-GB" sz="900">
                <a:solidFill>
                  <a:srgbClr val="74531F"/>
                </a:solidFill>
                <a:highlight>
                  <a:srgbClr val="FFFFFF"/>
                </a:highlight>
                <a:latin typeface="Lato"/>
                <a:ea typeface="Lato"/>
                <a:cs typeface="Lato"/>
                <a:sym typeface="Lato"/>
              </a:rPr>
              <a:t>subplots</a:t>
            </a:r>
            <a:r>
              <a:rPr lang="en-GB" sz="900">
                <a:highlight>
                  <a:srgbClr val="FFFFFF"/>
                </a:highlight>
                <a:latin typeface="Lato"/>
                <a:ea typeface="Lato"/>
                <a:cs typeface="Lato"/>
                <a:sym typeface="Lato"/>
              </a:rPr>
              <a:t>(</a:t>
            </a:r>
            <a:r>
              <a:rPr lang="en-GB" sz="900">
                <a:solidFill>
                  <a:srgbClr val="098658"/>
                </a:solidFill>
                <a:highlight>
                  <a:srgbClr val="FFFFFF"/>
                </a:highlight>
                <a:latin typeface="Lato"/>
                <a:ea typeface="Lato"/>
                <a:cs typeface="Lato"/>
                <a:sym typeface="Lato"/>
              </a:rPr>
              <a:t>1</a:t>
            </a:r>
            <a:r>
              <a:rPr lang="en-GB" sz="900">
                <a:highlight>
                  <a:srgbClr val="FFFFFF"/>
                </a:highlight>
                <a:latin typeface="Lato"/>
                <a:ea typeface="Lato"/>
                <a:cs typeface="Lato"/>
                <a:sym typeface="Lato"/>
              </a:rPr>
              <a:t>, </a:t>
            </a:r>
            <a:r>
              <a:rPr lang="en-GB" sz="900">
                <a:solidFill>
                  <a:srgbClr val="098658"/>
                </a:solidFill>
                <a:highlight>
                  <a:srgbClr val="FFFFFF"/>
                </a:highlight>
                <a:latin typeface="Lato"/>
                <a:ea typeface="Lato"/>
                <a:cs typeface="Lato"/>
                <a:sym typeface="Lato"/>
              </a:rPr>
              <a:t>3</a:t>
            </a:r>
            <a:r>
              <a:rPr lang="en-GB" sz="900">
                <a:highlight>
                  <a:srgbClr val="FFFFFF"/>
                </a:highlight>
                <a:latin typeface="Lato"/>
                <a:ea typeface="Lato"/>
                <a:cs typeface="Lato"/>
                <a:sym typeface="Lato"/>
              </a:rPr>
              <a:t>, </a:t>
            </a:r>
            <a:r>
              <a:rPr lang="en-GB" sz="900">
                <a:solidFill>
                  <a:srgbClr val="808080"/>
                </a:solidFill>
                <a:highlight>
                  <a:srgbClr val="FFFFFF"/>
                </a:highlight>
                <a:latin typeface="Lato"/>
                <a:ea typeface="Lato"/>
                <a:cs typeface="Lato"/>
                <a:sym typeface="Lato"/>
              </a:rPr>
              <a:t>sharey</a:t>
            </a:r>
            <a:r>
              <a:rPr lang="en-GB" sz="900">
                <a:highlight>
                  <a:srgbClr val="FFFFFF"/>
                </a:highlight>
                <a:latin typeface="Lato"/>
                <a:ea typeface="Lato"/>
                <a:cs typeface="Lato"/>
                <a:sym typeface="Lato"/>
              </a:rPr>
              <a:t>=</a:t>
            </a:r>
            <a:r>
              <a:rPr lang="en-GB" sz="900">
                <a:solidFill>
                  <a:srgbClr val="0000FF"/>
                </a:solidFill>
                <a:highlight>
                  <a:srgbClr val="FFFFFF"/>
                </a:highlight>
                <a:latin typeface="Lato"/>
                <a:ea typeface="Lato"/>
                <a:cs typeface="Lato"/>
                <a:sym typeface="Lato"/>
              </a:rPr>
              <a:t>True</a:t>
            </a:r>
            <a:r>
              <a:rPr lang="en-GB" sz="900">
                <a:highlight>
                  <a:srgbClr val="FFFFFF"/>
                </a:highlight>
                <a:latin typeface="Lato"/>
                <a:ea typeface="Lato"/>
                <a:cs typeface="Lato"/>
                <a:sym typeface="Lato"/>
              </a:rPr>
              <a:t>, </a:t>
            </a:r>
            <a:r>
              <a:rPr lang="en-GB" sz="900">
                <a:solidFill>
                  <a:srgbClr val="808080"/>
                </a:solidFill>
                <a:highlight>
                  <a:srgbClr val="FFFFFF"/>
                </a:highlight>
                <a:latin typeface="Lato"/>
                <a:ea typeface="Lato"/>
                <a:cs typeface="Lato"/>
                <a:sym typeface="Lato"/>
              </a:rPr>
              <a:t>figsize</a:t>
            </a:r>
            <a:r>
              <a:rPr lang="en-GB" sz="900">
                <a:highlight>
                  <a:srgbClr val="FFFFFF"/>
                </a:highlight>
                <a:latin typeface="Lato"/>
                <a:ea typeface="Lato"/>
                <a:cs typeface="Lato"/>
                <a:sym typeface="Lato"/>
              </a:rPr>
              <a:t> =(</a:t>
            </a:r>
            <a:r>
              <a:rPr lang="en-GB" sz="900">
                <a:solidFill>
                  <a:srgbClr val="098658"/>
                </a:solidFill>
                <a:highlight>
                  <a:srgbClr val="FFFFFF"/>
                </a:highlight>
                <a:latin typeface="Lato"/>
                <a:ea typeface="Lato"/>
                <a:cs typeface="Lato"/>
                <a:sym typeface="Lato"/>
              </a:rPr>
              <a:t>15</a:t>
            </a:r>
            <a:r>
              <a:rPr lang="en-GB" sz="900">
                <a:highlight>
                  <a:srgbClr val="FFFFFF"/>
                </a:highlight>
                <a:latin typeface="Lato"/>
                <a:ea typeface="Lato"/>
                <a:cs typeface="Lato"/>
                <a:sym typeface="Lato"/>
              </a:rPr>
              <a:t>,</a:t>
            </a:r>
            <a:r>
              <a:rPr lang="en-GB" sz="900">
                <a:solidFill>
                  <a:srgbClr val="098658"/>
                </a:solidFill>
                <a:highlight>
                  <a:srgbClr val="FFFFFF"/>
                </a:highlight>
                <a:latin typeface="Lato"/>
                <a:ea typeface="Lato"/>
                <a:cs typeface="Lato"/>
                <a:sym typeface="Lato"/>
              </a:rPr>
              <a:t>3</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ax1</a:t>
            </a:r>
            <a:r>
              <a:rPr lang="en-GB" sz="900">
                <a:highlight>
                  <a:srgbClr val="FFFFFF"/>
                </a:highlight>
                <a:latin typeface="Lato"/>
                <a:ea typeface="Lato"/>
                <a:cs typeface="Lato"/>
                <a:sym typeface="Lato"/>
              </a:rPr>
              <a:t>.scatter(</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Year</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log_price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ax1</a:t>
            </a:r>
            <a:r>
              <a:rPr lang="en-GB" sz="900">
                <a:highlight>
                  <a:srgbClr val="FFFFFF"/>
                </a:highlight>
                <a:latin typeface="Lato"/>
                <a:ea typeface="Lato"/>
                <a:cs typeface="Lato"/>
                <a:sym typeface="Lato"/>
              </a:rPr>
              <a:t>.set_title(</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 Price and Year</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ax2</a:t>
            </a:r>
            <a:r>
              <a:rPr lang="en-GB" sz="900">
                <a:highlight>
                  <a:srgbClr val="FFFFFF"/>
                </a:highlight>
                <a:latin typeface="Lato"/>
                <a:ea typeface="Lato"/>
                <a:cs typeface="Lato"/>
                <a:sym typeface="Lato"/>
              </a:rPr>
              <a:t>.scatter(</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EngineV</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log_price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ax2</a:t>
            </a:r>
            <a:r>
              <a:rPr lang="en-GB" sz="900">
                <a:highlight>
                  <a:srgbClr val="FFFFFF"/>
                </a:highlight>
                <a:latin typeface="Lato"/>
                <a:ea typeface="Lato"/>
                <a:cs typeface="Lato"/>
                <a:sym typeface="Lato"/>
              </a:rPr>
              <a:t>.set_title(</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 Price and EngineV</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ax3</a:t>
            </a:r>
            <a:r>
              <a:rPr lang="en-GB" sz="900">
                <a:highlight>
                  <a:srgbClr val="FFFFFF"/>
                </a:highlight>
                <a:latin typeface="Lato"/>
                <a:ea typeface="Lato"/>
                <a:cs typeface="Lato"/>
                <a:sym typeface="Lato"/>
              </a:rPr>
              <a:t>.scatter(</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Mileage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log_price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ax3</a:t>
            </a:r>
            <a:r>
              <a:rPr lang="en-GB" sz="900">
                <a:highlight>
                  <a:srgbClr val="FFFFFF"/>
                </a:highlight>
                <a:latin typeface="Lato"/>
                <a:ea typeface="Lato"/>
                <a:cs typeface="Lato"/>
                <a:sym typeface="Lato"/>
              </a:rPr>
              <a:t>.set_title(</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 Price and Mileage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highlight>
                  <a:srgbClr val="FFFFFF"/>
                </a:highlight>
                <a:latin typeface="Lato"/>
                <a:ea typeface="Lato"/>
                <a:cs typeface="Lato"/>
                <a:sym typeface="Lato"/>
              </a:rPr>
              <a:t>plt.</a:t>
            </a:r>
            <a:r>
              <a:rPr lang="en-GB" sz="900">
                <a:solidFill>
                  <a:srgbClr val="74531F"/>
                </a:solidFill>
                <a:highlight>
                  <a:srgbClr val="FFFFFF"/>
                </a:highlight>
                <a:latin typeface="Lato"/>
                <a:ea typeface="Lato"/>
                <a:cs typeface="Lato"/>
                <a:sym typeface="Lato"/>
              </a:rPr>
              <a:t>show</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spcBef>
                <a:spcPts val="0"/>
              </a:spcBef>
              <a:spcAft>
                <a:spcPts val="0"/>
              </a:spcAft>
              <a:buNone/>
            </a:pPr>
            <a:r>
              <a:t/>
            </a:r>
            <a:endParaRPr b="1" sz="900">
              <a:solidFill>
                <a:schemeClr val="accent1"/>
              </a:solidFill>
              <a:latin typeface="Lato"/>
              <a:ea typeface="Lato"/>
              <a:cs typeface="Lato"/>
              <a:sym typeface="Lato"/>
            </a:endParaRPr>
          </a:p>
        </p:txBody>
      </p:sp>
      <p:sp>
        <p:nvSpPr>
          <p:cNvPr id="275" name="Google Shape;275;p38"/>
          <p:cNvSpPr txBox="1"/>
          <p:nvPr/>
        </p:nvSpPr>
        <p:spPr>
          <a:xfrm>
            <a:off x="513050" y="3900653"/>
            <a:ext cx="3642900" cy="1123800"/>
          </a:xfrm>
          <a:prstGeom prst="rect">
            <a:avLst/>
          </a:prstGeom>
          <a:noFill/>
          <a:ln>
            <a:noFill/>
          </a:ln>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The relationships show a clear linear relationship.</a:t>
            </a:r>
            <a:endParaRPr sz="1200">
              <a:solidFill>
                <a:schemeClr val="dk2"/>
              </a:solidFill>
              <a:highlight>
                <a:srgbClr val="FFFFFF"/>
              </a:highlight>
              <a:latin typeface="Lato"/>
              <a:ea typeface="Lato"/>
              <a:cs typeface="Lato"/>
              <a:sym typeface="Lato"/>
            </a:endParaRPr>
          </a:p>
          <a:p>
            <a:pPr indent="-304800" lvl="0" marL="457200" rtl="0" algn="l">
              <a:lnSpc>
                <a:spcPct val="135714"/>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This is some good linear regression material.</a:t>
            </a:r>
            <a:endParaRPr sz="1200">
              <a:solidFill>
                <a:schemeClr val="dk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72765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Multicollinearity</a:t>
            </a:r>
            <a:endParaRPr/>
          </a:p>
        </p:txBody>
      </p:sp>
      <p:sp>
        <p:nvSpPr>
          <p:cNvPr id="281" name="Google Shape;281;p39"/>
          <p:cNvSpPr txBox="1"/>
          <p:nvPr>
            <p:ph idx="1" type="body"/>
          </p:nvPr>
        </p:nvSpPr>
        <p:spPr>
          <a:xfrm>
            <a:off x="727650" y="1350300"/>
            <a:ext cx="7688700" cy="20904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To make this as easy as possible to use, we declare a variable where we put.</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All features where we want to check for multicollinearity.</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Since our categorical data is not yet preprocessed, we will only take the numerical ones.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We create a new data frame which will include all the VIFs.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Note that each variable has its own variance inflation factor as this measure is variable specific (not model specific).</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Here we make use of the variance_inflation_factor, which will basically output the respective VIFs.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Finally, I like to include names so it is easier to explore the result.</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I will use stats model library to calculate VIF.</a:t>
            </a:r>
            <a:endParaRPr sz="1100">
              <a:solidFill>
                <a:schemeClr val="dk2"/>
              </a:solidFill>
              <a:highlight>
                <a:srgbClr val="FFFFFF"/>
              </a:highlight>
            </a:endParaRPr>
          </a:p>
        </p:txBody>
      </p:sp>
      <p:sp>
        <p:nvSpPr>
          <p:cNvPr id="282" name="Google Shape;282;p39"/>
          <p:cNvSpPr txBox="1"/>
          <p:nvPr/>
        </p:nvSpPr>
        <p:spPr>
          <a:xfrm>
            <a:off x="727650" y="3440600"/>
            <a:ext cx="5783100" cy="1702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100">
                <a:solidFill>
                  <a:srgbClr val="808080"/>
                </a:solidFill>
                <a:highlight>
                  <a:srgbClr val="FFFFFF"/>
                </a:highlight>
                <a:latin typeface="Lato"/>
                <a:ea typeface="Lato"/>
                <a:cs typeface="Lato"/>
                <a:sym typeface="Lato"/>
              </a:rPr>
              <a:t>Code:</a:t>
            </a:r>
            <a:endParaRPr b="1" sz="1100">
              <a:solidFill>
                <a:srgbClr val="808080"/>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8F08C4"/>
                </a:solidFill>
                <a:highlight>
                  <a:srgbClr val="FFFFFF"/>
                </a:highlight>
                <a:latin typeface="Lato"/>
                <a:ea typeface="Lato"/>
                <a:cs typeface="Lato"/>
                <a:sym typeface="Lato"/>
              </a:rPr>
              <a:t>from</a:t>
            </a:r>
            <a:r>
              <a:rPr lang="en-GB" sz="1100">
                <a:highlight>
                  <a:srgbClr val="FFFFFF"/>
                </a:highlight>
                <a:latin typeface="Lato"/>
                <a:ea typeface="Lato"/>
                <a:cs typeface="Lato"/>
                <a:sym typeface="Lato"/>
              </a:rPr>
              <a:t> statsmodels.stats.outliers_influence </a:t>
            </a:r>
            <a:r>
              <a:rPr lang="en-GB" sz="1100">
                <a:solidFill>
                  <a:srgbClr val="8F08C4"/>
                </a:solidFill>
                <a:highlight>
                  <a:srgbClr val="FFFFFF"/>
                </a:highlight>
                <a:latin typeface="Lato"/>
                <a:ea typeface="Lato"/>
                <a:cs typeface="Lato"/>
                <a:sym typeface="Lato"/>
              </a:rPr>
              <a:t>import</a:t>
            </a:r>
            <a:r>
              <a:rPr lang="en-GB" sz="1100">
                <a:highlight>
                  <a:srgbClr val="FFFFFF"/>
                </a:highlight>
                <a:latin typeface="Lato"/>
                <a:ea typeface="Lato"/>
                <a:cs typeface="Lato"/>
                <a:sym typeface="Lato"/>
              </a:rPr>
              <a:t> variance_inflation_factor</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variables</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data_cleaned</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Mileage</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Year</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EngineV</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vif</a:t>
            </a:r>
            <a:r>
              <a:rPr lang="en-GB" sz="1100">
                <a:highlight>
                  <a:srgbClr val="FFFFFF"/>
                </a:highlight>
                <a:latin typeface="Lato"/>
                <a:ea typeface="Lato"/>
                <a:cs typeface="Lato"/>
                <a:sym typeface="Lato"/>
              </a:rPr>
              <a:t> = pd.</a:t>
            </a:r>
            <a:r>
              <a:rPr lang="en-GB" sz="1100">
                <a:solidFill>
                  <a:srgbClr val="2B91AF"/>
                </a:solidFill>
                <a:highlight>
                  <a:srgbClr val="FFFFFF"/>
                </a:highlight>
                <a:latin typeface="Lato"/>
                <a:ea typeface="Lato"/>
                <a:cs typeface="Lato"/>
                <a:sym typeface="Lato"/>
              </a:rPr>
              <a:t>DataFrame</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vif</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VIF</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 = [variance_inflation_factor(</a:t>
            </a:r>
            <a:r>
              <a:rPr lang="en-GB" sz="1100">
                <a:solidFill>
                  <a:srgbClr val="1F377F"/>
                </a:solidFill>
                <a:highlight>
                  <a:srgbClr val="FFFFFF"/>
                </a:highlight>
                <a:latin typeface="Lato"/>
                <a:ea typeface="Lato"/>
                <a:cs typeface="Lato"/>
                <a:sym typeface="Lato"/>
              </a:rPr>
              <a:t>variables</a:t>
            </a:r>
            <a:r>
              <a:rPr lang="en-GB" sz="1100">
                <a:highlight>
                  <a:srgbClr val="FFFFFF"/>
                </a:highlight>
                <a:latin typeface="Lato"/>
                <a:ea typeface="Lato"/>
                <a:cs typeface="Lato"/>
                <a:sym typeface="Lato"/>
              </a:rPr>
              <a:t>.values, </a:t>
            </a:r>
            <a:r>
              <a:rPr lang="en-GB" sz="1100">
                <a:solidFill>
                  <a:srgbClr val="1F377F"/>
                </a:solidFill>
                <a:highlight>
                  <a:srgbClr val="FFFFFF"/>
                </a:highlight>
                <a:latin typeface="Lato"/>
                <a:ea typeface="Lato"/>
                <a:cs typeface="Lato"/>
                <a:sym typeface="Lato"/>
              </a:rPr>
              <a:t>i</a:t>
            </a:r>
            <a:r>
              <a:rPr lang="en-GB" sz="1100">
                <a:highlight>
                  <a:srgbClr val="FFFFFF"/>
                </a:highlight>
                <a:latin typeface="Lato"/>
                <a:ea typeface="Lato"/>
                <a:cs typeface="Lato"/>
                <a:sym typeface="Lato"/>
              </a:rPr>
              <a:t>) </a:t>
            </a:r>
            <a:r>
              <a:rPr lang="en-GB" sz="1100">
                <a:solidFill>
                  <a:srgbClr val="8F08C4"/>
                </a:solidFill>
                <a:highlight>
                  <a:srgbClr val="FFFFFF"/>
                </a:highlight>
                <a:latin typeface="Lato"/>
                <a:ea typeface="Lato"/>
                <a:cs typeface="Lato"/>
                <a:sym typeface="Lato"/>
              </a:rPr>
              <a:t>for</a:t>
            </a:r>
            <a:r>
              <a:rPr lang="en-GB" sz="1100">
                <a:highlight>
                  <a:srgbClr val="FFFFFF"/>
                </a:highlight>
                <a:latin typeface="Lato"/>
                <a:ea typeface="Lato"/>
                <a:cs typeface="Lato"/>
                <a:sym typeface="Lato"/>
              </a:rPr>
              <a:t> </a:t>
            </a:r>
            <a:r>
              <a:rPr lang="en-GB" sz="1100">
                <a:solidFill>
                  <a:srgbClr val="1F377F"/>
                </a:solidFill>
                <a:highlight>
                  <a:srgbClr val="FFFFFF"/>
                </a:highlight>
                <a:latin typeface="Lato"/>
                <a:ea typeface="Lato"/>
                <a:cs typeface="Lato"/>
                <a:sym typeface="Lato"/>
              </a:rPr>
              <a:t>i</a:t>
            </a:r>
            <a:r>
              <a:rPr lang="en-GB" sz="1100">
                <a:highlight>
                  <a:srgbClr val="FFFFFF"/>
                </a:highlight>
                <a:latin typeface="Lato"/>
                <a:ea typeface="Lato"/>
                <a:cs typeface="Lato"/>
                <a:sym typeface="Lato"/>
              </a:rPr>
              <a:t> </a:t>
            </a:r>
            <a:r>
              <a:rPr lang="en-GB" sz="1100">
                <a:solidFill>
                  <a:srgbClr val="8F08C4"/>
                </a:solidFill>
                <a:highlight>
                  <a:srgbClr val="FFFFFF"/>
                </a:highlight>
                <a:latin typeface="Lato"/>
                <a:ea typeface="Lato"/>
                <a:cs typeface="Lato"/>
                <a:sym typeface="Lato"/>
              </a:rPr>
              <a:t>in</a:t>
            </a:r>
            <a:r>
              <a:rPr lang="en-GB" sz="1100">
                <a:highlight>
                  <a:srgbClr val="FFFFFF"/>
                </a:highlight>
                <a:latin typeface="Lato"/>
                <a:ea typeface="Lato"/>
                <a:cs typeface="Lato"/>
                <a:sym typeface="Lato"/>
              </a:rPr>
              <a:t> </a:t>
            </a:r>
            <a:r>
              <a:rPr lang="en-GB" sz="1100">
                <a:solidFill>
                  <a:srgbClr val="2B91AF"/>
                </a:solidFill>
                <a:highlight>
                  <a:srgbClr val="FFFFFF"/>
                </a:highlight>
                <a:latin typeface="Lato"/>
                <a:ea typeface="Lato"/>
                <a:cs typeface="Lato"/>
                <a:sym typeface="Lato"/>
              </a:rPr>
              <a:t>range</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variables</a:t>
            </a:r>
            <a:r>
              <a:rPr lang="en-GB" sz="1100">
                <a:highlight>
                  <a:srgbClr val="FFFFFF"/>
                </a:highlight>
                <a:latin typeface="Lato"/>
                <a:ea typeface="Lato"/>
                <a:cs typeface="Lato"/>
                <a:sym typeface="Lato"/>
              </a:rPr>
              <a:t>.shape[</a:t>
            </a:r>
            <a:r>
              <a:rPr lang="en-GB" sz="1100">
                <a:solidFill>
                  <a:srgbClr val="098658"/>
                </a:solidFill>
                <a:highlight>
                  <a:srgbClr val="FFFFFF"/>
                </a:highlight>
                <a:latin typeface="Lato"/>
                <a:ea typeface="Lato"/>
                <a:cs typeface="Lato"/>
                <a:sym typeface="Lato"/>
              </a:rPr>
              <a:t>1</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vif</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Features</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variables</a:t>
            </a:r>
            <a:r>
              <a:rPr lang="en-GB" sz="1100">
                <a:highlight>
                  <a:srgbClr val="FFFFFF"/>
                </a:highlight>
                <a:latin typeface="Lato"/>
                <a:ea typeface="Lato"/>
                <a:cs typeface="Lato"/>
                <a:sym typeface="Lato"/>
              </a:rPr>
              <a:t>.columns</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vif</a:t>
            </a:r>
            <a:endParaRPr sz="1100">
              <a:highlight>
                <a:srgbClr val="FFFFFF"/>
              </a:highlight>
              <a:latin typeface="Lato"/>
              <a:ea typeface="Lato"/>
              <a:cs typeface="Lato"/>
              <a:sym typeface="Lato"/>
            </a:endParaRPr>
          </a:p>
        </p:txBody>
      </p:sp>
      <p:pic>
        <p:nvPicPr>
          <p:cNvPr id="283" name="Google Shape;283;p39"/>
          <p:cNvPicPr preferRelativeResize="0"/>
          <p:nvPr/>
        </p:nvPicPr>
        <p:blipFill>
          <a:blip r:embed="rId3">
            <a:alphaModFix/>
          </a:blip>
          <a:stretch>
            <a:fillRect/>
          </a:stretch>
        </p:blipFill>
        <p:spPr>
          <a:xfrm>
            <a:off x="6510725" y="3704213"/>
            <a:ext cx="2190750" cy="1247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727650" y="1340400"/>
            <a:ext cx="7688700" cy="4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808080"/>
                </a:solidFill>
                <a:latin typeface="Lato"/>
                <a:ea typeface="Lato"/>
                <a:cs typeface="Lato"/>
                <a:sym typeface="Lato"/>
              </a:rPr>
              <a:t>Dealing with multicollinearity</a:t>
            </a:r>
            <a:endParaRPr sz="1500">
              <a:solidFill>
                <a:srgbClr val="808080"/>
              </a:solidFill>
              <a:latin typeface="Lato"/>
              <a:ea typeface="Lato"/>
              <a:cs typeface="Lato"/>
              <a:sym typeface="Lato"/>
            </a:endParaRPr>
          </a:p>
        </p:txBody>
      </p:sp>
      <p:sp>
        <p:nvSpPr>
          <p:cNvPr id="289" name="Google Shape;289;p40"/>
          <p:cNvSpPr txBox="1"/>
          <p:nvPr>
            <p:ph idx="1" type="body"/>
          </p:nvPr>
        </p:nvSpPr>
        <p:spPr>
          <a:xfrm>
            <a:off x="727650" y="2176750"/>
            <a:ext cx="7688700" cy="1981500"/>
          </a:xfrm>
          <a:prstGeom prst="rect">
            <a:avLst/>
          </a:prstGeom>
        </p:spPr>
        <p:txBody>
          <a:bodyPr anchorCtr="0" anchor="t" bIns="91425" lIns="91425" spcFirstLastPara="1" rIns="91425" wrap="square" tIns="91425">
            <a:noAutofit/>
          </a:bodyPr>
          <a:lstStyle/>
          <a:p>
            <a:pPr indent="-314325" lvl="0" marL="457200" rtl="0" algn="l">
              <a:lnSpc>
                <a:spcPct val="135714"/>
              </a:lnSpc>
              <a:spcBef>
                <a:spcPts val="0"/>
              </a:spcBef>
              <a:spcAft>
                <a:spcPts val="0"/>
              </a:spcAft>
              <a:buClr>
                <a:schemeClr val="dk2"/>
              </a:buClr>
              <a:buSzPts val="1350"/>
              <a:buChar char="●"/>
            </a:pPr>
            <a:r>
              <a:rPr lang="en-GB" sz="1350">
                <a:solidFill>
                  <a:schemeClr val="dk2"/>
                </a:solidFill>
                <a:highlight>
                  <a:srgbClr val="FFFFFF"/>
                </a:highlight>
              </a:rPr>
              <a:t>Since Year has the highest VIF, I will remove it from the model.</a:t>
            </a:r>
            <a:endParaRPr sz="1350">
              <a:solidFill>
                <a:schemeClr val="dk2"/>
              </a:solidFill>
              <a:highlight>
                <a:srgbClr val="FFFFFF"/>
              </a:highlight>
            </a:endParaRPr>
          </a:p>
          <a:p>
            <a:pPr indent="-314325" lvl="0" marL="457200" rtl="0" algn="l">
              <a:lnSpc>
                <a:spcPct val="135714"/>
              </a:lnSpc>
              <a:spcBef>
                <a:spcPts val="0"/>
              </a:spcBef>
              <a:spcAft>
                <a:spcPts val="0"/>
              </a:spcAft>
              <a:buClr>
                <a:schemeClr val="dk2"/>
              </a:buClr>
              <a:buSzPts val="1350"/>
              <a:buChar char="●"/>
            </a:pPr>
            <a:r>
              <a:rPr lang="en-GB" sz="1350">
                <a:solidFill>
                  <a:schemeClr val="dk2"/>
                </a:solidFill>
                <a:highlight>
                  <a:srgbClr val="FFFFFF"/>
                </a:highlight>
              </a:rPr>
              <a:t>This will drive the VIF of other variables down.</a:t>
            </a:r>
            <a:endParaRPr sz="1350">
              <a:solidFill>
                <a:schemeClr val="dk2"/>
              </a:solidFill>
              <a:highlight>
                <a:srgbClr val="FFFFFF"/>
              </a:highlight>
            </a:endParaRPr>
          </a:p>
          <a:p>
            <a:pPr indent="-314325" lvl="0" marL="457200" rtl="0" algn="l">
              <a:lnSpc>
                <a:spcPct val="135714"/>
              </a:lnSpc>
              <a:spcBef>
                <a:spcPts val="0"/>
              </a:spcBef>
              <a:spcAft>
                <a:spcPts val="0"/>
              </a:spcAft>
              <a:buClr>
                <a:schemeClr val="dk2"/>
              </a:buClr>
              <a:buSzPts val="1350"/>
              <a:buChar char="●"/>
            </a:pPr>
            <a:r>
              <a:rPr lang="en-GB" sz="1350">
                <a:solidFill>
                  <a:schemeClr val="dk2"/>
                </a:solidFill>
                <a:highlight>
                  <a:srgbClr val="FFFFFF"/>
                </a:highlight>
              </a:rPr>
              <a:t>So even if EngineV seems with a high VIF, too, once 'Year' is gone that will no longer be the case.</a:t>
            </a:r>
            <a:endParaRPr sz="1350">
              <a:solidFill>
                <a:schemeClr val="dk2"/>
              </a:solidFill>
              <a:highlight>
                <a:srgbClr val="FFFFFF"/>
              </a:highlight>
            </a:endParaRPr>
          </a:p>
          <a:p>
            <a:pPr indent="0" lvl="0" marL="457200" rtl="0" algn="l">
              <a:lnSpc>
                <a:spcPct val="135714"/>
              </a:lnSpc>
              <a:spcBef>
                <a:spcPts val="0"/>
              </a:spcBef>
              <a:spcAft>
                <a:spcPts val="0"/>
              </a:spcAft>
              <a:buNone/>
            </a:pPr>
            <a:r>
              <a:t/>
            </a:r>
            <a:endParaRPr sz="1350">
              <a:solidFill>
                <a:schemeClr val="dk2"/>
              </a:solidFill>
              <a:highlight>
                <a:srgbClr val="FFFFFF"/>
              </a:highlight>
            </a:endParaRPr>
          </a:p>
          <a:p>
            <a:pPr indent="0" lvl="0" marL="457200" rtl="0" algn="l">
              <a:lnSpc>
                <a:spcPct val="135714"/>
              </a:lnSpc>
              <a:spcBef>
                <a:spcPts val="0"/>
              </a:spcBef>
              <a:spcAft>
                <a:spcPts val="0"/>
              </a:spcAft>
              <a:buNone/>
            </a:pPr>
            <a:r>
              <a:rPr b="1" lang="en-GB" sz="1400">
                <a:solidFill>
                  <a:srgbClr val="808080"/>
                </a:solidFill>
                <a:highlight>
                  <a:srgbClr val="FFFFFF"/>
                </a:highlight>
              </a:rPr>
              <a:t>Code:</a:t>
            </a:r>
            <a:endParaRPr b="1" sz="1400">
              <a:solidFill>
                <a:srgbClr val="808080"/>
              </a:solidFill>
              <a:highlight>
                <a:srgbClr val="FFFFFF"/>
              </a:highlight>
            </a:endParaRPr>
          </a:p>
          <a:p>
            <a:pPr indent="0" lvl="0" marL="0" rtl="0" algn="l">
              <a:lnSpc>
                <a:spcPct val="135714"/>
              </a:lnSpc>
              <a:spcBef>
                <a:spcPts val="0"/>
              </a:spcBef>
              <a:spcAft>
                <a:spcPts val="0"/>
              </a:spcAft>
              <a:buNone/>
            </a:pPr>
            <a:r>
              <a:rPr lang="en-GB" sz="1400">
                <a:solidFill>
                  <a:srgbClr val="1F377F"/>
                </a:solidFill>
                <a:highlight>
                  <a:srgbClr val="FFFFFF"/>
                </a:highlight>
              </a:rPr>
              <a:t>                  data_no_multicollinearity</a:t>
            </a:r>
            <a:r>
              <a:rPr lang="en-GB" sz="1400">
                <a:solidFill>
                  <a:srgbClr val="000000"/>
                </a:solidFill>
                <a:highlight>
                  <a:srgbClr val="FFFFFF"/>
                </a:highlight>
              </a:rPr>
              <a:t> = </a:t>
            </a:r>
            <a:r>
              <a:rPr lang="en-GB" sz="1400">
                <a:solidFill>
                  <a:srgbClr val="1F377F"/>
                </a:solidFill>
                <a:highlight>
                  <a:srgbClr val="FFFFFF"/>
                </a:highlight>
              </a:rPr>
              <a:t>data_cleaned</a:t>
            </a:r>
            <a:r>
              <a:rPr lang="en-GB" sz="1400">
                <a:solidFill>
                  <a:srgbClr val="000000"/>
                </a:solidFill>
                <a:highlight>
                  <a:srgbClr val="FFFFFF"/>
                </a:highlight>
              </a:rPr>
              <a:t>.</a:t>
            </a:r>
            <a:r>
              <a:rPr lang="en-GB" sz="1400">
                <a:solidFill>
                  <a:srgbClr val="74531F"/>
                </a:solidFill>
                <a:highlight>
                  <a:srgbClr val="FFFFFF"/>
                </a:highlight>
              </a:rPr>
              <a:t>drop</a:t>
            </a:r>
            <a:r>
              <a:rPr lang="en-GB" sz="1400">
                <a:solidFill>
                  <a:srgbClr val="000000"/>
                </a:solidFill>
                <a:highlight>
                  <a:srgbClr val="FFFFFF"/>
                </a:highlight>
              </a:rPr>
              <a:t>([</a:t>
            </a:r>
            <a:r>
              <a:rPr lang="en-GB" sz="1400">
                <a:solidFill>
                  <a:srgbClr val="E21F1F"/>
                </a:solidFill>
                <a:highlight>
                  <a:srgbClr val="FFFFFF"/>
                </a:highlight>
              </a:rPr>
              <a:t>'</a:t>
            </a:r>
            <a:r>
              <a:rPr lang="en-GB" sz="1400">
                <a:solidFill>
                  <a:srgbClr val="A31515"/>
                </a:solidFill>
                <a:highlight>
                  <a:srgbClr val="FFFFFF"/>
                </a:highlight>
              </a:rPr>
              <a:t>Year</a:t>
            </a:r>
            <a:r>
              <a:rPr lang="en-GB" sz="1400">
                <a:solidFill>
                  <a:srgbClr val="E21F1F"/>
                </a:solidFill>
                <a:highlight>
                  <a:srgbClr val="FFFFFF"/>
                </a:highlight>
              </a:rPr>
              <a:t>'</a:t>
            </a:r>
            <a:r>
              <a:rPr lang="en-GB" sz="1400">
                <a:solidFill>
                  <a:srgbClr val="000000"/>
                </a:solidFill>
                <a:highlight>
                  <a:srgbClr val="FFFFFF"/>
                </a:highlight>
              </a:rPr>
              <a:t>],</a:t>
            </a:r>
            <a:r>
              <a:rPr lang="en-GB" sz="1400">
                <a:solidFill>
                  <a:srgbClr val="808080"/>
                </a:solidFill>
                <a:highlight>
                  <a:srgbClr val="FFFFFF"/>
                </a:highlight>
              </a:rPr>
              <a:t>axis</a:t>
            </a:r>
            <a:r>
              <a:rPr lang="en-GB" sz="1400">
                <a:solidFill>
                  <a:srgbClr val="000000"/>
                </a:solidFill>
                <a:highlight>
                  <a:srgbClr val="FFFFFF"/>
                </a:highlight>
              </a:rPr>
              <a:t>=</a:t>
            </a:r>
            <a:r>
              <a:rPr lang="en-GB" sz="1400">
                <a:solidFill>
                  <a:srgbClr val="098658"/>
                </a:solidFill>
                <a:highlight>
                  <a:srgbClr val="FFFFFF"/>
                </a:highlight>
              </a:rPr>
              <a:t>1</a:t>
            </a:r>
            <a:r>
              <a:rPr lang="en-GB" sz="1400">
                <a:solidFill>
                  <a:srgbClr val="000000"/>
                </a:solidFill>
                <a:highlight>
                  <a:srgbClr val="FFFFFF"/>
                </a:highlight>
              </a:rPr>
              <a:t>)</a:t>
            </a:r>
            <a:endParaRPr sz="1400">
              <a:solidFill>
                <a:srgbClr val="000000"/>
              </a:solidFill>
              <a:highlight>
                <a:srgbClr val="FFFFFF"/>
              </a:highlight>
            </a:endParaRPr>
          </a:p>
          <a:p>
            <a:pPr indent="0" lvl="0" marL="0" rtl="0" algn="l">
              <a:spcBef>
                <a:spcPts val="0"/>
              </a:spcBef>
              <a:spcAft>
                <a:spcPts val="12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727650" y="731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Create Dummy </a:t>
            </a:r>
            <a:r>
              <a:rPr lang="en-GB"/>
              <a:t>Variable</a:t>
            </a:r>
            <a:endParaRPr/>
          </a:p>
        </p:txBody>
      </p:sp>
      <p:sp>
        <p:nvSpPr>
          <p:cNvPr id="295" name="Google Shape;295;p41"/>
          <p:cNvSpPr txBox="1"/>
          <p:nvPr>
            <p:ph idx="1" type="body"/>
          </p:nvPr>
        </p:nvSpPr>
        <p:spPr>
          <a:xfrm>
            <a:off x="727650" y="1611275"/>
            <a:ext cx="6212400" cy="1992300"/>
          </a:xfrm>
          <a:prstGeom prst="rect">
            <a:avLst/>
          </a:prstGeom>
        </p:spPr>
        <p:txBody>
          <a:bodyPr anchorCtr="0" anchor="t" bIns="91425" lIns="91425" spcFirstLastPara="1" rIns="91425" wrap="square" tIns="91425">
            <a:normAutofit lnSpcReduction="10000"/>
          </a:bodyPr>
          <a:lstStyle/>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To include the categorical data in the regression, let's create dummies.</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It is extremely important that we drop one of the dummies, alternatively we will introduce multicollinearity.</a:t>
            </a:r>
            <a:endParaRPr sz="1200">
              <a:solidFill>
                <a:schemeClr val="dk2"/>
              </a:solidFill>
              <a:highlight>
                <a:srgbClr val="FFFFFF"/>
              </a:highlight>
            </a:endParaRPr>
          </a:p>
          <a:p>
            <a:pPr indent="0" lvl="0" marL="457200" rtl="0" algn="l">
              <a:lnSpc>
                <a:spcPct val="135714"/>
              </a:lnSpc>
              <a:spcBef>
                <a:spcPts val="0"/>
              </a:spcBef>
              <a:spcAft>
                <a:spcPts val="0"/>
              </a:spcAft>
              <a:buNone/>
            </a:pPr>
            <a:r>
              <a:t/>
            </a:r>
            <a:endParaRPr sz="1200">
              <a:solidFill>
                <a:schemeClr val="dk2"/>
              </a:solidFill>
              <a:highlight>
                <a:srgbClr val="FFFFFF"/>
              </a:highlight>
            </a:endParaRPr>
          </a:p>
          <a:p>
            <a:pPr indent="0" lvl="0" marL="0" rtl="0" algn="l">
              <a:lnSpc>
                <a:spcPct val="135714"/>
              </a:lnSpc>
              <a:spcBef>
                <a:spcPts val="0"/>
              </a:spcBef>
              <a:spcAft>
                <a:spcPts val="0"/>
              </a:spcAft>
              <a:buNone/>
            </a:pPr>
            <a:r>
              <a:rPr b="1" lang="en-GB" sz="1200">
                <a:solidFill>
                  <a:srgbClr val="808080"/>
                </a:solidFill>
                <a:highlight>
                  <a:srgbClr val="FFFFFF"/>
                </a:highlight>
              </a:rPr>
              <a:t>Code:</a:t>
            </a:r>
            <a:endParaRPr b="1" sz="12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data_with_dummies</a:t>
            </a:r>
            <a:r>
              <a:rPr lang="en-GB" sz="1100">
                <a:solidFill>
                  <a:srgbClr val="000000"/>
                </a:solidFill>
                <a:highlight>
                  <a:srgbClr val="FFFFFF"/>
                </a:highlight>
              </a:rPr>
              <a:t> = pd.</a:t>
            </a:r>
            <a:r>
              <a:rPr lang="en-GB" sz="1100">
                <a:solidFill>
                  <a:srgbClr val="74531F"/>
                </a:solidFill>
                <a:highlight>
                  <a:srgbClr val="FFFFFF"/>
                </a:highlight>
              </a:rPr>
              <a:t>get_dummies</a:t>
            </a:r>
            <a:r>
              <a:rPr lang="en-GB" sz="1100">
                <a:solidFill>
                  <a:srgbClr val="000000"/>
                </a:solidFill>
                <a:highlight>
                  <a:srgbClr val="FFFFFF"/>
                </a:highlight>
              </a:rPr>
              <a:t>(</a:t>
            </a:r>
            <a:r>
              <a:rPr lang="en-GB" sz="1100">
                <a:solidFill>
                  <a:srgbClr val="1F377F"/>
                </a:solidFill>
                <a:highlight>
                  <a:srgbClr val="FFFFFF"/>
                </a:highlight>
              </a:rPr>
              <a:t>data_no_multicollinearity</a:t>
            </a:r>
            <a:r>
              <a:rPr lang="en-GB" sz="1100">
                <a:solidFill>
                  <a:srgbClr val="000000"/>
                </a:solidFill>
                <a:highlight>
                  <a:srgbClr val="FFFFFF"/>
                </a:highlight>
              </a:rPr>
              <a:t>, </a:t>
            </a:r>
            <a:r>
              <a:rPr lang="en-GB" sz="1100">
                <a:solidFill>
                  <a:srgbClr val="808080"/>
                </a:solidFill>
                <a:highlight>
                  <a:srgbClr val="FFFFFF"/>
                </a:highlight>
              </a:rPr>
              <a:t>drop_first</a:t>
            </a:r>
            <a:r>
              <a:rPr lang="en-GB" sz="1100">
                <a:solidFill>
                  <a:srgbClr val="000000"/>
                </a:solidFill>
                <a:highlight>
                  <a:srgbClr val="FFFFFF"/>
                </a:highlight>
              </a:rPr>
              <a:t>=</a:t>
            </a:r>
            <a:r>
              <a:rPr lang="en-GB" sz="1100">
                <a:solidFill>
                  <a:srgbClr val="0000FF"/>
                </a:solidFill>
                <a:highlight>
                  <a:srgbClr val="FFFFFF"/>
                </a:highlight>
              </a:rPr>
              <a:t>True</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data_with_dummies</a:t>
            </a:r>
            <a:r>
              <a:rPr lang="en-GB" sz="1100">
                <a:solidFill>
                  <a:srgbClr val="000000"/>
                </a:solidFill>
                <a:highlight>
                  <a:srgbClr val="FFFFFF"/>
                </a:highlight>
              </a:rPr>
              <a:t>.</a:t>
            </a:r>
            <a:r>
              <a:rPr lang="en-GB" sz="1100">
                <a:solidFill>
                  <a:srgbClr val="74531F"/>
                </a:solidFill>
                <a:highlight>
                  <a:srgbClr val="FFFFFF"/>
                </a:highlight>
              </a:rPr>
              <a:t>head</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sz="1200">
              <a:solidFill>
                <a:schemeClr val="dk2"/>
              </a:solidFill>
              <a:highlight>
                <a:srgbClr val="FFFFFF"/>
              </a:highlight>
            </a:endParaRPr>
          </a:p>
        </p:txBody>
      </p:sp>
      <p:pic>
        <p:nvPicPr>
          <p:cNvPr id="296" name="Google Shape;296;p41"/>
          <p:cNvPicPr preferRelativeResize="0"/>
          <p:nvPr/>
        </p:nvPicPr>
        <p:blipFill>
          <a:blip r:embed="rId3">
            <a:alphaModFix/>
          </a:blip>
          <a:stretch>
            <a:fillRect/>
          </a:stretch>
        </p:blipFill>
        <p:spPr>
          <a:xfrm>
            <a:off x="0" y="3755975"/>
            <a:ext cx="6668077" cy="1217925"/>
          </a:xfrm>
          <a:prstGeom prst="rect">
            <a:avLst/>
          </a:prstGeom>
          <a:noFill/>
          <a:ln>
            <a:noFill/>
          </a:ln>
        </p:spPr>
      </p:pic>
      <p:pic>
        <p:nvPicPr>
          <p:cNvPr id="297" name="Google Shape;297;p41"/>
          <p:cNvPicPr preferRelativeResize="0"/>
          <p:nvPr/>
        </p:nvPicPr>
        <p:blipFill>
          <a:blip r:embed="rId4">
            <a:alphaModFix/>
          </a:blip>
          <a:stretch>
            <a:fillRect/>
          </a:stretch>
        </p:blipFill>
        <p:spPr>
          <a:xfrm>
            <a:off x="6668075" y="3755975"/>
            <a:ext cx="2475925" cy="131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22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a:t>
            </a:r>
            <a:r>
              <a:rPr lang="en-GB"/>
              <a:t> Exploration:</a:t>
            </a:r>
            <a:endParaRPr/>
          </a:p>
        </p:txBody>
      </p:sp>
      <p:sp>
        <p:nvSpPr>
          <p:cNvPr id="99" name="Google Shape;99;p15"/>
          <p:cNvSpPr txBox="1"/>
          <p:nvPr/>
        </p:nvSpPr>
        <p:spPr>
          <a:xfrm>
            <a:off x="806025" y="1755100"/>
            <a:ext cx="3710700" cy="326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Data Preview</a:t>
            </a:r>
            <a:endParaRPr sz="1300">
              <a:solidFill>
                <a:schemeClr val="accent1"/>
              </a:solidFill>
              <a:latin typeface="Lato"/>
              <a:ea typeface="Lato"/>
              <a:cs typeface="Lato"/>
              <a:sym typeface="Lato"/>
            </a:endParaRPr>
          </a:p>
        </p:txBody>
      </p:sp>
      <p:sp>
        <p:nvSpPr>
          <p:cNvPr id="100" name="Google Shape;100;p15"/>
          <p:cNvSpPr txBox="1"/>
          <p:nvPr/>
        </p:nvSpPr>
        <p:spPr>
          <a:xfrm>
            <a:off x="959100" y="4267050"/>
            <a:ext cx="5361000" cy="1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Code:</a:t>
            </a:r>
            <a:endParaRPr sz="13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n-GB" sz="1200">
                <a:solidFill>
                  <a:srgbClr val="1F377F"/>
                </a:solidFill>
                <a:highlight>
                  <a:srgbClr val="FFFFFF"/>
                </a:highlight>
                <a:latin typeface="Lato"/>
                <a:ea typeface="Lato"/>
                <a:cs typeface="Lato"/>
                <a:sym typeface="Lato"/>
              </a:rPr>
              <a:t>raw_data</a:t>
            </a:r>
            <a:r>
              <a:rPr lang="en-GB" sz="1200">
                <a:highlight>
                  <a:srgbClr val="FFFFFF"/>
                </a:highlight>
                <a:latin typeface="Lato"/>
                <a:ea typeface="Lato"/>
                <a:cs typeface="Lato"/>
                <a:sym typeface="Lato"/>
              </a:rPr>
              <a:t> = pd.</a:t>
            </a:r>
            <a:r>
              <a:rPr lang="en-GB" sz="1200">
                <a:solidFill>
                  <a:srgbClr val="74531F"/>
                </a:solidFill>
                <a:highlight>
                  <a:srgbClr val="FFFFFF"/>
                </a:highlight>
                <a:latin typeface="Lato"/>
                <a:ea typeface="Lato"/>
                <a:cs typeface="Lato"/>
                <a:sym typeface="Lato"/>
              </a:rPr>
              <a:t>read_csv</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1.04. Real-life example.csv</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n-GB" sz="1200">
                <a:solidFill>
                  <a:srgbClr val="1F377F"/>
                </a:solidFill>
                <a:highlight>
                  <a:srgbClr val="FFFFFF"/>
                </a:highlight>
                <a:latin typeface="Lato"/>
                <a:ea typeface="Lato"/>
                <a:cs typeface="Lato"/>
                <a:sym typeface="Lato"/>
              </a:rPr>
              <a:t>raw_data</a:t>
            </a:r>
            <a:r>
              <a:rPr lang="en-GB" sz="1200">
                <a:highlight>
                  <a:srgbClr val="FFFFFF"/>
                </a:highlight>
                <a:latin typeface="Lato"/>
                <a:ea typeface="Lato"/>
                <a:cs typeface="Lato"/>
                <a:sym typeface="Lato"/>
              </a:rPr>
              <a:t>.</a:t>
            </a:r>
            <a:r>
              <a:rPr lang="en-GB" sz="1200">
                <a:solidFill>
                  <a:srgbClr val="74531F"/>
                </a:solidFill>
                <a:highlight>
                  <a:srgbClr val="FFFFFF"/>
                </a:highlight>
                <a:latin typeface="Lato"/>
                <a:ea typeface="Lato"/>
                <a:cs typeface="Lato"/>
                <a:sym typeface="Lato"/>
              </a:rPr>
              <a:t>head</a:t>
            </a:r>
            <a:r>
              <a:rPr lang="en-GB" sz="1200">
                <a:highlight>
                  <a:srgbClr val="FFFFFF"/>
                </a:highlight>
                <a:latin typeface="Lato"/>
                <a:ea typeface="Lato"/>
                <a:cs typeface="Lato"/>
                <a:sym typeface="Lato"/>
              </a:rPr>
              <a:t>()</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806025" y="2233449"/>
            <a:ext cx="8039326" cy="176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727650" y="75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 Model</a:t>
            </a:r>
            <a:endParaRPr/>
          </a:p>
        </p:txBody>
      </p:sp>
      <p:sp>
        <p:nvSpPr>
          <p:cNvPr id="303" name="Google Shape;303;p42"/>
          <p:cNvSpPr txBox="1"/>
          <p:nvPr>
            <p:ph idx="1" type="body"/>
          </p:nvPr>
        </p:nvSpPr>
        <p:spPr>
          <a:xfrm>
            <a:off x="847275" y="1288400"/>
            <a:ext cx="7688700" cy="3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Declare</a:t>
            </a:r>
            <a:r>
              <a:rPr b="1" lang="en-GB"/>
              <a:t> inputs and target</a:t>
            </a:r>
            <a:endParaRPr b="1"/>
          </a:p>
        </p:txBody>
      </p:sp>
      <p:sp>
        <p:nvSpPr>
          <p:cNvPr id="304" name="Google Shape;304;p42"/>
          <p:cNvSpPr txBox="1"/>
          <p:nvPr/>
        </p:nvSpPr>
        <p:spPr>
          <a:xfrm>
            <a:off x="959100" y="1711600"/>
            <a:ext cx="7688700" cy="1522500"/>
          </a:xfrm>
          <a:prstGeom prst="rect">
            <a:avLst/>
          </a:prstGeom>
          <a:noFill/>
          <a:ln>
            <a:noFill/>
          </a:ln>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The target(s) (dependent variable) is 'log price'.</a:t>
            </a:r>
            <a:endParaRPr sz="1200">
              <a:solidFill>
                <a:schemeClr val="dk2"/>
              </a:solidFill>
              <a:highlight>
                <a:srgbClr val="FFFFFF"/>
              </a:highlight>
              <a:latin typeface="Lato"/>
              <a:ea typeface="Lato"/>
              <a:cs typeface="Lato"/>
              <a:sym typeface="Lato"/>
            </a:endParaRPr>
          </a:p>
          <a:p>
            <a:pPr indent="-304800" lvl="0" marL="457200" rtl="0" algn="l">
              <a:lnSpc>
                <a:spcPct val="135714"/>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The inputs are everything BUT the dependent variable, so we can simply drop it.</a:t>
            </a:r>
            <a:endParaRPr sz="1200">
              <a:solidFill>
                <a:schemeClr val="dk2"/>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t/>
            </a:r>
            <a:endParaRPr sz="1200">
              <a:solidFill>
                <a:schemeClr val="dk2"/>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200">
                <a:solidFill>
                  <a:srgbClr val="808080"/>
                </a:solidFill>
                <a:highlight>
                  <a:srgbClr val="FFFFFF"/>
                </a:highlight>
                <a:latin typeface="Lato"/>
                <a:ea typeface="Lato"/>
                <a:cs typeface="Lato"/>
                <a:sym typeface="Lato"/>
              </a:rPr>
              <a:t>Code:</a:t>
            </a:r>
            <a:endParaRPr sz="1200">
              <a:solidFill>
                <a:srgbClr val="808080"/>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200">
                <a:solidFill>
                  <a:srgbClr val="1F377F"/>
                </a:solidFill>
                <a:highlight>
                  <a:srgbClr val="FFFFFF"/>
                </a:highlight>
                <a:latin typeface="Lato"/>
                <a:ea typeface="Lato"/>
                <a:cs typeface="Lato"/>
                <a:sym typeface="Lato"/>
              </a:rPr>
              <a:t>targets</a:t>
            </a:r>
            <a:r>
              <a:rPr lang="en-GB" sz="1200">
                <a:highlight>
                  <a:srgbClr val="FFFFFF"/>
                </a:highlight>
                <a:latin typeface="Lato"/>
                <a:ea typeface="Lato"/>
                <a:cs typeface="Lato"/>
                <a:sym typeface="Lato"/>
              </a:rPr>
              <a:t> = </a:t>
            </a:r>
            <a:r>
              <a:rPr lang="en-GB" sz="1200">
                <a:solidFill>
                  <a:srgbClr val="1F377F"/>
                </a:solidFill>
                <a:highlight>
                  <a:srgbClr val="FFFFFF"/>
                </a:highlight>
                <a:latin typeface="Lato"/>
                <a:ea typeface="Lato"/>
                <a:cs typeface="Lato"/>
                <a:sym typeface="Lato"/>
              </a:rPr>
              <a:t>data_preprocessed</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log_price</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solidFill>
                <a:srgbClr val="008000"/>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200">
                <a:solidFill>
                  <a:srgbClr val="1F377F"/>
                </a:solidFill>
                <a:highlight>
                  <a:srgbClr val="FFFFFF"/>
                </a:highlight>
                <a:latin typeface="Lato"/>
                <a:ea typeface="Lato"/>
                <a:cs typeface="Lato"/>
                <a:sym typeface="Lato"/>
              </a:rPr>
              <a:t>inputs</a:t>
            </a:r>
            <a:r>
              <a:rPr lang="en-GB" sz="1200">
                <a:highlight>
                  <a:srgbClr val="FFFFFF"/>
                </a:highlight>
                <a:latin typeface="Lato"/>
                <a:ea typeface="Lato"/>
                <a:cs typeface="Lato"/>
                <a:sym typeface="Lato"/>
              </a:rPr>
              <a:t> = </a:t>
            </a:r>
            <a:r>
              <a:rPr lang="en-GB" sz="1200">
                <a:solidFill>
                  <a:srgbClr val="1F377F"/>
                </a:solidFill>
                <a:highlight>
                  <a:srgbClr val="FFFFFF"/>
                </a:highlight>
                <a:latin typeface="Lato"/>
                <a:ea typeface="Lato"/>
                <a:cs typeface="Lato"/>
                <a:sym typeface="Lato"/>
              </a:rPr>
              <a:t>data_preprocessed</a:t>
            </a:r>
            <a:r>
              <a:rPr lang="en-GB" sz="1200">
                <a:highlight>
                  <a:srgbClr val="FFFFFF"/>
                </a:highlight>
                <a:latin typeface="Lato"/>
                <a:ea typeface="Lato"/>
                <a:cs typeface="Lato"/>
                <a:sym typeface="Lato"/>
              </a:rPr>
              <a:t>.</a:t>
            </a:r>
            <a:r>
              <a:rPr lang="en-GB" sz="1200">
                <a:solidFill>
                  <a:srgbClr val="74531F"/>
                </a:solidFill>
                <a:highlight>
                  <a:srgbClr val="FFFFFF"/>
                </a:highlight>
                <a:latin typeface="Lato"/>
                <a:ea typeface="Lato"/>
                <a:cs typeface="Lato"/>
                <a:sym typeface="Lato"/>
              </a:rPr>
              <a:t>drop</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log_price</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r>
              <a:rPr lang="en-GB" sz="1200">
                <a:solidFill>
                  <a:srgbClr val="808080"/>
                </a:solidFill>
                <a:highlight>
                  <a:srgbClr val="FFFFFF"/>
                </a:highlight>
                <a:latin typeface="Lato"/>
                <a:ea typeface="Lato"/>
                <a:cs typeface="Lato"/>
                <a:sym typeface="Lato"/>
              </a:rPr>
              <a:t>axis</a:t>
            </a:r>
            <a:r>
              <a:rPr lang="en-GB" sz="1200">
                <a:highlight>
                  <a:srgbClr val="FFFFFF"/>
                </a:highlight>
                <a:latin typeface="Lato"/>
                <a:ea typeface="Lato"/>
                <a:cs typeface="Lato"/>
                <a:sym typeface="Lato"/>
              </a:rPr>
              <a:t>=</a:t>
            </a:r>
            <a:r>
              <a:rPr lang="en-GB" sz="1200">
                <a:solidFill>
                  <a:srgbClr val="098658"/>
                </a:solidFill>
                <a:highlight>
                  <a:srgbClr val="FFFFFF"/>
                </a:highlight>
                <a:latin typeface="Lato"/>
                <a:ea typeface="Lato"/>
                <a:cs typeface="Lato"/>
                <a:sym typeface="Lato"/>
              </a:rPr>
              <a:t>1</a:t>
            </a:r>
            <a:r>
              <a:rPr lang="en-GB" sz="1200">
                <a:highlight>
                  <a:srgbClr val="FFFFFF"/>
                </a:highlight>
                <a:latin typeface="Lato"/>
                <a:ea typeface="Lato"/>
                <a:cs typeface="Lato"/>
                <a:sym typeface="Lato"/>
              </a:rPr>
              <a:t>)</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p:txBody>
      </p:sp>
      <p:sp>
        <p:nvSpPr>
          <p:cNvPr id="305" name="Google Shape;305;p42"/>
          <p:cNvSpPr txBox="1"/>
          <p:nvPr>
            <p:ph idx="1" type="body"/>
          </p:nvPr>
        </p:nvSpPr>
        <p:spPr>
          <a:xfrm>
            <a:off x="847275" y="3354650"/>
            <a:ext cx="7688700" cy="3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Scaling of Data</a:t>
            </a:r>
            <a:endParaRPr b="1"/>
          </a:p>
        </p:txBody>
      </p:sp>
      <p:sp>
        <p:nvSpPr>
          <p:cNvPr id="306" name="Google Shape;306;p42"/>
          <p:cNvSpPr txBox="1"/>
          <p:nvPr/>
        </p:nvSpPr>
        <p:spPr>
          <a:xfrm>
            <a:off x="1220075" y="3715850"/>
            <a:ext cx="5241300" cy="1522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200">
                <a:solidFill>
                  <a:srgbClr val="808080"/>
                </a:solidFill>
                <a:highlight>
                  <a:srgbClr val="FFFFFF"/>
                </a:highlight>
                <a:latin typeface="Lato"/>
                <a:ea typeface="Lato"/>
                <a:cs typeface="Lato"/>
                <a:sym typeface="Lato"/>
              </a:rPr>
              <a:t>Code:</a:t>
            </a:r>
            <a:endParaRPr b="1" sz="1200">
              <a:solidFill>
                <a:srgbClr val="808080"/>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050">
                <a:solidFill>
                  <a:srgbClr val="8F08C4"/>
                </a:solidFill>
                <a:highlight>
                  <a:srgbClr val="FFFFFF"/>
                </a:highlight>
                <a:latin typeface="Lato"/>
                <a:ea typeface="Lato"/>
                <a:cs typeface="Lato"/>
                <a:sym typeface="Lato"/>
              </a:rPr>
              <a:t>from</a:t>
            </a:r>
            <a:r>
              <a:rPr lang="en-GB" sz="1050">
                <a:highlight>
                  <a:srgbClr val="FFFFFF"/>
                </a:highlight>
                <a:latin typeface="Lato"/>
                <a:ea typeface="Lato"/>
                <a:cs typeface="Lato"/>
                <a:sym typeface="Lato"/>
              </a:rPr>
              <a:t> sklearn.preprocessing </a:t>
            </a:r>
            <a:r>
              <a:rPr lang="en-GB" sz="1050">
                <a:solidFill>
                  <a:srgbClr val="8F08C4"/>
                </a:solidFill>
                <a:highlight>
                  <a:srgbClr val="FFFFFF"/>
                </a:highlight>
                <a:latin typeface="Lato"/>
                <a:ea typeface="Lato"/>
                <a:cs typeface="Lato"/>
                <a:sym typeface="Lato"/>
              </a:rPr>
              <a:t>import</a:t>
            </a:r>
            <a:r>
              <a:rPr lang="en-GB" sz="1050">
                <a:highlight>
                  <a:srgbClr val="FFFFFF"/>
                </a:highlight>
                <a:latin typeface="Lato"/>
                <a:ea typeface="Lato"/>
                <a:cs typeface="Lato"/>
                <a:sym typeface="Lato"/>
              </a:rPr>
              <a:t> </a:t>
            </a:r>
            <a:r>
              <a:rPr lang="en-GB" sz="1050">
                <a:solidFill>
                  <a:srgbClr val="2B91AF"/>
                </a:solidFill>
                <a:highlight>
                  <a:srgbClr val="FFFFFF"/>
                </a:highlight>
                <a:latin typeface="Lato"/>
                <a:ea typeface="Lato"/>
                <a:cs typeface="Lato"/>
                <a:sym typeface="Lato"/>
              </a:rPr>
              <a:t>StandardScaler</a:t>
            </a:r>
            <a:endParaRPr sz="1050">
              <a:solidFill>
                <a:srgbClr val="2B91AF"/>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t/>
            </a:r>
            <a:endParaRPr sz="105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050">
                <a:solidFill>
                  <a:srgbClr val="1F377F"/>
                </a:solidFill>
                <a:highlight>
                  <a:srgbClr val="FFFFFF"/>
                </a:highlight>
                <a:latin typeface="Lato"/>
                <a:ea typeface="Lato"/>
                <a:cs typeface="Lato"/>
                <a:sym typeface="Lato"/>
              </a:rPr>
              <a:t>scaler</a:t>
            </a:r>
            <a:r>
              <a:rPr lang="en-GB" sz="1050">
                <a:highlight>
                  <a:srgbClr val="FFFFFF"/>
                </a:highlight>
                <a:latin typeface="Lato"/>
                <a:ea typeface="Lato"/>
                <a:cs typeface="Lato"/>
                <a:sym typeface="Lato"/>
              </a:rPr>
              <a:t> = </a:t>
            </a:r>
            <a:r>
              <a:rPr lang="en-GB" sz="1050">
                <a:solidFill>
                  <a:srgbClr val="2B91AF"/>
                </a:solidFill>
                <a:highlight>
                  <a:srgbClr val="FFFFFF"/>
                </a:highlight>
                <a:latin typeface="Lato"/>
                <a:ea typeface="Lato"/>
                <a:cs typeface="Lato"/>
                <a:sym typeface="Lato"/>
              </a:rPr>
              <a:t>StandardScaler</a:t>
            </a:r>
            <a:r>
              <a:rPr lang="en-GB" sz="1050">
                <a:highlight>
                  <a:srgbClr val="FFFFFF"/>
                </a:highlight>
                <a:latin typeface="Lato"/>
                <a:ea typeface="Lato"/>
                <a:cs typeface="Lato"/>
                <a:sym typeface="Lato"/>
              </a:rPr>
              <a:t>()</a:t>
            </a:r>
            <a:endParaRPr sz="105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050">
                <a:solidFill>
                  <a:srgbClr val="1F377F"/>
                </a:solidFill>
                <a:highlight>
                  <a:srgbClr val="FFFFFF"/>
                </a:highlight>
                <a:latin typeface="Lato"/>
                <a:ea typeface="Lato"/>
                <a:cs typeface="Lato"/>
                <a:sym typeface="Lato"/>
              </a:rPr>
              <a:t>scaler</a:t>
            </a:r>
            <a:r>
              <a:rPr lang="en-GB" sz="1050">
                <a:highlight>
                  <a:srgbClr val="FFFFFF"/>
                </a:highlight>
                <a:latin typeface="Lato"/>
                <a:ea typeface="Lato"/>
                <a:cs typeface="Lato"/>
                <a:sym typeface="Lato"/>
              </a:rPr>
              <a:t>.</a:t>
            </a:r>
            <a:r>
              <a:rPr lang="en-GB" sz="1050">
                <a:solidFill>
                  <a:srgbClr val="74531F"/>
                </a:solidFill>
                <a:highlight>
                  <a:srgbClr val="FFFFFF"/>
                </a:highlight>
                <a:latin typeface="Lato"/>
                <a:ea typeface="Lato"/>
                <a:cs typeface="Lato"/>
                <a:sym typeface="Lato"/>
              </a:rPr>
              <a:t>fit</a:t>
            </a:r>
            <a:r>
              <a:rPr lang="en-GB" sz="1050">
                <a:highlight>
                  <a:srgbClr val="FFFFFF"/>
                </a:highlight>
                <a:latin typeface="Lato"/>
                <a:ea typeface="Lato"/>
                <a:cs typeface="Lato"/>
                <a:sym typeface="Lato"/>
              </a:rPr>
              <a:t>(</a:t>
            </a:r>
            <a:r>
              <a:rPr lang="en-GB" sz="1050">
                <a:solidFill>
                  <a:srgbClr val="1F377F"/>
                </a:solidFill>
                <a:highlight>
                  <a:srgbClr val="FFFFFF"/>
                </a:highlight>
                <a:latin typeface="Lato"/>
                <a:ea typeface="Lato"/>
                <a:cs typeface="Lato"/>
                <a:sym typeface="Lato"/>
              </a:rPr>
              <a:t>inputs</a:t>
            </a:r>
            <a:r>
              <a:rPr lang="en-GB" sz="1050">
                <a:highlight>
                  <a:srgbClr val="FFFFFF"/>
                </a:highlight>
                <a:latin typeface="Lato"/>
                <a:ea typeface="Lato"/>
                <a:cs typeface="Lato"/>
                <a:sym typeface="Lato"/>
              </a:rPr>
              <a:t>)</a:t>
            </a:r>
            <a:endParaRPr sz="105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inputs_scaled</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scaler</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transform</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inputs</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t/>
            </a:r>
            <a:endParaRPr sz="1050">
              <a:highlight>
                <a:srgbClr val="FFFFFF"/>
              </a:highlight>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idx="1" type="body"/>
          </p:nvPr>
        </p:nvSpPr>
        <p:spPr>
          <a:xfrm>
            <a:off x="727650" y="1671500"/>
            <a:ext cx="7688700" cy="1422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a:solidFill>
                  <a:schemeClr val="dk2"/>
                </a:solidFill>
                <a:highlight>
                  <a:srgbClr val="FFFFFF"/>
                </a:highlight>
              </a:rPr>
              <a:t>Split the variables with an 80-20 split and some random state.</a:t>
            </a:r>
            <a:endParaRPr>
              <a:solidFill>
                <a:schemeClr val="dk2"/>
              </a:solidFill>
              <a:highlight>
                <a:srgbClr val="FFFFFF"/>
              </a:highlight>
            </a:endParaRPr>
          </a:p>
          <a:p>
            <a:pPr indent="0" lvl="0" marL="0" rtl="0" algn="l">
              <a:lnSpc>
                <a:spcPct val="135714"/>
              </a:lnSpc>
              <a:spcBef>
                <a:spcPts val="0"/>
              </a:spcBef>
              <a:spcAft>
                <a:spcPts val="0"/>
              </a:spcAft>
              <a:buNone/>
            </a:pPr>
            <a:r>
              <a:t/>
            </a:r>
            <a:endParaRPr>
              <a:solidFill>
                <a:schemeClr val="dk2"/>
              </a:solidFill>
              <a:highlight>
                <a:srgbClr val="FFFFFF"/>
              </a:highlight>
            </a:endParaRPr>
          </a:p>
          <a:p>
            <a:pPr indent="0" lvl="0" marL="0" rtl="0" algn="l">
              <a:lnSpc>
                <a:spcPct val="135714"/>
              </a:lnSpc>
              <a:spcBef>
                <a:spcPts val="0"/>
              </a:spcBef>
              <a:spcAft>
                <a:spcPts val="0"/>
              </a:spcAft>
              <a:buNone/>
            </a:pPr>
            <a:r>
              <a:rPr b="1" lang="en-GB" sz="1200">
                <a:solidFill>
                  <a:srgbClr val="808080"/>
                </a:solidFill>
                <a:highlight>
                  <a:srgbClr val="FFFFFF"/>
                </a:highlight>
              </a:rPr>
              <a:t>Code:</a:t>
            </a:r>
            <a:endParaRPr b="1" sz="1200">
              <a:solidFill>
                <a:srgbClr val="80808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from</a:t>
            </a:r>
            <a:r>
              <a:rPr lang="en-GB" sz="1050">
                <a:solidFill>
                  <a:srgbClr val="000000"/>
                </a:solidFill>
                <a:highlight>
                  <a:srgbClr val="FFFFFF"/>
                </a:highlight>
              </a:rPr>
              <a:t> sklearn.model_selection </a:t>
            </a:r>
            <a:r>
              <a:rPr lang="en-GB" sz="1050">
                <a:solidFill>
                  <a:srgbClr val="8F08C4"/>
                </a:solidFill>
                <a:highlight>
                  <a:srgbClr val="FFFFFF"/>
                </a:highlight>
              </a:rPr>
              <a:t>import</a:t>
            </a:r>
            <a:r>
              <a:rPr lang="en-GB" sz="1050">
                <a:solidFill>
                  <a:srgbClr val="000000"/>
                </a:solidFill>
                <a:highlight>
                  <a:srgbClr val="FFFFFF"/>
                </a:highlight>
              </a:rPr>
              <a:t> </a:t>
            </a:r>
            <a:r>
              <a:rPr lang="en-GB" sz="1050">
                <a:solidFill>
                  <a:srgbClr val="74531F"/>
                </a:solidFill>
                <a:highlight>
                  <a:srgbClr val="FFFFFF"/>
                </a:highlight>
              </a:rPr>
              <a:t>train_test_split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1F377F"/>
                </a:solidFill>
                <a:highlight>
                  <a:srgbClr val="FFFFFF"/>
                </a:highlight>
              </a:rPr>
              <a:t>x_train</a:t>
            </a:r>
            <a:r>
              <a:rPr lang="en-GB" sz="1050">
                <a:solidFill>
                  <a:srgbClr val="000000"/>
                </a:solidFill>
                <a:highlight>
                  <a:srgbClr val="FFFFFF"/>
                </a:highlight>
              </a:rPr>
              <a:t>, </a:t>
            </a:r>
            <a:r>
              <a:rPr lang="en-GB" sz="1050">
                <a:solidFill>
                  <a:srgbClr val="1F377F"/>
                </a:solidFill>
                <a:highlight>
                  <a:srgbClr val="FFFFFF"/>
                </a:highlight>
              </a:rPr>
              <a:t>x_test</a:t>
            </a:r>
            <a:r>
              <a:rPr lang="en-GB" sz="1050">
                <a:solidFill>
                  <a:srgbClr val="000000"/>
                </a:solidFill>
                <a:highlight>
                  <a:srgbClr val="FFFFFF"/>
                </a:highlight>
              </a:rPr>
              <a:t>, </a:t>
            </a:r>
            <a:r>
              <a:rPr lang="en-GB" sz="1050">
                <a:solidFill>
                  <a:srgbClr val="1F377F"/>
                </a:solidFill>
                <a:highlight>
                  <a:srgbClr val="FFFFFF"/>
                </a:highlight>
              </a:rPr>
              <a:t>y_train</a:t>
            </a:r>
            <a:r>
              <a:rPr lang="en-GB" sz="1050">
                <a:solidFill>
                  <a:srgbClr val="000000"/>
                </a:solidFill>
                <a:highlight>
                  <a:srgbClr val="FFFFFF"/>
                </a:highlight>
              </a:rPr>
              <a:t>, </a:t>
            </a:r>
            <a:r>
              <a:rPr lang="en-GB" sz="1050">
                <a:solidFill>
                  <a:srgbClr val="1F377F"/>
                </a:solidFill>
                <a:highlight>
                  <a:srgbClr val="FFFFFF"/>
                </a:highlight>
              </a:rPr>
              <a:t>y_test</a:t>
            </a:r>
            <a:r>
              <a:rPr lang="en-GB" sz="1050">
                <a:solidFill>
                  <a:srgbClr val="000000"/>
                </a:solidFill>
                <a:highlight>
                  <a:srgbClr val="FFFFFF"/>
                </a:highlight>
              </a:rPr>
              <a:t> = </a:t>
            </a:r>
            <a:r>
              <a:rPr lang="en-GB" sz="1050">
                <a:solidFill>
                  <a:srgbClr val="74531F"/>
                </a:solidFill>
                <a:highlight>
                  <a:srgbClr val="FFFFFF"/>
                </a:highlight>
              </a:rPr>
              <a:t>train_test_split</a:t>
            </a:r>
            <a:r>
              <a:rPr lang="en-GB" sz="1050">
                <a:solidFill>
                  <a:srgbClr val="000000"/>
                </a:solidFill>
                <a:highlight>
                  <a:srgbClr val="FFFFFF"/>
                </a:highlight>
              </a:rPr>
              <a:t>(</a:t>
            </a:r>
            <a:r>
              <a:rPr lang="en-GB" sz="1050">
                <a:solidFill>
                  <a:srgbClr val="1F377F"/>
                </a:solidFill>
                <a:highlight>
                  <a:srgbClr val="FFFFFF"/>
                </a:highlight>
              </a:rPr>
              <a:t>inputs_scaled</a:t>
            </a:r>
            <a:r>
              <a:rPr lang="en-GB" sz="1050">
                <a:solidFill>
                  <a:srgbClr val="000000"/>
                </a:solidFill>
                <a:highlight>
                  <a:srgbClr val="FFFFFF"/>
                </a:highlight>
              </a:rPr>
              <a:t>, </a:t>
            </a:r>
            <a:r>
              <a:rPr lang="en-GB" sz="1050">
                <a:solidFill>
                  <a:srgbClr val="1F377F"/>
                </a:solidFill>
                <a:highlight>
                  <a:srgbClr val="FFFFFF"/>
                </a:highlight>
              </a:rPr>
              <a:t>targets</a:t>
            </a:r>
            <a:r>
              <a:rPr lang="en-GB" sz="1050">
                <a:solidFill>
                  <a:srgbClr val="000000"/>
                </a:solidFill>
                <a:highlight>
                  <a:srgbClr val="FFFFFF"/>
                </a:highlight>
              </a:rPr>
              <a:t>, </a:t>
            </a:r>
            <a:r>
              <a:rPr lang="en-GB" sz="1050">
                <a:solidFill>
                  <a:srgbClr val="808080"/>
                </a:solidFill>
                <a:highlight>
                  <a:srgbClr val="FFFFFF"/>
                </a:highlight>
              </a:rPr>
              <a:t>test_size</a:t>
            </a:r>
            <a:r>
              <a:rPr lang="en-GB" sz="1050">
                <a:solidFill>
                  <a:srgbClr val="000000"/>
                </a:solidFill>
                <a:highlight>
                  <a:srgbClr val="FFFFFF"/>
                </a:highlight>
              </a:rPr>
              <a:t>=</a:t>
            </a:r>
            <a:r>
              <a:rPr lang="en-GB" sz="1050">
                <a:solidFill>
                  <a:srgbClr val="098658"/>
                </a:solidFill>
                <a:highlight>
                  <a:srgbClr val="FFFFFF"/>
                </a:highlight>
              </a:rPr>
              <a:t>0.2</a:t>
            </a:r>
            <a:r>
              <a:rPr lang="en-GB" sz="1050">
                <a:solidFill>
                  <a:srgbClr val="000000"/>
                </a:solidFill>
                <a:highlight>
                  <a:srgbClr val="FFFFFF"/>
                </a:highlight>
              </a:rPr>
              <a:t>, </a:t>
            </a:r>
            <a:r>
              <a:rPr lang="en-GB" sz="1050">
                <a:solidFill>
                  <a:srgbClr val="808080"/>
                </a:solidFill>
                <a:highlight>
                  <a:srgbClr val="FFFFFF"/>
                </a:highlight>
              </a:rPr>
              <a:t>random_state</a:t>
            </a:r>
            <a:r>
              <a:rPr lang="en-GB" sz="1050">
                <a:solidFill>
                  <a:srgbClr val="000000"/>
                </a:solidFill>
                <a:highlight>
                  <a:srgbClr val="FFFFFF"/>
                </a:highlight>
              </a:rPr>
              <a:t>=</a:t>
            </a:r>
            <a:r>
              <a:rPr lang="en-GB" sz="1050">
                <a:solidFill>
                  <a:srgbClr val="098658"/>
                </a:solidFill>
                <a:highlight>
                  <a:srgbClr val="FFFFFF"/>
                </a:highlight>
              </a:rPr>
              <a:t>365</a:t>
            </a:r>
            <a:r>
              <a:rPr lang="en-GB" sz="1050">
                <a:solidFill>
                  <a:srgbClr val="000000"/>
                </a:solidFill>
                <a:highlight>
                  <a:srgbClr val="FFFFFF"/>
                </a:highlight>
              </a:rPr>
              <a:t>)</a:t>
            </a:r>
            <a:endParaRPr/>
          </a:p>
        </p:txBody>
      </p:sp>
      <p:sp>
        <p:nvSpPr>
          <p:cNvPr id="312" name="Google Shape;312;p43"/>
          <p:cNvSpPr txBox="1"/>
          <p:nvPr>
            <p:ph idx="1" type="body"/>
          </p:nvPr>
        </p:nvSpPr>
        <p:spPr>
          <a:xfrm>
            <a:off x="727650" y="1310300"/>
            <a:ext cx="7688700" cy="3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Train Test Split</a:t>
            </a:r>
            <a:endParaRPr b="1"/>
          </a:p>
        </p:txBody>
      </p:sp>
      <p:sp>
        <p:nvSpPr>
          <p:cNvPr id="313" name="Google Shape;313;p43"/>
          <p:cNvSpPr txBox="1"/>
          <p:nvPr>
            <p:ph idx="1" type="body"/>
          </p:nvPr>
        </p:nvSpPr>
        <p:spPr>
          <a:xfrm>
            <a:off x="738600" y="3170425"/>
            <a:ext cx="7688700" cy="3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Create the Regression</a:t>
            </a:r>
            <a:endParaRPr b="1"/>
          </a:p>
        </p:txBody>
      </p:sp>
      <p:sp>
        <p:nvSpPr>
          <p:cNvPr id="314" name="Google Shape;314;p43"/>
          <p:cNvSpPr txBox="1"/>
          <p:nvPr/>
        </p:nvSpPr>
        <p:spPr>
          <a:xfrm>
            <a:off x="741625" y="3495300"/>
            <a:ext cx="7688700" cy="1076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200">
                <a:solidFill>
                  <a:srgbClr val="808080"/>
                </a:solidFill>
                <a:highlight>
                  <a:srgbClr val="FFFFFF"/>
                </a:highlight>
                <a:latin typeface="Lato"/>
                <a:ea typeface="Lato"/>
                <a:cs typeface="Lato"/>
                <a:sym typeface="Lato"/>
              </a:rPr>
              <a:t>Code:</a:t>
            </a:r>
            <a:endParaRPr sz="1150">
              <a:solidFill>
                <a:srgbClr val="1F377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reg</a:t>
            </a:r>
            <a:r>
              <a:rPr lang="en-GB" sz="1100">
                <a:highlight>
                  <a:srgbClr val="FFFFFF"/>
                </a:highlight>
                <a:latin typeface="Lato"/>
                <a:ea typeface="Lato"/>
                <a:cs typeface="Lato"/>
                <a:sym typeface="Lato"/>
              </a:rPr>
              <a:t> = </a:t>
            </a:r>
            <a:r>
              <a:rPr lang="en-GB" sz="1100">
                <a:solidFill>
                  <a:srgbClr val="2B91AF"/>
                </a:solidFill>
                <a:highlight>
                  <a:srgbClr val="FFFFFF"/>
                </a:highlight>
                <a:latin typeface="Lato"/>
                <a:ea typeface="Lato"/>
                <a:cs typeface="Lato"/>
                <a:sym typeface="Lato"/>
              </a:rPr>
              <a:t>LinearRegression</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reg</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fit</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x_train</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y_train</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y_hat</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reg</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predict</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x_train</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idx="1" type="body"/>
          </p:nvPr>
        </p:nvSpPr>
        <p:spPr>
          <a:xfrm>
            <a:off x="727650" y="1382925"/>
            <a:ext cx="5440200" cy="3760500"/>
          </a:xfrm>
          <a:prstGeom prst="rect">
            <a:avLst/>
          </a:prstGeom>
        </p:spPr>
        <p:txBody>
          <a:bodyPr anchorCtr="0" anchor="t" bIns="91425" lIns="91425" spcFirstLastPara="1" rIns="91425" wrap="square" tIns="91425">
            <a:normAutofit/>
          </a:bodyPr>
          <a:lstStyle/>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 simplest way to compare the targets (y_train) and the predictions (y_hat) is to plot them on a scatter plot.</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 closer the points to the 45-degree line, the better the prediction.</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Let's also name the axes.</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Sometimes the plot will have different scales of the x-axis and the y-axis.</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This is an issue as we won't be able to interpret the '45-degree line'.</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We want the x-axis and the y-axis to be the same.</a:t>
            </a:r>
            <a:endParaRPr sz="1200">
              <a:solidFill>
                <a:schemeClr val="dk2"/>
              </a:solidFill>
              <a:highlight>
                <a:srgbClr val="FFFFFF"/>
              </a:highlight>
            </a:endParaRPr>
          </a:p>
          <a:p>
            <a:pPr indent="0" lvl="0" marL="0" rtl="0" algn="l">
              <a:lnSpc>
                <a:spcPct val="135714"/>
              </a:lnSpc>
              <a:spcBef>
                <a:spcPts val="0"/>
              </a:spcBef>
              <a:spcAft>
                <a:spcPts val="0"/>
              </a:spcAft>
              <a:buNone/>
            </a:pPr>
            <a:r>
              <a:t/>
            </a:r>
            <a:endParaRPr sz="1200">
              <a:solidFill>
                <a:schemeClr val="dk2"/>
              </a:solidFill>
              <a:highlight>
                <a:srgbClr val="FFFFFF"/>
              </a:highlight>
            </a:endParaRPr>
          </a:p>
          <a:p>
            <a:pPr indent="0" lvl="0" marL="0" rtl="0" algn="l">
              <a:lnSpc>
                <a:spcPct val="135714"/>
              </a:lnSpc>
              <a:spcBef>
                <a:spcPts val="0"/>
              </a:spcBef>
              <a:spcAft>
                <a:spcPts val="0"/>
              </a:spcAft>
              <a:buNone/>
            </a:pPr>
            <a:r>
              <a:rPr b="1" lang="en-GB" sz="1200">
                <a:solidFill>
                  <a:srgbClr val="808080"/>
                </a:solidFill>
                <a:highlight>
                  <a:srgbClr val="FFFFFF"/>
                </a:highlight>
              </a:rPr>
              <a:t>Code:</a:t>
            </a:r>
            <a:endParaRPr b="1" sz="1200">
              <a:solidFill>
                <a:srgbClr val="80808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scatter</a:t>
            </a:r>
            <a:r>
              <a:rPr lang="en-GB" sz="1050">
                <a:solidFill>
                  <a:srgbClr val="000000"/>
                </a:solidFill>
                <a:highlight>
                  <a:srgbClr val="FFFFFF"/>
                </a:highlight>
              </a:rPr>
              <a:t>(</a:t>
            </a:r>
            <a:r>
              <a:rPr lang="en-GB" sz="1050">
                <a:solidFill>
                  <a:srgbClr val="1F377F"/>
                </a:solidFill>
                <a:highlight>
                  <a:srgbClr val="FFFFFF"/>
                </a:highlight>
              </a:rPr>
              <a:t>y_train</a:t>
            </a:r>
            <a:r>
              <a:rPr lang="en-GB" sz="1050">
                <a:solidFill>
                  <a:srgbClr val="000000"/>
                </a:solidFill>
                <a:highlight>
                  <a:srgbClr val="FFFFFF"/>
                </a:highlight>
              </a:rPr>
              <a:t>, </a:t>
            </a:r>
            <a:r>
              <a:rPr lang="en-GB" sz="1050">
                <a:solidFill>
                  <a:srgbClr val="1F377F"/>
                </a:solidFill>
                <a:highlight>
                  <a:srgbClr val="FFFFFF"/>
                </a:highlight>
              </a:rPr>
              <a:t>y_hat</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xlabel</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Targets (y_train)</a:t>
            </a:r>
            <a:r>
              <a:rPr lang="en-GB" sz="1050">
                <a:solidFill>
                  <a:srgbClr val="E21F1F"/>
                </a:solidFill>
                <a:highlight>
                  <a:srgbClr val="FFFFFF"/>
                </a:highlight>
              </a:rPr>
              <a:t>'</a:t>
            </a:r>
            <a:r>
              <a:rPr lang="en-GB" sz="1050">
                <a:solidFill>
                  <a:srgbClr val="000000"/>
                </a:solidFill>
                <a:highlight>
                  <a:srgbClr val="FFFFFF"/>
                </a:highlight>
              </a:rPr>
              <a:t>,</a:t>
            </a:r>
            <a:r>
              <a:rPr lang="en-GB" sz="1050">
                <a:solidFill>
                  <a:srgbClr val="808080"/>
                </a:solidFill>
                <a:highlight>
                  <a:srgbClr val="FFFFFF"/>
                </a:highlight>
              </a:rPr>
              <a:t>size</a:t>
            </a:r>
            <a:r>
              <a:rPr lang="en-GB" sz="1050">
                <a:solidFill>
                  <a:srgbClr val="000000"/>
                </a:solidFill>
                <a:highlight>
                  <a:srgbClr val="FFFFFF"/>
                </a:highlight>
              </a:rPr>
              <a:t>=</a:t>
            </a:r>
            <a:r>
              <a:rPr lang="en-GB" sz="1050">
                <a:solidFill>
                  <a:srgbClr val="098658"/>
                </a:solidFill>
                <a:highlight>
                  <a:srgbClr val="FFFFFF"/>
                </a:highlight>
              </a:rPr>
              <a:t>18</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ylabel</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Predictions (y_hat)</a:t>
            </a:r>
            <a:r>
              <a:rPr lang="en-GB" sz="1050">
                <a:solidFill>
                  <a:srgbClr val="E21F1F"/>
                </a:solidFill>
                <a:highlight>
                  <a:srgbClr val="FFFFFF"/>
                </a:highlight>
              </a:rPr>
              <a:t>'</a:t>
            </a:r>
            <a:r>
              <a:rPr lang="en-GB" sz="1050">
                <a:solidFill>
                  <a:srgbClr val="000000"/>
                </a:solidFill>
                <a:highlight>
                  <a:srgbClr val="FFFFFF"/>
                </a:highlight>
              </a:rPr>
              <a:t>,</a:t>
            </a:r>
            <a:r>
              <a:rPr lang="en-GB" sz="1050">
                <a:solidFill>
                  <a:srgbClr val="808080"/>
                </a:solidFill>
                <a:highlight>
                  <a:srgbClr val="FFFFFF"/>
                </a:highlight>
              </a:rPr>
              <a:t>size</a:t>
            </a:r>
            <a:r>
              <a:rPr lang="en-GB" sz="1050">
                <a:solidFill>
                  <a:srgbClr val="000000"/>
                </a:solidFill>
                <a:highlight>
                  <a:srgbClr val="FFFFFF"/>
                </a:highlight>
              </a:rPr>
              <a:t>=</a:t>
            </a:r>
            <a:r>
              <a:rPr lang="en-GB" sz="1050">
                <a:solidFill>
                  <a:srgbClr val="098658"/>
                </a:solidFill>
                <a:highlight>
                  <a:srgbClr val="FFFFFF"/>
                </a:highlight>
              </a:rPr>
              <a:t>18</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xlim</a:t>
            </a:r>
            <a:r>
              <a:rPr lang="en-GB" sz="1050">
                <a:solidFill>
                  <a:srgbClr val="000000"/>
                </a:solidFill>
                <a:highlight>
                  <a:srgbClr val="FFFFFF"/>
                </a:highlight>
              </a:rPr>
              <a:t>(</a:t>
            </a:r>
            <a:r>
              <a:rPr lang="en-GB" sz="1050">
                <a:solidFill>
                  <a:srgbClr val="098658"/>
                </a:solidFill>
                <a:highlight>
                  <a:srgbClr val="FFFFFF"/>
                </a:highlight>
              </a:rPr>
              <a:t>6</a:t>
            </a:r>
            <a:r>
              <a:rPr lang="en-GB" sz="1050">
                <a:solidFill>
                  <a:srgbClr val="000000"/>
                </a:solidFill>
                <a:highlight>
                  <a:srgbClr val="FFFFFF"/>
                </a:highlight>
              </a:rPr>
              <a:t>,</a:t>
            </a:r>
            <a:r>
              <a:rPr lang="en-GB" sz="1050">
                <a:solidFill>
                  <a:srgbClr val="098658"/>
                </a:solidFill>
                <a:highlight>
                  <a:srgbClr val="FFFFFF"/>
                </a:highlight>
              </a:rPr>
              <a:t>13</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ylim</a:t>
            </a:r>
            <a:r>
              <a:rPr lang="en-GB" sz="1050">
                <a:solidFill>
                  <a:srgbClr val="000000"/>
                </a:solidFill>
                <a:highlight>
                  <a:srgbClr val="FFFFFF"/>
                </a:highlight>
              </a:rPr>
              <a:t>(</a:t>
            </a:r>
            <a:r>
              <a:rPr lang="en-GB" sz="1050">
                <a:solidFill>
                  <a:srgbClr val="098658"/>
                </a:solidFill>
                <a:highlight>
                  <a:srgbClr val="FFFFFF"/>
                </a:highlight>
              </a:rPr>
              <a:t>6</a:t>
            </a:r>
            <a:r>
              <a:rPr lang="en-GB" sz="1050">
                <a:solidFill>
                  <a:srgbClr val="000000"/>
                </a:solidFill>
                <a:highlight>
                  <a:srgbClr val="FFFFFF"/>
                </a:highlight>
              </a:rPr>
              <a:t>,</a:t>
            </a:r>
            <a:r>
              <a:rPr lang="en-GB" sz="1050">
                <a:solidFill>
                  <a:srgbClr val="098658"/>
                </a:solidFill>
                <a:highlight>
                  <a:srgbClr val="FFFFFF"/>
                </a:highlight>
              </a:rPr>
              <a:t>13</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show</a:t>
            </a:r>
            <a:r>
              <a:rPr lang="en-GB" sz="1050">
                <a:solidFill>
                  <a:srgbClr val="000000"/>
                </a:solidFill>
                <a:highlight>
                  <a:srgbClr val="FFFFFF"/>
                </a:highlight>
              </a:rPr>
              <a:t>()</a:t>
            </a:r>
            <a:endParaRPr sz="1100">
              <a:solidFill>
                <a:srgbClr val="808080"/>
              </a:solidFill>
              <a:highlight>
                <a:srgbClr val="FFFFFF"/>
              </a:highlight>
            </a:endParaRPr>
          </a:p>
        </p:txBody>
      </p:sp>
      <p:pic>
        <p:nvPicPr>
          <p:cNvPr id="320" name="Google Shape;320;p44"/>
          <p:cNvPicPr preferRelativeResize="0"/>
          <p:nvPr/>
        </p:nvPicPr>
        <p:blipFill>
          <a:blip r:embed="rId3">
            <a:alphaModFix/>
          </a:blip>
          <a:stretch>
            <a:fillRect/>
          </a:stretch>
        </p:blipFill>
        <p:spPr>
          <a:xfrm>
            <a:off x="5678500" y="2919875"/>
            <a:ext cx="3332051" cy="2223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idx="1" type="body"/>
          </p:nvPr>
        </p:nvSpPr>
        <p:spPr>
          <a:xfrm>
            <a:off x="727650" y="1285800"/>
            <a:ext cx="5646900" cy="2571900"/>
          </a:xfrm>
          <a:prstGeom prst="rect">
            <a:avLst/>
          </a:prstGeom>
        </p:spPr>
        <p:txBody>
          <a:bodyPr anchorCtr="0" anchor="t" bIns="91425" lIns="91425" spcFirstLastPara="1" rIns="91425" wrap="square" tIns="91425">
            <a:normAutofit lnSpcReduction="20000"/>
          </a:bodyPr>
          <a:lstStyle/>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Another useful check of our model is a residual plot.</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We can plot the PDF of the residuals and check for anomalies.</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In the best case scenario this plot should be normally distributed.</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In our case we notice that there are many negative residuals (far away from the mean).</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Given the definition of the residuals (y_train - y_hat), negative values imply, that y_hat (predictions) are much higher than y_train (the targets).</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This is food for thought to improve our model.</a:t>
            </a:r>
            <a:endParaRPr sz="1050">
              <a:solidFill>
                <a:schemeClr val="dk2"/>
              </a:solidFill>
              <a:highlight>
                <a:srgbClr val="FFFFFF"/>
              </a:highlight>
            </a:endParaRPr>
          </a:p>
          <a:p>
            <a:pPr indent="0" lvl="0" marL="0" rtl="0" algn="l">
              <a:lnSpc>
                <a:spcPct val="135714"/>
              </a:lnSpc>
              <a:spcBef>
                <a:spcPts val="0"/>
              </a:spcBef>
              <a:spcAft>
                <a:spcPts val="0"/>
              </a:spcAft>
              <a:buNone/>
            </a:pPr>
            <a:r>
              <a:t/>
            </a:r>
            <a:endParaRPr sz="1050">
              <a:solidFill>
                <a:schemeClr val="dk2"/>
              </a:solidFill>
              <a:highlight>
                <a:srgbClr val="FFFFFF"/>
              </a:highlight>
            </a:endParaRPr>
          </a:p>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sns.</a:t>
            </a:r>
            <a:r>
              <a:rPr lang="en-GB" sz="1100">
                <a:solidFill>
                  <a:srgbClr val="74531F"/>
                </a:solidFill>
                <a:highlight>
                  <a:srgbClr val="FFFFFF"/>
                </a:highlight>
              </a:rPr>
              <a:t>distplot</a:t>
            </a:r>
            <a:r>
              <a:rPr lang="en-GB" sz="1100">
                <a:solidFill>
                  <a:srgbClr val="000000"/>
                </a:solidFill>
                <a:highlight>
                  <a:srgbClr val="FFFFFF"/>
                </a:highlight>
              </a:rPr>
              <a:t>(</a:t>
            </a:r>
            <a:r>
              <a:rPr lang="en-GB" sz="1100">
                <a:solidFill>
                  <a:srgbClr val="1F377F"/>
                </a:solidFill>
                <a:highlight>
                  <a:srgbClr val="FFFFFF"/>
                </a:highlight>
              </a:rPr>
              <a:t>y_train</a:t>
            </a:r>
            <a:r>
              <a:rPr lang="en-GB" sz="1100">
                <a:solidFill>
                  <a:srgbClr val="000000"/>
                </a:solidFill>
                <a:highlight>
                  <a:srgbClr val="FFFFFF"/>
                </a:highlight>
              </a:rPr>
              <a:t> - </a:t>
            </a:r>
            <a:r>
              <a:rPr lang="en-GB" sz="1100">
                <a:solidFill>
                  <a:srgbClr val="1F377F"/>
                </a:solidFill>
                <a:highlight>
                  <a:srgbClr val="FFFFFF"/>
                </a:highlight>
              </a:rPr>
              <a:t>y_hat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title</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Residuals PDF</a:t>
            </a:r>
            <a:r>
              <a:rPr lang="en-GB" sz="1100">
                <a:solidFill>
                  <a:srgbClr val="E21F1F"/>
                </a:solidFill>
                <a:highlight>
                  <a:srgbClr val="FFFFFF"/>
                </a:highlight>
              </a:rPr>
              <a:t>"</a:t>
            </a:r>
            <a:r>
              <a:rPr lang="en-GB" sz="1100">
                <a:solidFill>
                  <a:srgbClr val="000000"/>
                </a:solidFill>
                <a:highlight>
                  <a:srgbClr val="FFFFFF"/>
                </a:highlight>
              </a:rPr>
              <a:t>, </a:t>
            </a:r>
            <a:r>
              <a:rPr lang="en-GB" sz="1100">
                <a:solidFill>
                  <a:srgbClr val="808080"/>
                </a:solidFill>
                <a:highlight>
                  <a:srgbClr val="FFFFFF"/>
                </a:highlight>
              </a:rPr>
              <a:t>size</a:t>
            </a:r>
            <a:r>
              <a:rPr lang="en-GB" sz="1100">
                <a:solidFill>
                  <a:srgbClr val="000000"/>
                </a:solidFill>
                <a:highlight>
                  <a:srgbClr val="FFFFFF"/>
                </a:highlight>
              </a:rPr>
              <a:t>=</a:t>
            </a:r>
            <a:r>
              <a:rPr lang="en-GB" sz="1100">
                <a:solidFill>
                  <a:srgbClr val="098658"/>
                </a:solidFill>
                <a:highlight>
                  <a:srgbClr val="FFFFFF"/>
                </a:highlight>
              </a:rPr>
              <a:t>18</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b="1" sz="1100">
              <a:solidFill>
                <a:srgbClr val="808080"/>
              </a:solidFill>
              <a:highlight>
                <a:srgbClr val="FFFFFF"/>
              </a:highlight>
            </a:endParaRPr>
          </a:p>
        </p:txBody>
      </p:sp>
      <p:pic>
        <p:nvPicPr>
          <p:cNvPr id="326" name="Google Shape;326;p45"/>
          <p:cNvPicPr preferRelativeResize="0"/>
          <p:nvPr/>
        </p:nvPicPr>
        <p:blipFill>
          <a:blip r:embed="rId3">
            <a:alphaModFix/>
          </a:blip>
          <a:stretch>
            <a:fillRect/>
          </a:stretch>
        </p:blipFill>
        <p:spPr>
          <a:xfrm>
            <a:off x="4937247" y="2571750"/>
            <a:ext cx="3411477" cy="2571750"/>
          </a:xfrm>
          <a:prstGeom prst="rect">
            <a:avLst/>
          </a:prstGeom>
          <a:noFill/>
          <a:ln>
            <a:noFill/>
          </a:ln>
        </p:spPr>
      </p:pic>
      <p:sp>
        <p:nvSpPr>
          <p:cNvPr id="327" name="Google Shape;327;p45"/>
          <p:cNvSpPr txBox="1"/>
          <p:nvPr/>
        </p:nvSpPr>
        <p:spPr>
          <a:xfrm>
            <a:off x="317500" y="3734100"/>
            <a:ext cx="3534000" cy="14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Getting R^2 (Score)</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b="1" lang="en-GB" sz="1100">
                <a:solidFill>
                  <a:srgbClr val="808080"/>
                </a:solidFill>
                <a:highlight>
                  <a:srgbClr val="FFFFFF"/>
                </a:highlight>
                <a:latin typeface="Lato"/>
                <a:ea typeface="Lato"/>
                <a:cs typeface="Lato"/>
                <a:sym typeface="Lato"/>
              </a:rPr>
              <a:t>Code:</a:t>
            </a:r>
            <a:r>
              <a:rPr lang="en-GB" sz="1100">
                <a:solidFill>
                  <a:srgbClr val="1F377F"/>
                </a:solidFill>
                <a:highlight>
                  <a:srgbClr val="FFFFFF"/>
                </a:highlight>
                <a:latin typeface="Lato"/>
                <a:ea typeface="Lato"/>
                <a:cs typeface="Lato"/>
                <a:sym typeface="Lato"/>
              </a:rPr>
              <a:t> reg</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score</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x_train</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y_train</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highlight>
                  <a:srgbClr val="FFFFFF"/>
                </a:highlight>
                <a:latin typeface="Lato"/>
                <a:ea typeface="Lato"/>
                <a:cs typeface="Lato"/>
                <a:sym typeface="Lato"/>
              </a:rPr>
              <a:t>Output: </a:t>
            </a:r>
            <a:r>
              <a:rPr lang="en-GB" sz="1050">
                <a:latin typeface="Courier New"/>
                <a:ea typeface="Courier New"/>
                <a:cs typeface="Courier New"/>
                <a:sym typeface="Courier New"/>
              </a:rPr>
              <a:t>0.744996578792662</a:t>
            </a:r>
            <a:endParaRPr sz="1100">
              <a:highlight>
                <a:srgbClr val="FFFFFF"/>
              </a:highlight>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729450" y="74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Finding Weights</a:t>
            </a:r>
            <a:endParaRPr/>
          </a:p>
        </p:txBody>
      </p:sp>
      <p:sp>
        <p:nvSpPr>
          <p:cNvPr id="333" name="Google Shape;333;p46"/>
          <p:cNvSpPr txBox="1"/>
          <p:nvPr>
            <p:ph idx="1" type="body"/>
          </p:nvPr>
        </p:nvSpPr>
        <p:spPr>
          <a:xfrm>
            <a:off x="729450" y="2078875"/>
            <a:ext cx="44490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reg_summary</a:t>
            </a:r>
            <a:r>
              <a:rPr lang="en-GB" sz="1100">
                <a:solidFill>
                  <a:srgbClr val="000000"/>
                </a:solidFill>
                <a:highlight>
                  <a:srgbClr val="FFFFFF"/>
                </a:highlight>
              </a:rPr>
              <a:t> = pd.</a:t>
            </a:r>
            <a:r>
              <a:rPr lang="en-GB" sz="1100">
                <a:solidFill>
                  <a:srgbClr val="2B91AF"/>
                </a:solidFill>
                <a:highlight>
                  <a:srgbClr val="FFFFFF"/>
                </a:highlight>
              </a:rPr>
              <a:t>DataFrame</a:t>
            </a:r>
            <a:r>
              <a:rPr lang="en-GB" sz="1100">
                <a:solidFill>
                  <a:srgbClr val="000000"/>
                </a:solidFill>
                <a:highlight>
                  <a:srgbClr val="FFFFFF"/>
                </a:highlight>
              </a:rPr>
              <a:t>(</a:t>
            </a:r>
            <a:r>
              <a:rPr lang="en-GB" sz="1100">
                <a:solidFill>
                  <a:srgbClr val="1F377F"/>
                </a:solidFill>
                <a:highlight>
                  <a:srgbClr val="FFFFFF"/>
                </a:highlight>
              </a:rPr>
              <a:t>inputs</a:t>
            </a:r>
            <a:r>
              <a:rPr lang="en-GB" sz="1100">
                <a:solidFill>
                  <a:srgbClr val="000000"/>
                </a:solidFill>
                <a:highlight>
                  <a:srgbClr val="FFFFFF"/>
                </a:highlight>
              </a:rPr>
              <a:t>.columns.values, </a:t>
            </a:r>
            <a:r>
              <a:rPr lang="en-GB" sz="1100">
                <a:solidFill>
                  <a:srgbClr val="808080"/>
                </a:solidFill>
                <a:highlight>
                  <a:srgbClr val="FFFFFF"/>
                </a:highlight>
              </a:rPr>
              <a:t>columns</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Features</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reg_summary</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Weights</a:t>
            </a:r>
            <a:r>
              <a:rPr lang="en-GB" sz="1100">
                <a:solidFill>
                  <a:srgbClr val="E21F1F"/>
                </a:solidFill>
                <a:highlight>
                  <a:srgbClr val="FFFFFF"/>
                </a:highlight>
              </a:rPr>
              <a:t>'</a:t>
            </a:r>
            <a:r>
              <a:rPr lang="en-GB" sz="1100">
                <a:solidFill>
                  <a:srgbClr val="000000"/>
                </a:solidFill>
                <a:highlight>
                  <a:srgbClr val="FFFFFF"/>
                </a:highlight>
              </a:rPr>
              <a:t>] = </a:t>
            </a:r>
            <a:r>
              <a:rPr lang="en-GB" sz="1100">
                <a:solidFill>
                  <a:srgbClr val="1F377F"/>
                </a:solidFill>
                <a:highlight>
                  <a:srgbClr val="FFFFFF"/>
                </a:highlight>
              </a:rPr>
              <a:t>reg</a:t>
            </a:r>
            <a:r>
              <a:rPr lang="en-GB" sz="1100">
                <a:solidFill>
                  <a:srgbClr val="000000"/>
                </a:solidFill>
                <a:highlight>
                  <a:srgbClr val="FFFFFF"/>
                </a:highlight>
              </a:rPr>
              <a:t>.coef_</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reg_summary</a:t>
            </a:r>
            <a:endParaRPr sz="1100"/>
          </a:p>
        </p:txBody>
      </p:sp>
      <p:pic>
        <p:nvPicPr>
          <p:cNvPr id="334" name="Google Shape;334;p46"/>
          <p:cNvPicPr preferRelativeResize="0"/>
          <p:nvPr/>
        </p:nvPicPr>
        <p:blipFill>
          <a:blip r:embed="rId3">
            <a:alphaModFix/>
          </a:blip>
          <a:stretch>
            <a:fillRect/>
          </a:stretch>
        </p:blipFill>
        <p:spPr>
          <a:xfrm>
            <a:off x="5504600" y="1428838"/>
            <a:ext cx="2062045" cy="35611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727650" y="590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a:t>
            </a:r>
            <a:endParaRPr/>
          </a:p>
        </p:txBody>
      </p:sp>
      <p:sp>
        <p:nvSpPr>
          <p:cNvPr id="340" name="Google Shape;340;p47"/>
          <p:cNvSpPr txBox="1"/>
          <p:nvPr>
            <p:ph idx="1" type="body"/>
          </p:nvPr>
        </p:nvSpPr>
        <p:spPr>
          <a:xfrm>
            <a:off x="816450" y="1352750"/>
            <a:ext cx="6841200" cy="3472200"/>
          </a:xfrm>
          <a:prstGeom prst="rect">
            <a:avLst/>
          </a:prstGeom>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Once we have trained and fine-tuned our model, we can proceed to testing it.</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Testing is done on a dataset that the algorithm has never seen.</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Luckily we have prepared such a dataset.</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Our test inputs are 'x_test', while the outputs: 'y_test'.</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We SHOULD NOT TRAIN THE MODEL ON THEM, we just feed them and find the predictions.</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If the predictions are far off, we will know that our model overfitted.</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Create a scatter plot with the test targets and the test predictions.</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You can include the argument 'alpha' which will introduce opacity to the graph.</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idx="1" type="body"/>
          </p:nvPr>
        </p:nvSpPr>
        <p:spPr>
          <a:xfrm>
            <a:off x="727650" y="1317675"/>
            <a:ext cx="32655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Code:</a:t>
            </a:r>
            <a:endParaRPr b="1"/>
          </a:p>
          <a:p>
            <a:pPr indent="0" lvl="0" marL="0" rtl="0" algn="l">
              <a:lnSpc>
                <a:spcPct val="135714"/>
              </a:lnSpc>
              <a:spcBef>
                <a:spcPts val="1200"/>
              </a:spcBef>
              <a:spcAft>
                <a:spcPts val="0"/>
              </a:spcAft>
              <a:buNone/>
            </a:pPr>
            <a:r>
              <a:rPr lang="en-GB" sz="1100">
                <a:solidFill>
                  <a:srgbClr val="1F377F"/>
                </a:solidFill>
                <a:highlight>
                  <a:srgbClr val="FFFFFF"/>
                </a:highlight>
              </a:rPr>
              <a:t>y_hat_test</a:t>
            </a:r>
            <a:r>
              <a:rPr lang="en-GB" sz="1100">
                <a:solidFill>
                  <a:srgbClr val="000000"/>
                </a:solidFill>
                <a:highlight>
                  <a:srgbClr val="FFFFFF"/>
                </a:highlight>
              </a:rPr>
              <a:t> = </a:t>
            </a:r>
            <a:r>
              <a:rPr lang="en-GB" sz="1100">
                <a:solidFill>
                  <a:srgbClr val="1F377F"/>
                </a:solidFill>
                <a:highlight>
                  <a:srgbClr val="FFFFFF"/>
                </a:highlight>
              </a:rPr>
              <a:t>reg</a:t>
            </a:r>
            <a:r>
              <a:rPr lang="en-GB" sz="1100">
                <a:solidFill>
                  <a:srgbClr val="000000"/>
                </a:solidFill>
                <a:highlight>
                  <a:srgbClr val="FFFFFF"/>
                </a:highlight>
              </a:rPr>
              <a:t>.</a:t>
            </a:r>
            <a:r>
              <a:rPr lang="en-GB" sz="1100">
                <a:solidFill>
                  <a:srgbClr val="74531F"/>
                </a:solidFill>
                <a:highlight>
                  <a:srgbClr val="FFFFFF"/>
                </a:highlight>
              </a:rPr>
              <a:t>predict</a:t>
            </a:r>
            <a:r>
              <a:rPr lang="en-GB" sz="1100">
                <a:solidFill>
                  <a:srgbClr val="000000"/>
                </a:solidFill>
                <a:highlight>
                  <a:srgbClr val="FFFFFF"/>
                </a:highlight>
              </a:rPr>
              <a:t>(</a:t>
            </a:r>
            <a:r>
              <a:rPr lang="en-GB" sz="1100">
                <a:solidFill>
                  <a:srgbClr val="1F377F"/>
                </a:solidFill>
                <a:highlight>
                  <a:srgbClr val="FFFFFF"/>
                </a:highlight>
              </a:rPr>
              <a:t>x_test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scatter</a:t>
            </a:r>
            <a:r>
              <a:rPr lang="en-GB" sz="1100">
                <a:solidFill>
                  <a:srgbClr val="000000"/>
                </a:solidFill>
                <a:highlight>
                  <a:srgbClr val="FFFFFF"/>
                </a:highlight>
              </a:rPr>
              <a:t>(</a:t>
            </a:r>
            <a:r>
              <a:rPr lang="en-GB" sz="1100">
                <a:solidFill>
                  <a:srgbClr val="1F377F"/>
                </a:solidFill>
                <a:highlight>
                  <a:srgbClr val="FFFFFF"/>
                </a:highlight>
              </a:rPr>
              <a:t>y_test</a:t>
            </a:r>
            <a:r>
              <a:rPr lang="en-GB" sz="1100">
                <a:solidFill>
                  <a:srgbClr val="000000"/>
                </a:solidFill>
                <a:highlight>
                  <a:srgbClr val="FFFFFF"/>
                </a:highlight>
              </a:rPr>
              <a:t>, </a:t>
            </a:r>
            <a:r>
              <a:rPr lang="en-GB" sz="1100">
                <a:solidFill>
                  <a:srgbClr val="1F377F"/>
                </a:solidFill>
                <a:highlight>
                  <a:srgbClr val="FFFFFF"/>
                </a:highlight>
              </a:rPr>
              <a:t>y_hat_test</a:t>
            </a:r>
            <a:r>
              <a:rPr lang="en-GB" sz="1100">
                <a:solidFill>
                  <a:srgbClr val="000000"/>
                </a:solidFill>
                <a:highlight>
                  <a:srgbClr val="FFFFFF"/>
                </a:highlight>
              </a:rPr>
              <a:t>, </a:t>
            </a:r>
            <a:r>
              <a:rPr lang="en-GB" sz="1100">
                <a:solidFill>
                  <a:srgbClr val="808080"/>
                </a:solidFill>
                <a:highlight>
                  <a:srgbClr val="FFFFFF"/>
                </a:highlight>
              </a:rPr>
              <a:t>alpha</a:t>
            </a:r>
            <a:r>
              <a:rPr lang="en-GB" sz="1100">
                <a:solidFill>
                  <a:srgbClr val="000000"/>
                </a:solidFill>
                <a:highlight>
                  <a:srgbClr val="FFFFFF"/>
                </a:highlight>
              </a:rPr>
              <a:t>=</a:t>
            </a:r>
            <a:r>
              <a:rPr lang="en-GB" sz="1100">
                <a:solidFill>
                  <a:srgbClr val="098658"/>
                </a:solidFill>
                <a:highlight>
                  <a:srgbClr val="FFFFFF"/>
                </a:highlight>
              </a:rPr>
              <a:t>0.2</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xlabel</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Targets (y_test)</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808080"/>
                </a:solidFill>
                <a:highlight>
                  <a:srgbClr val="FFFFFF"/>
                </a:highlight>
              </a:rPr>
              <a:t>size</a:t>
            </a:r>
            <a:r>
              <a:rPr lang="en-GB" sz="1100">
                <a:solidFill>
                  <a:srgbClr val="000000"/>
                </a:solidFill>
                <a:highlight>
                  <a:srgbClr val="FFFFFF"/>
                </a:highlight>
              </a:rPr>
              <a:t>=</a:t>
            </a:r>
            <a:r>
              <a:rPr lang="en-GB" sz="1100">
                <a:solidFill>
                  <a:srgbClr val="098658"/>
                </a:solidFill>
                <a:highlight>
                  <a:srgbClr val="FFFFFF"/>
                </a:highlight>
              </a:rPr>
              <a:t>18</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ylabel</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Predictions (y_hat_test)</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808080"/>
                </a:solidFill>
                <a:highlight>
                  <a:srgbClr val="FFFFFF"/>
                </a:highlight>
              </a:rPr>
              <a:t>size</a:t>
            </a:r>
            <a:r>
              <a:rPr lang="en-GB" sz="1100">
                <a:solidFill>
                  <a:srgbClr val="000000"/>
                </a:solidFill>
                <a:highlight>
                  <a:srgbClr val="FFFFFF"/>
                </a:highlight>
              </a:rPr>
              <a:t>=</a:t>
            </a:r>
            <a:r>
              <a:rPr lang="en-GB" sz="1100">
                <a:solidFill>
                  <a:srgbClr val="098658"/>
                </a:solidFill>
                <a:highlight>
                  <a:srgbClr val="FFFFFF"/>
                </a:highlight>
              </a:rPr>
              <a:t>18</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xlim</a:t>
            </a:r>
            <a:r>
              <a:rPr lang="en-GB" sz="1100">
                <a:solidFill>
                  <a:srgbClr val="000000"/>
                </a:solidFill>
                <a:highlight>
                  <a:srgbClr val="FFFFFF"/>
                </a:highlight>
              </a:rPr>
              <a:t>(</a:t>
            </a:r>
            <a:r>
              <a:rPr lang="en-GB" sz="1100">
                <a:solidFill>
                  <a:srgbClr val="098658"/>
                </a:solidFill>
                <a:highlight>
                  <a:srgbClr val="FFFFFF"/>
                </a:highlight>
              </a:rPr>
              <a:t>6</a:t>
            </a:r>
            <a:r>
              <a:rPr lang="en-GB" sz="1100">
                <a:solidFill>
                  <a:srgbClr val="000000"/>
                </a:solidFill>
                <a:highlight>
                  <a:srgbClr val="FFFFFF"/>
                </a:highlight>
              </a:rPr>
              <a:t>,</a:t>
            </a:r>
            <a:r>
              <a:rPr lang="en-GB" sz="1100">
                <a:solidFill>
                  <a:srgbClr val="098658"/>
                </a:solidFill>
                <a:highlight>
                  <a:srgbClr val="FFFFFF"/>
                </a:highlight>
              </a:rPr>
              <a:t>13</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ylim</a:t>
            </a:r>
            <a:r>
              <a:rPr lang="en-GB" sz="1100">
                <a:solidFill>
                  <a:srgbClr val="000000"/>
                </a:solidFill>
                <a:highlight>
                  <a:srgbClr val="FFFFFF"/>
                </a:highlight>
              </a:rPr>
              <a:t>(</a:t>
            </a:r>
            <a:r>
              <a:rPr lang="en-GB" sz="1100">
                <a:solidFill>
                  <a:srgbClr val="098658"/>
                </a:solidFill>
                <a:highlight>
                  <a:srgbClr val="FFFFFF"/>
                </a:highlight>
              </a:rPr>
              <a:t>6</a:t>
            </a:r>
            <a:r>
              <a:rPr lang="en-GB" sz="1100">
                <a:solidFill>
                  <a:srgbClr val="000000"/>
                </a:solidFill>
                <a:highlight>
                  <a:srgbClr val="FFFFFF"/>
                </a:highlight>
              </a:rPr>
              <a:t>,</a:t>
            </a:r>
            <a:r>
              <a:rPr lang="en-GB" sz="1100">
                <a:solidFill>
                  <a:srgbClr val="098658"/>
                </a:solidFill>
                <a:highlight>
                  <a:srgbClr val="FFFFFF"/>
                </a:highlight>
              </a:rPr>
              <a:t>13</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show</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a:p>
        </p:txBody>
      </p:sp>
      <p:pic>
        <p:nvPicPr>
          <p:cNvPr id="346" name="Google Shape;346;p48"/>
          <p:cNvPicPr preferRelativeResize="0"/>
          <p:nvPr/>
        </p:nvPicPr>
        <p:blipFill>
          <a:blip r:embed="rId3">
            <a:alphaModFix/>
          </a:blip>
          <a:stretch>
            <a:fillRect/>
          </a:stretch>
        </p:blipFill>
        <p:spPr>
          <a:xfrm>
            <a:off x="4112925" y="1120225"/>
            <a:ext cx="4846050" cy="36872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idx="1" type="body"/>
          </p:nvPr>
        </p:nvSpPr>
        <p:spPr>
          <a:xfrm>
            <a:off x="727650" y="1633025"/>
            <a:ext cx="5603400" cy="22611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Finally, let's manually check these predictions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To obtain the actual prices, we take the exponential of the log_price</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We can also include the test targets in that data frame (so we can manually compare them)</a:t>
            </a:r>
            <a:endParaRPr sz="1100">
              <a:solidFill>
                <a:schemeClr val="dk2"/>
              </a:solidFill>
              <a:highlight>
                <a:srgbClr val="FFFFFF"/>
              </a:highlight>
            </a:endParaRPr>
          </a:p>
          <a:p>
            <a:pPr indent="0" lvl="0" marL="0" rtl="0" algn="l">
              <a:lnSpc>
                <a:spcPct val="135714"/>
              </a:lnSpc>
              <a:spcBef>
                <a:spcPts val="0"/>
              </a:spcBef>
              <a:spcAft>
                <a:spcPts val="0"/>
              </a:spcAft>
              <a:buNone/>
            </a:pPr>
            <a:r>
              <a:t/>
            </a:r>
            <a:endParaRPr sz="1100">
              <a:solidFill>
                <a:schemeClr val="dk2"/>
              </a:solidFill>
              <a:highlight>
                <a:srgbClr val="FFFFFF"/>
              </a:highlight>
            </a:endParaRPr>
          </a:p>
          <a:p>
            <a:pPr indent="0" lvl="0" marL="0" rtl="0" algn="l">
              <a:lnSpc>
                <a:spcPct val="135714"/>
              </a:lnSpc>
              <a:spcBef>
                <a:spcPts val="0"/>
              </a:spcBef>
              <a:spcAft>
                <a:spcPts val="0"/>
              </a:spcAft>
              <a:buNone/>
            </a:pPr>
            <a:r>
              <a:rPr b="1" lang="en-GB">
                <a:solidFill>
                  <a:srgbClr val="808080"/>
                </a:solidFill>
                <a:highlight>
                  <a:srgbClr val="FFFFFF"/>
                </a:highlight>
              </a:rPr>
              <a:t>Code:</a:t>
            </a:r>
            <a:endParaRPr b="1">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a:t>
            </a:r>
            <a:r>
              <a:rPr lang="en-GB" sz="1100">
                <a:solidFill>
                  <a:srgbClr val="E21F1F"/>
                </a:solidFill>
                <a:highlight>
                  <a:srgbClr val="FFFFFF"/>
                </a:highlight>
              </a:rPr>
              <a:t>'</a:t>
            </a:r>
            <a:r>
              <a:rPr lang="en-GB" sz="1100">
                <a:solidFill>
                  <a:srgbClr val="000000"/>
                </a:solidFill>
                <a:highlight>
                  <a:srgbClr val="FFFFFF"/>
                </a:highlight>
              </a:rPr>
              <a:t>] = np.exp(</a:t>
            </a:r>
            <a:r>
              <a:rPr lang="en-GB" sz="1100">
                <a:solidFill>
                  <a:srgbClr val="1F377F"/>
                </a:solidFill>
                <a:highlight>
                  <a:srgbClr val="FFFFFF"/>
                </a:highlight>
              </a:rPr>
              <a:t>y_test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endParaRPr sz="1100">
              <a:solidFill>
                <a:srgbClr val="1F377F"/>
              </a:solidFill>
              <a:highlight>
                <a:srgbClr val="FFFFFF"/>
              </a:highlight>
            </a:endParaRPr>
          </a:p>
          <a:p>
            <a:pPr indent="0" lvl="0" marL="0" rtl="0" algn="l">
              <a:lnSpc>
                <a:spcPct val="135714"/>
              </a:lnSpc>
              <a:spcBef>
                <a:spcPts val="0"/>
              </a:spcBef>
              <a:spcAft>
                <a:spcPts val="0"/>
              </a:spcAft>
              <a:buNone/>
            </a:pPr>
            <a:r>
              <a:t/>
            </a:r>
            <a:endParaRPr b="1" sz="1100">
              <a:solidFill>
                <a:schemeClr val="dk2"/>
              </a:solidFill>
              <a:highlight>
                <a:srgbClr val="FFFFFF"/>
              </a:highlight>
            </a:endParaRPr>
          </a:p>
        </p:txBody>
      </p:sp>
      <p:pic>
        <p:nvPicPr>
          <p:cNvPr id="352" name="Google Shape;352;p49"/>
          <p:cNvPicPr preferRelativeResize="0"/>
          <p:nvPr/>
        </p:nvPicPr>
        <p:blipFill>
          <a:blip r:embed="rId3">
            <a:alphaModFix/>
          </a:blip>
          <a:stretch>
            <a:fillRect/>
          </a:stretch>
        </p:blipFill>
        <p:spPr>
          <a:xfrm>
            <a:off x="6331038" y="1238250"/>
            <a:ext cx="2390775" cy="3905250"/>
          </a:xfrm>
          <a:prstGeom prst="rect">
            <a:avLst/>
          </a:prstGeom>
          <a:noFill/>
          <a:ln>
            <a:noFill/>
          </a:ln>
        </p:spPr>
      </p:pic>
      <p:sp>
        <p:nvSpPr>
          <p:cNvPr id="353" name="Google Shape;353;p49"/>
          <p:cNvSpPr txBox="1"/>
          <p:nvPr/>
        </p:nvSpPr>
        <p:spPr>
          <a:xfrm>
            <a:off x="3331050" y="3751625"/>
            <a:ext cx="3000000" cy="1503000"/>
          </a:xfrm>
          <a:prstGeom prst="rect">
            <a:avLst/>
          </a:prstGeom>
          <a:noFill/>
          <a:ln>
            <a:noFill/>
          </a:ln>
        </p:spPr>
        <p:txBody>
          <a:bodyPr anchorCtr="0" anchor="t" bIns="91425" lIns="91425" spcFirstLastPara="1" rIns="91425" wrap="square" tIns="91425">
            <a:spAutoFit/>
          </a:bodyPr>
          <a:lstStyle/>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Note that we have a lot of missing values.</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There is no reason to have ANY missing values, though.</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This suggests that something is wrong with the data frame / indexing.</a:t>
            </a:r>
            <a:endParaRPr sz="1100">
              <a:solidFill>
                <a:schemeClr val="dk2"/>
              </a:solidFill>
              <a:highlight>
                <a:srgbClr val="FFFFFF"/>
              </a:highlight>
              <a:latin typeface="Lato"/>
              <a:ea typeface="Lato"/>
              <a:cs typeface="Lato"/>
              <a:sym typeface="Lato"/>
            </a:endParaRPr>
          </a:p>
        </p:txBody>
      </p:sp>
      <p:cxnSp>
        <p:nvCxnSpPr>
          <p:cNvPr id="354" name="Google Shape;354;p49"/>
          <p:cNvCxnSpPr/>
          <p:nvPr/>
        </p:nvCxnSpPr>
        <p:spPr>
          <a:xfrm flipH="1">
            <a:off x="8679750" y="2222700"/>
            <a:ext cx="435000" cy="4566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49"/>
          <p:cNvCxnSpPr/>
          <p:nvPr/>
        </p:nvCxnSpPr>
        <p:spPr>
          <a:xfrm flipH="1">
            <a:off x="8668950" y="2244425"/>
            <a:ext cx="445800" cy="456600"/>
          </a:xfrm>
          <a:prstGeom prst="straightConnector1">
            <a:avLst/>
          </a:prstGeom>
          <a:noFill/>
          <a:ln cap="flat" cmpd="sng" w="9525">
            <a:solidFill>
              <a:srgbClr val="E21F1F"/>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idx="1" type="body"/>
          </p:nvPr>
        </p:nvSpPr>
        <p:spPr>
          <a:xfrm>
            <a:off x="727650" y="1407125"/>
            <a:ext cx="7688700" cy="37947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After displaying y_test, we find what the issue is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The old indexes are preserved (recall earlier in that code we made a note on that)</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The code was: data_cleaned = data_4.reset_index(drop=True)</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Therefore, to get a proper result, we must reset the index and drop the old indexing</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Check the result</a:t>
            </a:r>
            <a:endParaRPr sz="1100">
              <a:solidFill>
                <a:schemeClr val="dk2"/>
              </a:solidFill>
              <a:highlight>
                <a:srgbClr val="FFFFFF"/>
              </a:highlight>
            </a:endParaRPr>
          </a:p>
          <a:p>
            <a:pPr indent="0" lvl="0" marL="0" rtl="0" algn="l">
              <a:lnSpc>
                <a:spcPct val="135714"/>
              </a:lnSpc>
              <a:spcBef>
                <a:spcPts val="0"/>
              </a:spcBef>
              <a:spcAft>
                <a:spcPts val="0"/>
              </a:spcAft>
              <a:buNone/>
            </a:pPr>
            <a:r>
              <a:t/>
            </a:r>
            <a:endParaRPr sz="11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GB">
                <a:solidFill>
                  <a:srgbClr val="808080"/>
                </a:solidFill>
                <a:highlight>
                  <a:srgbClr val="FFFFFF"/>
                </a:highlight>
              </a:rPr>
              <a:t>Code:</a:t>
            </a:r>
            <a:endParaRPr b="1">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latin typeface="Courier New"/>
                <a:ea typeface="Courier New"/>
                <a:cs typeface="Courier New"/>
                <a:sym typeface="Courier New"/>
              </a:rPr>
              <a:t>y_test</a:t>
            </a:r>
            <a:r>
              <a:rPr lang="en-GB" sz="1100">
                <a:solidFill>
                  <a:srgbClr val="000000"/>
                </a:solidFill>
                <a:highlight>
                  <a:srgbClr val="FFFFFF"/>
                </a:highlight>
                <a:latin typeface="Courier New"/>
                <a:ea typeface="Courier New"/>
                <a:cs typeface="Courier New"/>
                <a:sym typeface="Courier New"/>
              </a:rPr>
              <a:t> = </a:t>
            </a:r>
            <a:r>
              <a:rPr lang="en-GB" sz="1100">
                <a:solidFill>
                  <a:srgbClr val="1F377F"/>
                </a:solidFill>
                <a:highlight>
                  <a:srgbClr val="FFFFFF"/>
                </a:highlight>
                <a:latin typeface="Courier New"/>
                <a:ea typeface="Courier New"/>
                <a:cs typeface="Courier New"/>
                <a:sym typeface="Courier New"/>
              </a:rPr>
              <a:t>y_test</a:t>
            </a:r>
            <a:r>
              <a:rPr lang="en-GB" sz="1100">
                <a:solidFill>
                  <a:srgbClr val="000000"/>
                </a:solidFill>
                <a:highlight>
                  <a:srgbClr val="FFFFFF"/>
                </a:highlight>
                <a:latin typeface="Courier New"/>
                <a:ea typeface="Courier New"/>
                <a:cs typeface="Courier New"/>
                <a:sym typeface="Courier New"/>
              </a:rPr>
              <a:t>.reset_index(</a:t>
            </a:r>
            <a:r>
              <a:rPr lang="en-GB" sz="1100">
                <a:solidFill>
                  <a:srgbClr val="808080"/>
                </a:solidFill>
                <a:highlight>
                  <a:srgbClr val="FFFFFF"/>
                </a:highlight>
                <a:latin typeface="Courier New"/>
                <a:ea typeface="Courier New"/>
                <a:cs typeface="Courier New"/>
                <a:sym typeface="Courier New"/>
              </a:rPr>
              <a:t>drop</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True</a:t>
            </a:r>
            <a:r>
              <a:rPr lang="en-GB" sz="1100">
                <a:solidFill>
                  <a:srgbClr val="000000"/>
                </a:solidFill>
                <a:highlight>
                  <a:srgbClr val="FFFFFF"/>
                </a:highlight>
                <a:latin typeface="Courier New"/>
                <a:ea typeface="Courier New"/>
                <a:cs typeface="Courier New"/>
                <a:sym typeface="Courier New"/>
              </a:rPr>
              <a:t>)</a:t>
            </a:r>
            <a:endParaRPr sz="11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1F377F"/>
                </a:solidFill>
                <a:highlight>
                  <a:srgbClr val="FFFFFF"/>
                </a:highlight>
                <a:latin typeface="Courier New"/>
                <a:ea typeface="Courier New"/>
                <a:cs typeface="Courier New"/>
                <a:sym typeface="Courier New"/>
              </a:rPr>
              <a:t>y_test</a:t>
            </a:r>
            <a:r>
              <a:rPr lang="en-GB" sz="1100">
                <a:solidFill>
                  <a:srgbClr val="000000"/>
                </a:solidFill>
                <a:highlight>
                  <a:srgbClr val="FFFFFF"/>
                </a:highlight>
                <a:latin typeface="Courier New"/>
                <a:ea typeface="Courier New"/>
                <a:cs typeface="Courier New"/>
                <a:sym typeface="Courier New"/>
              </a:rPr>
              <a:t>.head()</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1200"/>
              </a:spcBef>
              <a:spcAft>
                <a:spcPts val="1200"/>
              </a:spcAft>
              <a:buNone/>
            </a:pPr>
            <a:r>
              <a:t/>
            </a:r>
            <a:endParaRPr b="1" sz="1100">
              <a:solidFill>
                <a:srgbClr val="808080"/>
              </a:solidFill>
            </a:endParaRPr>
          </a:p>
        </p:txBody>
      </p:sp>
      <p:pic>
        <p:nvPicPr>
          <p:cNvPr id="361" name="Google Shape;361;p50"/>
          <p:cNvPicPr preferRelativeResize="0"/>
          <p:nvPr/>
        </p:nvPicPr>
        <p:blipFill>
          <a:blip r:embed="rId3">
            <a:alphaModFix/>
          </a:blip>
          <a:stretch>
            <a:fillRect/>
          </a:stretch>
        </p:blipFill>
        <p:spPr>
          <a:xfrm>
            <a:off x="2003050" y="3844025"/>
            <a:ext cx="2112550" cy="943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idx="1" type="body"/>
          </p:nvPr>
        </p:nvSpPr>
        <p:spPr>
          <a:xfrm>
            <a:off x="727650" y="1441200"/>
            <a:ext cx="7688700" cy="2261100"/>
          </a:xfrm>
          <a:prstGeom prst="rect">
            <a:avLst/>
          </a:prstGeom>
        </p:spPr>
        <p:txBody>
          <a:bodyPr anchorCtr="0" anchor="t" bIns="91425" lIns="91425" spcFirstLastPara="1" rIns="91425" wrap="square" tIns="91425">
            <a:normAutofit lnSpcReduction="20000"/>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Let's overwrite the 'Target' column with the appropriate values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Again, we need the exponential of the test log price</a:t>
            </a:r>
            <a:endParaRPr sz="1100">
              <a:solidFill>
                <a:schemeClr val="dk2"/>
              </a:solidFill>
              <a:highlight>
                <a:srgbClr val="FFFFFF"/>
              </a:highlight>
            </a:endParaRPr>
          </a:p>
          <a:p>
            <a:pPr indent="0" lvl="0" marL="457200" rtl="0" algn="l">
              <a:lnSpc>
                <a:spcPct val="135714"/>
              </a:lnSpc>
              <a:spcBef>
                <a:spcPts val="0"/>
              </a:spcBef>
              <a:spcAft>
                <a:spcPts val="0"/>
              </a:spcAft>
              <a:buNone/>
            </a:pPr>
            <a:r>
              <a:t/>
            </a:r>
            <a:endParaRPr sz="1100">
              <a:solidFill>
                <a:schemeClr val="dk2"/>
              </a:solidFill>
              <a:highlight>
                <a:srgbClr val="FFFFFF"/>
              </a:highlight>
            </a:endParaRPr>
          </a:p>
          <a:p>
            <a:pPr indent="0" lvl="0" marL="0" rtl="0" algn="l">
              <a:spcBef>
                <a:spcPts val="0"/>
              </a:spcBef>
              <a:spcAft>
                <a:spcPts val="0"/>
              </a:spcAft>
              <a:buNone/>
            </a:pPr>
            <a:r>
              <a:rPr b="1" lang="en-GB">
                <a:solidFill>
                  <a:srgbClr val="808080"/>
                </a:solidFill>
              </a:rPr>
              <a:t>Code:</a:t>
            </a:r>
            <a:endParaRPr b="1">
              <a:solidFill>
                <a:srgbClr val="808080"/>
              </a:solidFill>
            </a:endParaRPr>
          </a:p>
          <a:p>
            <a:pPr indent="0" lvl="0" marL="0" rtl="0" algn="l">
              <a:spcBef>
                <a:spcPts val="120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a:t>
            </a:r>
            <a:r>
              <a:rPr lang="en-GB" sz="1100">
                <a:solidFill>
                  <a:srgbClr val="E21F1F"/>
                </a:solidFill>
                <a:highlight>
                  <a:srgbClr val="FFFFFF"/>
                </a:highlight>
              </a:rPr>
              <a:t>'</a:t>
            </a:r>
            <a:r>
              <a:rPr lang="en-GB" sz="1100">
                <a:solidFill>
                  <a:srgbClr val="000000"/>
                </a:solidFill>
                <a:highlight>
                  <a:srgbClr val="FFFFFF"/>
                </a:highlight>
              </a:rPr>
              <a:t>] = np.exp(</a:t>
            </a:r>
            <a:r>
              <a:rPr lang="en-GB" sz="1100">
                <a:solidFill>
                  <a:srgbClr val="1F377F"/>
                </a:solidFill>
                <a:highlight>
                  <a:srgbClr val="FFFFFF"/>
                </a:highlight>
              </a:rPr>
              <a:t>y_test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1200"/>
              </a:spcBef>
              <a:spcAft>
                <a:spcPts val="0"/>
              </a:spcAft>
              <a:buNone/>
            </a:pPr>
            <a:r>
              <a:rPr lang="en-GB" sz="1100">
                <a:solidFill>
                  <a:srgbClr val="1F377F"/>
                </a:solidFill>
                <a:highlight>
                  <a:srgbClr val="FFFFFF"/>
                </a:highlight>
              </a:rPr>
              <a:t>df_pf</a:t>
            </a:r>
            <a:endParaRPr sz="1100">
              <a:solidFill>
                <a:srgbClr val="1F377F"/>
              </a:solidFill>
              <a:highlight>
                <a:srgbClr val="FFFFFF"/>
              </a:highlight>
            </a:endParaRPr>
          </a:p>
          <a:p>
            <a:pPr indent="0" lvl="0" marL="0" rtl="0" algn="l">
              <a:spcBef>
                <a:spcPts val="0"/>
              </a:spcBef>
              <a:spcAft>
                <a:spcPts val="0"/>
              </a:spcAft>
              <a:buNone/>
            </a:pPr>
            <a:r>
              <a:t/>
            </a:r>
            <a:endParaRPr b="1">
              <a:solidFill>
                <a:srgbClr val="808080"/>
              </a:solidFill>
            </a:endParaRPr>
          </a:p>
          <a:p>
            <a:pPr indent="0" lvl="0" marL="0" rtl="0" algn="l">
              <a:spcBef>
                <a:spcPts val="1200"/>
              </a:spcBef>
              <a:spcAft>
                <a:spcPts val="1200"/>
              </a:spcAft>
              <a:buNone/>
            </a:pPr>
            <a:r>
              <a:t/>
            </a:r>
            <a:endParaRPr/>
          </a:p>
        </p:txBody>
      </p:sp>
      <p:pic>
        <p:nvPicPr>
          <p:cNvPr id="367" name="Google Shape;367;p51"/>
          <p:cNvPicPr preferRelativeResize="0"/>
          <p:nvPr/>
        </p:nvPicPr>
        <p:blipFill>
          <a:blip r:embed="rId3">
            <a:alphaModFix/>
          </a:blip>
          <a:stretch>
            <a:fillRect/>
          </a:stretch>
        </p:blipFill>
        <p:spPr>
          <a:xfrm>
            <a:off x="6004750" y="1193225"/>
            <a:ext cx="2509475" cy="395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7650" y="1298375"/>
            <a:ext cx="7688700" cy="38451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GB">
                <a:solidFill>
                  <a:srgbClr val="000000"/>
                </a:solidFill>
                <a:latin typeface="Arial"/>
                <a:ea typeface="Arial"/>
                <a:cs typeface="Arial"/>
                <a:sym typeface="Arial"/>
              </a:rPr>
              <a:t>Description of the Dataset</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The provided dataset contains information about various cars and their attributes, which can be used to predict car prices. Here’s a detailed description of the dataset: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Dataset Overview</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Total Entries:</a:t>
            </a:r>
            <a:r>
              <a:rPr lang="en-GB" sz="1100">
                <a:solidFill>
                  <a:srgbClr val="000000"/>
                </a:solidFill>
                <a:latin typeface="Arial"/>
                <a:ea typeface="Arial"/>
                <a:cs typeface="Arial"/>
                <a:sym typeface="Arial"/>
              </a:rPr>
              <a:t> 4345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Total Columns:</a:t>
            </a:r>
            <a:r>
              <a:rPr lang="en-GB" sz="1100">
                <a:solidFill>
                  <a:srgbClr val="000000"/>
                </a:solidFill>
                <a:latin typeface="Arial"/>
                <a:ea typeface="Arial"/>
                <a:cs typeface="Arial"/>
                <a:sym typeface="Arial"/>
              </a:rPr>
              <a:t> 9</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Columns and Data Types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Brand (object):</a:t>
            </a:r>
            <a:r>
              <a:rPr lang="en-GB" sz="1100">
                <a:solidFill>
                  <a:srgbClr val="000000"/>
                </a:solidFill>
                <a:latin typeface="Arial"/>
                <a:ea typeface="Arial"/>
                <a:cs typeface="Arial"/>
                <a:sym typeface="Arial"/>
              </a:rPr>
              <a:t> The manufacturer of the car (e.g., BMW, Mercedes-Benz, Audi).</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Price (float64):</a:t>
            </a:r>
            <a:r>
              <a:rPr lang="en-GB" sz="1100">
                <a:solidFill>
                  <a:srgbClr val="000000"/>
                </a:solidFill>
                <a:latin typeface="Arial"/>
                <a:ea typeface="Arial"/>
                <a:cs typeface="Arial"/>
                <a:sym typeface="Arial"/>
              </a:rPr>
              <a:t> The price of the car. Note that there are some missing values (4173 non-null entries).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Body (object):</a:t>
            </a:r>
            <a:r>
              <a:rPr lang="en-GB" sz="1100">
                <a:solidFill>
                  <a:srgbClr val="000000"/>
                </a:solidFill>
                <a:latin typeface="Arial"/>
                <a:ea typeface="Arial"/>
                <a:cs typeface="Arial"/>
                <a:sym typeface="Arial"/>
              </a:rPr>
              <a:t> The body type of the car (e.g., sedan, van, crossover).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Mileage (int64):</a:t>
            </a:r>
            <a:r>
              <a:rPr lang="en-GB" sz="1100">
                <a:solidFill>
                  <a:srgbClr val="000000"/>
                </a:solidFill>
                <a:latin typeface="Arial"/>
                <a:ea typeface="Arial"/>
                <a:cs typeface="Arial"/>
                <a:sym typeface="Arial"/>
              </a:rPr>
              <a:t> The total distance the car has been driven, in kilometers.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EngineV (float64):</a:t>
            </a:r>
            <a:r>
              <a:rPr lang="en-GB" sz="1100">
                <a:solidFill>
                  <a:srgbClr val="000000"/>
                </a:solidFill>
                <a:latin typeface="Arial"/>
                <a:ea typeface="Arial"/>
                <a:cs typeface="Arial"/>
                <a:sym typeface="Arial"/>
              </a:rPr>
              <a:t> The volume of the car's engine in liters. There are some missing values (4195 non-null entries).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Engine Type (object):</a:t>
            </a:r>
            <a:r>
              <a:rPr lang="en-GB" sz="1100">
                <a:solidFill>
                  <a:srgbClr val="000000"/>
                </a:solidFill>
                <a:latin typeface="Arial"/>
                <a:ea typeface="Arial"/>
                <a:cs typeface="Arial"/>
                <a:sym typeface="Arial"/>
              </a:rPr>
              <a:t> The type of engine (e.g., Petrol, Diesel, Gas).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Registration (object):</a:t>
            </a:r>
            <a:r>
              <a:rPr lang="en-GB" sz="1100">
                <a:solidFill>
                  <a:srgbClr val="000000"/>
                </a:solidFill>
                <a:latin typeface="Arial"/>
                <a:ea typeface="Arial"/>
                <a:cs typeface="Arial"/>
                <a:sym typeface="Arial"/>
              </a:rPr>
              <a:t> Whether the car is registered or not (yes or no).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Year (int64):</a:t>
            </a:r>
            <a:r>
              <a:rPr lang="en-GB" sz="1100">
                <a:solidFill>
                  <a:srgbClr val="000000"/>
                </a:solidFill>
                <a:latin typeface="Arial"/>
                <a:ea typeface="Arial"/>
                <a:cs typeface="Arial"/>
                <a:sym typeface="Arial"/>
              </a:rPr>
              <a:t> The year the car was manufactured.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Model (object):</a:t>
            </a:r>
            <a:r>
              <a:rPr lang="en-GB" sz="1100">
                <a:solidFill>
                  <a:srgbClr val="000000"/>
                </a:solidFill>
                <a:latin typeface="Arial"/>
                <a:ea typeface="Arial"/>
                <a:cs typeface="Arial"/>
                <a:sym typeface="Arial"/>
              </a:rPr>
              <a:t> The specific model of the car.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idx="1" type="body"/>
          </p:nvPr>
        </p:nvSpPr>
        <p:spPr>
          <a:xfrm>
            <a:off x="142225" y="1483250"/>
            <a:ext cx="4862100" cy="35556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Additionally, we can calculate the difference between the targets and the predictions.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Note that this is actually the residual (we already plotted the residuals).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Since OLS is basically an algorithm which minimizes the total sum of squared errors (residuals).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This comparison makes a lot of sense.</a:t>
            </a:r>
            <a:endParaRPr sz="1100">
              <a:solidFill>
                <a:schemeClr val="dk2"/>
              </a:solidFill>
              <a:highlight>
                <a:srgbClr val="FFFFFF"/>
              </a:highlight>
            </a:endParaRPr>
          </a:p>
          <a:p>
            <a:pPr indent="0" lvl="0" marL="457200" rtl="0" algn="l">
              <a:lnSpc>
                <a:spcPct val="135714"/>
              </a:lnSpc>
              <a:spcBef>
                <a:spcPts val="0"/>
              </a:spcBef>
              <a:spcAft>
                <a:spcPts val="0"/>
              </a:spcAft>
              <a:buNone/>
            </a:pPr>
            <a:r>
              <a:t/>
            </a:r>
            <a:endParaRPr sz="1100">
              <a:solidFill>
                <a:schemeClr val="dk2"/>
              </a:solidFill>
              <a:highlight>
                <a:srgbClr val="FFFFFF"/>
              </a:highlight>
            </a:endParaRPr>
          </a:p>
          <a:p>
            <a:pPr indent="0" lvl="0" marL="0" rtl="0" algn="l">
              <a:lnSpc>
                <a:spcPct val="135714"/>
              </a:lnSpc>
              <a:spcBef>
                <a:spcPts val="0"/>
              </a:spcBef>
              <a:spcAft>
                <a:spcPts val="0"/>
              </a:spcAft>
              <a:buNone/>
            </a:pPr>
            <a:r>
              <a:rPr b="1" lang="en-GB">
                <a:solidFill>
                  <a:srgbClr val="808080"/>
                </a:solidFill>
                <a:highlight>
                  <a:srgbClr val="FFFFFF"/>
                </a:highlight>
              </a:rPr>
              <a:t>Code:</a:t>
            </a:r>
            <a:endParaRPr b="1">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Residual</a:t>
            </a:r>
            <a:r>
              <a:rPr lang="en-GB" sz="1100">
                <a:solidFill>
                  <a:srgbClr val="E21F1F"/>
                </a:solidFill>
                <a:highlight>
                  <a:srgbClr val="FFFFFF"/>
                </a:highlight>
              </a:rPr>
              <a:t>'</a:t>
            </a:r>
            <a:r>
              <a:rPr lang="en-GB" sz="1100">
                <a:solidFill>
                  <a:srgbClr val="000000"/>
                </a:solidFill>
                <a:highlight>
                  <a:srgbClr val="FFFFFF"/>
                </a:highlight>
              </a:rPr>
              <a:t>] = </a:t>
            </a: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a:t>
            </a:r>
            <a:r>
              <a:rPr lang="en-GB" sz="1100">
                <a:solidFill>
                  <a:srgbClr val="E21F1F"/>
                </a:solidFill>
                <a:highlight>
                  <a:srgbClr val="FFFFFF"/>
                </a:highlight>
              </a:rPr>
              <a:t>'</a:t>
            </a:r>
            <a:r>
              <a:rPr lang="en-GB" sz="1100">
                <a:solidFill>
                  <a:srgbClr val="000000"/>
                </a:solidFill>
                <a:highlight>
                  <a:srgbClr val="FFFFFF"/>
                </a:highlight>
              </a:rPr>
              <a:t>] </a:t>
            </a:r>
            <a:r>
              <a:rPr lang="en-GB" sz="1100">
                <a:solidFill>
                  <a:srgbClr val="74531F"/>
                </a:solidFill>
                <a:highlight>
                  <a:srgbClr val="FFFFFF"/>
                </a:highlight>
              </a:rPr>
              <a:t>-</a:t>
            </a:r>
            <a:r>
              <a:rPr lang="en-GB" sz="1100">
                <a:solidFill>
                  <a:srgbClr val="000000"/>
                </a:solidFill>
                <a:highlight>
                  <a:srgbClr val="FFFFFF"/>
                </a:highlight>
              </a:rPr>
              <a:t> </a:t>
            </a: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Prediction</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Difference%</a:t>
            </a:r>
            <a:r>
              <a:rPr lang="en-GB" sz="1100">
                <a:solidFill>
                  <a:srgbClr val="E21F1F"/>
                </a:solidFill>
                <a:highlight>
                  <a:srgbClr val="FFFFFF"/>
                </a:highlight>
              </a:rPr>
              <a:t>'</a:t>
            </a:r>
            <a:r>
              <a:rPr lang="en-GB" sz="1100">
                <a:solidFill>
                  <a:srgbClr val="000000"/>
                </a:solidFill>
                <a:highlight>
                  <a:srgbClr val="FFFFFF"/>
                </a:highlight>
              </a:rPr>
              <a:t>] = np.absolute(</a:t>
            </a: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Residual</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74531F"/>
                </a:solidFill>
                <a:highlight>
                  <a:srgbClr val="FFFFFF"/>
                </a:highlight>
              </a:rPr>
              <a:t>/</a:t>
            </a: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74531F"/>
                </a:solidFill>
                <a:highlight>
                  <a:srgbClr val="FFFFFF"/>
                </a:highlight>
              </a:rPr>
              <a:t>*</a:t>
            </a:r>
            <a:r>
              <a:rPr lang="en-GB" sz="1100">
                <a:solidFill>
                  <a:srgbClr val="098658"/>
                </a:solidFill>
                <a:highlight>
                  <a:srgbClr val="FFFFFF"/>
                </a:highlight>
              </a:rPr>
              <a:t>100</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endParaRPr sz="1100">
              <a:solidFill>
                <a:srgbClr val="1F377F"/>
              </a:solidFill>
              <a:highlight>
                <a:srgbClr val="FFFFFF"/>
              </a:highlight>
            </a:endParaRPr>
          </a:p>
          <a:p>
            <a:pPr indent="0" lvl="0" marL="0" rtl="0" algn="l">
              <a:lnSpc>
                <a:spcPct val="135714"/>
              </a:lnSpc>
              <a:spcBef>
                <a:spcPts val="0"/>
              </a:spcBef>
              <a:spcAft>
                <a:spcPts val="0"/>
              </a:spcAft>
              <a:buNone/>
            </a:pPr>
            <a:r>
              <a:t/>
            </a:r>
            <a:endParaRPr sz="1100">
              <a:solidFill>
                <a:schemeClr val="dk2"/>
              </a:solidFill>
              <a:highlight>
                <a:srgbClr val="FFFFFF"/>
              </a:highlight>
            </a:endParaRPr>
          </a:p>
        </p:txBody>
      </p:sp>
      <p:pic>
        <p:nvPicPr>
          <p:cNvPr id="373" name="Google Shape;373;p52"/>
          <p:cNvPicPr preferRelativeResize="0"/>
          <p:nvPr/>
        </p:nvPicPr>
        <p:blipFill>
          <a:blip r:embed="rId3">
            <a:alphaModFix/>
          </a:blip>
          <a:stretch>
            <a:fillRect/>
          </a:stretch>
        </p:blipFill>
        <p:spPr>
          <a:xfrm>
            <a:off x="5004325" y="1483250"/>
            <a:ext cx="3982225" cy="3130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idx="1" type="body"/>
          </p:nvPr>
        </p:nvSpPr>
        <p:spPr>
          <a:xfrm>
            <a:off x="740325" y="1328550"/>
            <a:ext cx="6471300" cy="12432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b="1" lang="en-GB">
                <a:solidFill>
                  <a:schemeClr val="dk2"/>
                </a:solidFill>
                <a:highlight>
                  <a:srgbClr val="FFFFFF"/>
                </a:highlight>
              </a:rPr>
              <a:t>Exploring the descriptives here gives us additional insights</a:t>
            </a:r>
            <a:endParaRPr b="1">
              <a:solidFill>
                <a:schemeClr val="dk2"/>
              </a:solidFill>
              <a:highlight>
                <a:srgbClr val="FFFFFF"/>
              </a:highlight>
            </a:endParaRPr>
          </a:p>
          <a:p>
            <a:pPr indent="0" lvl="0" marL="0" rtl="0" algn="l">
              <a:lnSpc>
                <a:spcPct val="135714"/>
              </a:lnSpc>
              <a:spcBef>
                <a:spcPts val="0"/>
              </a:spcBef>
              <a:spcAft>
                <a:spcPts val="0"/>
              </a:spcAft>
              <a:buNone/>
            </a:pPr>
            <a:r>
              <a:t/>
            </a:r>
            <a:endParaRPr sz="1100">
              <a:solidFill>
                <a:schemeClr val="dk2"/>
              </a:solidFill>
              <a:highlight>
                <a:srgbClr val="FFFFFF"/>
              </a:highlight>
            </a:endParaRPr>
          </a:p>
          <a:p>
            <a:pPr indent="0" lvl="0" marL="0" rtl="0" algn="l">
              <a:lnSpc>
                <a:spcPct val="135714"/>
              </a:lnSpc>
              <a:spcBef>
                <a:spcPts val="0"/>
              </a:spcBef>
              <a:spcAft>
                <a:spcPts val="0"/>
              </a:spcAft>
              <a:buNone/>
            </a:pPr>
            <a:r>
              <a:rPr b="1" lang="en-GB">
                <a:solidFill>
                  <a:schemeClr val="dk2"/>
                </a:solidFill>
                <a:highlight>
                  <a:srgbClr val="FFFFFF"/>
                </a:highlight>
              </a:rPr>
              <a:t>Code:</a:t>
            </a:r>
            <a:endParaRPr b="1">
              <a:solidFill>
                <a:schemeClr val="dk2"/>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74531F"/>
                </a:solidFill>
                <a:highlight>
                  <a:srgbClr val="FFFFFF"/>
                </a:highlight>
              </a:rPr>
              <a:t>describe</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a:p>
        </p:txBody>
      </p:sp>
      <p:pic>
        <p:nvPicPr>
          <p:cNvPr id="379" name="Google Shape;379;p53"/>
          <p:cNvPicPr preferRelativeResize="0"/>
          <p:nvPr/>
        </p:nvPicPr>
        <p:blipFill>
          <a:blip r:embed="rId3">
            <a:alphaModFix/>
          </a:blip>
          <a:stretch>
            <a:fillRect/>
          </a:stretch>
        </p:blipFill>
        <p:spPr>
          <a:xfrm>
            <a:off x="3307925" y="1992600"/>
            <a:ext cx="5263124" cy="2689650"/>
          </a:xfrm>
          <a:prstGeom prst="rect">
            <a:avLst/>
          </a:prstGeom>
          <a:noFill/>
          <a:ln>
            <a:noFill/>
          </a:ln>
        </p:spPr>
      </p:pic>
      <p:sp>
        <p:nvSpPr>
          <p:cNvPr id="380" name="Google Shape;380;p53"/>
          <p:cNvSpPr txBox="1"/>
          <p:nvPr/>
        </p:nvSpPr>
        <p:spPr>
          <a:xfrm>
            <a:off x="578500" y="2733775"/>
            <a:ext cx="2446800" cy="19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It is showing max </a:t>
            </a:r>
            <a:r>
              <a:rPr lang="en-GB" sz="1300">
                <a:solidFill>
                  <a:schemeClr val="accent1"/>
                </a:solidFill>
                <a:latin typeface="Lato"/>
                <a:ea typeface="Lato"/>
                <a:cs typeface="Lato"/>
                <a:sym typeface="Lato"/>
              </a:rPr>
              <a:t>difference</a:t>
            </a:r>
            <a:r>
              <a:rPr lang="en-GB" sz="1300">
                <a:solidFill>
                  <a:schemeClr val="accent1"/>
                </a:solidFill>
                <a:latin typeface="Lato"/>
                <a:ea typeface="Lato"/>
                <a:cs typeface="Lato"/>
                <a:sym typeface="Lato"/>
              </a:rPr>
              <a:t> percentage as 512.68.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No issues, since majority has desired difference percentage value.</a:t>
            </a:r>
            <a:endParaRPr sz="1300">
              <a:solidFill>
                <a:schemeClr val="accent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idx="1" type="body"/>
          </p:nvPr>
        </p:nvSpPr>
        <p:spPr>
          <a:xfrm>
            <a:off x="729450" y="1439750"/>
            <a:ext cx="7688700" cy="38601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Sometimes it is useful to check these outputs manually</a:t>
            </a:r>
            <a:endParaRPr>
              <a:solidFill>
                <a:schemeClr val="dk2"/>
              </a:solidFill>
              <a:highlight>
                <a:srgbClr val="FFFFFF"/>
              </a:highlight>
            </a:endParaRPr>
          </a:p>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To see all rows, we use the relevant pandas syntax</a:t>
            </a:r>
            <a:endParaRPr>
              <a:solidFill>
                <a:schemeClr val="dk2"/>
              </a:solidFill>
              <a:highlight>
                <a:srgbClr val="FFFFFF"/>
              </a:highlight>
            </a:endParaRPr>
          </a:p>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pd.options.display.max_rows = </a:t>
            </a:r>
            <a:r>
              <a:rPr lang="en-GB" sz="1100">
                <a:solidFill>
                  <a:srgbClr val="098658"/>
                </a:solidFill>
                <a:highlight>
                  <a:srgbClr val="FFFFFF"/>
                </a:highlight>
              </a:rPr>
              <a:t>999</a:t>
            </a:r>
            <a:endParaRPr sz="1100">
              <a:solidFill>
                <a:srgbClr val="098658"/>
              </a:solidFill>
              <a:highlight>
                <a:srgbClr val="FFFFFF"/>
              </a:highlight>
            </a:endParaRPr>
          </a:p>
          <a:p>
            <a:pPr indent="0" lvl="0" marL="0" rtl="0" algn="l">
              <a:lnSpc>
                <a:spcPct val="135714"/>
              </a:lnSpc>
              <a:spcBef>
                <a:spcPts val="0"/>
              </a:spcBef>
              <a:spcAft>
                <a:spcPts val="0"/>
              </a:spcAft>
              <a:buNone/>
            </a:pPr>
            <a:r>
              <a:t/>
            </a:r>
            <a:endParaRPr sz="1050">
              <a:solidFill>
                <a:srgbClr val="098658"/>
              </a:solidFill>
              <a:highlight>
                <a:srgbClr val="FFFFFF"/>
              </a:highlight>
              <a:latin typeface="Courier New"/>
              <a:ea typeface="Courier New"/>
              <a:cs typeface="Courier New"/>
              <a:sym typeface="Courier New"/>
            </a:endParaRPr>
          </a:p>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Moreover, to make the dataset clear, we can display the result with only 2 digits after the dot</a:t>
            </a:r>
            <a:endParaRPr>
              <a:solidFill>
                <a:schemeClr val="dk2"/>
              </a:solidFill>
              <a:highlight>
                <a:srgbClr val="FFFFFF"/>
              </a:highlight>
            </a:endParaRPr>
          </a:p>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pd.</a:t>
            </a:r>
            <a:r>
              <a:rPr lang="en-GB" sz="1100">
                <a:solidFill>
                  <a:srgbClr val="74531F"/>
                </a:solidFill>
                <a:highlight>
                  <a:srgbClr val="FFFFFF"/>
                </a:highlight>
              </a:rPr>
              <a:t>set_option</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display.float_format</a:t>
            </a:r>
            <a:r>
              <a:rPr lang="en-GB" sz="1100">
                <a:solidFill>
                  <a:srgbClr val="E21F1F"/>
                </a:solidFill>
                <a:highlight>
                  <a:srgbClr val="FFFFFF"/>
                </a:highlight>
              </a:rPr>
              <a:t>'</a:t>
            </a:r>
            <a:r>
              <a:rPr lang="en-GB" sz="1100">
                <a:solidFill>
                  <a:srgbClr val="000000"/>
                </a:solidFill>
                <a:highlight>
                  <a:srgbClr val="FFFFFF"/>
                </a:highlight>
              </a:rPr>
              <a:t>, </a:t>
            </a:r>
            <a:r>
              <a:rPr lang="en-GB" sz="1100">
                <a:solidFill>
                  <a:srgbClr val="0000FF"/>
                </a:solidFill>
                <a:highlight>
                  <a:srgbClr val="FFFFFF"/>
                </a:highlight>
              </a:rPr>
              <a:t>lambda</a:t>
            </a:r>
            <a:r>
              <a:rPr lang="en-GB" sz="1100">
                <a:solidFill>
                  <a:srgbClr val="000000"/>
                </a:solidFill>
                <a:highlight>
                  <a:srgbClr val="FFFFFF"/>
                </a:highlight>
              </a:rPr>
              <a:t> </a:t>
            </a:r>
            <a:r>
              <a:rPr lang="en-GB" sz="1100">
                <a:solidFill>
                  <a:srgbClr val="808080"/>
                </a:solidFill>
                <a:highlight>
                  <a:srgbClr val="FFFFFF"/>
                </a:highlight>
              </a:rPr>
              <a:t>x</a:t>
            </a:r>
            <a:r>
              <a:rPr lang="en-GB" sz="1100">
                <a:solidFill>
                  <a:srgbClr val="000000"/>
                </a:solidFill>
                <a:highlight>
                  <a:srgbClr val="FFFFFF"/>
                </a:highlight>
              </a:rPr>
              <a:t>: </a:t>
            </a:r>
            <a:r>
              <a:rPr lang="en-GB" sz="1100">
                <a:solidFill>
                  <a:srgbClr val="E21F1F"/>
                </a:solidFill>
                <a:highlight>
                  <a:srgbClr val="FFFFFF"/>
                </a:highlight>
              </a:rPr>
              <a:t>'</a:t>
            </a:r>
            <a:r>
              <a:rPr lang="en-GB" sz="1100">
                <a:solidFill>
                  <a:srgbClr val="0000FF"/>
                </a:solidFill>
                <a:highlight>
                  <a:srgbClr val="FFFFFF"/>
                </a:highlight>
              </a:rPr>
              <a:t>%.2f</a:t>
            </a:r>
            <a:r>
              <a:rPr lang="en-GB" sz="1100">
                <a:solidFill>
                  <a:srgbClr val="E21F1F"/>
                </a:solidFill>
                <a:highlight>
                  <a:srgbClr val="FFFFFF"/>
                </a:highlight>
              </a:rPr>
              <a:t>'</a:t>
            </a:r>
            <a:r>
              <a:rPr lang="en-GB" sz="1100">
                <a:solidFill>
                  <a:srgbClr val="000000"/>
                </a:solidFill>
                <a:highlight>
                  <a:srgbClr val="FFFFFF"/>
                </a:highlight>
              </a:rPr>
              <a:t> % </a:t>
            </a:r>
            <a:r>
              <a:rPr lang="en-GB" sz="1100">
                <a:solidFill>
                  <a:srgbClr val="808080"/>
                </a:solidFill>
                <a:highlight>
                  <a:srgbClr val="FFFFFF"/>
                </a:highlight>
              </a:rPr>
              <a:t>x</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Finally, we sort by difference in % and manually check the model</a:t>
            </a:r>
            <a:endParaRPr>
              <a:solidFill>
                <a:schemeClr val="dk2"/>
              </a:solidFill>
              <a:highlight>
                <a:srgbClr val="FFFFFF"/>
              </a:highlight>
            </a:endParaRPr>
          </a:p>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74531F"/>
                </a:solidFill>
                <a:highlight>
                  <a:srgbClr val="FFFFFF"/>
                </a:highlight>
              </a:rPr>
              <a:t>sort_values</a:t>
            </a:r>
            <a:r>
              <a:rPr lang="en-GB" sz="1100">
                <a:solidFill>
                  <a:srgbClr val="000000"/>
                </a:solidFill>
                <a:highlight>
                  <a:srgbClr val="FFFFFF"/>
                </a:highlight>
              </a:rPr>
              <a:t>(</a:t>
            </a:r>
            <a:r>
              <a:rPr lang="en-GB" sz="1100">
                <a:solidFill>
                  <a:srgbClr val="808080"/>
                </a:solidFill>
                <a:highlight>
                  <a:srgbClr val="FFFFFF"/>
                </a:highlight>
              </a:rPr>
              <a:t>by</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Difference%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5"/>
          <p:cNvPicPr preferRelativeResize="0"/>
          <p:nvPr/>
        </p:nvPicPr>
        <p:blipFill>
          <a:blip r:embed="rId3">
            <a:alphaModFix/>
          </a:blip>
          <a:stretch>
            <a:fillRect/>
          </a:stretch>
        </p:blipFill>
        <p:spPr>
          <a:xfrm>
            <a:off x="4349825" y="152400"/>
            <a:ext cx="3544040" cy="4838700"/>
          </a:xfrm>
          <a:prstGeom prst="rect">
            <a:avLst/>
          </a:prstGeom>
          <a:noFill/>
          <a:ln>
            <a:noFill/>
          </a:ln>
        </p:spPr>
      </p:pic>
      <p:sp>
        <p:nvSpPr>
          <p:cNvPr id="391" name="Google Shape;391;p55"/>
          <p:cNvSpPr txBox="1"/>
          <p:nvPr/>
        </p:nvSpPr>
        <p:spPr>
          <a:xfrm>
            <a:off x="1078725" y="1896450"/>
            <a:ext cx="2403300" cy="22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It is not </a:t>
            </a:r>
            <a:r>
              <a:rPr lang="en-GB" sz="1300">
                <a:solidFill>
                  <a:schemeClr val="accent1"/>
                </a:solidFill>
                <a:latin typeface="Lato"/>
                <a:ea typeface="Lato"/>
                <a:cs typeface="Lato"/>
                <a:sym typeface="Lato"/>
              </a:rPr>
              <a:t>possible</a:t>
            </a:r>
            <a:r>
              <a:rPr lang="en-GB" sz="1300">
                <a:solidFill>
                  <a:schemeClr val="accent1"/>
                </a:solidFill>
                <a:latin typeface="Lato"/>
                <a:ea typeface="Lato"/>
                <a:cs typeface="Lato"/>
                <a:sym typeface="Lato"/>
              </a:rPr>
              <a:t> to put snapshot of entire table. Since, there are 774 rows.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(Please check jupyter notebook file)</a:t>
            </a:r>
            <a:endParaRPr sz="1300">
              <a:solidFill>
                <a:schemeClr val="accent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29450" y="1374500"/>
            <a:ext cx="7688700" cy="3697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500">
                <a:solidFill>
                  <a:srgbClr val="000000"/>
                </a:solidFill>
                <a:latin typeface="Arial"/>
                <a:ea typeface="Arial"/>
                <a:cs typeface="Arial"/>
                <a:sym typeface="Arial"/>
              </a:rPr>
              <a:t>Data Summary</a:t>
            </a:r>
            <a:endParaRPr b="1" sz="15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Brand:</a:t>
            </a:r>
            <a:r>
              <a:rPr lang="en-GB" sz="1200">
                <a:solidFill>
                  <a:srgbClr val="000000"/>
                </a:solidFill>
                <a:latin typeface="Arial"/>
                <a:ea typeface="Arial"/>
                <a:cs typeface="Arial"/>
                <a:sym typeface="Arial"/>
              </a:rPr>
              <a:t> This categorical feature indicates the car manufacturer. Examples include BMW, Mercedes-Benz, and Audi.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Price:</a:t>
            </a:r>
            <a:r>
              <a:rPr lang="en-GB" sz="1200">
                <a:solidFill>
                  <a:srgbClr val="000000"/>
                </a:solidFill>
                <a:latin typeface="Arial"/>
                <a:ea typeface="Arial"/>
                <a:cs typeface="Arial"/>
                <a:sym typeface="Arial"/>
              </a:rPr>
              <a:t> This is the target variable representing the car's price. Some values are missing and need to be addressed.</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Body:</a:t>
            </a:r>
            <a:r>
              <a:rPr lang="en-GB" sz="1200">
                <a:solidFill>
                  <a:srgbClr val="000000"/>
                </a:solidFill>
                <a:latin typeface="Arial"/>
                <a:ea typeface="Arial"/>
                <a:cs typeface="Arial"/>
                <a:sym typeface="Arial"/>
              </a:rPr>
              <a:t> This categorical feature indicates the body type of the car. Examples include sedan, van, and crossover.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Mileage:</a:t>
            </a:r>
            <a:r>
              <a:rPr lang="en-GB" sz="1200">
                <a:solidFill>
                  <a:srgbClr val="000000"/>
                </a:solidFill>
                <a:latin typeface="Arial"/>
                <a:ea typeface="Arial"/>
                <a:cs typeface="Arial"/>
                <a:sym typeface="Arial"/>
              </a:rPr>
              <a:t> This numeric feature represents the car's mileage in kilometers.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EngineV:</a:t>
            </a:r>
            <a:r>
              <a:rPr lang="en-GB" sz="1200">
                <a:solidFill>
                  <a:srgbClr val="000000"/>
                </a:solidFill>
                <a:latin typeface="Arial"/>
                <a:ea typeface="Arial"/>
                <a:cs typeface="Arial"/>
                <a:sym typeface="Arial"/>
              </a:rPr>
              <a:t> This numeric feature represents the engine volume in liters. Some values are missing and need to be addressed.</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Engine Type:</a:t>
            </a:r>
            <a:r>
              <a:rPr lang="en-GB" sz="1200">
                <a:solidFill>
                  <a:srgbClr val="000000"/>
                </a:solidFill>
                <a:latin typeface="Arial"/>
                <a:ea typeface="Arial"/>
                <a:cs typeface="Arial"/>
                <a:sym typeface="Arial"/>
              </a:rPr>
              <a:t> This categorical feature indicates the type of engine, such as Petrol, Diesel, or Gas.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Registration:</a:t>
            </a:r>
            <a:r>
              <a:rPr lang="en-GB" sz="1200">
                <a:solidFill>
                  <a:srgbClr val="000000"/>
                </a:solidFill>
                <a:latin typeface="Arial"/>
                <a:ea typeface="Arial"/>
                <a:cs typeface="Arial"/>
                <a:sym typeface="Arial"/>
              </a:rPr>
              <a:t> This binary categorical feature indicates whether the car is registered (yes or no).</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Year:</a:t>
            </a:r>
            <a:r>
              <a:rPr lang="en-GB" sz="1200">
                <a:solidFill>
                  <a:srgbClr val="000000"/>
                </a:solidFill>
                <a:latin typeface="Arial"/>
                <a:ea typeface="Arial"/>
                <a:cs typeface="Arial"/>
                <a:sym typeface="Arial"/>
              </a:rPr>
              <a:t> This numeric feature represents the manufacturing year of the car.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Model:</a:t>
            </a:r>
            <a:r>
              <a:rPr lang="en-GB" sz="1200">
                <a:solidFill>
                  <a:srgbClr val="000000"/>
                </a:solidFill>
                <a:latin typeface="Arial"/>
                <a:ea typeface="Arial"/>
                <a:cs typeface="Arial"/>
                <a:sym typeface="Arial"/>
              </a:rPr>
              <a:t> This categorical feature represents the specific model of the car.</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libraries and their purpose in project</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NumPy:</a:t>
            </a:r>
            <a:r>
              <a:rPr lang="en-GB"/>
              <a:t> Numerical Operations such as for calculating log and exponential etc.</a:t>
            </a:r>
            <a:endParaRPr/>
          </a:p>
          <a:p>
            <a:pPr indent="0" lvl="0" marL="0" rtl="0" algn="l">
              <a:spcBef>
                <a:spcPts val="1200"/>
              </a:spcBef>
              <a:spcAft>
                <a:spcPts val="0"/>
              </a:spcAft>
              <a:buNone/>
            </a:pPr>
            <a:r>
              <a:rPr b="1" lang="en-GB"/>
              <a:t>Pandas:</a:t>
            </a:r>
            <a:r>
              <a:rPr lang="en-GB"/>
              <a:t> Dataset </a:t>
            </a:r>
            <a:r>
              <a:rPr lang="en-GB"/>
              <a:t>retrieval</a:t>
            </a:r>
            <a:r>
              <a:rPr lang="en-GB"/>
              <a:t>, creation and </a:t>
            </a:r>
            <a:r>
              <a:rPr lang="en-GB"/>
              <a:t>manipulation</a:t>
            </a:r>
            <a:endParaRPr/>
          </a:p>
          <a:p>
            <a:pPr indent="0" lvl="0" marL="0" rtl="0" algn="l">
              <a:spcBef>
                <a:spcPts val="1200"/>
              </a:spcBef>
              <a:spcAft>
                <a:spcPts val="0"/>
              </a:spcAft>
              <a:buNone/>
            </a:pPr>
            <a:r>
              <a:rPr b="1" lang="en-GB"/>
              <a:t>Statsmodel:</a:t>
            </a:r>
            <a:r>
              <a:rPr lang="en-GB"/>
              <a:t> Check for multicollinearity by variance inflation factor (VIF)</a:t>
            </a:r>
            <a:endParaRPr/>
          </a:p>
          <a:p>
            <a:pPr indent="0" lvl="0" marL="0" rtl="0" algn="l">
              <a:spcBef>
                <a:spcPts val="1200"/>
              </a:spcBef>
              <a:spcAft>
                <a:spcPts val="0"/>
              </a:spcAft>
              <a:buNone/>
            </a:pPr>
            <a:r>
              <a:rPr b="1" lang="en-GB"/>
              <a:t>Matplotlib:</a:t>
            </a:r>
            <a:r>
              <a:rPr lang="en-GB"/>
              <a:t> Outliers detection and data Visualization</a:t>
            </a:r>
            <a:endParaRPr/>
          </a:p>
          <a:p>
            <a:pPr indent="0" lvl="0" marL="0" rtl="0" algn="l">
              <a:spcBef>
                <a:spcPts val="1200"/>
              </a:spcBef>
              <a:spcAft>
                <a:spcPts val="0"/>
              </a:spcAft>
              <a:buNone/>
            </a:pPr>
            <a:r>
              <a:rPr b="1" lang="en-GB"/>
              <a:t>SkLearn:</a:t>
            </a:r>
            <a:r>
              <a:rPr lang="en-GB"/>
              <a:t> Model Creation (Multivariable Linear Regression)</a:t>
            </a:r>
            <a:endParaRPr/>
          </a:p>
          <a:p>
            <a:pPr indent="0" lvl="0" marL="0" rtl="0" algn="l">
              <a:spcBef>
                <a:spcPts val="1200"/>
              </a:spcBef>
              <a:spcAft>
                <a:spcPts val="1200"/>
              </a:spcAft>
              <a:buNone/>
            </a:pPr>
            <a:r>
              <a:rPr b="1" lang="en-GB"/>
              <a:t>Seaborn:</a:t>
            </a:r>
            <a:r>
              <a:rPr lang="en-GB"/>
              <a:t> Betterment of the visualized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the </a:t>
            </a:r>
            <a:r>
              <a:rPr lang="en-GB"/>
              <a:t>relevant</a:t>
            </a:r>
            <a:r>
              <a:rPr lang="en-GB"/>
              <a:t> libraries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GB" sz="1350">
                <a:solidFill>
                  <a:schemeClr val="dk2"/>
                </a:solidFill>
                <a:highlight>
                  <a:srgbClr val="FFFFFF"/>
                </a:highlight>
              </a:rPr>
              <a:t>code:</a:t>
            </a:r>
            <a:endParaRPr b="1" sz="1350">
              <a:solidFill>
                <a:schemeClr val="dk2"/>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numpy </a:t>
            </a:r>
            <a:r>
              <a:rPr lang="en-GB" sz="1050">
                <a:solidFill>
                  <a:srgbClr val="8F08C4"/>
                </a:solidFill>
                <a:highlight>
                  <a:srgbClr val="FFFFFF"/>
                </a:highlight>
              </a:rPr>
              <a:t>as</a:t>
            </a:r>
            <a:r>
              <a:rPr lang="en-GB" sz="1050">
                <a:solidFill>
                  <a:srgbClr val="000000"/>
                </a:solidFill>
                <a:highlight>
                  <a:srgbClr val="FFFFFF"/>
                </a:highlight>
              </a:rPr>
              <a:t> np</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pandas </a:t>
            </a:r>
            <a:r>
              <a:rPr lang="en-GB" sz="1050">
                <a:solidFill>
                  <a:srgbClr val="8F08C4"/>
                </a:solidFill>
                <a:highlight>
                  <a:srgbClr val="FFFFFF"/>
                </a:highlight>
              </a:rPr>
              <a:t>as</a:t>
            </a:r>
            <a:r>
              <a:rPr lang="en-GB" sz="1050">
                <a:solidFill>
                  <a:srgbClr val="000000"/>
                </a:solidFill>
                <a:highlight>
                  <a:srgbClr val="FFFFFF"/>
                </a:highlight>
              </a:rPr>
              <a:t> pd</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statsmodels.api </a:t>
            </a:r>
            <a:r>
              <a:rPr lang="en-GB" sz="1050">
                <a:solidFill>
                  <a:srgbClr val="8F08C4"/>
                </a:solidFill>
                <a:highlight>
                  <a:srgbClr val="FFFFFF"/>
                </a:highlight>
              </a:rPr>
              <a:t>as</a:t>
            </a:r>
            <a:r>
              <a:rPr lang="en-GB" sz="1050">
                <a:solidFill>
                  <a:srgbClr val="000000"/>
                </a:solidFill>
                <a:highlight>
                  <a:srgbClr val="FFFFFF"/>
                </a:highlight>
              </a:rPr>
              <a:t> sm</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matplotlib.pyplot </a:t>
            </a:r>
            <a:r>
              <a:rPr lang="en-GB" sz="1050">
                <a:solidFill>
                  <a:srgbClr val="8F08C4"/>
                </a:solidFill>
                <a:highlight>
                  <a:srgbClr val="FFFFFF"/>
                </a:highlight>
              </a:rPr>
              <a:t>as</a:t>
            </a:r>
            <a:r>
              <a:rPr lang="en-GB" sz="1050">
                <a:solidFill>
                  <a:srgbClr val="000000"/>
                </a:solidFill>
                <a:highlight>
                  <a:srgbClr val="FFFFFF"/>
                </a:highlight>
              </a:rPr>
              <a:t> plt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from</a:t>
            </a:r>
            <a:r>
              <a:rPr lang="en-GB" sz="1050">
                <a:solidFill>
                  <a:srgbClr val="000000"/>
                </a:solidFill>
                <a:highlight>
                  <a:srgbClr val="FFFFFF"/>
                </a:highlight>
              </a:rPr>
              <a:t> sklearn.linear_model </a:t>
            </a:r>
            <a:r>
              <a:rPr lang="en-GB" sz="1050">
                <a:solidFill>
                  <a:srgbClr val="8F08C4"/>
                </a:solidFill>
                <a:highlight>
                  <a:srgbClr val="FFFFFF"/>
                </a:highlight>
              </a:rPr>
              <a:t>import</a:t>
            </a:r>
            <a:r>
              <a:rPr lang="en-GB" sz="1050">
                <a:solidFill>
                  <a:srgbClr val="000000"/>
                </a:solidFill>
                <a:highlight>
                  <a:srgbClr val="FFFFFF"/>
                </a:highlight>
              </a:rPr>
              <a:t> </a:t>
            </a:r>
            <a:r>
              <a:rPr lang="en-GB" sz="1050">
                <a:solidFill>
                  <a:srgbClr val="2B91AF"/>
                </a:solidFill>
                <a:highlight>
                  <a:srgbClr val="FFFFFF"/>
                </a:highlight>
              </a:rPr>
              <a:t>LinearRegression</a:t>
            </a:r>
            <a:endParaRPr sz="1050">
              <a:solidFill>
                <a:srgbClr val="2B91AF"/>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seaborn </a:t>
            </a:r>
            <a:r>
              <a:rPr lang="en-GB" sz="1050">
                <a:solidFill>
                  <a:srgbClr val="8F08C4"/>
                </a:solidFill>
                <a:highlight>
                  <a:srgbClr val="FFFFFF"/>
                </a:highlight>
              </a:rPr>
              <a:t>as</a:t>
            </a:r>
            <a:r>
              <a:rPr lang="en-GB" sz="1050">
                <a:solidFill>
                  <a:srgbClr val="000000"/>
                </a:solidFill>
                <a:highlight>
                  <a:srgbClr val="FFFFFF"/>
                </a:highlight>
              </a:rPr>
              <a:t> sns</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sns.</a:t>
            </a:r>
            <a:r>
              <a:rPr lang="en-GB" sz="1050">
                <a:solidFill>
                  <a:srgbClr val="74531F"/>
                </a:solidFill>
                <a:highlight>
                  <a:srgbClr val="FFFFFF"/>
                </a:highlight>
              </a:rPr>
              <a:t>set</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Loading Data</a:t>
            </a:r>
            <a:endParaRPr/>
          </a:p>
        </p:txBody>
      </p:sp>
      <p:sp>
        <p:nvSpPr>
          <p:cNvPr id="129" name="Google Shape;129;p20"/>
          <p:cNvSpPr txBox="1"/>
          <p:nvPr>
            <p:ph idx="1" type="body"/>
          </p:nvPr>
        </p:nvSpPr>
        <p:spPr>
          <a:xfrm>
            <a:off x="729450" y="1853850"/>
            <a:ext cx="7688700" cy="968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50">
                <a:solidFill>
                  <a:srgbClr val="1F377F"/>
                </a:solidFill>
                <a:highlight>
                  <a:srgbClr val="FFFFFF"/>
                </a:highlight>
              </a:rPr>
              <a:t>raw_data</a:t>
            </a:r>
            <a:r>
              <a:rPr lang="en-GB" sz="1050">
                <a:solidFill>
                  <a:srgbClr val="000000"/>
                </a:solidFill>
                <a:highlight>
                  <a:srgbClr val="FFFFFF"/>
                </a:highlight>
              </a:rPr>
              <a:t> = pd.</a:t>
            </a:r>
            <a:r>
              <a:rPr lang="en-GB" sz="1050">
                <a:solidFill>
                  <a:srgbClr val="74531F"/>
                </a:solidFill>
                <a:highlight>
                  <a:srgbClr val="FFFFFF"/>
                </a:highlight>
              </a:rPr>
              <a:t>read_csv</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1.04. Real-life example.csv</a:t>
            </a:r>
            <a:r>
              <a:rPr lang="en-GB" sz="1050">
                <a:solidFill>
                  <a:srgbClr val="E21F1F"/>
                </a:solidFill>
                <a:highlight>
                  <a:srgbClr val="FFFFFF"/>
                </a:highlight>
              </a:rPr>
              <a:t>'</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1F377F"/>
                </a:solidFill>
                <a:highlight>
                  <a:srgbClr val="FFFFFF"/>
                </a:highlight>
              </a:rPr>
              <a:t>raw_data</a:t>
            </a:r>
            <a:r>
              <a:rPr lang="en-GB" sz="1050">
                <a:solidFill>
                  <a:srgbClr val="000000"/>
                </a:solidFill>
                <a:highlight>
                  <a:srgbClr val="FFFFFF"/>
                </a:highlight>
              </a:rPr>
              <a:t>.</a:t>
            </a:r>
            <a:r>
              <a:rPr lang="en-GB" sz="1050">
                <a:solidFill>
                  <a:srgbClr val="74531F"/>
                </a:solidFill>
                <a:highlight>
                  <a:srgbClr val="FFFFFF"/>
                </a:highlight>
              </a:rPr>
              <a:t>head</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695325" y="2444325"/>
            <a:ext cx="7753350" cy="260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75075" y="56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sp>
        <p:nvSpPr>
          <p:cNvPr id="136" name="Google Shape;136;p21"/>
          <p:cNvSpPr txBox="1"/>
          <p:nvPr>
            <p:ph idx="1" type="body"/>
          </p:nvPr>
        </p:nvSpPr>
        <p:spPr>
          <a:xfrm>
            <a:off x="729450" y="1317675"/>
            <a:ext cx="7688700" cy="39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Exploration of Descriptive Statistics of the variable</a:t>
            </a:r>
            <a:endParaRPr/>
          </a:p>
        </p:txBody>
      </p:sp>
      <p:sp>
        <p:nvSpPr>
          <p:cNvPr id="137" name="Google Shape;137;p21"/>
          <p:cNvSpPr txBox="1"/>
          <p:nvPr/>
        </p:nvSpPr>
        <p:spPr>
          <a:xfrm>
            <a:off x="817725" y="4473650"/>
            <a:ext cx="740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Code:  </a:t>
            </a:r>
            <a:r>
              <a:rPr lang="en-GB" sz="1200">
                <a:solidFill>
                  <a:srgbClr val="1F377F"/>
                </a:solidFill>
                <a:highlight>
                  <a:srgbClr val="FFFFFF"/>
                </a:highlight>
                <a:latin typeface="Lato"/>
                <a:ea typeface="Lato"/>
                <a:cs typeface="Lato"/>
                <a:sym typeface="Lato"/>
              </a:rPr>
              <a:t>raw_data</a:t>
            </a:r>
            <a:r>
              <a:rPr lang="en-GB" sz="1200">
                <a:highlight>
                  <a:srgbClr val="FFFFFF"/>
                </a:highlight>
                <a:latin typeface="Lato"/>
                <a:ea typeface="Lato"/>
                <a:cs typeface="Lato"/>
                <a:sym typeface="Lato"/>
              </a:rPr>
              <a:t>.</a:t>
            </a:r>
            <a:r>
              <a:rPr lang="en-GB" sz="1200">
                <a:solidFill>
                  <a:srgbClr val="74531F"/>
                </a:solidFill>
                <a:highlight>
                  <a:srgbClr val="FFFFFF"/>
                </a:highlight>
                <a:latin typeface="Lato"/>
                <a:ea typeface="Lato"/>
                <a:cs typeface="Lato"/>
                <a:sym typeface="Lato"/>
              </a:rPr>
              <a:t>describe</a:t>
            </a:r>
            <a:r>
              <a:rPr lang="en-GB" sz="1200">
                <a:highlight>
                  <a:srgbClr val="FFFFFF"/>
                </a:highlight>
                <a:latin typeface="Lato"/>
                <a:ea typeface="Lato"/>
                <a:cs typeface="Lato"/>
                <a:sym typeface="Lato"/>
              </a:rPr>
              <a:t>(</a:t>
            </a:r>
            <a:r>
              <a:rPr lang="en-GB" sz="1200">
                <a:solidFill>
                  <a:srgbClr val="808080"/>
                </a:solidFill>
                <a:highlight>
                  <a:srgbClr val="FFFFFF"/>
                </a:highlight>
                <a:latin typeface="Lato"/>
                <a:ea typeface="Lato"/>
                <a:cs typeface="Lato"/>
                <a:sym typeface="Lato"/>
              </a:rPr>
              <a:t>include</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all</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solidFill>
                <a:schemeClr val="accent1"/>
              </a:solidFill>
              <a:latin typeface="Lato"/>
              <a:ea typeface="Lato"/>
              <a:cs typeface="Lato"/>
              <a:sym typeface="Lato"/>
            </a:endParaRPr>
          </a:p>
        </p:txBody>
      </p:sp>
      <p:sp>
        <p:nvSpPr>
          <p:cNvPr id="138" name="Google Shape;138;p21"/>
          <p:cNvSpPr txBox="1"/>
          <p:nvPr/>
        </p:nvSpPr>
        <p:spPr>
          <a:xfrm>
            <a:off x="729450" y="4815050"/>
            <a:ext cx="62634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050">
                <a:solidFill>
                  <a:schemeClr val="dk2"/>
                </a:solidFill>
                <a:highlight>
                  <a:srgbClr val="FFFFFF"/>
                </a:highlight>
                <a:latin typeface="Lato"/>
                <a:ea typeface="Lato"/>
                <a:cs typeface="Lato"/>
                <a:sym typeface="Lato"/>
              </a:rPr>
              <a:t>Note:</a:t>
            </a:r>
            <a:r>
              <a:rPr lang="en-GB" sz="1050">
                <a:solidFill>
                  <a:schemeClr val="dk2"/>
                </a:solidFill>
                <a:highlight>
                  <a:srgbClr val="FFFFFF"/>
                </a:highlight>
                <a:latin typeface="Lato"/>
                <a:ea typeface="Lato"/>
                <a:cs typeface="Lato"/>
                <a:sym typeface="Lato"/>
              </a:rPr>
              <a:t>  Categorical variables don't have some types of numerical descriptives and numerical variables don't have some types of categorical descriptives.</a:t>
            </a:r>
            <a:endParaRPr sz="1050">
              <a:solidFill>
                <a:schemeClr val="dk2"/>
              </a:solidFill>
              <a:highlight>
                <a:srgbClr val="FFFFFF"/>
              </a:highlight>
              <a:latin typeface="Lato"/>
              <a:ea typeface="Lato"/>
              <a:cs typeface="Lato"/>
              <a:sym typeface="Lato"/>
            </a:endParaRPr>
          </a:p>
        </p:txBody>
      </p:sp>
      <p:pic>
        <p:nvPicPr>
          <p:cNvPr id="139" name="Google Shape;139;p21"/>
          <p:cNvPicPr preferRelativeResize="0"/>
          <p:nvPr/>
        </p:nvPicPr>
        <p:blipFill>
          <a:blip r:embed="rId3">
            <a:alphaModFix/>
          </a:blip>
          <a:stretch>
            <a:fillRect/>
          </a:stretch>
        </p:blipFill>
        <p:spPr>
          <a:xfrm>
            <a:off x="1174995" y="1711575"/>
            <a:ext cx="7046131" cy="260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