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fntdata" ContentType="application/x-fontdata"/>
  <Default Extension="bin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handoutMasters/theme/theme1.xml" ContentType="application/vnd.openxmlformats-officedocument.theme+xml"/>
  <Override PartName="/ppt/notesMasters/notesMaster1.xml" ContentType="application/vnd.openxmlformats-officedocument.presentationml.notesMaster+xml"/>
  <Override PartName="/ppt/notesMasters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Masters/theme/theme3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1.xml" ContentType="application/vnd.openxmlformats-officedocument.presentationml.slide+xml"/>
  <Override PartName="/ppt/media/image2.bin" ContentType="image/jpeg"/>
  <Override PartName="/ppt/media/image5.bin" ContentType="image/gif"/>
  <Override PartName="/ppt/notesSlides/notesSlide1.xml" ContentType="application/vnd.openxmlformats-officedocument.presentationml.notesSlide+xml"/>
  <Override PartName="/ppt/slides/tags/tag1.xml" ContentType="application/vnd.openxmlformats-officedocument.presentationml.tag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1931ee5d95d42b1" /><Relationship Type="http://schemas.openxmlformats.org/package/2006/relationships/metadata/core-properties" Target="/docProps/core.xml" Id="R5ef39d8b3f004057" /><Relationship Type="http://schemas.openxmlformats.org/officeDocument/2006/relationships/extended-properties" Target="/docProps/app.xml" Id="R8cfec9d0b6ff491d" /><Relationship Type="http://schemas.openxmlformats.org/officeDocument/2006/relationships/custom-properties" Target="/docProps/custom.xml" Id="R2b5fc21e204748d0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705598bc99ad4db2"/>
  </p:sldMasterIdLst>
  <p:notesMasterIdLst>
    <p:notesMasterId r:id="Ra8124b04fd8640cb"/>
  </p:notesMasterIdLst>
  <p:handoutMasterIdLst>
    <p:handoutMasterId r:id="R8cfdebf6fe104822"/>
  </p:handoutMasterIdLst>
  <p:sldIdLst>
    <p:sldId id="256" r:id="R4841e6f444064682"/>
  </p:sldIdLst>
  <p:sldSz cx="9144000" cy="6858000" type="screen4x3"/>
  <p:notesSz cx="9874250" cy="6797675"/>
  <p:embeddedFontLst>
    <p:embeddedFont>
      <p:font typeface="Gill Sans MT" panose="020B0502020104020203" pitchFamily="34" charset="0"/>
      <p:regular r:id="R0da8e8add4cf4b53"/>
      <p:bold r:id="Rb6bab1f49c57449f"/>
      <p:italic r:id="Rbace367f9e5a4ed1"/>
      <p:boldItalic r:id="R6ef59e70abf447d1"/>
    </p:embeddedFont>
    <p:embeddedFont>
      <p:font typeface="Calibri" panose="020F0502020204030204" pitchFamily="34" charset="0"/>
      <p:regular r:id="R632782e6ec5f40a2"/>
      <p:bold r:id="Re9a708be2866471e"/>
      <p:italic r:id="Rf59afb2731a44b74"/>
      <p:boldItalic r:id="R3a681ece086148f9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1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00BC00"/>
    <a:srgbClr val="9FFFCA"/>
    <a:srgbClr val="61FF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87" autoAdjust="0"/>
    <p:restoredTop sz="96433" autoAdjust="0"/>
  </p:normalViewPr>
  <p:slideViewPr>
    <p:cSldViewPr>
      <p:cViewPr varScale="1">
        <p:scale>
          <a:sx n="74" d="100"/>
          <a:sy n="74" d="100"/>
        </p:scale>
        <p:origin x="62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158"/>
    </p:cViewPr>
  </p:sorterViewPr>
  <p:notesViewPr>
    <p:cSldViewPr>
      <p:cViewPr varScale="1">
        <p:scale>
          <a:sx n="52" d="100"/>
          <a:sy n="52" d="100"/>
        </p:scale>
        <p:origin x="2952" y="66"/>
      </p:cViewPr>
      <p:guideLst>
        <p:guide orient="horz" pos="2142"/>
        <p:guide pos="3111"/>
      </p:guideLst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font" Target="/ppt/fonts/font.fntdata" Id="R0da8e8add4cf4b53" /><Relationship Type="http://schemas.openxmlformats.org/officeDocument/2006/relationships/font" Target="/ppt/fonts/font2.fntdata" Id="Rb6bab1f49c57449f" /><Relationship Type="http://schemas.openxmlformats.org/officeDocument/2006/relationships/font" Target="/ppt/fonts/font3.fntdata" Id="Rbace367f9e5a4ed1" /><Relationship Type="http://schemas.openxmlformats.org/officeDocument/2006/relationships/font" Target="/ppt/fonts/font4.fntdata" Id="R6ef59e70abf447d1" /><Relationship Type="http://schemas.openxmlformats.org/officeDocument/2006/relationships/font" Target="/ppt/fonts/font5.fntdata" Id="R632782e6ec5f40a2" /><Relationship Type="http://schemas.openxmlformats.org/officeDocument/2006/relationships/font" Target="/ppt/fonts/font6.fntdata" Id="Re9a708be2866471e" /><Relationship Type="http://schemas.openxmlformats.org/officeDocument/2006/relationships/font" Target="/ppt/fonts/font7.fntdata" Id="Rf59afb2731a44b74" /><Relationship Type="http://schemas.openxmlformats.org/officeDocument/2006/relationships/font" Target="/ppt/fonts/font8.fntdata" Id="R3a681ece086148f9" /><Relationship Type="http://schemas.openxmlformats.org/officeDocument/2006/relationships/handoutMaster" Target="/ppt/handoutMasters/handoutMaster1.xml" Id="R8cfdebf6fe104822" /><Relationship Type="http://schemas.openxmlformats.org/officeDocument/2006/relationships/notesMaster" Target="/ppt/notesMasters/notesMaster1.xml" Id="Ra8124b04fd8640cb" /><Relationship Type="http://schemas.openxmlformats.org/officeDocument/2006/relationships/presProps" Target="/ppt/presProps.xml" Id="R95a8a2a881bc448d" /><Relationship Type="http://schemas.openxmlformats.org/officeDocument/2006/relationships/viewProps" Target="/ppt/viewProps.xml" Id="Rf14b52055cac4c31" /><Relationship Type="http://schemas.openxmlformats.org/officeDocument/2006/relationships/slideMaster" Target="/ppt/slideMasters/slideMaster1.xml" Id="R705598bc99ad4db2" /><Relationship Type="http://schemas.openxmlformats.org/officeDocument/2006/relationships/theme" Target="/ppt/slideMasters/theme/theme3.xml" Id="R789c1e9147fb435b" /><Relationship Type="http://schemas.openxmlformats.org/officeDocument/2006/relationships/slide" Target="/ppt/slides/slide1.xml" Id="R4841e6f444064682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handoutMasters/theme/theme1.xml" Id="Rf6065279085f4cc7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5150355" cy="3398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dirty="0"/>
              <a:t>Intelligent </a:t>
            </a:r>
            <a:r>
              <a:rPr lang="en-GB" dirty="0"/>
              <a:t>Definition and Assurance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4" y="2"/>
            <a:ext cx="4278842" cy="3398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D3047F-A3F0-42A4-B404-2C1E1B8EAD58}" type="datetime5">
              <a:rPr lang="en-US"/>
              <a:t>12-Jul-13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7"/>
            <a:ext cx="4278842" cy="3398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dirty="0"/>
              <a:t>© </a:t>
            </a:r>
            <a:r>
              <a:rPr lang="en-GB" dirty="0"/>
              <a:t>2013 </a:t>
            </a:r>
            <a:r>
              <a:rPr lang="en-GB" dirty="0"/>
              <a:t>Gerrard Consulting Limited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4" y="6456617"/>
            <a:ext cx="4278842" cy="3398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F5012C3-3CA9-4C68-BF86-AB155D3C29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11141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handoutMasters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notesMasters/theme/theme2.xml" Id="R91ac72019e044808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278842" cy="3398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/>
              <a:t>Assurance, Re-Training, Mentoring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4" y="2"/>
            <a:ext cx="4278842" cy="3398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C072C8E-D0C1-4B48-9DE0-66D7B48CC952}" type="datetime5">
              <a:rPr lang="en-US"/>
              <a:t>12-Jul-13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8500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8" y="3228899"/>
            <a:ext cx="7899398" cy="305895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7"/>
            <a:ext cx="4278842" cy="3398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/>
              <a:t>© Aqastra Limited 2008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4" y="6456617"/>
            <a:ext cx="4278842" cy="3398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3F9AA41-4DEE-4E87-9A1F-FAABB1A1191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43981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Masters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slide" Target="/ppt/slides/slide1.xml" Id="R0e15faebf39640ca" /><Relationship Type="http://schemas.openxmlformats.org/officeDocument/2006/relationships/notesMaster" Target="/ppt/notesMasters/notesMaster1.xml" Id="R049fe17a4698486c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Intelligent Assurance and Testing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9E2B6E1-926A-4A80-9FC8-B612487152CD}" type="datetime5">
              <a:rPr lang="en-US"/>
              <a:t>12-Jul-13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3F9AA41-4DEE-4E87-9A1F-FAABB1A1191D}" type="slidenum">
              <a:rPr lang="en-GB"/>
              <a:pPr>
                <a:defRPr/>
              </a:pPr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856757"/>
      </p:ext>
    </p:extLst>
  </p:cSld>
  <p:clrMapOvr>
    <a:masterClrMapping/>
  </p:clrMapOvr>
</p:note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f61fdfc04ea44cc5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7f660b5be03147dd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638229a25312470b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eff288bc48b944ec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a4e6fe6c09bd4c68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f68bb57fc39e42ca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2b023a26d3224b1d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2bf35f9919604165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428625" y="1571625"/>
            <a:ext cx="8215313" cy="4786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9752" y="6453336"/>
            <a:ext cx="4392488" cy="288032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GB"/>
              <a:t>Intelligent Definition and Assurance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8880" y="6453336"/>
            <a:ext cx="2133600" cy="268139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Gill Sans MT" pitchFamily="34" charset="0"/>
              </a:defRPr>
            </a:lvl1pPr>
          </a:lstStyle>
          <a:p>
            <a:pPr algn="r">
              <a:defRPr/>
            </a:pPr>
            <a:r>
              <a:rPr lang="en-GB"/>
              <a:t>Slide </a:t>
            </a:r>
            <a:fld id="{BCBC47EA-4835-4F24-8981-151A21C1A8EE}" type="slidenum">
              <a:rPr lang="en-GB"/>
              <a:pPr algn="r"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32744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3768" y="6453336"/>
            <a:ext cx="4104456" cy="288032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1F497D"/>
                </a:solidFill>
                <a:latin typeface="Gill Sans M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Intelligent Definition and Assurance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1F497D"/>
                </a:solidFill>
                <a:latin typeface="Gill Sans M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Slide </a:t>
            </a:r>
            <a:fld id="{1032AF8D-C651-4A77-8467-76E125FC732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3768" y="6453336"/>
            <a:ext cx="4104456" cy="288032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1F497D"/>
                </a:solidFill>
                <a:latin typeface="Gill Sans M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Intelligent Definition and Assurance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1F497D"/>
                </a:solidFill>
                <a:latin typeface="Gill Sans M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Slide </a:t>
            </a:r>
            <a:fld id="{1032AF8D-C651-4A77-8467-76E125FC732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5976664"/>
          </a:xfrm>
        </p:spPr>
        <p:txBody>
          <a:bodyPr/>
          <a:lstStyle>
            <a:lvl1pPr algn="ctr">
              <a:defRPr sz="6000">
                <a:latin typeface="Gill Sans M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7525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3960439"/>
          </a:xfrm>
        </p:spPr>
        <p:txBody>
          <a:bodyPr/>
          <a:lstStyle>
            <a:lvl1pPr algn="ctr">
              <a:defRPr sz="6000">
                <a:latin typeface="Gill Sans M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069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ill Sans M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7722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3768" y="6453336"/>
            <a:ext cx="4104456" cy="288032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1F497D"/>
                </a:solidFill>
                <a:latin typeface="Gill Sans M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Intelligent Definition and Assurance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1F497D"/>
                </a:solidFill>
                <a:latin typeface="Gill Sans M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Slide </a:t>
            </a:r>
            <a:fld id="{1032AF8D-C651-4A77-8467-76E125FC732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483768" y="6453336"/>
            <a:ext cx="4104456" cy="288032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1F497D"/>
                </a:solidFill>
                <a:latin typeface="Gill Sans M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Intelligent Definition and Assurance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1F497D"/>
                </a:solidFill>
                <a:latin typeface="Gill Sans M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Slide </a:t>
            </a:r>
            <a:fld id="{1032AF8D-C651-4A77-8467-76E125FC732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3768" y="6453336"/>
            <a:ext cx="4104456" cy="288032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1F497D"/>
                </a:solidFill>
                <a:latin typeface="Gill Sans M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Intelligent Definition and Assurance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1F497D"/>
                </a:solidFill>
                <a:latin typeface="Gill Sans M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Slide </a:t>
            </a:r>
            <a:fld id="{1032AF8D-C651-4A77-8467-76E125FC732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slideMasters/theme/theme3.xml" Id="R146881f25ce747df" /><Relationship Type="http://schemas.openxmlformats.org/officeDocument/2006/relationships/slideLayout" Target="/ppt/slideLayouts/slideLayout1.xml" Id="Rcfd21a78280c42b9" /><Relationship Type="http://schemas.openxmlformats.org/officeDocument/2006/relationships/slideLayout" Target="/ppt/slideLayouts/slideLayout2.xml" Id="Rc0b5769ef30d4955" /><Relationship Type="http://schemas.openxmlformats.org/officeDocument/2006/relationships/slideLayout" Target="/ppt/slideLayouts/slideLayout3.xml" Id="R27daec01446c4e07" /><Relationship Type="http://schemas.openxmlformats.org/officeDocument/2006/relationships/slideLayout" Target="/ppt/slideLayouts/slideLayout4.xml" Id="Rb611baac13ea4474" /><Relationship Type="http://schemas.openxmlformats.org/officeDocument/2006/relationships/slideLayout" Target="/ppt/slideLayouts/slideLayout5.xml" Id="R4c5a3e20637c436a" /><Relationship Type="http://schemas.openxmlformats.org/officeDocument/2006/relationships/slideLayout" Target="/ppt/slideLayouts/slideLayout6.xml" Id="R21a2a363baf54977" /><Relationship Type="http://schemas.openxmlformats.org/officeDocument/2006/relationships/slideLayout" Target="/ppt/slideLayouts/slideLayout7.xml" Id="R7aa7b88eeac94330" /><Relationship Type="http://schemas.openxmlformats.org/officeDocument/2006/relationships/slideLayout" Target="/ppt/slideLayouts/slideLayout8.xml" Id="R31acd5b1890e4f7f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3768" y="6453336"/>
            <a:ext cx="4104456" cy="288032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1F497D"/>
                </a:solidFill>
                <a:latin typeface="Gill Sans M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Intelligent Definition and Assurance</a:t>
            </a: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1F497D"/>
                </a:solidFill>
                <a:latin typeface="Gill Sans M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Slide </a:t>
            </a:r>
            <a:fld id="{1032AF8D-C651-4A77-8467-76E125FC732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4c5a3e20637c436a"/>
    <p:sldLayoutId id="2147483652" r:id="Rb611baac13ea4474"/>
    <p:sldLayoutId id="2147483650" r:id="Rc0b5769ef30d4955"/>
    <p:sldLayoutId id="2147483656" r:id="R31acd5b1890e4f7f"/>
    <p:sldLayoutId id="2147483655" r:id="R7aa7b88eeac94330"/>
    <p:sldLayoutId id="2147483654" r:id="R21a2a363baf54977"/>
    <p:sldLayoutId id="2147483651" r:id="R27daec01446c4e07"/>
    <p:sldLayoutId id="2147483649" r:id="Rcfd21a78280c42b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ill Sans MT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itchFamily="34" charset="0"/>
        <a:buChar char="•"/>
        <a:defRPr sz="3200" kern="1200">
          <a:solidFill>
            <a:srgbClr val="1F497D"/>
          </a:solidFill>
          <a:latin typeface="Gill Sans MT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1F497D"/>
          </a:solidFill>
          <a:latin typeface="Gill Sans MT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1F497D"/>
          </a:solidFill>
          <a:latin typeface="Gill Sans MT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1F497D"/>
          </a:solidFill>
          <a:latin typeface="Gill Sans MT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1F497D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3.xml><?xml version="1.0" encoding="utf-8"?>
<a:theme xmlns:a="http://schemas.openxmlformats.org/drawingml/2006/main" name="741dc5f8-b9d1-4e4d-ba3a-80225e366a0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/ppt/media/image.bin" Id="R6823e6fc9e44485a" /><Relationship Type="http://schemas.openxmlformats.org/officeDocument/2006/relationships/image" Target="/ppt/media/image2.bin" Id="R8e069ea1198e4e81" /><Relationship Type="http://schemas.openxmlformats.org/officeDocument/2006/relationships/image" Target="/ppt/media/image3.bin" Id="R9a7cab6124944b30" /><Relationship Type="http://schemas.openxmlformats.org/officeDocument/2006/relationships/image" Target="/ppt/media/image4.bin" Id="R83f6e59771ed4535" /><Relationship Type="http://schemas.openxmlformats.org/officeDocument/2006/relationships/image" Target="/ppt/media/image5.bin" Id="R224edaa800a7497a" /><Relationship Type="http://schemas.openxmlformats.org/officeDocument/2006/relationships/notesSlide" Target="/ppt/notesSlides/notesSlide1.xml" Id="Ra0e1068a2c704208" /><Relationship Type="http://schemas.openxmlformats.org/officeDocument/2006/relationships/slideLayout" Target="/ppt/slideLayouts/slideLayout3.xml" Id="R6a5ea01d3a8b42e8" /><Relationship Type="http://schemas.openxmlformats.org/officeDocument/2006/relationships/tags" Target="/ppt/slides/tags/tag1.xml" Id="Rff501d46a6794350" /></Relationships>
</file>

<file path=ppt/slides/slide1.xml><?xml version="1.0" encoding="utf-8"?>
<p:sld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 idx="4294967295"/>
          </p:nvPr>
        </p:nvSpPr>
        <p:spPr>
          <a:xfrm>
            <a:off x="257970" y="446807"/>
            <a:ext cx="7626398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GB" sz="6000" dirty="0"/>
              <a:t>Agile Test Strategy</a:t>
            </a:r>
            <a:endParaRPr lang="en-GB" sz="6000" dirty="0"/>
          </a:p>
        </p:txBody>
      </p:sp>
      <p:sp>
        <p:nvSpPr>
          <p:cNvPr id="12292" name="Subtitle 4"/>
          <p:cNvSpPr>
            <a:spLocks noGrp="1"/>
          </p:cNvSpPr>
          <p:nvPr>
            <p:ph type="subTitle" idx="4294967295"/>
          </p:nvPr>
        </p:nvSpPr>
        <p:spPr>
          <a:xfrm rot="5400000">
            <a:off x="5365576" y="3070448"/>
            <a:ext cx="6885384" cy="744488"/>
          </a:xfrm>
          <a:solidFill>
            <a:schemeClr val="tx2"/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GB" sz="3600" dirty="0">
                <a:solidFill>
                  <a:schemeClr val="bg1"/>
                </a:solidFill>
              </a:rPr>
              <a:t>@</a:t>
            </a:r>
            <a:r>
              <a:rPr lang="en-GB" sz="3600" dirty="0" err="1">
                <a:solidFill>
                  <a:schemeClr val="bg1"/>
                </a:solidFill>
              </a:rPr>
              <a:t>paul_gerrard</a:t>
            </a: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12294" name="Picture 7" descr="G:\COMMERCE\Logos\GCLogoLarge.gif"/>
          <p:cNvPicPr>
            <a:picLocks noChangeAspect="1" noChangeArrowheads="1"/>
          </p:cNvPicPr>
          <p:nvPr/>
        </p:nvPicPr>
        <p:blipFill>
          <a:blip r:embed="R6823e6fc9e44485a" cstate="print"/>
          <a:srcRect/>
          <a:stretch>
            <a:fillRect/>
          </a:stretch>
        </p:blipFill>
        <p:spPr bwMode="auto">
          <a:xfrm>
            <a:off x="4528950" y="1988840"/>
            <a:ext cx="3787466" cy="130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U:\ExtraMural\BOOKS\BusStoryPocketBook\1stBETA\FrontCover.jpg"/>
          <p:cNvPicPr>
            <a:picLocks noChangeAspect="1" noChangeArrowheads="1"/>
          </p:cNvPicPr>
          <p:nvPr/>
        </p:nvPicPr>
        <p:blipFill>
          <a:blip r:embed="R8e069ea1198e4e8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875" y="3819773"/>
            <a:ext cx="1464325" cy="2372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4"/>
          <p:cNvSpPr txBox="1">
            <a:spLocks/>
          </p:cNvSpPr>
          <p:nvPr/>
        </p:nvSpPr>
        <p:spPr bwMode="auto">
          <a:xfrm>
            <a:off x="329978" y="2180456"/>
            <a:ext cx="450455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rgbClr val="1F497D"/>
                </a:solidFill>
                <a:latin typeface="Gill Sans MT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rgbClr val="1F497D"/>
                </a:solidFill>
                <a:latin typeface="Gill Sans MT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rgbClr val="1F497D"/>
                </a:solidFill>
                <a:latin typeface="Gill Sans MT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rgbClr val="1F497D"/>
                </a:solidFill>
                <a:latin typeface="Gill Sans MT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rgbClr val="1F497D"/>
                </a:solidFill>
                <a:latin typeface="Gill Sans M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r>
              <a:rPr lang="en-GB" sz="3600" dirty="0"/>
              <a:t>Paul </a:t>
            </a:r>
            <a:r>
              <a:rPr lang="en-GB" sz="3600" dirty="0" err="1"/>
              <a:t>Gerrard</a:t>
            </a:r>
            <a:endParaRPr lang="en-GB" sz="3600" dirty="0"/>
          </a:p>
          <a:p>
            <a:pPr eaLnBrk="1" hangingPunct="1">
              <a:buFont typeface="Arial" charset="0"/>
              <a:buNone/>
              <a:defRPr/>
            </a:pPr>
            <a:r>
              <a:rPr lang="en-GB" sz="2000" dirty="0"/>
              <a:t>paul@gerrardconsulting.com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329978" y="6228020"/>
            <a:ext cx="2272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GB" dirty="0">
                <a:solidFill>
                  <a:schemeClr val="tx2"/>
                </a:solidFill>
                <a:latin typeface="Gill Sans MT" pitchFamily="34" charset="0"/>
              </a:rPr>
              <a:t>gerrardconsulting.com</a:t>
            </a:r>
          </a:p>
        </p:txBody>
      </p:sp>
      <p:pic>
        <p:nvPicPr>
          <p:cNvPr id="2050" name="Picture 2" descr="http://businessstorymanager.com/home/static/bsmlogo.png"/>
          <p:cNvPicPr>
            <a:picLocks noChangeAspect="1" noChangeArrowheads="1"/>
          </p:cNvPicPr>
          <p:nvPr/>
        </p:nvPicPr>
        <p:blipFill>
          <a:blip r:embed="R9a7cab6124944b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15" y="3969162"/>
            <a:ext cx="4004701" cy="92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gerrardconsulting.com/images/spqalogo.png"/>
          <p:cNvPicPr>
            <a:picLocks noChangeAspect="1" noChangeArrowheads="1"/>
          </p:cNvPicPr>
          <p:nvPr/>
        </p:nvPicPr>
        <p:blipFill>
          <a:blip r:embed="R83f6e59771ed45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34" y="5014592"/>
            <a:ext cx="4026782" cy="100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gerrardconsulting.com/images/pocketbook.gif"/>
          <p:cNvPicPr>
            <a:picLocks noChangeAspect="1" noChangeArrowheads="1"/>
          </p:cNvPicPr>
          <p:nvPr/>
        </p:nvPicPr>
        <p:blipFill>
          <a:blip r:embed="R224edaa800a7497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706" y="3828828"/>
            <a:ext cx="1461686" cy="236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ff501d46a6794350"/>
    </p:custDataLst>
    <p:extLst>
      <p:ext uri="{BB962C8B-B14F-4D97-AF65-F5344CB8AC3E}">
        <p14:creationId xmlns:p14="http://schemas.microsoft.com/office/powerpoint/2010/main" val="284275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tags/tag1.xml><?xml version="1.0" encoding="utf-8"?>
<p:tagLst xmlns:p="http://schemas.openxmlformats.org/presentationml/2006/main">
  <p:tag name="SlideId" val="35eea1b34e624e16a0757cbdb1de7e81"/>
  <p:tag name="SlideUpdated" val="False"/>
</p:tagL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15980</TotalTime>
  <Words>3266</Words>
  <Application>Microsoft Office PowerPoint</Application>
  <PresentationFormat>On-screen Show (4:3)</PresentationFormat>
  <Paragraphs>623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Gill Sans MT</vt:lpstr>
      <vt:lpstr>Calibri</vt:lpstr>
      <vt:lpstr>Times New Roman</vt:lpstr>
      <vt:lpstr>Wingdings</vt:lpstr>
      <vt:lpstr>GCWhiteTemplate</vt:lpstr>
      <vt:lpstr>GCISQTBTemplate</vt:lpstr>
      <vt:lpstr>Agile Test Strategy</vt:lpstr>
      <vt:lpstr>Overview</vt:lpstr>
      <vt:lpstr>What is Agile Test Strategy?</vt:lpstr>
      <vt:lpstr>Agile Test Strategy</vt:lpstr>
      <vt:lpstr>Google “Agile Test Strategy”</vt:lpstr>
      <vt:lpstr>Agile governance</vt:lpstr>
      <vt:lpstr>Strategy helps you decide what to do</vt:lpstr>
      <vt:lpstr>Contexts of Test Strategy</vt:lpstr>
      <vt:lpstr>Traditional v Agile test strategy</vt:lpstr>
      <vt:lpstr>Project Profiling</vt:lpstr>
      <vt:lpstr>Template-driven? Bah!</vt:lpstr>
      <vt:lpstr>PowerPoint Presentation</vt:lpstr>
      <vt:lpstr>Project profiling process</vt:lpstr>
      <vt:lpstr>Project Profiler (part of section 3)</vt:lpstr>
      <vt:lpstr>Project types - examples</vt:lpstr>
      <vt:lpstr>(Test Strategy as) Agile Interventions</vt:lpstr>
      <vt:lpstr>Interventions (government client example)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Activities in the Sprint</vt:lpstr>
      <vt:lpstr>Test Activities in the Sprint</vt:lpstr>
      <vt:lpstr>Test Activities in the Sprint</vt:lpstr>
      <vt:lpstr>Test Activities in the Sprint</vt:lpstr>
      <vt:lpstr>4. Story Refinement (example definition)</vt:lpstr>
      <vt:lpstr>Test Automation</vt:lpstr>
      <vt:lpstr>Brian Marick’s Testing quadrants</vt:lpstr>
      <vt:lpstr>Test Automation Pyramid – Lisa Crispin’s version (Google others)</vt:lpstr>
      <vt:lpstr>Where do you automate?</vt:lpstr>
      <vt:lpstr>Distributed testing</vt:lpstr>
      <vt:lpstr>Deriving scenarios to test</vt:lpstr>
      <vt:lpstr>What’s Left?</vt:lpstr>
      <vt:lpstr>Other aspects of test policy</vt:lpstr>
      <vt:lpstr>The Three Amigos</vt:lpstr>
      <vt:lpstr>The tester’s contribution to testing</vt:lpstr>
      <vt:lpstr>Summary</vt:lpstr>
      <vt:lpstr>Close</vt:lpstr>
      <vt:lpstr>Agile Test Strategy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Overview Business Assurance</dc:title>
  <dc:creator>Paul Gerrard</dc:creator>
  <cp:lastModifiedBy>Paul Gerrard</cp:lastModifiedBy>
  <cp:revision>690</cp:revision>
  <cp:lastPrinted>2013-06-25T09:05:01Z</cp:lastPrinted>
  <dcterms:created xsi:type="dcterms:W3CDTF">2010-04-02T06:24:58Z</dcterms:created>
  <dcterms:modified xsi:type="dcterms:W3CDTF">2013-07-12T08:51:53Z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0x0101001ED207A046F7734CB4F3987D1B0CB644</vt:lpwstr>
  </property>
</Properties>
</file>